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80FE5F-2FCB-364D-A11D-3FE265AC75B0}" type="datetimeFigureOut">
              <a:rPr lang="en-US" smtClean="0"/>
              <a:pPr/>
              <a:t>2/26/2014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533D37-A9E6-7F46-AD09-31816535E0F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80FE5F-2FCB-364D-A11D-3FE265AC75B0}" type="datetimeFigureOut">
              <a:rPr lang="en-US" smtClean="0"/>
              <a:pPr/>
              <a:t>2/26/2014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533D37-A9E6-7F46-AD09-31816535E0F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80FE5F-2FCB-364D-A11D-3FE265AC75B0}" type="datetimeFigureOut">
              <a:rPr lang="en-US" smtClean="0"/>
              <a:pPr/>
              <a:t>2/26/2014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533D37-A9E6-7F46-AD09-31816535E0F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80FE5F-2FCB-364D-A11D-3FE265AC75B0}" type="datetimeFigureOut">
              <a:rPr lang="en-US" smtClean="0"/>
              <a:pPr/>
              <a:t>2/26/2014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533D37-A9E6-7F46-AD09-31816535E0F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80FE5F-2FCB-364D-A11D-3FE265AC75B0}" type="datetimeFigureOut">
              <a:rPr lang="en-US" smtClean="0"/>
              <a:pPr/>
              <a:t>2/26/2014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533D37-A9E6-7F46-AD09-31816535E0F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80FE5F-2FCB-364D-A11D-3FE265AC75B0}" type="datetimeFigureOut">
              <a:rPr lang="en-US" smtClean="0"/>
              <a:pPr/>
              <a:t>2/26/2014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533D37-A9E6-7F46-AD09-31816535E0F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80FE5F-2FCB-364D-A11D-3FE265AC75B0}" type="datetimeFigureOut">
              <a:rPr lang="en-US" smtClean="0"/>
              <a:pPr/>
              <a:t>2/26/2014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533D37-A9E6-7F46-AD09-31816535E0F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80FE5F-2FCB-364D-A11D-3FE265AC75B0}" type="datetimeFigureOut">
              <a:rPr lang="en-US" smtClean="0"/>
              <a:pPr/>
              <a:t>2/26/2014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533D37-A9E6-7F46-AD09-31816535E0F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80FE5F-2FCB-364D-A11D-3FE265AC75B0}" type="datetimeFigureOut">
              <a:rPr lang="en-US" smtClean="0"/>
              <a:pPr/>
              <a:t>2/26/2014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533D37-A9E6-7F46-AD09-31816535E0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80FE5F-2FCB-364D-A11D-3FE265AC75B0}" type="datetimeFigureOut">
              <a:rPr lang="en-US" smtClean="0"/>
              <a:pPr/>
              <a:t>2/26/2014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533D37-A9E6-7F46-AD09-31816535E0F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80FE5F-2FCB-364D-A11D-3FE265AC75B0}" type="datetimeFigureOut">
              <a:rPr lang="en-US" smtClean="0"/>
              <a:pPr/>
              <a:t>2/26/2014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533D37-A9E6-7F46-AD09-31816535E0F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80FE5F-2FCB-364D-A11D-3FE265AC75B0}" type="datetimeFigureOut">
              <a:rPr lang="en-US" smtClean="0"/>
              <a:pPr/>
              <a:t>2/26/2014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33D37-A9E6-7F46-AD09-31816535E0F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Chiropractic Management of Toxicity</a:t>
            </a:r>
            <a:endParaRPr lang="en-US" dirty="0"/>
          </a:p>
        </p:txBody>
      </p:sp>
      <p:sp>
        <p:nvSpPr>
          <p:cNvPr id="3" name="Subtitle 2"/>
          <p:cNvSpPr>
            <a:spLocks noGrp="1"/>
          </p:cNvSpPr>
          <p:nvPr>
            <p:ph type="subTitle" idx="1"/>
          </p:nvPr>
        </p:nvSpPr>
        <p:spPr/>
        <p:txBody>
          <a:bodyPr/>
          <a:lstStyle/>
          <a:p>
            <a:r>
              <a:rPr lang="en-US" dirty="0" smtClean="0"/>
              <a:t>Ronil Pala &amp; Ezekiel Rutledge</a:t>
            </a:r>
          </a:p>
          <a:p>
            <a:r>
              <a:rPr lang="en-US" dirty="0" smtClean="0"/>
              <a:t>Toxicology Winter 2014</a:t>
            </a:r>
            <a:endParaRPr lang="en-US" dirty="0"/>
          </a:p>
        </p:txBody>
      </p:sp>
      <p:pic>
        <p:nvPicPr>
          <p:cNvPr id="6" name="Picture 5"/>
          <p:cNvPicPr>
            <a:picLocks noChangeAspect="1"/>
          </p:cNvPicPr>
          <p:nvPr/>
        </p:nvPicPr>
        <p:blipFill>
          <a:blip r:embed="rId2"/>
          <a:stretch>
            <a:fillRect/>
          </a:stretch>
        </p:blipFill>
        <p:spPr>
          <a:xfrm>
            <a:off x="0" y="0"/>
            <a:ext cx="2211613" cy="2005446"/>
          </a:xfrm>
          <a:prstGeom prst="rect">
            <a:avLst/>
          </a:prstGeom>
        </p:spPr>
      </p:pic>
      <p:pic>
        <p:nvPicPr>
          <p:cNvPr id="7" name="Picture 6"/>
          <p:cNvPicPr>
            <a:picLocks noChangeAspect="1"/>
          </p:cNvPicPr>
          <p:nvPr/>
        </p:nvPicPr>
        <p:blipFill>
          <a:blip r:embed="rId2"/>
          <a:stretch>
            <a:fillRect/>
          </a:stretch>
        </p:blipFill>
        <p:spPr>
          <a:xfrm>
            <a:off x="6932387" y="0"/>
            <a:ext cx="2211613" cy="2005446"/>
          </a:xfrm>
          <a:prstGeom prst="rect">
            <a:avLst/>
          </a:prstGeom>
        </p:spPr>
      </p:pic>
      <p:pic>
        <p:nvPicPr>
          <p:cNvPr id="8" name="Picture 7"/>
          <p:cNvPicPr>
            <a:picLocks noChangeAspect="1"/>
          </p:cNvPicPr>
          <p:nvPr/>
        </p:nvPicPr>
        <p:blipFill>
          <a:blip r:embed="rId2"/>
          <a:stretch>
            <a:fillRect/>
          </a:stretch>
        </p:blipFill>
        <p:spPr>
          <a:xfrm>
            <a:off x="0" y="4852554"/>
            <a:ext cx="2211613" cy="2005446"/>
          </a:xfrm>
          <a:prstGeom prst="rect">
            <a:avLst/>
          </a:prstGeom>
        </p:spPr>
      </p:pic>
      <p:pic>
        <p:nvPicPr>
          <p:cNvPr id="9" name="Picture 8"/>
          <p:cNvPicPr>
            <a:picLocks noChangeAspect="1"/>
          </p:cNvPicPr>
          <p:nvPr/>
        </p:nvPicPr>
        <p:blipFill>
          <a:blip r:embed="rId2"/>
          <a:stretch>
            <a:fillRect/>
          </a:stretch>
        </p:blipFill>
        <p:spPr>
          <a:xfrm>
            <a:off x="6932387" y="4852554"/>
            <a:ext cx="2211613" cy="200544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watch out for</a:t>
            </a:r>
            <a:endParaRPr lang="en-US" dirty="0"/>
          </a:p>
        </p:txBody>
      </p:sp>
      <p:sp>
        <p:nvSpPr>
          <p:cNvPr id="3" name="Content Placeholder 2"/>
          <p:cNvSpPr>
            <a:spLocks noGrp="1"/>
          </p:cNvSpPr>
          <p:nvPr>
            <p:ph idx="1"/>
          </p:nvPr>
        </p:nvSpPr>
        <p:spPr/>
        <p:txBody>
          <a:bodyPr>
            <a:normAutofit lnSpcReduction="10000"/>
          </a:bodyPr>
          <a:lstStyle/>
          <a:p>
            <a:r>
              <a:rPr lang="en-US" b="1" dirty="0" err="1" smtClean="0">
                <a:solidFill>
                  <a:srgbClr val="FFFF00"/>
                </a:solidFill>
              </a:rPr>
              <a:t>Diethanolamine</a:t>
            </a:r>
            <a:r>
              <a:rPr lang="en-US" b="1" dirty="0" smtClean="0">
                <a:solidFill>
                  <a:srgbClr val="FFFF00"/>
                </a:solidFill>
              </a:rPr>
              <a:t> (DEA)</a:t>
            </a:r>
            <a:r>
              <a:rPr lang="en-US" b="1" dirty="0" smtClean="0"/>
              <a:t>- </a:t>
            </a:r>
            <a:r>
              <a:rPr lang="en-US" dirty="0" smtClean="0"/>
              <a:t>found in over 600 home and personal care products such as soap, lotions, cosmetics, bubble baths, and laundry and dishwashing detergents. </a:t>
            </a:r>
          </a:p>
          <a:p>
            <a:r>
              <a:rPr lang="en-US" dirty="0" smtClean="0"/>
              <a:t>In 1997, the U.S. Department of Health and Human Services National Toxicity Program found that when DEA was applied to the skin of rats, it resulted in clear evidence of carcinogenic activity.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watch out for</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solidFill>
                  <a:srgbClr val="FFFF00"/>
                </a:solidFill>
              </a:rPr>
              <a:t>Propylene Glycol</a:t>
            </a:r>
            <a:r>
              <a:rPr lang="en-US" b="1" dirty="0" smtClean="0"/>
              <a:t>- </a:t>
            </a:r>
            <a:r>
              <a:rPr lang="en-US" dirty="0" smtClean="0"/>
              <a:t>found in childhood vaccinations, cosmetics, toothpastes, shampoos, deodorants, lotions, and even processed foods. </a:t>
            </a:r>
          </a:p>
          <a:p>
            <a:r>
              <a:rPr lang="en-US" dirty="0" smtClean="0"/>
              <a:t>Like DEA, propylene glycol has been shown in studies to be absorbed through the skin and cause many problems, such as kidney damage, liver abnormalities, skin cell growth inhibition, damaged cells membranes, rashes, respiratory damage, immune system deficiency, and central nervous system depression.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watch out for</a:t>
            </a:r>
            <a:endParaRPr lang="en-US" dirty="0"/>
          </a:p>
        </p:txBody>
      </p:sp>
      <p:sp>
        <p:nvSpPr>
          <p:cNvPr id="3" name="Content Placeholder 2"/>
          <p:cNvSpPr>
            <a:spLocks noGrp="1"/>
          </p:cNvSpPr>
          <p:nvPr>
            <p:ph idx="1"/>
          </p:nvPr>
        </p:nvSpPr>
        <p:spPr/>
        <p:txBody>
          <a:bodyPr>
            <a:normAutofit fontScale="92500"/>
          </a:bodyPr>
          <a:lstStyle/>
          <a:p>
            <a:r>
              <a:rPr lang="en-US" b="1" dirty="0" smtClean="0">
                <a:solidFill>
                  <a:srgbClr val="FFFF00"/>
                </a:solidFill>
              </a:rPr>
              <a:t>Sodium </a:t>
            </a:r>
            <a:r>
              <a:rPr lang="en-US" b="1" dirty="0" err="1" smtClean="0">
                <a:solidFill>
                  <a:srgbClr val="FFFF00"/>
                </a:solidFill>
              </a:rPr>
              <a:t>Lauryl</a:t>
            </a:r>
            <a:r>
              <a:rPr lang="en-US" b="1" dirty="0" smtClean="0">
                <a:solidFill>
                  <a:srgbClr val="FFFF00"/>
                </a:solidFill>
              </a:rPr>
              <a:t> Sulfate (SLS)</a:t>
            </a:r>
            <a:r>
              <a:rPr lang="en-US" b="1" dirty="0" smtClean="0"/>
              <a:t>- </a:t>
            </a:r>
            <a:r>
              <a:rPr lang="en-US" dirty="0" smtClean="0"/>
              <a:t>used as a surfactant to break down the surface tension of water. This degreaser is used in practically every soap, shampoo, and toothpaste on the market today. </a:t>
            </a:r>
          </a:p>
          <a:p>
            <a:r>
              <a:rPr lang="en-US" dirty="0" smtClean="0"/>
              <a:t>SLS has been used in studies to induce mutation in bacteria and to irritate skin. It has also been shown to enter the heart, liver, lungs, and brain from skin contact and has been proven to maintain residual levels once inside these organs.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Cookware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Most people cook with </a:t>
            </a:r>
            <a:r>
              <a:rPr lang="en-US" dirty="0" smtClean="0">
                <a:solidFill>
                  <a:srgbClr val="FFFF00"/>
                </a:solidFill>
              </a:rPr>
              <a:t>Teflon</a:t>
            </a:r>
            <a:r>
              <a:rPr lang="en-US" dirty="0" smtClean="0"/>
              <a:t> Cookware for its non-stick surfaces</a:t>
            </a:r>
          </a:p>
          <a:p>
            <a:r>
              <a:rPr lang="en-US" dirty="0" smtClean="0">
                <a:solidFill>
                  <a:srgbClr val="FFFF00"/>
                </a:solidFill>
              </a:rPr>
              <a:t>Teflon</a:t>
            </a:r>
            <a:r>
              <a:rPr lang="en-US" dirty="0" smtClean="0"/>
              <a:t> contains </a:t>
            </a:r>
            <a:r>
              <a:rPr lang="en-US" dirty="0" err="1" smtClean="0"/>
              <a:t>perfluorooctanoic</a:t>
            </a:r>
            <a:r>
              <a:rPr lang="en-US" dirty="0" smtClean="0"/>
              <a:t> acid (PFOA), which according to the Environmental Working Group, “has been shown to cause tumors in rats, along with serious changes in the weight of various organs, including the brain, prostate, liver, thymus, kidneys, along with damage to the pituitary at all doses in female rat offspring.” </a:t>
            </a:r>
          </a:p>
          <a:p>
            <a:r>
              <a:rPr lang="en-US" dirty="0" smtClean="0"/>
              <a:t>The EPA unanimously voted that PFOA should be considered a likely carcinogen in humans and has called for a ban by 2015. </a:t>
            </a:r>
          </a:p>
          <a:p>
            <a:r>
              <a:rPr lang="en-US" dirty="0" smtClean="0"/>
              <a:t>Buy stainless steel cookware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Tap Water</a:t>
            </a:r>
            <a:endParaRPr lang="en-US" dirty="0"/>
          </a:p>
        </p:txBody>
      </p:sp>
      <p:sp>
        <p:nvSpPr>
          <p:cNvPr id="3" name="Content Placeholder 2"/>
          <p:cNvSpPr>
            <a:spLocks noGrp="1"/>
          </p:cNvSpPr>
          <p:nvPr>
            <p:ph idx="1"/>
          </p:nvPr>
        </p:nvSpPr>
        <p:spPr/>
        <p:txBody>
          <a:bodyPr/>
          <a:lstStyle/>
          <a:p>
            <a:r>
              <a:rPr lang="en-US" dirty="0" smtClean="0"/>
              <a:t>Tap water is full of chlorine, heavy metals, contaminants, and other toxins. </a:t>
            </a:r>
          </a:p>
          <a:p>
            <a:r>
              <a:rPr lang="en-US" dirty="0" smtClean="0"/>
              <a:t>Many studies have found prescription drugs, including beta-blockers, estrogen, antidepressants, and pain killers in tap water. </a:t>
            </a:r>
          </a:p>
          <a:p>
            <a:r>
              <a:rPr lang="en-US" dirty="0" smtClean="0"/>
              <a:t>Solution: Get a water filter! A reverse osmosis filter will remove the impurities from water.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Heavy Metals and </a:t>
            </a:r>
            <a:r>
              <a:rPr lang="en-US" dirty="0" err="1" smtClean="0"/>
              <a:t>Biotoxins</a:t>
            </a:r>
            <a:endParaRPr lang="en-US" dirty="0"/>
          </a:p>
        </p:txBody>
      </p:sp>
      <p:sp>
        <p:nvSpPr>
          <p:cNvPr id="3" name="Content Placeholder 2"/>
          <p:cNvSpPr>
            <a:spLocks noGrp="1"/>
          </p:cNvSpPr>
          <p:nvPr>
            <p:ph idx="1"/>
          </p:nvPr>
        </p:nvSpPr>
        <p:spPr/>
        <p:txBody>
          <a:bodyPr>
            <a:normAutofit fontScale="92500"/>
          </a:bodyPr>
          <a:lstStyle/>
          <a:p>
            <a:r>
              <a:rPr lang="en-US" dirty="0" smtClean="0"/>
              <a:t>Heavy metal toxicity is a huge problem right now.</a:t>
            </a:r>
          </a:p>
          <a:p>
            <a:r>
              <a:rPr lang="en-US" dirty="0" smtClean="0"/>
              <a:t>A specific example is: Amalgam fillings that are full of mercury. </a:t>
            </a:r>
          </a:p>
          <a:p>
            <a:r>
              <a:rPr lang="en-US" dirty="0" smtClean="0"/>
              <a:t>According to the International Academy of Oral Medicine and Toxicology (IAOMT), dental fillings can be a major source of heavy metal toxicity: </a:t>
            </a:r>
          </a:p>
          <a:p>
            <a:pPr lvl="1"/>
            <a:r>
              <a:rPr lang="en-US" dirty="0" smtClean="0"/>
              <a:t>“Many people do not realize that ‘silver’ amalgam fillings are 50 percent mercury. A large filling may contain as much mercury as a thermometer.”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Biotoxicity</a:t>
            </a:r>
            <a:r>
              <a:rPr lang="en-US" dirty="0" smtClean="0"/>
              <a:t> comes primarily from mold. </a:t>
            </a:r>
          </a:p>
          <a:p>
            <a:r>
              <a:rPr lang="en-US" dirty="0" smtClean="0"/>
              <a:t>Many Americans are susceptible to the toxic effects of mold. </a:t>
            </a:r>
          </a:p>
          <a:p>
            <a:r>
              <a:rPr lang="en-US" dirty="0" smtClean="0"/>
              <a:t>It is a growing problem because of modern heating, ventilation, and air conditioning systems, and in many old buildings.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do we do about this??</a:t>
            </a:r>
            <a:endParaRPr lang="en-US" dirty="0"/>
          </a:p>
        </p:txBody>
      </p:sp>
      <p:sp>
        <p:nvSpPr>
          <p:cNvPr id="3" name="Content Placeholder 2"/>
          <p:cNvSpPr>
            <a:spLocks noGrp="1"/>
          </p:cNvSpPr>
          <p:nvPr>
            <p:ph idx="1"/>
          </p:nvPr>
        </p:nvSpPr>
        <p:spPr/>
        <p:txBody>
          <a:bodyPr/>
          <a:lstStyle/>
          <a:p>
            <a:r>
              <a:rPr lang="en-US" dirty="0" smtClean="0"/>
              <a:t>With all this toxic exposure in our lives, especially from “The Toxic Top 5”, we need to be constantly clearing our body’s detox pathways to neutralize and clean out the junk that we are exposed to on a daily basis. </a:t>
            </a:r>
          </a:p>
          <a:p>
            <a:r>
              <a:rPr lang="en-US" dirty="0" smtClean="0"/>
              <a:t>Trying to avoid entirely manmade chemicals would be an impossible task, but through awareness, you can at least limit exposure.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Detox</a:t>
            </a:r>
            <a:endParaRPr lang="en-US" dirty="0"/>
          </a:p>
        </p:txBody>
      </p:sp>
      <p:sp>
        <p:nvSpPr>
          <p:cNvPr id="3" name="Content Placeholder 2"/>
          <p:cNvSpPr>
            <a:spLocks noGrp="1"/>
          </p:cNvSpPr>
          <p:nvPr>
            <p:ph idx="1"/>
          </p:nvPr>
        </p:nvSpPr>
        <p:spPr/>
        <p:txBody>
          <a:bodyPr/>
          <a:lstStyle/>
          <a:p>
            <a:r>
              <a:rPr lang="en-US" dirty="0" smtClean="0"/>
              <a:t>We all have important detox pathways like our lungs, liver, colon, and kidneys that are capable of managing some amount of foreign chemicals daily. </a:t>
            </a:r>
          </a:p>
          <a:p>
            <a:r>
              <a:rPr lang="en-US" dirty="0" smtClean="0"/>
              <a:t>By minimizing exposure and avoiding certain chemicals, you can do a lot to help these pathways manage toxic levels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Detoxifying Toxins</a:t>
            </a:r>
            <a:endParaRPr lang="en-US" dirty="0"/>
          </a:p>
        </p:txBody>
      </p:sp>
      <p:sp>
        <p:nvSpPr>
          <p:cNvPr id="3" name="Content Placeholder 2"/>
          <p:cNvSpPr>
            <a:spLocks noGrp="1"/>
          </p:cNvSpPr>
          <p:nvPr>
            <p:ph idx="1"/>
          </p:nvPr>
        </p:nvSpPr>
        <p:spPr/>
        <p:txBody>
          <a:bodyPr>
            <a:normAutofit lnSpcReduction="10000"/>
          </a:bodyPr>
          <a:lstStyle/>
          <a:p>
            <a:r>
              <a:rPr lang="en-US" dirty="0" smtClean="0"/>
              <a:t>Your body cannot metabolize the bulk of the poisons we have discussed thus far. They </a:t>
            </a:r>
            <a:r>
              <a:rPr lang="en-US" dirty="0" err="1" smtClean="0"/>
              <a:t>bioaccumulate</a:t>
            </a:r>
            <a:r>
              <a:rPr lang="en-US" dirty="0" smtClean="0"/>
              <a:t>, and eventually the toxic burden will become far too great for your detox pathways. </a:t>
            </a:r>
          </a:p>
          <a:p>
            <a:r>
              <a:rPr lang="en-US" dirty="0" smtClean="0"/>
              <a:t>Because these chemicals are incredibly prevalent in your daily life, you need to intentionally make sure you are de-</a:t>
            </a:r>
            <a:r>
              <a:rPr lang="en-US" dirty="0" err="1" smtClean="0"/>
              <a:t>toxifying</a:t>
            </a:r>
            <a:r>
              <a:rPr lang="en-US" dirty="0" smtClean="0"/>
              <a:t> them.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r>
              <a:rPr lang="en-US" dirty="0" smtClean="0"/>
              <a:t>Describe the current state of toxicity in the US</a:t>
            </a:r>
          </a:p>
          <a:p>
            <a:r>
              <a:rPr lang="en-US" dirty="0" smtClean="0"/>
              <a:t>Learn “The Toxic Top 5” that should be avoided</a:t>
            </a:r>
          </a:p>
          <a:p>
            <a:r>
              <a:rPr lang="en-US" dirty="0" smtClean="0"/>
              <a:t>Learn the Intracellular and extracellular detox methods</a:t>
            </a:r>
          </a:p>
          <a:p>
            <a:r>
              <a:rPr lang="en-US" smtClean="0"/>
              <a:t>Learn how </a:t>
            </a:r>
            <a:r>
              <a:rPr lang="en-US" dirty="0" smtClean="0"/>
              <a:t>Chiropractic can help with detox </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Detoxifying Toxins</a:t>
            </a:r>
            <a:endParaRPr lang="en-US" dirty="0"/>
          </a:p>
        </p:txBody>
      </p:sp>
      <p:sp>
        <p:nvSpPr>
          <p:cNvPr id="3" name="Content Placeholder 2"/>
          <p:cNvSpPr>
            <a:spLocks noGrp="1"/>
          </p:cNvSpPr>
          <p:nvPr>
            <p:ph idx="1"/>
          </p:nvPr>
        </p:nvSpPr>
        <p:spPr/>
        <p:txBody>
          <a:bodyPr/>
          <a:lstStyle/>
          <a:p>
            <a:r>
              <a:rPr lang="en-US" dirty="0" smtClean="0"/>
              <a:t>Toxins bind to the inside of cells and get stored outside the cells in fats and tissues. </a:t>
            </a:r>
          </a:p>
          <a:p>
            <a:r>
              <a:rPr lang="en-US" dirty="0" smtClean="0"/>
              <a:t>Toxins are specifically eliminated by certain nutrients and detox pathways that will diminish and begin shutting down upon constant chemical bombardment. </a:t>
            </a:r>
          </a:p>
          <a:p>
            <a:r>
              <a:rPr lang="en-US" dirty="0" smtClean="0"/>
              <a:t>It is important to actively focus on Intracellular detoxification, and Extracellular detoxification.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the Cell</a:t>
            </a:r>
            <a:endParaRPr lang="en-US" dirty="0"/>
          </a:p>
        </p:txBody>
      </p:sp>
      <p:sp>
        <p:nvSpPr>
          <p:cNvPr id="3" name="Content Placeholder 2"/>
          <p:cNvSpPr>
            <a:spLocks noGrp="1"/>
          </p:cNvSpPr>
          <p:nvPr>
            <p:ph idx="1"/>
          </p:nvPr>
        </p:nvSpPr>
        <p:spPr/>
        <p:txBody>
          <a:bodyPr/>
          <a:lstStyle/>
          <a:p>
            <a:r>
              <a:rPr lang="en-US" dirty="0" smtClean="0"/>
              <a:t>For intracellular detoxification, you need to turn to your body’s own antioxidant, </a:t>
            </a:r>
            <a:r>
              <a:rPr lang="en-US" b="1" dirty="0" smtClean="0">
                <a:solidFill>
                  <a:srgbClr val="FFFF00"/>
                </a:solidFill>
              </a:rPr>
              <a:t>GLUTATHIONE</a:t>
            </a:r>
            <a:r>
              <a:rPr lang="en-US" dirty="0" smtClean="0"/>
              <a:t>, which exists to get toxins out from inside the cell.</a:t>
            </a:r>
          </a:p>
          <a:p>
            <a:r>
              <a:rPr lang="en-US" dirty="0" smtClean="0"/>
              <a:t>Glutathione levels are highest in the liver and kidneys, which are the body’s primary detoxification organs.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Glutathione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bombardment of toxins causes your body’s stores of glutathione to run down, making you less capable of dealing with environmental toxins and less able to remove them from your body. </a:t>
            </a:r>
          </a:p>
          <a:p>
            <a:r>
              <a:rPr lang="en-US" dirty="0" smtClean="0"/>
              <a:t>You can get glutathione by eating foods that contain it; supplements built from these foods; intravenously, as a compound breathed through a nebulizer; or by taking glycine, </a:t>
            </a:r>
            <a:r>
              <a:rPr lang="en-US" dirty="0" err="1" smtClean="0"/>
              <a:t>Glutamic</a:t>
            </a:r>
            <a:r>
              <a:rPr lang="en-US" dirty="0" smtClean="0"/>
              <a:t> Acid, and </a:t>
            </a:r>
            <a:r>
              <a:rPr lang="en-US" dirty="0" err="1" smtClean="0"/>
              <a:t>Cysteine</a:t>
            </a:r>
            <a:r>
              <a:rPr lang="en-US" dirty="0" smtClean="0"/>
              <a:t> which are the building blocks of Glutathione so your body can manufacture it on its own.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Glutathione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Spinach</a:t>
            </a:r>
          </a:p>
          <a:p>
            <a:r>
              <a:rPr lang="en-US" dirty="0" smtClean="0"/>
              <a:t>Broccoli </a:t>
            </a:r>
          </a:p>
          <a:p>
            <a:r>
              <a:rPr lang="en-US" dirty="0" smtClean="0"/>
              <a:t>Carrots</a:t>
            </a:r>
          </a:p>
          <a:p>
            <a:pPr lvl="1"/>
            <a:r>
              <a:rPr lang="en-US" dirty="0" smtClean="0"/>
              <a:t>Vital to consume them raw because cooking them depletes their usable glutathione contents by nearly 100%. (60) </a:t>
            </a:r>
          </a:p>
          <a:p>
            <a:r>
              <a:rPr lang="en-US" dirty="0" smtClean="0"/>
              <a:t>Vitamins B2, B6, and Selenium are necessary for Glutathione synthesis in the body, so supplementing or eating foods rich in these is helpful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Outside the Cell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To remove toxins from the extracellular tissues, pure water and high-fiber foods help to flush the body of toxicity</a:t>
            </a:r>
          </a:p>
          <a:p>
            <a:r>
              <a:rPr lang="en-US" dirty="0" smtClean="0"/>
              <a:t>The best are soft fiber foods like fruits, some vegetables, and Avocado. </a:t>
            </a:r>
          </a:p>
          <a:p>
            <a:r>
              <a:rPr lang="en-US" dirty="0" smtClean="0"/>
              <a:t>Because of gut damage and its impact on digestion, elimination, and detox pathway function you need to get </a:t>
            </a:r>
            <a:r>
              <a:rPr lang="en-US" dirty="0" err="1" smtClean="0"/>
              <a:t>Probiotics</a:t>
            </a:r>
            <a:r>
              <a:rPr lang="en-US" dirty="0" smtClean="0"/>
              <a:t> from either cultured dairy products or a high quality </a:t>
            </a:r>
            <a:r>
              <a:rPr lang="en-US" dirty="0" err="1" smtClean="0"/>
              <a:t>probiotic</a:t>
            </a:r>
            <a:r>
              <a:rPr lang="en-US" dirty="0" smtClean="0"/>
              <a:t> supplement.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Detoxifying </a:t>
            </a:r>
            <a:r>
              <a:rPr lang="en-US" dirty="0" err="1" smtClean="0"/>
              <a:t>Phytochemicals</a:t>
            </a:r>
            <a:endParaRPr lang="en-US" dirty="0"/>
          </a:p>
        </p:txBody>
      </p:sp>
      <p:sp>
        <p:nvSpPr>
          <p:cNvPr id="3" name="Content Placeholder 2"/>
          <p:cNvSpPr>
            <a:spLocks noGrp="1"/>
          </p:cNvSpPr>
          <p:nvPr>
            <p:ph idx="1"/>
          </p:nvPr>
        </p:nvSpPr>
        <p:spPr/>
        <p:txBody>
          <a:bodyPr>
            <a:normAutofit lnSpcReduction="10000"/>
          </a:bodyPr>
          <a:lstStyle/>
          <a:p>
            <a:r>
              <a:rPr lang="en-US" dirty="0" smtClean="0"/>
              <a:t>The best detoxifying </a:t>
            </a:r>
            <a:r>
              <a:rPr lang="en-US" dirty="0" err="1" smtClean="0"/>
              <a:t>phytochemicals</a:t>
            </a:r>
            <a:r>
              <a:rPr lang="en-US" dirty="0" smtClean="0"/>
              <a:t> are Broccoli and others in the </a:t>
            </a:r>
            <a:r>
              <a:rPr lang="en-US" dirty="0" err="1" smtClean="0"/>
              <a:t>Brassica</a:t>
            </a:r>
            <a:r>
              <a:rPr lang="en-US" dirty="0" smtClean="0"/>
              <a:t>/Cruciferous family of vegetables</a:t>
            </a:r>
          </a:p>
          <a:p>
            <a:pPr lvl="1"/>
            <a:r>
              <a:rPr lang="en-US" dirty="0" smtClean="0"/>
              <a:t>Brussels sprouts, cauliflower, kale, collard greens, watercress, turnips, horseradish, and cilantro. </a:t>
            </a:r>
          </a:p>
          <a:p>
            <a:r>
              <a:rPr lang="en-US" dirty="0" smtClean="0"/>
              <a:t>ALL NUTRIENTS AND SUPPLEMENTS ARE ONLY AS ABLE TO BE USED BY THE BODY AS THEIR QUALITY, INVEST HERE IN  FRESH AND ORGANIC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Chiropractic Care Facilitates Detoxification by:</a:t>
            </a:r>
          </a:p>
        </p:txBody>
      </p:sp>
      <p:sp>
        <p:nvSpPr>
          <p:cNvPr id="3" name="Content Placeholder 2"/>
          <p:cNvSpPr>
            <a:spLocks noGrp="1"/>
          </p:cNvSpPr>
          <p:nvPr>
            <p:ph idx="1"/>
          </p:nvPr>
        </p:nvSpPr>
        <p:spPr>
          <a:xfrm>
            <a:off x="457200" y="1600200"/>
            <a:ext cx="8229600" cy="4852125"/>
          </a:xfrm>
        </p:spPr>
        <p:txBody>
          <a:bodyPr>
            <a:normAutofit fontScale="92500" lnSpcReduction="20000"/>
          </a:bodyPr>
          <a:lstStyle/>
          <a:p>
            <a:r>
              <a:rPr lang="en-US" dirty="0"/>
              <a:t>Normalizing biochemical functions </a:t>
            </a:r>
          </a:p>
          <a:p>
            <a:pPr lvl="1"/>
            <a:r>
              <a:rPr lang="en-US" dirty="0"/>
              <a:t>Decreasing Sympathetic tone etc.</a:t>
            </a:r>
          </a:p>
          <a:p>
            <a:pPr lvl="2"/>
            <a:r>
              <a:rPr lang="en-US" dirty="0"/>
              <a:t>prolonged increased sympathetic tone creates </a:t>
            </a:r>
            <a:r>
              <a:rPr lang="en-US" dirty="0" smtClean="0"/>
              <a:t>fatigue</a:t>
            </a:r>
            <a:endParaRPr lang="en-US" dirty="0"/>
          </a:p>
          <a:p>
            <a:pPr lvl="3"/>
            <a:r>
              <a:rPr lang="en-US" dirty="0" smtClean="0"/>
              <a:t>which </a:t>
            </a:r>
            <a:r>
              <a:rPr lang="en-US" dirty="0"/>
              <a:t>reduces efficiency of body’s ability to eliminate toxins</a:t>
            </a:r>
          </a:p>
          <a:p>
            <a:pPr lvl="0"/>
            <a:r>
              <a:rPr lang="en-US" dirty="0"/>
              <a:t>Increasing ATP production</a:t>
            </a:r>
          </a:p>
          <a:p>
            <a:pPr lvl="1"/>
            <a:r>
              <a:rPr lang="en-US" dirty="0"/>
              <a:t>*Subluxations create asynchrony of nerve impulses, which create:</a:t>
            </a:r>
          </a:p>
          <a:p>
            <a:pPr lvl="2"/>
            <a:r>
              <a:rPr lang="en-US" dirty="0"/>
              <a:t>inadequate oxygenation / decreased oxygen perfusion, which leads to. . . </a:t>
            </a:r>
            <a:endParaRPr lang="en-US" dirty="0" smtClean="0"/>
          </a:p>
          <a:p>
            <a:pPr lvl="3"/>
            <a:r>
              <a:rPr lang="en-US" dirty="0" smtClean="0"/>
              <a:t>compromised </a:t>
            </a:r>
            <a:r>
              <a:rPr lang="en-US" dirty="0"/>
              <a:t>mitochondrial function (via electron transport chain)</a:t>
            </a:r>
            <a:endParaRPr lang="en-US" dirty="0" smtClean="0"/>
          </a:p>
          <a:p>
            <a:pPr lvl="3"/>
            <a:r>
              <a:rPr lang="en-US" dirty="0" smtClean="0"/>
              <a:t>decreased </a:t>
            </a:r>
            <a:r>
              <a:rPr lang="en-US" dirty="0"/>
              <a:t>energy production </a:t>
            </a:r>
            <a:r>
              <a:rPr lang="en-US" dirty="0" smtClean="0"/>
              <a:t> (</a:t>
            </a:r>
            <a:r>
              <a:rPr lang="en-US" dirty="0"/>
              <a:t>can lead to migraines etc.)</a:t>
            </a:r>
            <a:endParaRPr lang="en-US" dirty="0" smtClean="0"/>
          </a:p>
          <a:p>
            <a:pPr lvl="3"/>
            <a:r>
              <a:rPr lang="en-US" dirty="0" smtClean="0"/>
              <a:t>increased </a:t>
            </a:r>
            <a:r>
              <a:rPr lang="en-US" dirty="0"/>
              <a:t>pharmaceutical usage</a:t>
            </a:r>
          </a:p>
          <a:p>
            <a:pPr lvl="4"/>
            <a:r>
              <a:rPr lang="en-US" dirty="0"/>
              <a:t>which contribute to increased toxicity</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2918"/>
            <a:ext cx="8229600" cy="1143000"/>
          </a:xfrm>
        </p:spPr>
        <p:txBody>
          <a:bodyPr>
            <a:normAutofit fontScale="90000"/>
          </a:bodyPr>
          <a:lstStyle/>
          <a:p>
            <a:r>
              <a:rPr lang="en-US" dirty="0"/>
              <a:t>Chiropractic Adjustments Facilitate Neuronal Activation</a:t>
            </a:r>
            <a:br>
              <a:rPr lang="en-US" dirty="0"/>
            </a:br>
            <a:endParaRPr lang="en-US" dirty="0"/>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r>
              <a:rPr lang="en-US" dirty="0"/>
              <a:t>Activation of neurons produces:</a:t>
            </a:r>
          </a:p>
          <a:p>
            <a:pPr lvl="1"/>
            <a:r>
              <a:rPr lang="en-US" dirty="0"/>
              <a:t>Increased genetic expression </a:t>
            </a:r>
            <a:endParaRPr lang="en-US" dirty="0" smtClean="0"/>
          </a:p>
          <a:p>
            <a:pPr lvl="2"/>
            <a:r>
              <a:rPr lang="en-US" dirty="0" err="1" smtClean="0"/>
              <a:t>upregulates</a:t>
            </a:r>
            <a:r>
              <a:rPr lang="en-US" dirty="0" smtClean="0"/>
              <a:t> </a:t>
            </a:r>
            <a:r>
              <a:rPr lang="en-US" dirty="0"/>
              <a:t>metabolic &amp; cellular transport mechanisms by</a:t>
            </a:r>
            <a:endParaRPr lang="en-US" dirty="0" smtClean="0"/>
          </a:p>
          <a:p>
            <a:pPr lvl="3"/>
            <a:r>
              <a:rPr lang="en-US" dirty="0" smtClean="0"/>
              <a:t>Maintenance  </a:t>
            </a:r>
            <a:r>
              <a:rPr lang="en-US" dirty="0"/>
              <a:t>of cellular membrane potential </a:t>
            </a:r>
          </a:p>
          <a:p>
            <a:pPr lvl="0"/>
            <a:r>
              <a:rPr lang="en-US" dirty="0"/>
              <a:t> Increased protein production </a:t>
            </a:r>
            <a:endParaRPr lang="en-US" dirty="0" smtClean="0"/>
          </a:p>
          <a:p>
            <a:pPr lvl="1"/>
            <a:r>
              <a:rPr lang="en-US" dirty="0" smtClean="0"/>
              <a:t>necessary </a:t>
            </a:r>
            <a:r>
              <a:rPr lang="en-US" dirty="0"/>
              <a:t>for prevention of TND (“</a:t>
            </a:r>
            <a:r>
              <a:rPr lang="en-US" dirty="0" err="1"/>
              <a:t>transneural</a:t>
            </a:r>
            <a:r>
              <a:rPr lang="en-US" dirty="0"/>
              <a:t> degeneration)</a:t>
            </a:r>
            <a:endParaRPr lang="en-US" dirty="0" smtClean="0"/>
          </a:p>
          <a:p>
            <a:pPr lvl="1"/>
            <a:r>
              <a:rPr lang="en-US" dirty="0" smtClean="0"/>
              <a:t>normal </a:t>
            </a:r>
            <a:r>
              <a:rPr lang="en-US" dirty="0"/>
              <a:t>cellular stimulation produces more </a:t>
            </a:r>
          </a:p>
          <a:p>
            <a:r>
              <a:rPr lang="en-US" dirty="0" smtClean="0"/>
              <a:t>	Protein </a:t>
            </a:r>
            <a:r>
              <a:rPr lang="en-US" dirty="0"/>
              <a:t>is responsible for :</a:t>
            </a:r>
          </a:p>
          <a:p>
            <a:pPr lvl="1"/>
            <a:r>
              <a:rPr lang="en-US" dirty="0"/>
              <a:t>maintenance of integrity of membranes </a:t>
            </a:r>
          </a:p>
          <a:p>
            <a:pPr lvl="1"/>
            <a:r>
              <a:rPr lang="en-US" dirty="0"/>
              <a:t>contributes to negative intracellular fluid (resting membrane potentials)</a:t>
            </a:r>
          </a:p>
          <a:p>
            <a:r>
              <a:rPr lang="en-US" dirty="0" smtClean="0"/>
              <a:t>	Neurotransmitters </a:t>
            </a:r>
            <a:r>
              <a:rPr lang="en-US" dirty="0"/>
              <a:t>are responsible for :</a:t>
            </a:r>
            <a:endParaRPr lang="en-US" dirty="0" smtClean="0"/>
          </a:p>
          <a:p>
            <a:pPr lvl="1"/>
            <a:r>
              <a:rPr lang="en-US" dirty="0" smtClean="0"/>
              <a:t>propagate </a:t>
            </a:r>
            <a:r>
              <a:rPr lang="en-US" dirty="0"/>
              <a:t>nerve impulses</a:t>
            </a:r>
          </a:p>
          <a:p>
            <a:r>
              <a:rPr lang="en-US" dirty="0" smtClean="0"/>
              <a:t>	Organelles </a:t>
            </a:r>
            <a:r>
              <a:rPr lang="en-US" dirty="0"/>
              <a:t>such as :</a:t>
            </a:r>
            <a:endParaRPr lang="en-US" dirty="0" smtClean="0"/>
          </a:p>
          <a:p>
            <a:pPr lvl="1"/>
            <a:r>
              <a:rPr lang="en-US" dirty="0" smtClean="0"/>
              <a:t>mitochondria </a:t>
            </a:r>
            <a:r>
              <a:rPr lang="en-US" dirty="0"/>
              <a:t>( needed for metabolic / elimination processes)</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4230"/>
            <a:ext cx="8229600" cy="1143000"/>
          </a:xfrm>
        </p:spPr>
        <p:txBody>
          <a:bodyPr>
            <a:normAutofit fontScale="90000"/>
          </a:bodyPr>
          <a:lstStyle/>
          <a:p>
            <a:r>
              <a:rPr lang="en-US" dirty="0" smtClean="0"/>
              <a:t>All </a:t>
            </a:r>
            <a:r>
              <a:rPr lang="en-US" dirty="0"/>
              <a:t>this is important because:</a:t>
            </a:r>
            <a:br>
              <a:rPr lang="en-US" dirty="0"/>
            </a:b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10000"/>
          </a:bodyPr>
          <a:lstStyle/>
          <a:p>
            <a:r>
              <a:rPr lang="en-US" dirty="0"/>
              <a:t>N</a:t>
            </a:r>
            <a:r>
              <a:rPr lang="en-US" dirty="0" smtClean="0"/>
              <a:t>eurons </a:t>
            </a:r>
            <a:r>
              <a:rPr lang="en-US" dirty="0"/>
              <a:t>work better when there is a clear delineation between on and off.</a:t>
            </a:r>
          </a:p>
          <a:p>
            <a:r>
              <a:rPr lang="en-US" dirty="0" smtClean="0"/>
              <a:t>*Cells </a:t>
            </a:r>
            <a:r>
              <a:rPr lang="en-US" dirty="0"/>
              <a:t>that are not clearly delineated are “jumpy”, which can lead to. . .  </a:t>
            </a:r>
            <a:endParaRPr lang="en-US" dirty="0" smtClean="0"/>
          </a:p>
          <a:p>
            <a:pPr lvl="1"/>
            <a:r>
              <a:rPr lang="en-US" dirty="0"/>
              <a:t>S</a:t>
            </a:r>
            <a:r>
              <a:rPr lang="en-US" dirty="0" smtClean="0"/>
              <a:t>pontaneous </a:t>
            </a:r>
            <a:r>
              <a:rPr lang="en-US" dirty="0"/>
              <a:t>firing, which causes. . . </a:t>
            </a:r>
            <a:endParaRPr lang="en-US" dirty="0" smtClean="0"/>
          </a:p>
          <a:p>
            <a:pPr lvl="1"/>
            <a:r>
              <a:rPr lang="en-US" dirty="0"/>
              <a:t>C</a:t>
            </a:r>
            <a:r>
              <a:rPr lang="en-US" dirty="0" smtClean="0"/>
              <a:t>ells </a:t>
            </a:r>
            <a:r>
              <a:rPr lang="en-US" dirty="0"/>
              <a:t>that fatigue more rapidly, which causes. . . </a:t>
            </a:r>
            <a:endParaRPr lang="en-US" dirty="0" smtClean="0"/>
          </a:p>
          <a:p>
            <a:pPr lvl="1"/>
            <a:r>
              <a:rPr lang="en-US" dirty="0"/>
              <a:t>R</a:t>
            </a:r>
            <a:r>
              <a:rPr lang="en-US" dirty="0" smtClean="0"/>
              <a:t>apid </a:t>
            </a:r>
            <a:r>
              <a:rPr lang="en-US" dirty="0"/>
              <a:t>increase of oxidative stresses, which results in. . .  </a:t>
            </a:r>
            <a:endParaRPr lang="en-US" dirty="0" smtClean="0"/>
          </a:p>
          <a:p>
            <a:pPr lvl="1"/>
            <a:r>
              <a:rPr lang="en-US" dirty="0"/>
              <a:t>D</a:t>
            </a:r>
            <a:r>
              <a:rPr lang="en-US" dirty="0" smtClean="0"/>
              <a:t>ysfunction </a:t>
            </a:r>
            <a:r>
              <a:rPr lang="en-US" dirty="0"/>
              <a:t>/ increase of free radicals, which can lead to. . . </a:t>
            </a:r>
            <a:endParaRPr lang="en-US" dirty="0" smtClean="0"/>
          </a:p>
          <a:p>
            <a:pPr lvl="1"/>
            <a:r>
              <a:rPr lang="en-US" dirty="0"/>
              <a:t>P</a:t>
            </a:r>
            <a:r>
              <a:rPr lang="en-US" dirty="0" smtClean="0"/>
              <a:t>ermanent </a:t>
            </a:r>
            <a:r>
              <a:rPr lang="en-US" dirty="0"/>
              <a:t>damage or death of the cell, which results in. . . </a:t>
            </a:r>
            <a:endParaRPr lang="en-US" dirty="0" smtClean="0"/>
          </a:p>
          <a:p>
            <a:pPr lvl="1"/>
            <a:r>
              <a:rPr lang="en-US" dirty="0">
                <a:sym typeface="Wingdings"/>
              </a:rPr>
              <a:t>I</a:t>
            </a:r>
            <a:r>
              <a:rPr lang="en-US" dirty="0" smtClean="0"/>
              <a:t>neffective </a:t>
            </a:r>
            <a:r>
              <a:rPr lang="en-US" dirty="0"/>
              <a:t>/ inefficiency of biochemical detoxification processes </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1606"/>
            <a:ext cx="8229600" cy="1143000"/>
          </a:xfrm>
        </p:spPr>
        <p:txBody>
          <a:bodyPr>
            <a:normAutofit fontScale="90000"/>
          </a:bodyPr>
          <a:lstStyle/>
          <a:p>
            <a:r>
              <a:rPr lang="en-US" dirty="0"/>
              <a:t>B</a:t>
            </a:r>
            <a:r>
              <a:rPr lang="en-US" dirty="0" smtClean="0"/>
              <a:t>locking </a:t>
            </a:r>
            <a:r>
              <a:rPr lang="en-US" dirty="0"/>
              <a:t>pain gate</a:t>
            </a:r>
            <a:br>
              <a:rPr lang="en-US" dirty="0"/>
            </a:br>
            <a:endParaRPr lang="en-US" dirty="0"/>
          </a:p>
        </p:txBody>
      </p:sp>
      <p:sp>
        <p:nvSpPr>
          <p:cNvPr id="3" name="Content Placeholder 2"/>
          <p:cNvSpPr>
            <a:spLocks noGrp="1"/>
          </p:cNvSpPr>
          <p:nvPr>
            <p:ph idx="1"/>
          </p:nvPr>
        </p:nvSpPr>
        <p:spPr>
          <a:xfrm>
            <a:off x="457200" y="987732"/>
            <a:ext cx="8229600" cy="6041838"/>
          </a:xfrm>
        </p:spPr>
        <p:txBody>
          <a:bodyPr>
            <a:normAutofit/>
          </a:bodyPr>
          <a:lstStyle/>
          <a:p>
            <a:r>
              <a:rPr lang="en-US" dirty="0"/>
              <a:t>A</a:t>
            </a:r>
            <a:r>
              <a:rPr lang="en-US" dirty="0" smtClean="0"/>
              <a:t>djustments  </a:t>
            </a:r>
            <a:r>
              <a:rPr lang="en-US" dirty="0"/>
              <a:t>carry </a:t>
            </a:r>
            <a:r>
              <a:rPr lang="en-US" dirty="0" err="1"/>
              <a:t>cutaneous</a:t>
            </a:r>
            <a:r>
              <a:rPr lang="en-US" dirty="0"/>
              <a:t> sensory inputs, which. . . </a:t>
            </a:r>
            <a:endParaRPr lang="en-US" dirty="0" smtClean="0"/>
          </a:p>
          <a:p>
            <a:pPr lvl="1"/>
            <a:r>
              <a:rPr lang="en-US" dirty="0"/>
              <a:t>A</a:t>
            </a:r>
            <a:r>
              <a:rPr lang="en-US" dirty="0" smtClean="0"/>
              <a:t>ctivate </a:t>
            </a:r>
            <a:r>
              <a:rPr lang="en-US" dirty="0"/>
              <a:t>inhibitory </a:t>
            </a:r>
            <a:r>
              <a:rPr lang="en-US" dirty="0" err="1"/>
              <a:t>interneurons</a:t>
            </a:r>
            <a:r>
              <a:rPr lang="en-US" dirty="0"/>
              <a:t>, which. .. </a:t>
            </a:r>
            <a:endParaRPr lang="en-US" dirty="0" smtClean="0"/>
          </a:p>
          <a:p>
            <a:pPr lvl="2"/>
            <a:r>
              <a:rPr lang="en-US" dirty="0" smtClean="0"/>
              <a:t>Inhibits </a:t>
            </a:r>
            <a:r>
              <a:rPr lang="en-US" dirty="0"/>
              <a:t>firing of </a:t>
            </a:r>
            <a:r>
              <a:rPr lang="en-US" dirty="0" err="1"/>
              <a:t>nociceptive</a:t>
            </a:r>
            <a:r>
              <a:rPr lang="en-US" dirty="0"/>
              <a:t> fibers &amp;</a:t>
            </a:r>
            <a:endParaRPr lang="en-US" dirty="0" smtClean="0"/>
          </a:p>
          <a:p>
            <a:pPr lvl="2"/>
            <a:r>
              <a:rPr lang="en-US" dirty="0" smtClean="0"/>
              <a:t>Releases </a:t>
            </a:r>
            <a:r>
              <a:rPr lang="en-US" dirty="0"/>
              <a:t>substance P (responsible for pain transmission), which. . . </a:t>
            </a:r>
            <a:endParaRPr lang="en-US" dirty="0" smtClean="0"/>
          </a:p>
          <a:p>
            <a:pPr lvl="3"/>
            <a:r>
              <a:rPr lang="en-US" dirty="0" smtClean="0"/>
              <a:t>Blocks </a:t>
            </a:r>
            <a:r>
              <a:rPr lang="en-US" dirty="0"/>
              <a:t>(inhibit) pain transmission information which. . . </a:t>
            </a:r>
            <a:endParaRPr lang="en-US" dirty="0" smtClean="0"/>
          </a:p>
          <a:p>
            <a:pPr lvl="4"/>
            <a:r>
              <a:rPr lang="en-US" dirty="0" smtClean="0"/>
              <a:t>Decrease </a:t>
            </a:r>
            <a:r>
              <a:rPr lang="en-US" dirty="0"/>
              <a:t>necessity for pharmaceutical usage, </a:t>
            </a:r>
            <a:endParaRPr lang="en-US" dirty="0" smtClean="0"/>
          </a:p>
          <a:p>
            <a:pPr lvl="5"/>
            <a:r>
              <a:rPr lang="en-US" dirty="0" smtClean="0"/>
              <a:t>thereby </a:t>
            </a:r>
            <a:r>
              <a:rPr lang="en-US" dirty="0"/>
              <a:t>reducing their toxic effects</a:t>
            </a:r>
            <a:endParaRPr lang="en-US" dirty="0" smtClean="0"/>
          </a:p>
          <a:p>
            <a:pPr lvl="8">
              <a:buNone/>
            </a:pPr>
            <a:r>
              <a:rPr lang="en-US" dirty="0" smtClean="0"/>
              <a:t>&amp;</a:t>
            </a:r>
          </a:p>
          <a:p>
            <a:pPr lvl="5"/>
            <a:r>
              <a:rPr lang="en-US" dirty="0"/>
              <a:t>reduces the metabolic  load associated with oxidative stresses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Face Reality</a:t>
            </a:r>
            <a:endParaRPr lang="en-US" dirty="0"/>
          </a:p>
        </p:txBody>
      </p:sp>
      <p:sp>
        <p:nvSpPr>
          <p:cNvPr id="3" name="Content Placeholder 2"/>
          <p:cNvSpPr>
            <a:spLocks noGrp="1"/>
          </p:cNvSpPr>
          <p:nvPr>
            <p:ph idx="1"/>
          </p:nvPr>
        </p:nvSpPr>
        <p:spPr/>
        <p:txBody>
          <a:bodyPr/>
          <a:lstStyle/>
          <a:p>
            <a:r>
              <a:rPr lang="en-US" dirty="0" smtClean="0"/>
              <a:t>You cant eliminate all toxins, but you can trust your body to do what it was created to do. When it is working at its optimum level- healing and functioning normally- your body is made to process and remove a certain amount of poison, but not the amounts in “modern western living”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2918"/>
            <a:ext cx="8229600" cy="1143000"/>
          </a:xfrm>
        </p:spPr>
        <p:txBody>
          <a:bodyPr>
            <a:normAutofit fontScale="90000"/>
          </a:bodyPr>
          <a:lstStyle/>
          <a:p>
            <a:r>
              <a:rPr lang="en-US" sz="5333" dirty="0" smtClean="0"/>
              <a:t>Feel </a:t>
            </a:r>
            <a:r>
              <a:rPr lang="en-US" sz="5333" dirty="0"/>
              <a:t>better </a:t>
            </a:r>
            <a:r>
              <a:rPr lang="en-US" dirty="0"/>
              <a:t/>
            </a:r>
            <a:br>
              <a:rPr lang="en-US" dirty="0"/>
            </a:br>
            <a:endParaRPr lang="en-US" dirty="0"/>
          </a:p>
        </p:txBody>
      </p:sp>
      <p:sp>
        <p:nvSpPr>
          <p:cNvPr id="3" name="Content Placeholder 2"/>
          <p:cNvSpPr>
            <a:spLocks noGrp="1"/>
          </p:cNvSpPr>
          <p:nvPr>
            <p:ph idx="1"/>
          </p:nvPr>
        </p:nvSpPr>
        <p:spPr>
          <a:xfrm>
            <a:off x="457200" y="1600200"/>
            <a:ext cx="8229600" cy="7212418"/>
          </a:xfrm>
        </p:spPr>
        <p:txBody>
          <a:bodyPr>
            <a:normAutofit/>
          </a:bodyPr>
          <a:lstStyle/>
          <a:p>
            <a:r>
              <a:rPr lang="en-US" sz="4800" dirty="0" err="1" smtClean="0">
                <a:sym typeface="Wingdings"/>
              </a:rPr>
              <a:t>Feeling</a:t>
            </a:r>
            <a:r>
              <a:rPr lang="en-US" sz="4800" dirty="0" smtClean="0">
                <a:sym typeface="Wingdings"/>
              </a:rPr>
              <a:t> better leads to</a:t>
            </a:r>
          </a:p>
          <a:p>
            <a:r>
              <a:rPr lang="en-US" sz="4800" dirty="0" err="1" smtClean="0">
                <a:sym typeface="Wingdings"/>
              </a:rPr>
              <a:t></a:t>
            </a:r>
            <a:r>
              <a:rPr lang="en-US" sz="4800" dirty="0" smtClean="0"/>
              <a:t> </a:t>
            </a:r>
            <a:r>
              <a:rPr lang="en-US" sz="4800" dirty="0"/>
              <a:t>more </a:t>
            </a:r>
            <a:r>
              <a:rPr lang="en-US" sz="4800" dirty="0" smtClean="0"/>
              <a:t>motivation </a:t>
            </a:r>
            <a:r>
              <a:rPr lang="en-US" sz="4800" dirty="0"/>
              <a:t>to be</a:t>
            </a:r>
            <a:r>
              <a:rPr lang="en-US" sz="4800" dirty="0" smtClean="0"/>
              <a:t> 					 active </a:t>
            </a:r>
          </a:p>
          <a:p>
            <a:r>
              <a:rPr lang="en-US" sz="4800" dirty="0" err="1" smtClean="0">
                <a:sym typeface="Wingdings"/>
              </a:rPr>
              <a:t></a:t>
            </a:r>
            <a:r>
              <a:rPr lang="en-US" sz="4800" dirty="0" smtClean="0"/>
              <a:t> which improves </a:t>
            </a:r>
            <a:r>
              <a:rPr lang="en-US" sz="4800" dirty="0"/>
              <a:t>circulation</a:t>
            </a:r>
            <a:r>
              <a:rPr lang="en-US" sz="4800" dirty="0" smtClean="0"/>
              <a:t> </a:t>
            </a:r>
          </a:p>
          <a:p>
            <a:r>
              <a:rPr lang="en-US" sz="4800" dirty="0" err="1" smtClean="0">
                <a:sym typeface="Wingdings"/>
              </a:rPr>
              <a:t></a:t>
            </a:r>
            <a:r>
              <a:rPr lang="en-US" sz="4800" dirty="0" smtClean="0"/>
              <a:t> and facilitates </a:t>
            </a:r>
            <a:r>
              <a:rPr lang="en-US" sz="4800" dirty="0"/>
              <a:t>detoxification</a:t>
            </a:r>
          </a:p>
          <a:p>
            <a:endParaRPr lang="en-US" sz="4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*Moral of the story is to. . . </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Facilitate the efficiency of detoxification by:</a:t>
            </a:r>
            <a:endParaRPr lang="en-US" dirty="0" smtClean="0"/>
          </a:p>
          <a:p>
            <a:pPr lvl="1"/>
            <a:r>
              <a:rPr lang="en-US" dirty="0"/>
              <a:t>*</a:t>
            </a:r>
            <a:r>
              <a:rPr lang="en-US" dirty="0" smtClean="0"/>
              <a:t>Better </a:t>
            </a:r>
            <a:r>
              <a:rPr lang="en-US" dirty="0"/>
              <a:t>normalization of N.S. function through </a:t>
            </a:r>
            <a:r>
              <a:rPr lang="en-US" b="1" dirty="0">
                <a:solidFill>
                  <a:schemeClr val="accent6"/>
                </a:solidFill>
              </a:rPr>
              <a:t>regular chiropractic care</a:t>
            </a:r>
            <a:r>
              <a:rPr lang="en-US" dirty="0"/>
              <a:t>!. . . </a:t>
            </a:r>
          </a:p>
          <a:p>
            <a:r>
              <a:rPr lang="en-US" dirty="0"/>
              <a:t>			</a:t>
            </a:r>
            <a:r>
              <a:rPr lang="en-US" dirty="0" err="1"/>
              <a:t>Woohoohooooooo</a:t>
            </a:r>
            <a:r>
              <a:rPr lang="en-US" dirty="0"/>
              <a:t>! </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 Research Question</a:t>
            </a:r>
            <a:endParaRPr lang="en-US" dirty="0"/>
          </a:p>
        </p:txBody>
      </p:sp>
      <p:sp>
        <p:nvSpPr>
          <p:cNvPr id="3" name="Content Placeholder 2"/>
          <p:cNvSpPr>
            <a:spLocks noGrp="1"/>
          </p:cNvSpPr>
          <p:nvPr>
            <p:ph idx="1"/>
          </p:nvPr>
        </p:nvSpPr>
        <p:spPr/>
        <p:txBody>
          <a:bodyPr/>
          <a:lstStyle/>
          <a:p>
            <a:r>
              <a:rPr lang="en-US" dirty="0" smtClean="0"/>
              <a:t>How can chiropractic provide more scientific research into the mechanisms associated with cellular metabolism and detoxification processes?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457200" y="1600200"/>
            <a:ext cx="8686800" cy="4899891"/>
          </a:xfrm>
        </p:spPr>
        <p:txBody>
          <a:bodyPr>
            <a:normAutofit/>
          </a:bodyPr>
          <a:lstStyle/>
          <a:p>
            <a:r>
              <a:rPr lang="en-US" sz="1400" dirty="0" smtClean="0"/>
              <a:t>"Experts: One-third of Breast Cancer Cases Avoidable - </a:t>
            </a:r>
            <a:r>
              <a:rPr lang="en-US" sz="1400" dirty="0" err="1" smtClean="0"/>
              <a:t>USATODAY.com</a:t>
            </a:r>
            <a:r>
              <a:rPr lang="en-US" sz="1400" dirty="0" smtClean="0"/>
              <a:t>." </a:t>
            </a:r>
            <a:r>
              <a:rPr lang="en-US" sz="1400" i="1" dirty="0" smtClean="0"/>
              <a:t>Experts: One-third of Breast Cancer Cases Avoidable - </a:t>
            </a:r>
            <a:r>
              <a:rPr lang="en-US" sz="1400" i="1" dirty="0" err="1" smtClean="0"/>
              <a:t>USATODAY.com</a:t>
            </a:r>
            <a:r>
              <a:rPr lang="en-US" sz="1400" dirty="0" smtClean="0"/>
              <a:t>. </a:t>
            </a:r>
            <a:r>
              <a:rPr lang="en-US" sz="1400" dirty="0" err="1" smtClean="0"/>
              <a:t>N.p</a:t>
            </a:r>
            <a:r>
              <a:rPr lang="en-US" sz="1400" dirty="0" smtClean="0"/>
              <a:t>., </a:t>
            </a:r>
            <a:r>
              <a:rPr lang="en-US" sz="1400" dirty="0" err="1" smtClean="0"/>
              <a:t>n.d</a:t>
            </a:r>
            <a:r>
              <a:rPr lang="en-US" sz="1400" dirty="0" smtClean="0"/>
              <a:t>. Web. 26 Feb. 2014. </a:t>
            </a:r>
          </a:p>
          <a:p>
            <a:r>
              <a:rPr lang="en-US" sz="1400" dirty="0" err="1" smtClean="0"/>
              <a:t>Jänig</a:t>
            </a:r>
            <a:r>
              <a:rPr lang="en-US" sz="1400" dirty="0" smtClean="0"/>
              <a:t>, W. "</a:t>
            </a:r>
            <a:r>
              <a:rPr lang="en-US" sz="1400" dirty="0" err="1" smtClean="0"/>
              <a:t>Causalgia</a:t>
            </a:r>
            <a:r>
              <a:rPr lang="en-US" sz="1400" dirty="0" smtClean="0"/>
              <a:t> and Reflex Sympathetic Dystrophy: In Which Way Is the Sympathetic Nervous System Involved?" </a:t>
            </a:r>
            <a:r>
              <a:rPr lang="en-US" sz="1400" i="1" dirty="0" smtClean="0"/>
              <a:t>Trends in Neurosciences</a:t>
            </a:r>
            <a:r>
              <a:rPr lang="en-US" sz="1400" dirty="0" smtClean="0"/>
              <a:t> 8 (1985): 471-77. Print. </a:t>
            </a:r>
          </a:p>
          <a:p>
            <a:r>
              <a:rPr lang="en-US" sz="1400" dirty="0" smtClean="0"/>
              <a:t>Majors, Charles, Ben Lerner, and </a:t>
            </a:r>
            <a:r>
              <a:rPr lang="en-US" sz="1400" dirty="0" err="1" smtClean="0"/>
              <a:t>Ji</a:t>
            </a:r>
            <a:r>
              <a:rPr lang="en-US" sz="1400" dirty="0" smtClean="0"/>
              <a:t> </a:t>
            </a:r>
            <a:r>
              <a:rPr lang="en-US" sz="1400" dirty="0" err="1" smtClean="0"/>
              <a:t>Sayer</a:t>
            </a:r>
            <a:r>
              <a:rPr lang="en-US" sz="1400" dirty="0" smtClean="0"/>
              <a:t>. </a:t>
            </a:r>
            <a:r>
              <a:rPr lang="en-US" sz="1400" i="1" dirty="0" smtClean="0"/>
              <a:t>The Cancer Killers: The Cause Is the Cure</a:t>
            </a:r>
            <a:r>
              <a:rPr lang="en-US" sz="1400" dirty="0" smtClean="0"/>
              <a:t>. Orlando, FL: Maximized Living, 2012. Print. </a:t>
            </a:r>
          </a:p>
          <a:p>
            <a:r>
              <a:rPr lang="en-US" sz="1400" dirty="0" smtClean="0"/>
              <a:t>Morgan, Graeme, Robyn Ward, and Michael Barton. "The Contribution of </a:t>
            </a:r>
            <a:r>
              <a:rPr lang="en-US" sz="1400" dirty="0" err="1" smtClean="0"/>
              <a:t>Cytotoxic</a:t>
            </a:r>
            <a:r>
              <a:rPr lang="en-US" sz="1400" dirty="0" smtClean="0"/>
              <a:t> Chemotherapy to 5-year Survival in Adult Malignancies." </a:t>
            </a:r>
            <a:r>
              <a:rPr lang="en-US" sz="1400" i="1" dirty="0" smtClean="0"/>
              <a:t>Clinical Oncology</a:t>
            </a:r>
            <a:r>
              <a:rPr lang="en-US" sz="1400" dirty="0" smtClean="0"/>
              <a:t> 16.8 (2004): 549-60. Print. </a:t>
            </a:r>
          </a:p>
          <a:p>
            <a:r>
              <a:rPr lang="en-US" sz="1400" dirty="0" err="1" smtClean="0"/>
              <a:t>Ornish</a:t>
            </a:r>
            <a:r>
              <a:rPr lang="en-US" sz="1400" dirty="0" smtClean="0"/>
              <a:t>, D., M. J. M. </a:t>
            </a:r>
            <a:r>
              <a:rPr lang="en-US" sz="1400" dirty="0" err="1" smtClean="0"/>
              <a:t>Magbanua</a:t>
            </a:r>
            <a:r>
              <a:rPr lang="en-US" sz="1400" dirty="0" smtClean="0"/>
              <a:t>, G. Weidner, V. Weinberg, C. Kemp, C. Green, M. D. Mattie, R. Marlin, J. </a:t>
            </a:r>
            <a:r>
              <a:rPr lang="en-US" sz="1400" dirty="0" err="1" smtClean="0"/>
              <a:t>Simko</a:t>
            </a:r>
            <a:r>
              <a:rPr lang="en-US" sz="1400" dirty="0" smtClean="0"/>
              <a:t>, K. Shinohara, C. M. </a:t>
            </a:r>
            <a:r>
              <a:rPr lang="en-US" sz="1400" dirty="0" err="1" smtClean="0"/>
              <a:t>Haqq</a:t>
            </a:r>
            <a:r>
              <a:rPr lang="en-US" sz="1400" dirty="0" smtClean="0"/>
              <a:t>, and P. R. Carroll. "Changes in Prostate Gene Expression in Men Undergoing an Intensive Nutrition and Lifestyle Intervention." </a:t>
            </a:r>
            <a:r>
              <a:rPr lang="en-US" sz="1400" i="1" dirty="0" smtClean="0"/>
              <a:t>Proceedings of the National Academy of Sciences</a:t>
            </a:r>
            <a:r>
              <a:rPr lang="en-US" sz="1400" dirty="0" smtClean="0"/>
              <a:t> 105.24 (2008): 8369-374. Print. </a:t>
            </a:r>
          </a:p>
          <a:p>
            <a:r>
              <a:rPr lang="en-US" sz="1400" dirty="0" smtClean="0"/>
              <a:t>"Screening for Breast Cancer." </a:t>
            </a:r>
            <a:r>
              <a:rPr lang="en-US" sz="1400" i="1" dirty="0" smtClean="0"/>
              <a:t>: Recommendation Statement</a:t>
            </a:r>
            <a:r>
              <a:rPr lang="en-US" sz="1400" dirty="0" smtClean="0"/>
              <a:t>. </a:t>
            </a:r>
            <a:r>
              <a:rPr lang="en-US" sz="1400" dirty="0" err="1" smtClean="0"/>
              <a:t>N.p</a:t>
            </a:r>
            <a:r>
              <a:rPr lang="en-US" sz="1400" dirty="0" smtClean="0"/>
              <a:t>., </a:t>
            </a:r>
            <a:r>
              <a:rPr lang="en-US" sz="1400" dirty="0" err="1" smtClean="0"/>
              <a:t>n.d</a:t>
            </a:r>
            <a:r>
              <a:rPr lang="en-US" sz="1400" dirty="0" smtClean="0"/>
              <a:t>. Web. 26 Feb. 2014. </a:t>
            </a:r>
          </a:p>
          <a:p>
            <a:r>
              <a:rPr lang="en-US" sz="1400" dirty="0" smtClean="0"/>
              <a:t>Wang, L. "Press Release: Risk from Breast Cancer Susceptibility Gene May Be Exaggerated in Most Studies." </a:t>
            </a:r>
            <a:r>
              <a:rPr lang="en-US" sz="1400" i="1" dirty="0" err="1" smtClean="0"/>
              <a:t>CancerSpectrum</a:t>
            </a:r>
            <a:r>
              <a:rPr lang="en-US" sz="1400" i="1" dirty="0" smtClean="0"/>
              <a:t> Knowledge Environment</a:t>
            </a:r>
            <a:r>
              <a:rPr lang="en-US" sz="1400" dirty="0" smtClean="0"/>
              <a:t> 94.16 (2002): 1183-a-183. Print.</a:t>
            </a:r>
          </a:p>
          <a:p>
            <a:r>
              <a:rPr lang="en-US" sz="1400" dirty="0" smtClean="0"/>
              <a:t>***THE INNATE WISDOM OF RONIL PALA AND EZEKIAL RUTLEDGE***</a:t>
            </a:r>
          </a:p>
          <a:p>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Let’s take a look at some of the numbers</a:t>
            </a:r>
            <a:endParaRPr lang="en-US" dirty="0"/>
          </a:p>
        </p:txBody>
      </p:sp>
      <p:sp>
        <p:nvSpPr>
          <p:cNvPr id="3" name="Content Placeholder 2"/>
          <p:cNvSpPr>
            <a:spLocks noGrp="1"/>
          </p:cNvSpPr>
          <p:nvPr>
            <p:ph idx="1"/>
          </p:nvPr>
        </p:nvSpPr>
        <p:spPr/>
        <p:txBody>
          <a:bodyPr/>
          <a:lstStyle/>
          <a:p>
            <a:r>
              <a:rPr lang="en-US" dirty="0" smtClean="0"/>
              <a:t>Each year in the US, the following are consumed: </a:t>
            </a:r>
          </a:p>
          <a:p>
            <a:pPr lvl="1"/>
            <a:r>
              <a:rPr lang="en-US" dirty="0" smtClean="0"/>
              <a:t>4 Billion prescription drugs</a:t>
            </a:r>
          </a:p>
          <a:p>
            <a:pPr lvl="1"/>
            <a:r>
              <a:rPr lang="en-US" dirty="0" smtClean="0"/>
              <a:t>&gt;70 thousand chemicals are used commercially</a:t>
            </a:r>
          </a:p>
          <a:p>
            <a:pPr lvl="1"/>
            <a:r>
              <a:rPr lang="en-US" dirty="0" smtClean="0"/>
              <a:t>&gt;3 thousand chemicals are added to our food supply</a:t>
            </a:r>
          </a:p>
          <a:p>
            <a:pPr lvl="1"/>
            <a:r>
              <a:rPr lang="en-US" dirty="0" smtClean="0"/>
              <a:t>&gt;10 thousand chemicals are used in food processing, preserving, and storage</a:t>
            </a:r>
          </a:p>
          <a:p>
            <a:pPr lvl="1">
              <a:buNone/>
            </a:pPr>
            <a:r>
              <a:rPr lang="en-US" dirty="0" smtClean="0"/>
              <a:t>THAT’S LITERALLY TONS AND TONS OF CHEMICALS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Toxic Top 5” </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Medications</a:t>
            </a:r>
          </a:p>
          <a:p>
            <a:pPr marL="514350" indent="-514350">
              <a:buFont typeface="+mj-lt"/>
              <a:buAutoNum type="arabicPeriod"/>
            </a:pPr>
            <a:r>
              <a:rPr lang="en-US" dirty="0" smtClean="0"/>
              <a:t>Household products</a:t>
            </a:r>
          </a:p>
          <a:p>
            <a:pPr marL="514350" indent="-514350">
              <a:buFont typeface="+mj-lt"/>
              <a:buAutoNum type="arabicPeriod"/>
            </a:pPr>
            <a:r>
              <a:rPr lang="en-US" dirty="0" smtClean="0"/>
              <a:t>Cookware</a:t>
            </a:r>
          </a:p>
          <a:p>
            <a:pPr marL="514350" indent="-514350">
              <a:buFont typeface="+mj-lt"/>
              <a:buAutoNum type="arabicPeriod"/>
            </a:pPr>
            <a:r>
              <a:rPr lang="en-US" dirty="0" smtClean="0"/>
              <a:t>Tap water</a:t>
            </a:r>
          </a:p>
          <a:p>
            <a:pPr marL="514350" indent="-514350">
              <a:buFont typeface="+mj-lt"/>
              <a:buAutoNum type="arabicPeriod"/>
            </a:pPr>
            <a:r>
              <a:rPr lang="en-US" dirty="0" smtClean="0"/>
              <a:t>Heavy metals and </a:t>
            </a:r>
            <a:r>
              <a:rPr lang="en-US" dirty="0" err="1" smtClean="0"/>
              <a:t>biotoxins</a:t>
            </a:r>
            <a:endParaRPr lang="en-US" dirty="0" smtClean="0"/>
          </a:p>
          <a:p>
            <a:pPr marL="514350" indent="-514350">
              <a:buFont typeface="+mj-lt"/>
              <a:buAutoNum type="arabicPeriod"/>
            </a:pPr>
            <a:endParaRPr lang="en-US" dirty="0" smtClean="0"/>
          </a:p>
          <a:p>
            <a:pPr marL="514350" indent="-514350" algn="ctr">
              <a:buNone/>
            </a:pPr>
            <a:r>
              <a:rPr lang="en-US" dirty="0" smtClean="0"/>
              <a:t>IT IS CRITICAL FOR YOUR PATIENTS TO BE AWARE OF “THE TOXIC TOP 5” AND ELIMINATE THEM AS MUCH AS POSSIBLE!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Medications</a:t>
            </a:r>
            <a:endParaRPr lang="en-US" dirty="0"/>
          </a:p>
        </p:txBody>
      </p:sp>
      <p:sp>
        <p:nvSpPr>
          <p:cNvPr id="3" name="Content Placeholder 2"/>
          <p:cNvSpPr>
            <a:spLocks noGrp="1"/>
          </p:cNvSpPr>
          <p:nvPr>
            <p:ph idx="1"/>
          </p:nvPr>
        </p:nvSpPr>
        <p:spPr/>
        <p:txBody>
          <a:bodyPr>
            <a:normAutofit fontScale="92500"/>
          </a:bodyPr>
          <a:lstStyle/>
          <a:p>
            <a:r>
              <a:rPr lang="en-US" dirty="0" smtClean="0"/>
              <a:t>Healthy lifestyles are the biggest threat to the growth and expansion of the drug industry </a:t>
            </a:r>
          </a:p>
          <a:p>
            <a:r>
              <a:rPr lang="en-US" dirty="0" smtClean="0"/>
              <a:t>A </a:t>
            </a:r>
            <a:r>
              <a:rPr lang="en-US" i="1" dirty="0" smtClean="0"/>
              <a:t>Forbes </a:t>
            </a:r>
            <a:r>
              <a:rPr lang="en-US" dirty="0" smtClean="0"/>
              <a:t>magazine cover article, “</a:t>
            </a:r>
            <a:r>
              <a:rPr lang="en-US" dirty="0" err="1" smtClean="0"/>
              <a:t>Pharma’s</a:t>
            </a:r>
            <a:r>
              <a:rPr lang="en-US" dirty="0" smtClean="0"/>
              <a:t> New Enemy: Clean Living” notes: </a:t>
            </a:r>
          </a:p>
          <a:p>
            <a:pPr lvl="1"/>
            <a:r>
              <a:rPr lang="en-US" dirty="0" smtClean="0"/>
              <a:t>“The results of pill dependence are insidious and devastating: billions of dollars in ever higher drug costs; millions of people enduring sometimes highly toxic side effects; and close to 2 million cases each year of drug complications that result in 180,000 deaths of life threatening illnesses in the elderly.”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Medications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It used to be that an apple a day would keep the doctor away. The recommendation now is an aspirin a day. It turns out, however, that an aspirin a day for at least 5 years increases a woman’s chance of developing breast cancer by 80 percent. Seems like a good idea to take your chances with an apple! </a:t>
            </a:r>
          </a:p>
          <a:p>
            <a:r>
              <a:rPr lang="en-US" dirty="0" smtClean="0"/>
              <a:t>If you get breast cancer, chances are that the drugs prescribed will cause more harm then good. </a:t>
            </a:r>
          </a:p>
          <a:p>
            <a:r>
              <a:rPr lang="en-US" dirty="0" smtClean="0"/>
              <a:t>The most common prescription drugs sold in the U.S today, and possibly the most toxic to your system, are antidepressants medications.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Medications</a:t>
            </a:r>
            <a:endParaRPr lang="en-US" dirty="0"/>
          </a:p>
        </p:txBody>
      </p:sp>
      <p:sp>
        <p:nvSpPr>
          <p:cNvPr id="3" name="Content Placeholder 2"/>
          <p:cNvSpPr>
            <a:spLocks noGrp="1"/>
          </p:cNvSpPr>
          <p:nvPr>
            <p:ph idx="1"/>
          </p:nvPr>
        </p:nvSpPr>
        <p:spPr/>
        <p:txBody>
          <a:bodyPr/>
          <a:lstStyle/>
          <a:p>
            <a:r>
              <a:rPr lang="en-US" dirty="0" smtClean="0"/>
              <a:t>There is no free lunch, especially with medications. </a:t>
            </a:r>
          </a:p>
          <a:p>
            <a:r>
              <a:rPr lang="en-US" dirty="0" smtClean="0"/>
              <a:t>Even if the drugs people take on a daily basis makes the symptoms go away, you will pay the price on the back-end with the side effects of the toxicity; side effects that sooner or later tend to turn out worse than the condition the drug was prescribed for in the first place.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Household Products </a:t>
            </a:r>
            <a:endParaRPr lang="en-US" dirty="0"/>
          </a:p>
        </p:txBody>
      </p:sp>
      <p:sp>
        <p:nvSpPr>
          <p:cNvPr id="3" name="Content Placeholder 2"/>
          <p:cNvSpPr>
            <a:spLocks noGrp="1"/>
          </p:cNvSpPr>
          <p:nvPr>
            <p:ph idx="1"/>
          </p:nvPr>
        </p:nvSpPr>
        <p:spPr/>
        <p:txBody>
          <a:bodyPr/>
          <a:lstStyle/>
          <a:p>
            <a:r>
              <a:rPr lang="en-US" dirty="0" smtClean="0"/>
              <a:t>Every product with a </a:t>
            </a:r>
            <a:r>
              <a:rPr lang="en-US" b="1" dirty="0" smtClean="0">
                <a:solidFill>
                  <a:srgbClr val="FF0000"/>
                </a:solidFill>
              </a:rPr>
              <a:t>Caution, Warning, or Danger </a:t>
            </a:r>
            <a:r>
              <a:rPr lang="en-US" dirty="0" smtClean="0"/>
              <a:t>label may add deadly chemicals to your body through either your mouth, your skin, or by inhaling fumes. </a:t>
            </a:r>
          </a:p>
          <a:p>
            <a:r>
              <a:rPr lang="en-US" dirty="0" smtClean="0"/>
              <a:t>Many add up over time and can be stored in the liver or fat cells.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11937</TotalTime>
  <Words>2254</Words>
  <Application>Microsoft Office PowerPoint</Application>
  <PresentationFormat>On-screen Show (4:3)</PresentationFormat>
  <Paragraphs>164</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Chiropractic Management of Toxicity</vt:lpstr>
      <vt:lpstr>Learning Objectives</vt:lpstr>
      <vt:lpstr>Let’s Face Reality</vt:lpstr>
      <vt:lpstr>Let’s take a look at some of the numbers</vt:lpstr>
      <vt:lpstr>“The Toxic Top 5” </vt:lpstr>
      <vt:lpstr>1. Medications</vt:lpstr>
      <vt:lpstr>Medications</vt:lpstr>
      <vt:lpstr>Medications</vt:lpstr>
      <vt:lpstr>2. Household Products </vt:lpstr>
      <vt:lpstr>What to watch out for</vt:lpstr>
      <vt:lpstr>What to watch out for</vt:lpstr>
      <vt:lpstr>What to watch out for</vt:lpstr>
      <vt:lpstr>3. Cookware</vt:lpstr>
      <vt:lpstr>4. Tap Water</vt:lpstr>
      <vt:lpstr>5. Heavy Metals and Biotoxins</vt:lpstr>
      <vt:lpstr>Slide 16</vt:lpstr>
      <vt:lpstr>So What do we do about this??</vt:lpstr>
      <vt:lpstr>Detox</vt:lpstr>
      <vt:lpstr>Detoxifying Toxins</vt:lpstr>
      <vt:lpstr>Detoxifying Toxins</vt:lpstr>
      <vt:lpstr>Inside the Cell</vt:lpstr>
      <vt:lpstr>Glutathione </vt:lpstr>
      <vt:lpstr>Glutathione </vt:lpstr>
      <vt:lpstr>Outside the Cell</vt:lpstr>
      <vt:lpstr>Detoxifying Phytochemicals</vt:lpstr>
      <vt:lpstr>Chiropractic Care Facilitates Detoxification by:</vt:lpstr>
      <vt:lpstr>Chiropractic Adjustments Facilitate Neuronal Activation </vt:lpstr>
      <vt:lpstr>All this is important because: </vt:lpstr>
      <vt:lpstr>Blocking pain gate </vt:lpstr>
      <vt:lpstr>Feel better  </vt:lpstr>
      <vt:lpstr>*Moral of the story is to. . .  </vt:lpstr>
      <vt:lpstr>Clean Research Question</vt:lpstr>
      <vt:lpstr>References</vt:lpstr>
    </vt:vector>
  </TitlesOfParts>
  <Company>SJSU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Chiropractic Management of Toxicity</dc:title>
  <dc:creator>Ronil Pala</dc:creator>
  <cp:lastModifiedBy>Dr. Ghaith</cp:lastModifiedBy>
  <cp:revision>16</cp:revision>
  <dcterms:created xsi:type="dcterms:W3CDTF">2014-02-26T16:54:54Z</dcterms:created>
  <dcterms:modified xsi:type="dcterms:W3CDTF">2014-02-26T17:21:11Z</dcterms:modified>
</cp:coreProperties>
</file>