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7" r:id="rId9"/>
    <p:sldId id="263" r:id="rId10"/>
    <p:sldId id="264" r:id="rId11"/>
    <p:sldId id="265" r:id="rId12"/>
    <p:sldId id="272" r:id="rId13"/>
    <p:sldId id="266" r:id="rId14"/>
    <p:sldId id="268" r:id="rId15"/>
    <p:sldId id="270" r:id="rId16"/>
    <p:sldId id="269" r:id="rId17"/>
    <p:sldId id="271"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FA31B8-DB94-DF43-AA8A-D453EC139819}" type="datetimeFigureOut">
              <a:rPr lang="en-US" smtClean="0"/>
              <a:pPr/>
              <a:t>12/2/2014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789CE4-6219-504D-BB81-7A03B6B9E150}" type="slidenum">
              <a:rPr lang="en-US" smtClean="0"/>
              <a:pPr/>
              <a:t>‹#›</a:t>
            </a:fld>
            <a:endParaRPr lang="en-US"/>
          </a:p>
        </p:txBody>
      </p:sp>
    </p:spTree>
    <p:extLst>
      <p:ext uri="{BB962C8B-B14F-4D97-AF65-F5344CB8AC3E}">
        <p14:creationId xmlns:p14="http://schemas.microsoft.com/office/powerpoint/2010/main" xmlns="" val="9960648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789CE4-6219-504D-BB81-7A03B6B9E150}" type="slidenum">
              <a:rPr lang="en-US" smtClean="0"/>
              <a:pPr/>
              <a:t>16</a:t>
            </a:fld>
            <a:endParaRPr lang="en-US"/>
          </a:p>
        </p:txBody>
      </p:sp>
    </p:spTree>
    <p:extLst>
      <p:ext uri="{BB962C8B-B14F-4D97-AF65-F5344CB8AC3E}">
        <p14:creationId xmlns:p14="http://schemas.microsoft.com/office/powerpoint/2010/main" xmlns="" val="2489263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FE7D661-1836-44F7-8FAF-35E8F866ECD3}" type="datetime1">
              <a:rPr lang="en-US" smtClean="0"/>
              <a:pPr/>
              <a:t>12/2/2014</a:t>
            </a:fld>
            <a:endParaRPr lang="en-US"/>
          </a:p>
        </p:txBody>
      </p:sp>
      <p:sp>
        <p:nvSpPr>
          <p:cNvPr id="8" name="Slide Number Placeholder 7"/>
          <p:cNvSpPr>
            <a:spLocks noGrp="1"/>
          </p:cNvSpPr>
          <p:nvPr>
            <p:ph type="sldNum" sz="quarter" idx="11"/>
          </p:nvPr>
        </p:nvSpPr>
        <p:spPr/>
        <p:txBody>
          <a:bodyPr/>
          <a:lstStyle/>
          <a:p>
            <a:fld id="{CE8079A4-7AA8-4A4F-87E2-7781EC5097DD}" type="slidenum">
              <a:rPr lang="en-US" smtClean="0"/>
              <a:pPr/>
              <a:t>‹#›</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FF71CE-B899-4B2B-848D-9F12F0C901B6}" type="datetimeFigureOut">
              <a:rPr lang="en-US" smtClean="0"/>
              <a:pPr/>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7606D-E5C4-4C2F-8241-EC2663EF1C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2CF1CA-F464-4B29-B867-EAF8A9B936E3}" type="datetime1">
              <a:rPr lang="en-US" smtClean="0"/>
              <a:pPr/>
              <a:t>12/2/2014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E6B357-51B9-47D2-A71D-0D06CB03185D}" type="datetime1">
              <a:rPr lang="en-US" smtClean="0"/>
              <a:pPr/>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8CB827-F132-4DF6-9FB9-4035A4C798EF}" type="datetime1">
              <a:rPr lang="en-US" smtClean="0"/>
              <a:pPr/>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A92A601-7D32-4ED7-AD1A-974B6DDBDCDC}" type="datetime1">
              <a:rPr lang="en-US" smtClean="0"/>
              <a:pPr/>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3A17B41-4A0C-4639-A132-E5C8F99A4BE8}" type="datetime1">
              <a:rPr lang="en-US" smtClean="0"/>
              <a:pPr/>
              <a:t>12/2/2014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079A4-7AA8-4A4F-87E2-7781EC5097DD}"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9967FD-6084-4075-993E-77EC8038773F}" type="datetime1">
              <a:rPr lang="en-US" smtClean="0"/>
              <a:pPr/>
              <a:t>12/2/2014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88B47-74BA-4873-ADAE-EB0120124E83}" type="datetime1">
              <a:rPr lang="en-US" smtClean="0"/>
              <a:pPr/>
              <a:t>12/2/2014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CF52C1-9A39-494C-9977-BBEFAB872C1F}" type="datetime1">
              <a:rPr lang="en-US" smtClean="0"/>
              <a:pPr/>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1EACE2-EA00-4376-9A66-47ABB8B02CF5}" type="datetime1">
              <a:rPr lang="en-US" smtClean="0"/>
              <a:pPr/>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DA47DADC-55EA-4839-91C8-5BCC0EC06F5C}" type="datetime1">
              <a:rPr lang="en-US" smtClean="0"/>
              <a:pPr/>
              <a:t>12/2/2014</a:t>
            </a:fld>
            <a:endParaRPr lang="en-US"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CE8079A4-7AA8-4A4F-87E2-7781EC5097DD}"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2" r:id="rId10"/>
    <p:sldLayoutId id="2147483671" r:id="rId11"/>
  </p:sldLayoutIdLst>
  <p:hf sldNum="0"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8003" y="617441"/>
            <a:ext cx="7315200" cy="1089465"/>
          </a:xfrm>
        </p:spPr>
        <p:txBody>
          <a:bodyPr/>
          <a:lstStyle/>
          <a:p>
            <a:r>
              <a:rPr lang="en-US" dirty="0" smtClean="0"/>
              <a:t>Methotrexate Toxicity</a:t>
            </a:r>
            <a:endParaRPr lang="en-US" dirty="0"/>
          </a:p>
        </p:txBody>
      </p:sp>
      <p:sp>
        <p:nvSpPr>
          <p:cNvPr id="3" name="Subtitle 2"/>
          <p:cNvSpPr>
            <a:spLocks noGrp="1"/>
          </p:cNvSpPr>
          <p:nvPr>
            <p:ph type="subTitle" idx="1"/>
          </p:nvPr>
        </p:nvSpPr>
        <p:spPr/>
        <p:txBody>
          <a:bodyPr>
            <a:normAutofit lnSpcReduction="10000"/>
          </a:bodyPr>
          <a:lstStyle/>
          <a:p>
            <a:r>
              <a:rPr lang="en-US" dirty="0" smtClean="0"/>
              <a:t>Kendra Miller</a:t>
            </a:r>
          </a:p>
          <a:p>
            <a:r>
              <a:rPr lang="en-US" dirty="0" err="1" smtClean="0"/>
              <a:t>Neils</a:t>
            </a:r>
            <a:r>
              <a:rPr lang="en-US" dirty="0" smtClean="0"/>
              <a:t> Larson</a:t>
            </a:r>
          </a:p>
          <a:p>
            <a:r>
              <a:rPr lang="en-US" dirty="0" smtClean="0"/>
              <a:t>Toxicology Fall 2014</a:t>
            </a:r>
            <a:endParaRPr lang="en-US" dirty="0"/>
          </a:p>
        </p:txBody>
      </p:sp>
    </p:spTree>
    <p:extLst>
      <p:ext uri="{BB962C8B-B14F-4D97-AF65-F5344CB8AC3E}">
        <p14:creationId xmlns:p14="http://schemas.microsoft.com/office/powerpoint/2010/main" xmlns="" val="2766493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99799"/>
            <a:ext cx="7315200" cy="776211"/>
          </a:xfrm>
        </p:spPr>
        <p:txBody>
          <a:bodyPr/>
          <a:lstStyle/>
          <a:p>
            <a:r>
              <a:rPr lang="en-US" dirty="0" smtClean="0"/>
              <a:t>Target Organ of Injury</a:t>
            </a:r>
            <a:endParaRPr lang="en-US" dirty="0"/>
          </a:p>
        </p:txBody>
      </p:sp>
      <p:sp>
        <p:nvSpPr>
          <p:cNvPr id="3" name="Content Placeholder 2"/>
          <p:cNvSpPr>
            <a:spLocks noGrp="1"/>
          </p:cNvSpPr>
          <p:nvPr>
            <p:ph idx="1"/>
          </p:nvPr>
        </p:nvSpPr>
        <p:spPr>
          <a:xfrm>
            <a:off x="914400" y="1887605"/>
            <a:ext cx="7315200" cy="4421756"/>
          </a:xfrm>
        </p:spPr>
        <p:txBody>
          <a:bodyPr/>
          <a:lstStyle/>
          <a:p>
            <a:r>
              <a:rPr lang="en-US" dirty="0"/>
              <a:t>Hepatotoxicity: Jaundiced skin and sclera, dark urine, clay-colored stools, </a:t>
            </a:r>
            <a:r>
              <a:rPr lang="en-US" dirty="0" err="1"/>
              <a:t>pruritis</a:t>
            </a:r>
            <a:r>
              <a:rPr lang="en-US" dirty="0"/>
              <a:t>, abdominal pain, fever, diarrhea. </a:t>
            </a:r>
            <a:endParaRPr lang="en-US" dirty="0" smtClean="0"/>
          </a:p>
          <a:p>
            <a:endParaRPr lang="en-US" dirty="0"/>
          </a:p>
          <a:p>
            <a:r>
              <a:rPr lang="en-US" dirty="0" smtClean="0"/>
              <a:t>Serious Skin Reaction: Stevens-Johnson Syndrome (a form of toxic epidermal </a:t>
            </a:r>
            <a:r>
              <a:rPr lang="en-US" dirty="0" err="1" smtClean="0"/>
              <a:t>necrolysis</a:t>
            </a:r>
            <a:r>
              <a:rPr lang="en-US" dirty="0" smtClean="0"/>
              <a:t>), exfoliate dermatitis, skin necrosis, erythema multiform</a:t>
            </a:r>
          </a:p>
          <a:p>
            <a:endParaRPr lang="en-US" dirty="0"/>
          </a:p>
          <a:p>
            <a:r>
              <a:rPr lang="en-US" dirty="0" err="1" smtClean="0"/>
              <a:t>Strokelike</a:t>
            </a:r>
            <a:r>
              <a:rPr lang="en-US" dirty="0" smtClean="0"/>
              <a:t> Encephalopathy: Common in high dose therapy, patient should be assessed for confusion, hemiparesis, seizures, coma; which is usually transient.</a:t>
            </a:r>
            <a:endParaRPr lang="en-US" dirty="0"/>
          </a:p>
          <a:p>
            <a:endParaRPr lang="en-US" dirty="0"/>
          </a:p>
        </p:txBody>
      </p:sp>
    </p:spTree>
    <p:extLst>
      <p:ext uri="{BB962C8B-B14F-4D97-AF65-F5344CB8AC3E}">
        <p14:creationId xmlns:p14="http://schemas.microsoft.com/office/powerpoint/2010/main" xmlns="" val="78978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8671"/>
            <a:ext cx="7315200" cy="934980"/>
          </a:xfrm>
        </p:spPr>
        <p:txBody>
          <a:bodyPr>
            <a:normAutofit fontScale="90000"/>
          </a:bodyPr>
          <a:lstStyle/>
          <a:p>
            <a:r>
              <a:rPr lang="en-US" dirty="0" smtClean="0"/>
              <a:t>Dose Response for Toxic Action and Injury.</a:t>
            </a:r>
            <a:endParaRPr lang="en-US" dirty="0"/>
          </a:p>
        </p:txBody>
      </p:sp>
      <p:sp>
        <p:nvSpPr>
          <p:cNvPr id="3" name="Content Placeholder 2"/>
          <p:cNvSpPr>
            <a:spLocks noGrp="1"/>
          </p:cNvSpPr>
          <p:nvPr>
            <p:ph idx="1"/>
          </p:nvPr>
        </p:nvSpPr>
        <p:spPr>
          <a:xfrm>
            <a:off x="914400" y="1799399"/>
            <a:ext cx="7315200" cy="4509962"/>
          </a:xfrm>
        </p:spPr>
        <p:txBody>
          <a:bodyPr/>
          <a:lstStyle/>
          <a:p>
            <a:r>
              <a:rPr lang="en-US" dirty="0" smtClean="0"/>
              <a:t>The toxic effects of methotrexate and other folate antagonists used in cancer chemotherapy work primarily against the rapidly dividing cells of the bone marrow and gastrointestinal epithelium.</a:t>
            </a:r>
          </a:p>
          <a:p>
            <a:r>
              <a:rPr lang="en-US" dirty="0" smtClean="0"/>
              <a:t>Concentrations of methotrexate in CSF are only 3% of the systemic  circulation.  Hence, neoplastic cells in the CNS are likely not killed, and will require a “high dose.” (&gt;1.5 g/m2).  High doses are followed by “</a:t>
            </a:r>
            <a:r>
              <a:rPr lang="en-US" dirty="0" err="1" smtClean="0"/>
              <a:t>leucovorin</a:t>
            </a:r>
            <a:r>
              <a:rPr lang="en-US" dirty="0" smtClean="0"/>
              <a:t> rescue” to retrieve the circulating methotrexate in an attempt to reduce/ prevent toxicity. </a:t>
            </a:r>
          </a:p>
          <a:p>
            <a:r>
              <a:rPr lang="en-US" dirty="0" smtClean="0"/>
              <a:t>If methotrexate values measured up to 48 hours after drug administration are 1uM or higher, a higher dose of </a:t>
            </a:r>
            <a:r>
              <a:rPr lang="en-US" dirty="0" err="1" smtClean="0"/>
              <a:t>leucovorin</a:t>
            </a:r>
            <a:r>
              <a:rPr lang="en-US" dirty="0" smtClean="0"/>
              <a:t> (100 mg/m2) must be given until the plasma concentration of methotrexate  falls below the toxic threshold of (2 x 10-8 M)</a:t>
            </a:r>
            <a:endParaRPr lang="en-US" dirty="0"/>
          </a:p>
        </p:txBody>
      </p:sp>
    </p:spTree>
    <p:extLst>
      <p:ext uri="{BB962C8B-B14F-4D97-AF65-F5344CB8AC3E}">
        <p14:creationId xmlns:p14="http://schemas.microsoft.com/office/powerpoint/2010/main" xmlns="" val="345034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Dose Response for Toxic Action and </a:t>
            </a:r>
            <a:r>
              <a:rPr lang="en-US" dirty="0" smtClean="0"/>
              <a:t>Injury continued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Side effects usually resolve within 2 weeks.  Patients with compromised renal function may lead to delayed excretion of the drug.  This may be associated with prolonged suppression of bone marrow production. </a:t>
            </a:r>
          </a:p>
          <a:p>
            <a:r>
              <a:rPr lang="en-US" dirty="0" smtClean="0"/>
              <a:t>Additional toxicities of methotrexate include alopecia, dermatitis, interstitial pneumonitis, nephrotoxicity, defective oogenesis or spermatogenesis, abortion and </a:t>
            </a:r>
            <a:r>
              <a:rPr lang="en-US" dirty="0" err="1" smtClean="0"/>
              <a:t>teratogenesis</a:t>
            </a:r>
            <a:r>
              <a:rPr lang="en-US" dirty="0" smtClean="0"/>
              <a:t>.  Hepatic dysfunction is usually reversible but sometimes leads to cirrhosis of the liver after long-term continuous treatment.</a:t>
            </a:r>
          </a:p>
          <a:p>
            <a:r>
              <a:rPr lang="en-US" dirty="0" smtClean="0"/>
              <a:t>Intrathecal administration of methotrexate often causes meningismus and a inflammatory response in the CSF.  Seizures, coma, and death are rare but may occur.   </a:t>
            </a:r>
            <a:endParaRPr lang="en-US" dirty="0"/>
          </a:p>
        </p:txBody>
      </p:sp>
    </p:spTree>
    <p:extLst>
      <p:ext uri="{BB962C8B-B14F-4D97-AF65-F5344CB8AC3E}">
        <p14:creationId xmlns:p14="http://schemas.microsoft.com/office/powerpoint/2010/main" xmlns="" val="850595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8106"/>
            <a:ext cx="7315200" cy="1023188"/>
          </a:xfrm>
        </p:spPr>
        <p:txBody>
          <a:bodyPr>
            <a:normAutofit fontScale="90000"/>
          </a:bodyPr>
          <a:lstStyle/>
          <a:p>
            <a:r>
              <a:rPr lang="en-US" dirty="0" smtClean="0"/>
              <a:t>Toxin Metabolism and Biological Half-Life</a:t>
            </a:r>
            <a:endParaRPr lang="en-US" dirty="0"/>
          </a:p>
        </p:txBody>
      </p:sp>
      <p:sp>
        <p:nvSpPr>
          <p:cNvPr id="3" name="Content Placeholder 2"/>
          <p:cNvSpPr>
            <a:spLocks noGrp="1"/>
          </p:cNvSpPr>
          <p:nvPr>
            <p:ph idx="1"/>
          </p:nvPr>
        </p:nvSpPr>
        <p:spPr>
          <a:xfrm>
            <a:off x="914400" y="1622986"/>
            <a:ext cx="7315200" cy="4686375"/>
          </a:xfrm>
        </p:spPr>
        <p:txBody>
          <a:bodyPr>
            <a:normAutofit lnSpcReduction="10000"/>
          </a:bodyPr>
          <a:lstStyle/>
          <a:p>
            <a:r>
              <a:rPr lang="en-US" dirty="0" smtClean="0"/>
              <a:t>MTX is not metabolized, and renal excretion is the primary route of elimination, depending on the dosage and route of administration. With IV administration, 80-90% of the dose is excreted unchanged in the urine within 24 hours. There is limited biliary excretion of 10% or less of the administered dose. </a:t>
            </a:r>
          </a:p>
          <a:p>
            <a:endParaRPr lang="en-US" dirty="0" smtClean="0"/>
          </a:p>
          <a:p>
            <a:r>
              <a:rPr lang="en-US" dirty="0" smtClean="0"/>
              <a:t>Renal excretion is done by glomerular filtration and tubular secretion.</a:t>
            </a:r>
          </a:p>
          <a:p>
            <a:endParaRPr lang="en-US" dirty="0" smtClean="0"/>
          </a:p>
          <a:p>
            <a:r>
              <a:rPr lang="en-US" dirty="0" smtClean="0"/>
              <a:t>Delayed drug clearance has been identified as a major factor responsible for Methotrexate toxicity. </a:t>
            </a:r>
          </a:p>
          <a:p>
            <a:pPr marL="45720" indent="0">
              <a:buNone/>
            </a:pPr>
            <a:endParaRPr lang="en-US" dirty="0" smtClean="0"/>
          </a:p>
          <a:p>
            <a:r>
              <a:rPr lang="en-US" dirty="0" smtClean="0"/>
              <a:t>Biological half-life is 10-12 hours.</a:t>
            </a:r>
          </a:p>
        </p:txBody>
      </p:sp>
    </p:spTree>
    <p:extLst>
      <p:ext uri="{BB962C8B-B14F-4D97-AF65-F5344CB8AC3E}">
        <p14:creationId xmlns:p14="http://schemas.microsoft.com/office/powerpoint/2010/main" xmlns="" val="1269291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05748"/>
            <a:ext cx="7315200" cy="1040828"/>
          </a:xfrm>
        </p:spPr>
        <p:txBody>
          <a:bodyPr>
            <a:normAutofit/>
          </a:bodyPr>
          <a:lstStyle/>
          <a:p>
            <a:r>
              <a:rPr lang="en-US" dirty="0" smtClean="0"/>
              <a:t>Risk of Exposure </a:t>
            </a:r>
            <a:endParaRPr lang="en-US" dirty="0"/>
          </a:p>
        </p:txBody>
      </p:sp>
      <p:sp>
        <p:nvSpPr>
          <p:cNvPr id="3" name="Content Placeholder 2"/>
          <p:cNvSpPr>
            <a:spLocks noGrp="1"/>
          </p:cNvSpPr>
          <p:nvPr>
            <p:ph idx="1"/>
          </p:nvPr>
        </p:nvSpPr>
        <p:spPr>
          <a:xfrm>
            <a:off x="914400" y="2046375"/>
            <a:ext cx="7315200" cy="4262986"/>
          </a:xfrm>
        </p:spPr>
        <p:txBody>
          <a:bodyPr/>
          <a:lstStyle/>
          <a:p>
            <a:r>
              <a:rPr lang="en-US" dirty="0" smtClean="0"/>
              <a:t>The risk of exposure to the general population not under care of medical doctor for the conditions listed above, is not a concern, as it is a medication that requires a doctor’s prescription. </a:t>
            </a:r>
          </a:p>
          <a:p>
            <a:endParaRPr lang="en-US" dirty="0"/>
          </a:p>
          <a:p>
            <a:r>
              <a:rPr lang="en-US" dirty="0" smtClean="0"/>
              <a:t>However exposure of a pregnant mother and her unborn child is a concern, as is MTX exposure prior to her pregnancy. Methotrexate is usually cleared from the body within one week after the last dose. However, physicians usually recommend waiting 1-6 months after the last does before trying to get pregnant. </a:t>
            </a:r>
          </a:p>
          <a:p>
            <a:endParaRPr lang="en-US" dirty="0"/>
          </a:p>
          <a:p>
            <a:endParaRPr lang="en-US" dirty="0"/>
          </a:p>
        </p:txBody>
      </p:sp>
    </p:spTree>
    <p:extLst>
      <p:ext uri="{BB962C8B-B14F-4D97-AF65-F5344CB8AC3E}">
        <p14:creationId xmlns:p14="http://schemas.microsoft.com/office/powerpoint/2010/main" xmlns="" val="2777205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70465"/>
            <a:ext cx="7315200" cy="846775"/>
          </a:xfrm>
        </p:spPr>
        <p:txBody>
          <a:bodyPr>
            <a:normAutofit fontScale="90000"/>
          </a:bodyPr>
          <a:lstStyle/>
          <a:p>
            <a:r>
              <a:rPr lang="en-US" dirty="0" smtClean="0"/>
              <a:t>Prevalence of Exposure/Toxicity</a:t>
            </a:r>
            <a:endParaRPr lang="en-US" dirty="0"/>
          </a:p>
        </p:txBody>
      </p:sp>
      <p:sp>
        <p:nvSpPr>
          <p:cNvPr id="3" name="Content Placeholder 2"/>
          <p:cNvSpPr>
            <a:spLocks noGrp="1"/>
          </p:cNvSpPr>
          <p:nvPr>
            <p:ph idx="1"/>
          </p:nvPr>
        </p:nvSpPr>
        <p:spPr>
          <a:xfrm>
            <a:off x="914400" y="1693551"/>
            <a:ext cx="7315200" cy="4615809"/>
          </a:xfrm>
        </p:spPr>
        <p:txBody>
          <a:bodyPr/>
          <a:lstStyle/>
          <a:p>
            <a:r>
              <a:rPr lang="en-US" dirty="0" smtClean="0"/>
              <a:t>Total amount of people on this medication is not reported. </a:t>
            </a:r>
          </a:p>
          <a:p>
            <a:endParaRPr lang="en-US" dirty="0" smtClean="0"/>
          </a:p>
          <a:p>
            <a:r>
              <a:rPr lang="en-US" dirty="0" smtClean="0"/>
              <a:t>Amongst those on it, they can have other conditions arise due to MTX toxicity.</a:t>
            </a:r>
          </a:p>
          <a:p>
            <a:r>
              <a:rPr lang="en-US" dirty="0" smtClean="0"/>
              <a:t>Renal Toxicity: 2-4%</a:t>
            </a:r>
          </a:p>
          <a:p>
            <a:r>
              <a:rPr lang="en-US" dirty="0" smtClean="0"/>
              <a:t>Hematologic Toxicity: 3%</a:t>
            </a:r>
          </a:p>
          <a:p>
            <a:r>
              <a:rPr lang="en-US" dirty="0" smtClean="0"/>
              <a:t>Gastrointestinal Toxicity: 5-26%</a:t>
            </a:r>
          </a:p>
          <a:p>
            <a:r>
              <a:rPr lang="en-US" dirty="0" smtClean="0"/>
              <a:t>Pulmonary Toxicity .09-1.0%</a:t>
            </a:r>
          </a:p>
          <a:p>
            <a:pPr marL="45720" indent="0">
              <a:buNone/>
            </a:pPr>
            <a:endParaRPr lang="en-US" dirty="0" smtClean="0"/>
          </a:p>
          <a:p>
            <a:pPr marL="45720" indent="0">
              <a:buNone/>
            </a:pPr>
            <a:r>
              <a:rPr lang="en-US" dirty="0" smtClean="0"/>
              <a:t>The incidence of </a:t>
            </a:r>
            <a:r>
              <a:rPr lang="en-US" dirty="0" err="1" smtClean="0"/>
              <a:t>Cutaneomucus</a:t>
            </a:r>
            <a:r>
              <a:rPr lang="en-US" dirty="0" smtClean="0"/>
              <a:t> Toxicity and Neurotoxicity was not reported, but these are among the conditions that arise due to toxicity. </a:t>
            </a:r>
          </a:p>
          <a:p>
            <a:pPr marL="45720" indent="0">
              <a:buNone/>
            </a:pPr>
            <a:endParaRPr lang="en-US" dirty="0"/>
          </a:p>
        </p:txBody>
      </p:sp>
    </p:spTree>
    <p:extLst>
      <p:ext uri="{BB962C8B-B14F-4D97-AF65-F5344CB8AC3E}">
        <p14:creationId xmlns:p14="http://schemas.microsoft.com/office/powerpoint/2010/main" xmlns="" val="1858498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99901"/>
            <a:ext cx="7315200" cy="1181956"/>
          </a:xfrm>
        </p:spPr>
        <p:txBody>
          <a:bodyPr>
            <a:normAutofit fontScale="90000"/>
          </a:bodyPr>
          <a:lstStyle/>
          <a:p>
            <a:r>
              <a:rPr lang="en-US" dirty="0" smtClean="0"/>
              <a:t>Care Management to Reduce </a:t>
            </a:r>
            <a:r>
              <a:rPr lang="en-US" dirty="0"/>
              <a:t>R</a:t>
            </a:r>
            <a:r>
              <a:rPr lang="en-US" dirty="0" smtClean="0"/>
              <a:t>isk of Toxicity</a:t>
            </a:r>
            <a:endParaRPr lang="en-US" dirty="0"/>
          </a:p>
        </p:txBody>
      </p:sp>
      <p:sp>
        <p:nvSpPr>
          <p:cNvPr id="3" name="Content Placeholder 2"/>
          <p:cNvSpPr>
            <a:spLocks noGrp="1"/>
          </p:cNvSpPr>
          <p:nvPr>
            <p:ph idx="1"/>
          </p:nvPr>
        </p:nvSpPr>
        <p:spPr>
          <a:xfrm>
            <a:off x="914400" y="1728833"/>
            <a:ext cx="7315200" cy="4580527"/>
          </a:xfrm>
        </p:spPr>
        <p:txBody>
          <a:bodyPr/>
          <a:lstStyle/>
          <a:p>
            <a:r>
              <a:rPr lang="en-US" dirty="0" smtClean="0"/>
              <a:t>Maintain adequate hydration: Important to promote diuresis and prevent </a:t>
            </a:r>
            <a:r>
              <a:rPr lang="en-US" dirty="0" err="1" smtClean="0"/>
              <a:t>intratubular</a:t>
            </a:r>
            <a:r>
              <a:rPr lang="en-US" dirty="0" smtClean="0"/>
              <a:t> precipitation of methotrexate. </a:t>
            </a:r>
          </a:p>
          <a:p>
            <a:endParaRPr lang="en-US" dirty="0"/>
          </a:p>
          <a:p>
            <a:r>
              <a:rPr lang="en-US" dirty="0" smtClean="0"/>
              <a:t>Maintain alkaline urine pH: Renal tubular precipitation of methotrexate and it’s metabolite 7-OH-MTX occurs when pH is lower than 5.7. There is a 12-fold increase in solubility when urine pH increases from 5 to 7.</a:t>
            </a:r>
          </a:p>
          <a:p>
            <a:endParaRPr lang="en-US" dirty="0"/>
          </a:p>
          <a:p>
            <a:r>
              <a:rPr lang="en-US" dirty="0" smtClean="0"/>
              <a:t>Avoid drug interactions: Most common interactions are with trimethoprim (an antibacterial used to treat urinary tract infections), </a:t>
            </a:r>
            <a:r>
              <a:rPr lang="en-US" dirty="0" err="1" smtClean="0"/>
              <a:t>sulfamethoxazole</a:t>
            </a:r>
            <a:r>
              <a:rPr lang="en-US" dirty="0" smtClean="0"/>
              <a:t> (antibacterial used to treat urinary tract infections, ear infections, bronchitis, traveler’s diarrhea and </a:t>
            </a:r>
            <a:r>
              <a:rPr lang="en-US" dirty="0" err="1" smtClean="0"/>
              <a:t>shingellosis</a:t>
            </a:r>
            <a:r>
              <a:rPr lang="en-US" dirty="0" smtClean="0"/>
              <a:t>) , and NSAIDs. </a:t>
            </a:r>
            <a:endParaRPr lang="en-US" dirty="0"/>
          </a:p>
        </p:txBody>
      </p:sp>
    </p:spTree>
    <p:extLst>
      <p:ext uri="{BB962C8B-B14F-4D97-AF65-F5344CB8AC3E}">
        <p14:creationId xmlns:p14="http://schemas.microsoft.com/office/powerpoint/2010/main" xmlns="" val="3805640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2260"/>
            <a:ext cx="7315200" cy="1111392"/>
          </a:xfrm>
        </p:spPr>
        <p:txBody>
          <a:bodyPr>
            <a:normAutofit fontScale="90000"/>
          </a:bodyPr>
          <a:lstStyle/>
          <a:p>
            <a:r>
              <a:rPr lang="en-US" dirty="0" smtClean="0"/>
              <a:t>Care Management to Reduce Risk of Toxicity</a:t>
            </a:r>
            <a:endParaRPr lang="en-US" dirty="0"/>
          </a:p>
        </p:txBody>
      </p:sp>
      <p:sp>
        <p:nvSpPr>
          <p:cNvPr id="3" name="Content Placeholder 2"/>
          <p:cNvSpPr>
            <a:spLocks noGrp="1"/>
          </p:cNvSpPr>
          <p:nvPr>
            <p:ph idx="1"/>
          </p:nvPr>
        </p:nvSpPr>
        <p:spPr>
          <a:xfrm>
            <a:off x="914400" y="1834681"/>
            <a:ext cx="7315200" cy="4474680"/>
          </a:xfrm>
        </p:spPr>
        <p:txBody>
          <a:bodyPr>
            <a:normAutofit fontScale="92500" lnSpcReduction="10000"/>
          </a:bodyPr>
          <a:lstStyle/>
          <a:p>
            <a:r>
              <a:rPr lang="en-US" dirty="0" smtClean="0"/>
              <a:t>Drainage of third space fluids: Pleural effusions or ascites is an important contraindication to using MTX. Third space fluid leads to prolonged half life and prolonged exposure to MTX and increases risk of toxicity. </a:t>
            </a:r>
          </a:p>
          <a:p>
            <a:endParaRPr lang="en-US" dirty="0"/>
          </a:p>
          <a:p>
            <a:r>
              <a:rPr lang="en-US" dirty="0" smtClean="0"/>
              <a:t>Monitor plasma MTX concentration when it is IV administered.</a:t>
            </a:r>
          </a:p>
          <a:p>
            <a:endParaRPr lang="en-US" dirty="0" smtClean="0"/>
          </a:p>
          <a:p>
            <a:r>
              <a:rPr lang="en-US" dirty="0" smtClean="0"/>
              <a:t>Monitor CBC with differential, </a:t>
            </a:r>
            <a:r>
              <a:rPr lang="en-US" dirty="0" err="1" smtClean="0"/>
              <a:t>creatinine</a:t>
            </a:r>
            <a:r>
              <a:rPr lang="en-US" dirty="0" smtClean="0"/>
              <a:t>, liver function, methotrexate in the blood, and platelet count, for those taking orally. </a:t>
            </a:r>
            <a:endParaRPr lang="en-US" dirty="0"/>
          </a:p>
          <a:p>
            <a:endParaRPr lang="en-US" dirty="0" smtClean="0"/>
          </a:p>
          <a:p>
            <a:r>
              <a:rPr lang="en-US" dirty="0" err="1" smtClean="0"/>
              <a:t>Leucoverin</a:t>
            </a:r>
            <a:r>
              <a:rPr lang="en-US" dirty="0" smtClean="0"/>
              <a:t> Rescue: This is used in IV administration and it is the administration of reduced </a:t>
            </a:r>
            <a:r>
              <a:rPr lang="en-US" dirty="0" err="1" smtClean="0"/>
              <a:t>folate</a:t>
            </a:r>
            <a:r>
              <a:rPr lang="en-US" dirty="0" smtClean="0"/>
              <a:t>. It is mandatory in order to prevent metabolic blockage.  </a:t>
            </a:r>
            <a:endParaRPr lang="en-US" dirty="0"/>
          </a:p>
        </p:txBody>
      </p:sp>
    </p:spTree>
    <p:extLst>
      <p:ext uri="{BB962C8B-B14F-4D97-AF65-F5344CB8AC3E}">
        <p14:creationId xmlns:p14="http://schemas.microsoft.com/office/powerpoint/2010/main" xmlns="" val="2027853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0377"/>
            <a:ext cx="7315200" cy="887104"/>
          </a:xfrm>
        </p:spPr>
        <p:txBody>
          <a:bodyPr/>
          <a:lstStyle/>
          <a:p>
            <a:r>
              <a:rPr lang="en-US" dirty="0" smtClean="0"/>
              <a:t>Bibliography</a:t>
            </a:r>
            <a:endParaRPr lang="en-US" dirty="0"/>
          </a:p>
        </p:txBody>
      </p:sp>
      <p:sp>
        <p:nvSpPr>
          <p:cNvPr id="3" name="Content Placeholder 2"/>
          <p:cNvSpPr>
            <a:spLocks noGrp="1"/>
          </p:cNvSpPr>
          <p:nvPr>
            <p:ph idx="1"/>
          </p:nvPr>
        </p:nvSpPr>
        <p:spPr>
          <a:xfrm>
            <a:off x="914400" y="1842449"/>
            <a:ext cx="7315200" cy="4466912"/>
          </a:xfrm>
        </p:spPr>
        <p:txBody>
          <a:bodyPr>
            <a:normAutofit fontScale="92500" lnSpcReduction="10000"/>
          </a:bodyPr>
          <a:lstStyle/>
          <a:p>
            <a:r>
              <a:rPr lang="en-US" dirty="0"/>
              <a:t>1.  </a:t>
            </a:r>
            <a:r>
              <a:rPr lang="en-US" dirty="0" err="1"/>
              <a:t>Klaassen</a:t>
            </a:r>
            <a:r>
              <a:rPr lang="en-US" dirty="0"/>
              <a:t>, Curtis D. "Target Organ Toxicity." </a:t>
            </a:r>
            <a:r>
              <a:rPr lang="en-US" i="1" dirty="0" err="1"/>
              <a:t>Casarett</a:t>
            </a:r>
            <a:r>
              <a:rPr lang="en-US" i="1" dirty="0"/>
              <a:t> and </a:t>
            </a:r>
            <a:r>
              <a:rPr lang="en-US" i="1" dirty="0" err="1"/>
              <a:t>Doull's</a:t>
            </a:r>
            <a:r>
              <a:rPr lang="en-US" i="1" dirty="0"/>
              <a:t> Toxicology: The Basic Science of Poisons</a:t>
            </a:r>
            <a:r>
              <a:rPr lang="en-US" dirty="0"/>
              <a:t>. 7th ed. </a:t>
            </a:r>
            <a:r>
              <a:rPr lang="en-US" dirty="0" err="1"/>
              <a:t>N.p</a:t>
            </a:r>
            <a:r>
              <a:rPr lang="en-US" dirty="0"/>
              <a:t>.: McGraw-Hill Professional, 2007. 732. Print.</a:t>
            </a:r>
          </a:p>
          <a:p>
            <a:pPr marL="45720" indent="0">
              <a:buNone/>
            </a:pPr>
            <a:endParaRPr lang="en-US" dirty="0"/>
          </a:p>
          <a:p>
            <a:r>
              <a:rPr lang="en-US" dirty="0"/>
              <a:t>2. Skidmore-Roth, Linda. </a:t>
            </a:r>
            <a:r>
              <a:rPr lang="en-US" i="1" dirty="0"/>
              <a:t>Mosby's 2014 Nursing Drug Reference</a:t>
            </a:r>
            <a:r>
              <a:rPr lang="en-US" dirty="0"/>
              <a:t>. 27th ed. St. Louis, MO: Elsevier Mosby, 2014. 568-569, 793-797. Print.</a:t>
            </a:r>
          </a:p>
          <a:p>
            <a:pPr marL="45720" indent="0">
              <a:buNone/>
            </a:pPr>
            <a:endParaRPr lang="en-US" dirty="0"/>
          </a:p>
          <a:p>
            <a:r>
              <a:rPr lang="en-US" dirty="0"/>
              <a:t>3. </a:t>
            </a:r>
            <a:r>
              <a:rPr lang="en-US" i="1" dirty="0"/>
              <a:t>Nursing 2014 Drug Handbook</a:t>
            </a:r>
            <a:r>
              <a:rPr lang="en-US" dirty="0"/>
              <a:t>. 34th ed. Philadelphia: Wolters Kluwer Health/Lippincott Williams &amp; Wilkins, 2014. 34, 898-899, 1476. Print.</a:t>
            </a:r>
          </a:p>
          <a:p>
            <a:pPr marL="45720" indent="0">
              <a:buNone/>
            </a:pPr>
            <a:endParaRPr lang="en-US" dirty="0"/>
          </a:p>
          <a:p>
            <a:r>
              <a:rPr lang="en-US" dirty="0"/>
              <a:t>4. Hardman J.G., </a:t>
            </a:r>
            <a:r>
              <a:rPr lang="en-US" dirty="0" err="1"/>
              <a:t>Limbird</a:t>
            </a:r>
            <a:r>
              <a:rPr lang="en-US" dirty="0"/>
              <a:t> L.E. Goodman &amp; Gilman’s The Pharmacological Basis of Therapeutics. Tenth Edition. New York: McGraw-Hill. 2001. p. 1399-1404. Print.</a:t>
            </a:r>
          </a:p>
          <a:p>
            <a:endParaRPr lang="en-US" dirty="0"/>
          </a:p>
        </p:txBody>
      </p:sp>
    </p:spTree>
    <p:extLst>
      <p:ext uri="{BB962C8B-B14F-4D97-AF65-F5344CB8AC3E}">
        <p14:creationId xmlns:p14="http://schemas.microsoft.com/office/powerpoint/2010/main" xmlns="" val="186154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64025"/>
            <a:ext cx="7315200" cy="1705969"/>
          </a:xfrm>
        </p:spPr>
        <p:txBody>
          <a:bodyPr/>
          <a:lstStyle/>
          <a:p>
            <a:r>
              <a:rPr lang="en-US" dirty="0" smtClean="0"/>
              <a:t>Research Question</a:t>
            </a:r>
            <a:endParaRPr lang="en-US" dirty="0"/>
          </a:p>
        </p:txBody>
      </p:sp>
      <p:sp>
        <p:nvSpPr>
          <p:cNvPr id="3" name="Content Placeholder 2"/>
          <p:cNvSpPr>
            <a:spLocks noGrp="1"/>
          </p:cNvSpPr>
          <p:nvPr>
            <p:ph idx="1"/>
          </p:nvPr>
        </p:nvSpPr>
        <p:spPr>
          <a:xfrm>
            <a:off x="914400" y="3398293"/>
            <a:ext cx="7315200" cy="2911067"/>
          </a:xfrm>
        </p:spPr>
        <p:txBody>
          <a:bodyPr/>
          <a:lstStyle/>
          <a:p>
            <a:r>
              <a:rPr lang="en-US" dirty="0" smtClean="0"/>
              <a:t>What are the physiologic effects of long-term methotrexate treatment </a:t>
            </a:r>
            <a:r>
              <a:rPr lang="en-US" smtClean="0"/>
              <a:t>for psoriasis and rheumatoid </a:t>
            </a:r>
            <a:r>
              <a:rPr lang="en-US" dirty="0" smtClean="0"/>
              <a:t>arthritis?</a:t>
            </a:r>
            <a:endParaRPr lang="en-US" dirty="0"/>
          </a:p>
        </p:txBody>
      </p:sp>
    </p:spTree>
    <p:extLst>
      <p:ext uri="{BB962C8B-B14F-4D97-AF65-F5344CB8AC3E}">
        <p14:creationId xmlns:p14="http://schemas.microsoft.com/office/powerpoint/2010/main" xmlns="" val="25733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Methotrexate?</a:t>
            </a:r>
            <a:endParaRPr lang="en-US" dirty="0"/>
          </a:p>
        </p:txBody>
      </p:sp>
      <p:sp>
        <p:nvSpPr>
          <p:cNvPr id="3" name="Content Placeholder 2"/>
          <p:cNvSpPr>
            <a:spLocks noGrp="1"/>
          </p:cNvSpPr>
          <p:nvPr>
            <p:ph idx="1"/>
          </p:nvPr>
        </p:nvSpPr>
        <p:spPr/>
        <p:txBody>
          <a:bodyPr/>
          <a:lstStyle/>
          <a:p>
            <a:r>
              <a:rPr lang="en-US" dirty="0" smtClean="0"/>
              <a:t>Methotrexate (MTX) is a pharmaceutical drug and is functionally classified as antineoplastic-antimetabolite drug and is acts as a folic acid antagonist. This drug inhibits the enzyme that reduces folic acid in the body, which then inhibits nucleic acid synthesis in the cells. From this, purine, protein and DNA synthesis is stopped. </a:t>
            </a:r>
          </a:p>
          <a:p>
            <a:endParaRPr lang="en-US" dirty="0"/>
          </a:p>
        </p:txBody>
      </p:sp>
    </p:spTree>
    <p:extLst>
      <p:ext uri="{BB962C8B-B14F-4D97-AF65-F5344CB8AC3E}">
        <p14:creationId xmlns:p14="http://schemas.microsoft.com/office/powerpoint/2010/main" xmlns="" val="132676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645016"/>
            <a:ext cx="7315200" cy="1154097"/>
          </a:xfrm>
        </p:spPr>
        <p:txBody>
          <a:bodyPr/>
          <a:lstStyle/>
          <a:p>
            <a:r>
              <a:rPr lang="en-US" dirty="0" smtClean="0"/>
              <a:t>What is it used for?</a:t>
            </a:r>
            <a:endParaRPr lang="en-US" dirty="0"/>
          </a:p>
        </p:txBody>
      </p:sp>
      <p:sp>
        <p:nvSpPr>
          <p:cNvPr id="3" name="Content Placeholder 2"/>
          <p:cNvSpPr>
            <a:spLocks noGrp="1"/>
          </p:cNvSpPr>
          <p:nvPr>
            <p:ph sz="quarter" idx="13"/>
          </p:nvPr>
        </p:nvSpPr>
        <p:spPr>
          <a:xfrm>
            <a:off x="914400" y="2161042"/>
            <a:ext cx="3566160" cy="3593592"/>
          </a:xfrm>
        </p:spPr>
        <p:txBody>
          <a:bodyPr>
            <a:normAutofit fontScale="92500" lnSpcReduction="10000"/>
          </a:bodyPr>
          <a:lstStyle/>
          <a:p>
            <a:r>
              <a:rPr lang="en-US" dirty="0" smtClean="0"/>
              <a:t>Labeled Uses:</a:t>
            </a:r>
          </a:p>
          <a:p>
            <a:r>
              <a:rPr lang="en-US" dirty="0" smtClean="0"/>
              <a:t>Acute lymphocytic leukemia</a:t>
            </a:r>
          </a:p>
          <a:p>
            <a:r>
              <a:rPr lang="en-US" dirty="0" smtClean="0"/>
              <a:t>Breast, lung, head, neck carcinoma</a:t>
            </a:r>
          </a:p>
          <a:p>
            <a:r>
              <a:rPr lang="en-US" dirty="0" err="1" smtClean="0"/>
              <a:t>Lymphosarcoma</a:t>
            </a:r>
            <a:endParaRPr lang="en-US" dirty="0" smtClean="0"/>
          </a:p>
          <a:p>
            <a:r>
              <a:rPr lang="en-US" dirty="0" smtClean="0"/>
              <a:t>Gestational </a:t>
            </a:r>
            <a:r>
              <a:rPr lang="en-US" dirty="0" err="1" smtClean="0"/>
              <a:t>Choriocarcinoma</a:t>
            </a:r>
            <a:endParaRPr lang="en-US" dirty="0" smtClean="0"/>
          </a:p>
          <a:p>
            <a:r>
              <a:rPr lang="en-US" dirty="0" err="1" smtClean="0"/>
              <a:t>Hydatidiform</a:t>
            </a:r>
            <a:r>
              <a:rPr lang="en-US" dirty="0" smtClean="0"/>
              <a:t> Mole</a:t>
            </a:r>
          </a:p>
          <a:p>
            <a:r>
              <a:rPr lang="en-US" dirty="0" smtClean="0"/>
              <a:t>Psoriasis</a:t>
            </a:r>
          </a:p>
          <a:p>
            <a:r>
              <a:rPr lang="en-US" dirty="0" smtClean="0"/>
              <a:t>Rheumatoid Arthritis</a:t>
            </a:r>
          </a:p>
          <a:p>
            <a:r>
              <a:rPr lang="en-US" dirty="0" smtClean="0"/>
              <a:t>Mycosis </a:t>
            </a:r>
            <a:r>
              <a:rPr lang="en-US" dirty="0" err="1" smtClean="0"/>
              <a:t>Fungoides</a:t>
            </a:r>
            <a:endParaRPr lang="en-US" dirty="0" smtClean="0"/>
          </a:p>
          <a:p>
            <a:r>
              <a:rPr lang="en-US" dirty="0" smtClean="0"/>
              <a:t>Osteosarcoma</a:t>
            </a:r>
          </a:p>
        </p:txBody>
      </p:sp>
      <p:sp>
        <p:nvSpPr>
          <p:cNvPr id="4" name="Content Placeholder 3"/>
          <p:cNvSpPr>
            <a:spLocks noGrp="1"/>
          </p:cNvSpPr>
          <p:nvPr>
            <p:ph sz="quarter" idx="14"/>
          </p:nvPr>
        </p:nvSpPr>
        <p:spPr>
          <a:xfrm>
            <a:off x="4614476" y="2158947"/>
            <a:ext cx="3566160" cy="3595687"/>
          </a:xfrm>
        </p:spPr>
        <p:txBody>
          <a:bodyPr>
            <a:normAutofit fontScale="92500" lnSpcReduction="20000"/>
          </a:bodyPr>
          <a:lstStyle/>
          <a:p>
            <a:r>
              <a:rPr lang="en-US" dirty="0" smtClean="0"/>
              <a:t>Unlabeled Uses:</a:t>
            </a:r>
          </a:p>
          <a:p>
            <a:r>
              <a:rPr lang="en-US" dirty="0" err="1" smtClean="0"/>
              <a:t>Burkitt’s</a:t>
            </a:r>
            <a:r>
              <a:rPr lang="en-US" dirty="0" smtClean="0"/>
              <a:t> Lymphoma</a:t>
            </a:r>
          </a:p>
          <a:p>
            <a:r>
              <a:rPr lang="en-US" dirty="0" smtClean="0"/>
              <a:t>Bladder or Ovarian cancer</a:t>
            </a:r>
          </a:p>
          <a:p>
            <a:r>
              <a:rPr lang="en-US" dirty="0" smtClean="0"/>
              <a:t>Carcinomatous Meningitis</a:t>
            </a:r>
          </a:p>
          <a:p>
            <a:r>
              <a:rPr lang="en-US" dirty="0" err="1" smtClean="0"/>
              <a:t>Fibromatosis</a:t>
            </a:r>
            <a:endParaRPr lang="en-US" dirty="0" smtClean="0"/>
          </a:p>
          <a:p>
            <a:r>
              <a:rPr lang="en-US" dirty="0" smtClean="0"/>
              <a:t>Asthma</a:t>
            </a:r>
          </a:p>
          <a:p>
            <a:r>
              <a:rPr lang="en-US" dirty="0" smtClean="0"/>
              <a:t>Active </a:t>
            </a:r>
            <a:r>
              <a:rPr lang="en-US" dirty="0" err="1" smtClean="0"/>
              <a:t>Crohn’s</a:t>
            </a:r>
            <a:r>
              <a:rPr lang="en-US" dirty="0" smtClean="0"/>
              <a:t> Disease</a:t>
            </a:r>
          </a:p>
          <a:p>
            <a:r>
              <a:rPr lang="en-US" dirty="0" smtClean="0"/>
              <a:t>Ulcerative Colitis</a:t>
            </a:r>
          </a:p>
          <a:p>
            <a:r>
              <a:rPr lang="en-US" dirty="0" smtClean="0"/>
              <a:t>Pregnancy Termination</a:t>
            </a:r>
          </a:p>
          <a:p>
            <a:r>
              <a:rPr lang="en-US" dirty="0" smtClean="0"/>
              <a:t>Psoriatic Arthritis</a:t>
            </a:r>
          </a:p>
          <a:p>
            <a:r>
              <a:rPr lang="en-US" dirty="0" smtClean="0"/>
              <a:t>Systemic Lupus </a:t>
            </a:r>
            <a:r>
              <a:rPr lang="en-US" dirty="0" err="1" smtClean="0"/>
              <a:t>Erythematosis</a:t>
            </a:r>
            <a:endParaRPr lang="en-US" dirty="0"/>
          </a:p>
        </p:txBody>
      </p:sp>
    </p:spTree>
    <p:extLst>
      <p:ext uri="{BB962C8B-B14F-4D97-AF65-F5344CB8AC3E}">
        <p14:creationId xmlns:p14="http://schemas.microsoft.com/office/powerpoint/2010/main" xmlns="" val="391851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711527"/>
          </a:xfrm>
        </p:spPr>
        <p:txBody>
          <a:bodyPr>
            <a:normAutofit fontScale="90000"/>
          </a:bodyPr>
          <a:lstStyle/>
          <a:p>
            <a:r>
              <a:rPr lang="en-US" dirty="0" smtClean="0"/>
              <a:t>Chemical Structure</a:t>
            </a:r>
            <a:endParaRPr lang="en-US" dirty="0"/>
          </a:p>
        </p:txBody>
      </p:sp>
      <p:pic>
        <p:nvPicPr>
          <p:cNvPr id="5" name="Picture Placeholder 4" descr="methotrexate pic.JPG"/>
          <p:cNvPicPr>
            <a:picLocks noGrp="1" noChangeAspect="1"/>
          </p:cNvPicPr>
          <p:nvPr>
            <p:ph type="pic" idx="1"/>
          </p:nvPr>
        </p:nvPicPr>
        <p:blipFill>
          <a:blip r:embed="rId2" cstate="email">
            <a:extLst>
              <a:ext uri="{28A0092B-C50C-407E-A947-70E740481C1C}">
                <a14:useLocalDpi xmlns:a14="http://schemas.microsoft.com/office/drawing/2010/main" xmlns="" val="0"/>
              </a:ext>
            </a:extLst>
          </a:blip>
          <a:srcRect t="11327" b="11327"/>
          <a:stretch>
            <a:fillRect/>
          </a:stretch>
        </p:blipFill>
        <p:spPr>
          <a:xfrm>
            <a:off x="4191000" y="2028733"/>
            <a:ext cx="4348490" cy="3610067"/>
          </a:xfrm>
        </p:spPr>
      </p:pic>
      <p:sp>
        <p:nvSpPr>
          <p:cNvPr id="4" name="Text Placeholder 3"/>
          <p:cNvSpPr>
            <a:spLocks noGrp="1"/>
          </p:cNvSpPr>
          <p:nvPr>
            <p:ph type="body" sz="half" idx="2"/>
          </p:nvPr>
        </p:nvSpPr>
        <p:spPr>
          <a:xfrm>
            <a:off x="914400" y="2540327"/>
            <a:ext cx="2953512" cy="3769033"/>
          </a:xfrm>
        </p:spPr>
        <p:txBody>
          <a:bodyPr/>
          <a:lstStyle/>
          <a:p>
            <a:r>
              <a:rPr lang="en-US" sz="1800" dirty="0" smtClean="0"/>
              <a:t>Natural Compounds it mimics:</a:t>
            </a:r>
          </a:p>
          <a:p>
            <a:endParaRPr lang="en-US" sz="1800" dirty="0" smtClean="0"/>
          </a:p>
          <a:p>
            <a:r>
              <a:rPr lang="en-US" sz="1800" dirty="0" smtClean="0"/>
              <a:t>Folic Acid</a:t>
            </a:r>
          </a:p>
          <a:p>
            <a:r>
              <a:rPr lang="en-US" sz="1800" dirty="0" smtClean="0"/>
              <a:t>Pyrimidine</a:t>
            </a:r>
          </a:p>
          <a:p>
            <a:r>
              <a:rPr lang="en-US" sz="1800" dirty="0" smtClean="0"/>
              <a:t>Purine</a:t>
            </a:r>
            <a:endParaRPr lang="en-US" sz="1800" dirty="0"/>
          </a:p>
          <a:p>
            <a:r>
              <a:rPr lang="en-US" dirty="0" smtClean="0"/>
              <a:t>(All required for nucleic acid synthesis)</a:t>
            </a:r>
          </a:p>
        </p:txBody>
      </p:sp>
    </p:spTree>
    <p:extLst>
      <p:ext uri="{BB962C8B-B14F-4D97-AF65-F5344CB8AC3E}">
        <p14:creationId xmlns:p14="http://schemas.microsoft.com/office/powerpoint/2010/main" xmlns="" val="2876674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90618"/>
            <a:ext cx="7315200" cy="897187"/>
          </a:xfrm>
        </p:spPr>
        <p:txBody>
          <a:bodyPr/>
          <a:lstStyle/>
          <a:p>
            <a:r>
              <a:rPr lang="en-US" dirty="0" smtClean="0"/>
              <a:t>Exposure</a:t>
            </a:r>
            <a:endParaRPr lang="en-US" dirty="0"/>
          </a:p>
        </p:txBody>
      </p:sp>
      <p:sp>
        <p:nvSpPr>
          <p:cNvPr id="3" name="Content Placeholder 2"/>
          <p:cNvSpPr>
            <a:spLocks noGrp="1"/>
          </p:cNvSpPr>
          <p:nvPr>
            <p:ph idx="1"/>
          </p:nvPr>
        </p:nvSpPr>
        <p:spPr>
          <a:xfrm>
            <a:off x="914400" y="1764117"/>
            <a:ext cx="7315200" cy="4545244"/>
          </a:xfrm>
        </p:spPr>
        <p:txBody>
          <a:bodyPr/>
          <a:lstStyle/>
          <a:p>
            <a:r>
              <a:rPr lang="en-US" dirty="0" smtClean="0"/>
              <a:t>Exposure to MTX would only be is the drug was prescribed by a physician. This medication is prescribed for a wide range of conditions, from cancers to psoriasis to asthma. It is in these populations that this drug may be used to stop or slow the reproduction of cellular metabolism and synthesis. </a:t>
            </a:r>
          </a:p>
          <a:p>
            <a:pPr marL="45720" indent="0">
              <a:buNone/>
            </a:pPr>
            <a:endParaRPr lang="en-US" dirty="0"/>
          </a:p>
          <a:p>
            <a:r>
              <a:rPr lang="en-US" dirty="0" smtClean="0"/>
              <a:t>In the case of a cancer patient, it is prescribed to stop the cancer cells from continuously rapidly dividing. In a psoriatic patient, it is to slow the skin cell turnover time, which has been up-regulated in this autoimmune disease.</a:t>
            </a:r>
          </a:p>
        </p:txBody>
      </p:sp>
    </p:spTree>
    <p:extLst>
      <p:ext uri="{BB962C8B-B14F-4D97-AF65-F5344CB8AC3E}">
        <p14:creationId xmlns:p14="http://schemas.microsoft.com/office/powerpoint/2010/main" xmlns="" val="255229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17541"/>
            <a:ext cx="7315200" cy="1005546"/>
          </a:xfrm>
        </p:spPr>
        <p:txBody>
          <a:bodyPr>
            <a:normAutofit/>
          </a:bodyPr>
          <a:lstStyle/>
          <a:p>
            <a:r>
              <a:rPr lang="en-US" dirty="0" smtClean="0"/>
              <a:t>Mechanism of Action</a:t>
            </a:r>
            <a:endParaRPr lang="en-US" dirty="0"/>
          </a:p>
        </p:txBody>
      </p:sp>
      <p:sp>
        <p:nvSpPr>
          <p:cNvPr id="3" name="Content Placeholder 2"/>
          <p:cNvSpPr>
            <a:spLocks noGrp="1"/>
          </p:cNvSpPr>
          <p:nvPr>
            <p:ph idx="1"/>
          </p:nvPr>
        </p:nvSpPr>
        <p:spPr>
          <a:xfrm>
            <a:off x="914400" y="1622986"/>
            <a:ext cx="7315200" cy="4686375"/>
          </a:xfrm>
        </p:spPr>
        <p:txBody>
          <a:bodyPr>
            <a:normAutofit/>
          </a:bodyPr>
          <a:lstStyle/>
          <a:p>
            <a:r>
              <a:rPr lang="en-US" dirty="0" smtClean="0"/>
              <a:t>Antimetabolites are structurally similar to naturally occurring metabolites  and are divided into three subgroups: purine, pyrimidine, and </a:t>
            </a:r>
            <a:r>
              <a:rPr lang="en-US" dirty="0" err="1" smtClean="0"/>
              <a:t>folinic</a:t>
            </a:r>
            <a:r>
              <a:rPr lang="en-US" dirty="0" smtClean="0"/>
              <a:t> acid analogues.</a:t>
            </a:r>
          </a:p>
          <a:p>
            <a:pPr marL="45720" indent="0">
              <a:buNone/>
            </a:pPr>
            <a:endParaRPr lang="en-US" dirty="0" smtClean="0"/>
          </a:p>
          <a:p>
            <a:r>
              <a:rPr lang="en-US" dirty="0" smtClean="0"/>
              <a:t>These drugs interrupt cell reproduction at a specific phase in the cell cycle. In this case, the S phase of the cell cycle is interrupted. In doing this, it is an immunosuppressive. </a:t>
            </a:r>
          </a:p>
          <a:p>
            <a:pPr marL="45720" indent="0">
              <a:buNone/>
            </a:pPr>
            <a:endParaRPr lang="en-US" dirty="0" smtClean="0"/>
          </a:p>
          <a:p>
            <a:r>
              <a:rPr lang="en-US" dirty="0" smtClean="0"/>
              <a:t>MTX is a </a:t>
            </a:r>
            <a:r>
              <a:rPr lang="en-US" dirty="0" err="1" smtClean="0"/>
              <a:t>folate</a:t>
            </a:r>
            <a:r>
              <a:rPr lang="en-US" dirty="0" smtClean="0"/>
              <a:t> antagonist. Folic acid antagonists prevent conversion of folic acid to </a:t>
            </a:r>
            <a:r>
              <a:rPr lang="en-US" dirty="0" err="1" smtClean="0"/>
              <a:t>tetrahydrofolate</a:t>
            </a:r>
            <a:r>
              <a:rPr lang="en-US" dirty="0" smtClean="0"/>
              <a:t> by inhibiting the enzyme </a:t>
            </a:r>
            <a:r>
              <a:rPr lang="en-US" dirty="0" err="1" smtClean="0"/>
              <a:t>dihydrofolic</a:t>
            </a:r>
            <a:r>
              <a:rPr lang="en-US" dirty="0" smtClean="0"/>
              <a:t> acid </a:t>
            </a:r>
            <a:r>
              <a:rPr lang="en-US" dirty="0" err="1" smtClean="0"/>
              <a:t>reductase</a:t>
            </a:r>
            <a:r>
              <a:rPr lang="en-US" dirty="0" smtClean="0"/>
              <a:t>. </a:t>
            </a:r>
          </a:p>
          <a:p>
            <a:endParaRPr lang="en-US" dirty="0" smtClean="0"/>
          </a:p>
          <a:p>
            <a:endParaRPr lang="en-US" dirty="0"/>
          </a:p>
        </p:txBody>
      </p:sp>
    </p:spTree>
    <p:extLst>
      <p:ext uri="{BB962C8B-B14F-4D97-AF65-F5344CB8AC3E}">
        <p14:creationId xmlns:p14="http://schemas.microsoft.com/office/powerpoint/2010/main" xmlns="" val="1072972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05748"/>
            <a:ext cx="7315200" cy="952622"/>
          </a:xfrm>
        </p:spPr>
        <p:txBody>
          <a:bodyPr/>
          <a:lstStyle/>
          <a:p>
            <a:r>
              <a:rPr lang="en-US" dirty="0" smtClean="0"/>
              <a:t>REMEMBER:</a:t>
            </a:r>
            <a:endParaRPr lang="en-US" dirty="0"/>
          </a:p>
        </p:txBody>
      </p:sp>
      <p:sp>
        <p:nvSpPr>
          <p:cNvPr id="3" name="Content Placeholder 2"/>
          <p:cNvSpPr>
            <a:spLocks noGrp="1"/>
          </p:cNvSpPr>
          <p:nvPr>
            <p:ph idx="1"/>
          </p:nvPr>
        </p:nvSpPr>
        <p:spPr>
          <a:xfrm>
            <a:off x="914400" y="1693551"/>
            <a:ext cx="7315200" cy="4615809"/>
          </a:xfrm>
        </p:spPr>
        <p:txBody>
          <a:bodyPr/>
          <a:lstStyle/>
          <a:p>
            <a:r>
              <a:rPr lang="en-US" dirty="0"/>
              <a:t>REMEMBER: Folic Acid is needed for producing </a:t>
            </a:r>
            <a:r>
              <a:rPr lang="en-US" dirty="0" err="1"/>
              <a:t>nuleic</a:t>
            </a:r>
            <a:r>
              <a:rPr lang="en-US" dirty="0"/>
              <a:t> acids in all cells, </a:t>
            </a:r>
            <a:r>
              <a:rPr lang="en-US" dirty="0" err="1"/>
              <a:t>erythropoesis</a:t>
            </a:r>
            <a:r>
              <a:rPr lang="en-US" dirty="0"/>
              <a:t> etc. If there is a deficiency in folic acid, </a:t>
            </a:r>
            <a:r>
              <a:rPr lang="en-US" dirty="0" err="1"/>
              <a:t>megaloblastic</a:t>
            </a:r>
            <a:r>
              <a:rPr lang="en-US" dirty="0"/>
              <a:t> anemia, neural tube defects, dermatologic lesion and </a:t>
            </a:r>
            <a:r>
              <a:rPr lang="en-US" dirty="0" err="1"/>
              <a:t>homocysteinemia</a:t>
            </a:r>
            <a:r>
              <a:rPr lang="en-US" dirty="0"/>
              <a:t> can occur. </a:t>
            </a:r>
            <a:endParaRPr lang="en-US" dirty="0" smtClean="0"/>
          </a:p>
          <a:p>
            <a:endParaRPr lang="en-US" dirty="0" smtClean="0"/>
          </a:p>
          <a:p>
            <a:r>
              <a:rPr lang="en-US" dirty="0" smtClean="0"/>
              <a:t>MTX has </a:t>
            </a:r>
            <a:r>
              <a:rPr lang="en-US" dirty="0"/>
              <a:t>a Black Box Warning (strongest warning of FDA that indicates that research shows the medication has shown to have significant risk of serious or life-threatening adverse effects) in patients who are pregnant or have hepatic disease. </a:t>
            </a:r>
          </a:p>
          <a:p>
            <a:endParaRPr lang="en-US" dirty="0"/>
          </a:p>
        </p:txBody>
      </p:sp>
    </p:spTree>
    <p:extLst>
      <p:ext uri="{BB962C8B-B14F-4D97-AF65-F5344CB8AC3E}">
        <p14:creationId xmlns:p14="http://schemas.microsoft.com/office/powerpoint/2010/main" xmlns="" val="119068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76312"/>
            <a:ext cx="7315200" cy="934982"/>
          </a:xfrm>
        </p:spPr>
        <p:txBody>
          <a:bodyPr/>
          <a:lstStyle/>
          <a:p>
            <a:r>
              <a:rPr lang="en-US" dirty="0" smtClean="0"/>
              <a:t>Target Organ of Injury</a:t>
            </a:r>
            <a:endParaRPr lang="en-US" dirty="0"/>
          </a:p>
        </p:txBody>
      </p:sp>
      <p:sp>
        <p:nvSpPr>
          <p:cNvPr id="3" name="Content Placeholder 2"/>
          <p:cNvSpPr>
            <a:spLocks noGrp="1"/>
          </p:cNvSpPr>
          <p:nvPr>
            <p:ph idx="1"/>
          </p:nvPr>
        </p:nvSpPr>
        <p:spPr>
          <a:xfrm>
            <a:off x="914400" y="1817039"/>
            <a:ext cx="7315200" cy="4492322"/>
          </a:xfrm>
        </p:spPr>
        <p:txBody>
          <a:bodyPr/>
          <a:lstStyle/>
          <a:p>
            <a:r>
              <a:rPr lang="en-US" dirty="0" smtClean="0"/>
              <a:t>MTX inhibits the enzyme needed for nucleic acid synthesis in all tissues, so there are multiple target organs of injury due to toxicity. </a:t>
            </a:r>
          </a:p>
          <a:p>
            <a:endParaRPr lang="en-US" dirty="0" smtClean="0"/>
          </a:p>
          <a:p>
            <a:r>
              <a:rPr lang="en-US" dirty="0" smtClean="0"/>
              <a:t>Pulmonary Toxicity: Those with ascites or pleural effusion are at greater risk for toxicity, fluid should be removed before treatment and plasma methotrexate levels monitored.</a:t>
            </a:r>
          </a:p>
          <a:p>
            <a:endParaRPr lang="en-US" dirty="0" smtClean="0"/>
          </a:p>
          <a:p>
            <a:r>
              <a:rPr lang="en-US" dirty="0" smtClean="0"/>
              <a:t>Tumor </a:t>
            </a:r>
            <a:r>
              <a:rPr lang="en-US" dirty="0" err="1" smtClean="0"/>
              <a:t>Lysis</a:t>
            </a:r>
            <a:r>
              <a:rPr lang="en-US" dirty="0" smtClean="0"/>
              <a:t> Syndrome: Group of metabolic complications that can occur after cancer treatment and during toxicity of this medication: hyperkalemia, </a:t>
            </a:r>
            <a:r>
              <a:rPr lang="en-US" dirty="0" err="1" smtClean="0"/>
              <a:t>hyperphosphatemia</a:t>
            </a:r>
            <a:r>
              <a:rPr lang="en-US" dirty="0" smtClean="0"/>
              <a:t>, </a:t>
            </a:r>
            <a:r>
              <a:rPr lang="en-US" dirty="0" err="1" smtClean="0"/>
              <a:t>hyperuricemia</a:t>
            </a:r>
            <a:r>
              <a:rPr lang="en-US" dirty="0" smtClean="0"/>
              <a:t>, </a:t>
            </a:r>
            <a:r>
              <a:rPr lang="en-US" dirty="0" err="1" smtClean="0"/>
              <a:t>hypocalcemia</a:t>
            </a:r>
            <a:r>
              <a:rPr lang="en-US" dirty="0" smtClean="0"/>
              <a:t>, decreased urine output, monitor for renal toxicity. </a:t>
            </a:r>
          </a:p>
          <a:p>
            <a:endParaRPr lang="en-US" dirty="0" smtClean="0"/>
          </a:p>
        </p:txBody>
      </p:sp>
    </p:spTree>
    <p:extLst>
      <p:ext uri="{BB962C8B-B14F-4D97-AF65-F5344CB8AC3E}">
        <p14:creationId xmlns:p14="http://schemas.microsoft.com/office/powerpoint/2010/main" xmlns="" val="37906459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308</TotalTime>
  <Words>1466</Words>
  <Application>Microsoft Office PowerPoint</Application>
  <PresentationFormat>On-screen Show (4:3)</PresentationFormat>
  <Paragraphs>116</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Perspective</vt:lpstr>
      <vt:lpstr>Methotrexate Toxicity</vt:lpstr>
      <vt:lpstr>Research Question</vt:lpstr>
      <vt:lpstr>What is Methotrexate?</vt:lpstr>
      <vt:lpstr>What is it used for?</vt:lpstr>
      <vt:lpstr>Chemical Structure</vt:lpstr>
      <vt:lpstr>Exposure</vt:lpstr>
      <vt:lpstr>Mechanism of Action</vt:lpstr>
      <vt:lpstr>REMEMBER:</vt:lpstr>
      <vt:lpstr>Target Organ of Injury</vt:lpstr>
      <vt:lpstr>Target Organ of Injury</vt:lpstr>
      <vt:lpstr>Dose Response for Toxic Action and Injury.</vt:lpstr>
      <vt:lpstr>Dose Response for Toxic Action and Injury continued </vt:lpstr>
      <vt:lpstr>Toxin Metabolism and Biological Half-Life</vt:lpstr>
      <vt:lpstr>Risk of Exposure </vt:lpstr>
      <vt:lpstr>Prevalence of Exposure/Toxicity</vt:lpstr>
      <vt:lpstr>Care Management to Reduce Risk of Toxicity</vt:lpstr>
      <vt:lpstr>Care Management to Reduce Risk of Toxicity</vt:lpstr>
      <vt:lpstr>Bibliography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Methotrexate Toxicity</dc:title>
  <dc:creator>Kendra Miller</dc:creator>
  <cp:lastModifiedBy>Dr. Ghaith</cp:lastModifiedBy>
  <cp:revision>28</cp:revision>
  <dcterms:created xsi:type="dcterms:W3CDTF">2014-11-17T00:48:55Z</dcterms:created>
  <dcterms:modified xsi:type="dcterms:W3CDTF">2014-12-02T22:57:11Z</dcterms:modified>
</cp:coreProperties>
</file>