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8" r:id="rId5"/>
    <p:sldId id="259" r:id="rId6"/>
    <p:sldId id="260" r:id="rId7"/>
    <p:sldId id="261" r:id="rId8"/>
    <p:sldId id="262" r:id="rId9"/>
    <p:sldId id="269" r:id="rId10"/>
    <p:sldId id="270" r:id="rId11"/>
    <p:sldId id="264" r:id="rId12"/>
    <p:sldId id="263" r:id="rId13"/>
    <p:sldId id="265" r:id="rId14"/>
    <p:sldId id="271"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8DFEA63-6C90-442C-9916-F0BEDDE1649A}" type="datetimeFigureOut">
              <a:rPr lang="en-US" smtClean="0"/>
              <a:t>6/1/2015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39058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321015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63426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FB5BE42-86CE-4865-B85C-E36F374F6C8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3615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28967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DFEA63-6C90-442C-9916-F0BEDDE1649A}"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3872913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DFEA63-6C90-442C-9916-F0BEDDE1649A}"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366830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FEA63-6C90-442C-9916-F0BEDDE1649A}"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1856547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8DFEA63-6C90-442C-9916-F0BEDDE1649A}" type="datetimeFigureOut">
              <a:rPr lang="en-US" smtClean="0"/>
              <a:t>6/1/2015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111881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DFEA63-6C90-442C-9916-F0BEDDE1649A}"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68560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8DFEA63-6C90-442C-9916-F0BEDDE1649A}" type="datetimeFigureOut">
              <a:rPr lang="en-US" smtClean="0"/>
              <a:t>6/1/2015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52877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169599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DFEA63-6C90-442C-9916-F0BEDDE1649A}"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416658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DFEA63-6C90-442C-9916-F0BEDDE1649A}"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402716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FEA63-6C90-442C-9916-F0BEDDE1649A}"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00104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99719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FEA63-6C90-442C-9916-F0BEDDE1649A}"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BE42-86CE-4865-B85C-E36F374F6C8C}" type="slidenum">
              <a:rPr lang="en-US" smtClean="0"/>
              <a:t>‹#›</a:t>
            </a:fld>
            <a:endParaRPr lang="en-US"/>
          </a:p>
        </p:txBody>
      </p:sp>
    </p:spTree>
    <p:extLst>
      <p:ext uri="{BB962C8B-B14F-4D97-AF65-F5344CB8AC3E}">
        <p14:creationId xmlns:p14="http://schemas.microsoft.com/office/powerpoint/2010/main" val="226540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DFEA63-6C90-442C-9916-F0BEDDE1649A}" type="datetimeFigureOut">
              <a:rPr lang="en-US" smtClean="0"/>
              <a:t>6/1/2015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B5BE42-86CE-4865-B85C-E36F374F6C8C}" type="slidenum">
              <a:rPr lang="en-US" smtClean="0"/>
              <a:t>‹#›</a:t>
            </a:fld>
            <a:endParaRPr lang="en-US"/>
          </a:p>
        </p:txBody>
      </p:sp>
    </p:spTree>
    <p:extLst>
      <p:ext uri="{BB962C8B-B14F-4D97-AF65-F5344CB8AC3E}">
        <p14:creationId xmlns:p14="http://schemas.microsoft.com/office/powerpoint/2010/main" val="233905561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www.dermnetnz.org/dermatitis/formaldehyde-allergy.html" TargetMode="External"/><Relationship Id="rId2" Type="http://schemas.openxmlformats.org/officeDocument/2006/relationships/hyperlink" Target="http://www.greenpeace.org/eastasia/Global/eastasia/publications/reports/toxics/2013/A%20Little%20Story%20About%20the%20Monsters%20In%20Your%20Closet%20-%20Report.pdf" TargetMode="External"/><Relationship Id="rId1" Type="http://schemas.openxmlformats.org/officeDocument/2006/relationships/slideLayout" Target="../slideLayouts/slideLayout2.xml"/><Relationship Id="rId6" Type="http://schemas.openxmlformats.org/officeDocument/2006/relationships/hyperlink" Target="https://www.youtube.com/watch?v=c-YQ9qCYulc" TargetMode="External"/><Relationship Id="rId5" Type="http://schemas.openxmlformats.org/officeDocument/2006/relationships/hyperlink" Target="https://www.youtube.com/watch?v=LoVcOHVagtc" TargetMode="External"/><Relationship Id="rId4" Type="http://schemas.openxmlformats.org/officeDocument/2006/relationships/hyperlink" Target="http://www.consumeraffairs.govt.nz/for-consumers/goods/product-safety/formaldehyde-in-cloth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ermnetnz.org/dermatitis/preservative-allerg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dermnetnz.org/dermatitis/contact-allerg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chemicals in our clothes</a:t>
            </a:r>
            <a:endParaRPr lang="en-US" dirty="0"/>
          </a:p>
        </p:txBody>
      </p:sp>
      <p:sp>
        <p:nvSpPr>
          <p:cNvPr id="3" name="Subtitle 2"/>
          <p:cNvSpPr>
            <a:spLocks noGrp="1"/>
          </p:cNvSpPr>
          <p:nvPr>
            <p:ph type="subTitle" idx="1"/>
          </p:nvPr>
        </p:nvSpPr>
        <p:spPr/>
        <p:txBody>
          <a:bodyPr/>
          <a:lstStyle/>
          <a:p>
            <a:r>
              <a:rPr lang="en-US" dirty="0" smtClean="0"/>
              <a:t>Christina Lowenthal &amp; Andrew Shepherd</a:t>
            </a:r>
            <a:endParaRPr lang="en-US" dirty="0"/>
          </a:p>
        </p:txBody>
      </p:sp>
    </p:spTree>
    <p:extLst>
      <p:ext uri="{BB962C8B-B14F-4D97-AF65-F5344CB8AC3E}">
        <p14:creationId xmlns:p14="http://schemas.microsoft.com/office/powerpoint/2010/main" val="195739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803" y="764373"/>
            <a:ext cx="9252397" cy="1293028"/>
          </a:xfrm>
        </p:spPr>
        <p:txBody>
          <a:bodyPr/>
          <a:lstStyle/>
          <a:p>
            <a:r>
              <a:rPr lang="en-US" dirty="0" smtClean="0"/>
              <a:t>Examples of Affects</a:t>
            </a:r>
            <a:endParaRPr lang="en-US" dirty="0"/>
          </a:p>
        </p:txBody>
      </p:sp>
      <p:sp>
        <p:nvSpPr>
          <p:cNvPr id="3" name="Content Placeholder 2"/>
          <p:cNvSpPr>
            <a:spLocks noGrp="1"/>
          </p:cNvSpPr>
          <p:nvPr>
            <p:ph idx="1"/>
          </p:nvPr>
        </p:nvSpPr>
        <p:spPr/>
        <p:txBody>
          <a:bodyPr/>
          <a:lstStyle/>
          <a:p>
            <a:r>
              <a:rPr lang="en-US" dirty="0" smtClean="0"/>
              <a:t>Early puberty~ females before age 10 and males before age 12. Early activation of hormones and their receptors. </a:t>
            </a:r>
          </a:p>
          <a:p>
            <a:r>
              <a:rPr lang="en-US" dirty="0" smtClean="0"/>
              <a:t>Lowered immune system </a:t>
            </a:r>
          </a:p>
          <a:p>
            <a:r>
              <a:rPr lang="en-US" dirty="0" smtClean="0"/>
              <a:t>Fertility problems~ Females inability to conceive and males reproductive organs developed abnormally </a:t>
            </a:r>
          </a:p>
          <a:p>
            <a:r>
              <a:rPr lang="en-US" dirty="0" smtClean="0"/>
              <a:t>Nervous system~ these chemicals are neurotoxins, which destroy nervous tissue. They can block synaptic transmissions by competitively combining to active sites. Activates processes that normally wouldn’t occur due to normal transmitter being unavailable. </a:t>
            </a:r>
          </a:p>
          <a:p>
            <a:endParaRPr lang="en-US" dirty="0" smtClean="0"/>
          </a:p>
          <a:p>
            <a:endParaRPr lang="en-US" dirty="0"/>
          </a:p>
        </p:txBody>
      </p:sp>
    </p:spTree>
    <p:extLst>
      <p:ext uri="{BB962C8B-B14F-4D97-AF65-F5344CB8AC3E}">
        <p14:creationId xmlns:p14="http://schemas.microsoft.com/office/powerpoint/2010/main" val="83279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679212762"/>
              </p:ext>
            </p:extLst>
          </p:nvPr>
        </p:nvGraphicFramePr>
        <p:xfrm>
          <a:off x="1571223" y="3760631"/>
          <a:ext cx="2768957" cy="1942339"/>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3" imgW="2130480" imgH="488520" progId="Package">
                  <p:embed/>
                </p:oleObj>
              </mc:Choice>
              <mc:Fallback>
                <p:oleObj name="Packager Shell Object" showAsIcon="1" r:id="rId3" imgW="2130480" imgH="488520" progId="Package">
                  <p:embed/>
                  <p:pic>
                    <p:nvPicPr>
                      <p:cNvPr id="0" name=""/>
                      <p:cNvPicPr/>
                      <p:nvPr/>
                    </p:nvPicPr>
                    <p:blipFill>
                      <a:blip r:embed="rId4"/>
                      <a:stretch>
                        <a:fillRect/>
                      </a:stretch>
                    </p:blipFill>
                    <p:spPr>
                      <a:xfrm>
                        <a:off x="1571223" y="3760631"/>
                        <a:ext cx="2768957" cy="1942339"/>
                      </a:xfrm>
                      <a:prstGeom prst="rect">
                        <a:avLst/>
                      </a:prstGeom>
                    </p:spPr>
                  </p:pic>
                </p:oleObj>
              </mc:Fallback>
            </mc:AlternateContent>
          </a:graphicData>
        </a:graphic>
      </p:graphicFrame>
      <p:sp>
        <p:nvSpPr>
          <p:cNvPr id="3" name="TextBox 2"/>
          <p:cNvSpPr txBox="1"/>
          <p:nvPr/>
        </p:nvSpPr>
        <p:spPr>
          <a:xfrm>
            <a:off x="656822" y="2215167"/>
            <a:ext cx="6074099" cy="584775"/>
          </a:xfrm>
          <a:prstGeom prst="rect">
            <a:avLst/>
          </a:prstGeom>
          <a:noFill/>
        </p:spPr>
        <p:txBody>
          <a:bodyPr wrap="none" rtlCol="0">
            <a:spAutoFit/>
          </a:bodyPr>
          <a:lstStyle/>
          <a:p>
            <a:r>
              <a:rPr lang="en-US" sz="3200" dirty="0" smtClean="0"/>
              <a:t>Little monsters in your closet…</a:t>
            </a:r>
            <a:endParaRPr lang="en-US" sz="3200" dirty="0"/>
          </a:p>
        </p:txBody>
      </p:sp>
    </p:spTree>
    <p:extLst>
      <p:ext uri="{BB962C8B-B14F-4D97-AF65-F5344CB8AC3E}">
        <p14:creationId xmlns:p14="http://schemas.microsoft.com/office/powerpoint/2010/main" val="61190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looks like</a:t>
            </a:r>
            <a:endParaRPr lang="en-US" dirty="0"/>
          </a:p>
        </p:txBody>
      </p:sp>
      <p:pic>
        <p:nvPicPr>
          <p:cNvPr id="1026" name="Picture 2" descr="Contact Dermatit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05669"/>
            <a:ext cx="4572000" cy="32741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307" y="5628068"/>
            <a:ext cx="4428186" cy="646331"/>
          </a:xfrm>
          <a:prstGeom prst="rect">
            <a:avLst/>
          </a:prstGeom>
          <a:noFill/>
        </p:spPr>
        <p:txBody>
          <a:bodyPr wrap="square" rtlCol="0">
            <a:spAutoFit/>
          </a:bodyPr>
          <a:lstStyle/>
          <a:p>
            <a:pPr algn="ctr"/>
            <a:r>
              <a:rPr lang="en-US" dirty="0" smtClean="0"/>
              <a:t>Common irritation where clothing rubs against the body. </a:t>
            </a:r>
            <a:endParaRPr lang="en-US" dirty="0"/>
          </a:p>
        </p:txBody>
      </p:sp>
      <p:pic>
        <p:nvPicPr>
          <p:cNvPr id="1028" name="Picture 4" descr="https://sp.yimg.com/ib/th?id=JN.pHScIbE2noX0wgZtEwf%2b9Q&amp;pid=15.1&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623" y="2459864"/>
            <a:ext cx="3992449" cy="26144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25048" y="5628068"/>
            <a:ext cx="3825024" cy="646331"/>
          </a:xfrm>
          <a:prstGeom prst="rect">
            <a:avLst/>
          </a:prstGeom>
          <a:noFill/>
        </p:spPr>
        <p:txBody>
          <a:bodyPr wrap="square" rtlCol="0">
            <a:spAutoFit/>
          </a:bodyPr>
          <a:lstStyle/>
          <a:p>
            <a:pPr algn="ctr"/>
            <a:r>
              <a:rPr lang="en-US" dirty="0" smtClean="0"/>
              <a:t>On breast tissue from bras containing formaldehyde</a:t>
            </a:r>
            <a:endParaRPr lang="en-US" dirty="0"/>
          </a:p>
        </p:txBody>
      </p:sp>
    </p:spTree>
    <p:extLst>
      <p:ext uri="{BB962C8B-B14F-4D97-AF65-F5344CB8AC3E}">
        <p14:creationId xmlns:p14="http://schemas.microsoft.com/office/powerpoint/2010/main" val="343102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Victoria’s secret…</a:t>
            </a:r>
            <a:endParaRPr lang="en-US" dirty="0"/>
          </a:p>
        </p:txBody>
      </p:sp>
      <p:sp>
        <p:nvSpPr>
          <p:cNvPr id="4" name="Text Placeholder 3"/>
          <p:cNvSpPr>
            <a:spLocks noGrp="1"/>
          </p:cNvSpPr>
          <p:nvPr>
            <p:ph type="body" sz="half" idx="2"/>
          </p:nvPr>
        </p:nvSpPr>
        <p:spPr>
          <a:xfrm>
            <a:off x="685800" y="3124200"/>
            <a:ext cx="6873240" cy="1022798"/>
          </a:xfrm>
        </p:spPr>
        <p:txBody>
          <a:bodyPr>
            <a:normAutofit/>
          </a:bodyPr>
          <a:lstStyle/>
          <a:p>
            <a:pPr algn="ctr"/>
            <a:r>
              <a:rPr lang="en-US" sz="2400" dirty="0" smtClean="0"/>
              <a:t>Not much of a secret anymore. </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459094732"/>
              </p:ext>
            </p:extLst>
          </p:nvPr>
        </p:nvGraphicFramePr>
        <p:xfrm>
          <a:off x="8194675" y="3320871"/>
          <a:ext cx="3406775" cy="2438400"/>
        </p:xfrm>
        <a:graphic>
          <a:graphicData uri="http://schemas.openxmlformats.org/presentationml/2006/ole">
            <mc:AlternateContent xmlns:mc="http://schemas.openxmlformats.org/markup-compatibility/2006">
              <mc:Choice xmlns:v="urn:schemas-microsoft-com:vml" Requires="v">
                <p:oleObj spid="_x0000_s3083" name="Packager Shell Object" showAsIcon="1" r:id="rId3" imgW="2647080" imgH="488520" progId="Package">
                  <p:embed/>
                </p:oleObj>
              </mc:Choice>
              <mc:Fallback>
                <p:oleObj name="Packager Shell Object" showAsIcon="1" r:id="rId3" imgW="2647080" imgH="488520" progId="Package">
                  <p:embed/>
                  <p:pic>
                    <p:nvPicPr>
                      <p:cNvPr id="0" name=""/>
                      <p:cNvPicPr/>
                      <p:nvPr/>
                    </p:nvPicPr>
                    <p:blipFill>
                      <a:blip r:embed="rId4"/>
                      <a:stretch>
                        <a:fillRect/>
                      </a:stretch>
                    </p:blipFill>
                    <p:spPr>
                      <a:xfrm>
                        <a:off x="8194675" y="3320871"/>
                        <a:ext cx="3406775" cy="2438400"/>
                      </a:xfrm>
                      <a:prstGeom prst="rect">
                        <a:avLst/>
                      </a:prstGeom>
                    </p:spPr>
                  </p:pic>
                </p:oleObj>
              </mc:Fallback>
            </mc:AlternateContent>
          </a:graphicData>
        </a:graphic>
      </p:graphicFrame>
    </p:spTree>
    <p:extLst>
      <p:ext uri="{BB962C8B-B14F-4D97-AF65-F5344CB8AC3E}">
        <p14:creationId xmlns:p14="http://schemas.microsoft.com/office/powerpoint/2010/main" val="325726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318" y="764373"/>
            <a:ext cx="9200882" cy="1293028"/>
          </a:xfrm>
        </p:spPr>
        <p:txBody>
          <a:bodyPr/>
          <a:lstStyle/>
          <a:p>
            <a:r>
              <a:rPr lang="en-US" dirty="0" smtClean="0"/>
              <a:t>How the body eliminates toxins</a:t>
            </a:r>
            <a:endParaRPr lang="en-US" dirty="0"/>
          </a:p>
        </p:txBody>
      </p:sp>
      <p:sp>
        <p:nvSpPr>
          <p:cNvPr id="3" name="Content Placeholder 2"/>
          <p:cNvSpPr>
            <a:spLocks noGrp="1"/>
          </p:cNvSpPr>
          <p:nvPr>
            <p:ph idx="1"/>
          </p:nvPr>
        </p:nvSpPr>
        <p:spPr/>
        <p:txBody>
          <a:bodyPr/>
          <a:lstStyle/>
          <a:p>
            <a:r>
              <a:rPr lang="en-US" sz="4000" dirty="0" smtClean="0"/>
              <a:t>Liver ~ filtering system </a:t>
            </a:r>
          </a:p>
          <a:p>
            <a:r>
              <a:rPr lang="en-US" sz="4000" dirty="0" smtClean="0"/>
              <a:t>Urine</a:t>
            </a:r>
          </a:p>
          <a:p>
            <a:r>
              <a:rPr lang="en-US" sz="4000" dirty="0" smtClean="0"/>
              <a:t>Breath</a:t>
            </a:r>
          </a:p>
          <a:p>
            <a:r>
              <a:rPr lang="en-US" sz="4000" dirty="0" smtClean="0"/>
              <a:t>Sweat</a:t>
            </a:r>
          </a:p>
          <a:p>
            <a:r>
              <a:rPr lang="en-US" sz="4000" dirty="0" smtClean="0"/>
              <a:t>Bowels </a:t>
            </a:r>
          </a:p>
          <a:p>
            <a:endParaRPr lang="en-US" dirty="0"/>
          </a:p>
        </p:txBody>
      </p:sp>
    </p:spTree>
    <p:extLst>
      <p:ext uri="{BB962C8B-B14F-4D97-AF65-F5344CB8AC3E}">
        <p14:creationId xmlns:p14="http://schemas.microsoft.com/office/powerpoint/2010/main" val="71793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can you do to protect yourself?</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52" y="1712891"/>
            <a:ext cx="4468969" cy="3915176"/>
          </a:xfrm>
        </p:spPr>
      </p:pic>
      <p:sp>
        <p:nvSpPr>
          <p:cNvPr id="6" name="Text Placeholder 5"/>
          <p:cNvSpPr>
            <a:spLocks noGrp="1"/>
          </p:cNvSpPr>
          <p:nvPr>
            <p:ph type="body" sz="half" idx="2"/>
          </p:nvPr>
        </p:nvSpPr>
        <p:spPr>
          <a:xfrm>
            <a:off x="685800" y="3124199"/>
            <a:ext cx="4114800" cy="3456905"/>
          </a:xfrm>
        </p:spPr>
        <p:txBody>
          <a:bodyPr>
            <a:normAutofit/>
          </a:bodyPr>
          <a:lstStyle/>
          <a:p>
            <a:r>
              <a:rPr lang="en-US" sz="2400" dirty="0" smtClean="0"/>
              <a:t>Wash your clothes BEFORE wearing. </a:t>
            </a:r>
          </a:p>
          <a:p>
            <a:r>
              <a:rPr lang="en-US" sz="2400" dirty="0" smtClean="0"/>
              <a:t>Purchase products that don’t contain formaldehyde </a:t>
            </a:r>
            <a:r>
              <a:rPr lang="en-US" sz="2400" dirty="0" smtClean="0"/>
              <a:t>or other chemicals.</a:t>
            </a:r>
            <a:endParaRPr lang="en-US" sz="2400" dirty="0" smtClean="0"/>
          </a:p>
          <a:p>
            <a:r>
              <a:rPr lang="en-US" sz="2400" dirty="0" smtClean="0"/>
              <a:t>Do your own research on products and companies. </a:t>
            </a:r>
            <a:endParaRPr lang="en-US" sz="2400" dirty="0"/>
          </a:p>
        </p:txBody>
      </p:sp>
    </p:spTree>
    <p:extLst>
      <p:ext uri="{BB962C8B-B14F-4D97-AF65-F5344CB8AC3E}">
        <p14:creationId xmlns:p14="http://schemas.microsoft.com/office/powerpoint/2010/main" val="64128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http://www.greenpeace.org/eastasia/Global/eastasia/publications/reports/toxics/2013/A%20Little%20Story%20About%20the%20Monsters%20In%20Your%20Closet%20-%</a:t>
            </a:r>
            <a:r>
              <a:rPr lang="en-US" dirty="0" smtClean="0">
                <a:hlinkClick r:id="rId2"/>
              </a:rPr>
              <a:t>20Report.pdf</a:t>
            </a:r>
            <a:endParaRPr lang="en-US" dirty="0" smtClean="0"/>
          </a:p>
          <a:p>
            <a:r>
              <a:rPr lang="en-US" dirty="0">
                <a:hlinkClick r:id="rId3"/>
              </a:rPr>
              <a:t>http://</a:t>
            </a:r>
            <a:r>
              <a:rPr lang="en-US" dirty="0" smtClean="0">
                <a:hlinkClick r:id="rId3"/>
              </a:rPr>
              <a:t>www.dermnetnz.org/dermatitis/formaldehyde-allergy.html</a:t>
            </a:r>
            <a:endParaRPr lang="en-US" dirty="0" smtClean="0"/>
          </a:p>
          <a:p>
            <a:r>
              <a:rPr lang="en-US" dirty="0">
                <a:hlinkClick r:id="rId4"/>
              </a:rPr>
              <a:t>http://</a:t>
            </a:r>
            <a:r>
              <a:rPr lang="en-US" dirty="0" smtClean="0">
                <a:hlinkClick r:id="rId4"/>
              </a:rPr>
              <a:t>www.consumeraffairs.govt.nz/for-consumers/goods/product-safety/formaldehyde-in-clothing</a:t>
            </a:r>
            <a:endParaRPr lang="en-US" dirty="0" smtClean="0"/>
          </a:p>
          <a:p>
            <a:r>
              <a:rPr lang="en-US" dirty="0">
                <a:hlinkClick r:id="rId5"/>
              </a:rPr>
              <a:t>https://</a:t>
            </a:r>
            <a:r>
              <a:rPr lang="en-US" dirty="0" smtClean="0">
                <a:hlinkClick r:id="rId5"/>
              </a:rPr>
              <a:t>www.youtube.com/watch?v=LoVcOHVagtc</a:t>
            </a:r>
            <a:endParaRPr lang="en-US" dirty="0" smtClean="0"/>
          </a:p>
          <a:p>
            <a:r>
              <a:rPr lang="en-US" dirty="0">
                <a:hlinkClick r:id="rId6"/>
              </a:rPr>
              <a:t>https://</a:t>
            </a:r>
            <a:r>
              <a:rPr lang="en-US" dirty="0" smtClean="0">
                <a:hlinkClick r:id="rId6"/>
              </a:rPr>
              <a:t>www.youtube.com/watch?v=c-YQ9qCYulc</a:t>
            </a:r>
            <a:endParaRPr lang="en-US" dirty="0" smtClean="0"/>
          </a:p>
          <a:p>
            <a:endParaRPr lang="en-US" dirty="0"/>
          </a:p>
        </p:txBody>
      </p:sp>
    </p:spTree>
    <p:extLst>
      <p:ext uri="{BB962C8B-B14F-4D97-AF65-F5344CB8AC3E}">
        <p14:creationId xmlns:p14="http://schemas.microsoft.com/office/powerpoint/2010/main" val="155395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formaldehyde?</a:t>
            </a:r>
            <a:endParaRPr lang="en-US" dirty="0"/>
          </a:p>
        </p:txBody>
      </p:sp>
      <p:sp>
        <p:nvSpPr>
          <p:cNvPr id="3" name="Content Placeholder 2"/>
          <p:cNvSpPr>
            <a:spLocks noGrp="1"/>
          </p:cNvSpPr>
          <p:nvPr>
            <p:ph idx="1"/>
          </p:nvPr>
        </p:nvSpPr>
        <p:spPr>
          <a:xfrm>
            <a:off x="167185" y="1760561"/>
            <a:ext cx="6397388" cy="4857922"/>
          </a:xfrm>
        </p:spPr>
        <p:txBody>
          <a:bodyPr>
            <a:normAutofit/>
          </a:bodyPr>
          <a:lstStyle/>
          <a:p>
            <a:r>
              <a:rPr lang="en-US" sz="3200" dirty="0"/>
              <a:t>Formaldehyde is a chemical that is used widely across many products in our environment</a:t>
            </a:r>
            <a:r>
              <a:rPr lang="en-US" sz="3200" dirty="0" smtClean="0"/>
              <a:t>.</a:t>
            </a:r>
          </a:p>
          <a:p>
            <a:r>
              <a:rPr lang="en-US" sz="3200" dirty="0" smtClean="0"/>
              <a:t>Formaldehyde is the simplest  aldehyde and is also known as </a:t>
            </a:r>
            <a:r>
              <a:rPr lang="en-US" sz="3200" dirty="0" err="1" smtClean="0"/>
              <a:t>methanal</a:t>
            </a:r>
            <a:r>
              <a:rPr lang="en-US" sz="3200" dirty="0" smtClean="0"/>
              <a:t>. </a:t>
            </a:r>
          </a:p>
          <a:p>
            <a:r>
              <a:rPr lang="en-US" sz="3200" dirty="0" smtClean="0"/>
              <a:t>It is a colorless gas at room temp, with a distinctive, pungent and irritating odor. </a:t>
            </a:r>
            <a:endParaRPr lang="en-US" sz="3200" dirty="0"/>
          </a:p>
        </p:txBody>
      </p:sp>
      <p:pic>
        <p:nvPicPr>
          <p:cNvPr id="2050" name="Picture 2" descr="http://www.ineris.fr/ippc/sites/default/interactive/bref_text/breftext/francais/bref/images/vd-formula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111" y="2645913"/>
            <a:ext cx="36385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37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95600" y="0"/>
            <a:ext cx="8610600" cy="1293028"/>
          </a:xfrm>
        </p:spPr>
        <p:txBody>
          <a:bodyPr/>
          <a:lstStyle/>
          <a:p>
            <a:r>
              <a:rPr lang="en-US" dirty="0" smtClean="0"/>
              <a:t>Where can it be found? </a:t>
            </a:r>
            <a:endParaRPr lang="en-US" dirty="0"/>
          </a:p>
        </p:txBody>
      </p:sp>
      <p:sp>
        <p:nvSpPr>
          <p:cNvPr id="6" name="Content Placeholder 5"/>
          <p:cNvSpPr>
            <a:spLocks noGrp="1"/>
          </p:cNvSpPr>
          <p:nvPr>
            <p:ph idx="1"/>
          </p:nvPr>
        </p:nvSpPr>
        <p:spPr>
          <a:xfrm>
            <a:off x="191004" y="1589242"/>
            <a:ext cx="11709075" cy="5159287"/>
          </a:xfrm>
        </p:spPr>
        <p:txBody>
          <a:bodyPr>
            <a:normAutofit/>
          </a:bodyPr>
          <a:lstStyle/>
          <a:p>
            <a:r>
              <a:rPr lang="en-US" sz="2300" dirty="0"/>
              <a:t>Fabrics treated with formaldehyde resins and in which some free formaldehyde remains. Formaldehyde resins provide the unique qualities of the following fabrics: </a:t>
            </a:r>
          </a:p>
          <a:p>
            <a:pPr lvl="1"/>
            <a:r>
              <a:rPr lang="en-US" sz="2300" dirty="0"/>
              <a:t>Permanent press </a:t>
            </a:r>
          </a:p>
          <a:p>
            <a:pPr lvl="1"/>
            <a:r>
              <a:rPr lang="en-US" sz="2300" dirty="0"/>
              <a:t>Anti-cling, anti-static, anti-wrinkle and anti-shrink finishes </a:t>
            </a:r>
          </a:p>
          <a:p>
            <a:pPr lvl="1"/>
            <a:r>
              <a:rPr lang="en-US" sz="2300" dirty="0"/>
              <a:t>Chlorine-resistant finishes </a:t>
            </a:r>
          </a:p>
          <a:p>
            <a:pPr lvl="1"/>
            <a:r>
              <a:rPr lang="en-US" sz="2300" dirty="0"/>
              <a:t>Stiffening on lightweight nylon knits </a:t>
            </a:r>
          </a:p>
          <a:p>
            <a:pPr lvl="1"/>
            <a:r>
              <a:rPr lang="en-US" sz="2300" dirty="0"/>
              <a:t>Waterproof finishes </a:t>
            </a:r>
          </a:p>
          <a:p>
            <a:pPr lvl="1"/>
            <a:r>
              <a:rPr lang="en-US" sz="2300" dirty="0"/>
              <a:t>Perspiration proof finishes </a:t>
            </a:r>
          </a:p>
          <a:p>
            <a:pPr lvl="1"/>
            <a:r>
              <a:rPr lang="en-US" sz="2300" dirty="0"/>
              <a:t>Moth proof and mildew resistant finishes </a:t>
            </a:r>
          </a:p>
          <a:p>
            <a:pPr lvl="1"/>
            <a:r>
              <a:rPr lang="en-US" sz="2300" dirty="0"/>
              <a:t>Suede and chamois </a:t>
            </a:r>
          </a:p>
        </p:txBody>
      </p:sp>
    </p:spTree>
    <p:extLst>
      <p:ext uri="{BB962C8B-B14F-4D97-AF65-F5344CB8AC3E}">
        <p14:creationId xmlns:p14="http://schemas.microsoft.com/office/powerpoint/2010/main" val="229200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806850"/>
          </a:xfrm>
        </p:spPr>
        <p:txBody>
          <a:bodyPr/>
          <a:lstStyle/>
          <a:p>
            <a:r>
              <a:rPr lang="en-US" dirty="0" smtClean="0"/>
              <a:t>Where it can be found cont.</a:t>
            </a:r>
            <a:endParaRPr lang="en-US" dirty="0"/>
          </a:p>
        </p:txBody>
      </p:sp>
      <p:sp>
        <p:nvSpPr>
          <p:cNvPr id="3" name="Content Placeholder 2"/>
          <p:cNvSpPr>
            <a:spLocks noGrp="1"/>
          </p:cNvSpPr>
          <p:nvPr>
            <p:ph idx="1"/>
          </p:nvPr>
        </p:nvSpPr>
        <p:spPr>
          <a:xfrm>
            <a:off x="685800" y="1674254"/>
            <a:ext cx="10820400" cy="5022760"/>
          </a:xfrm>
        </p:spPr>
        <p:txBody>
          <a:bodyPr>
            <a:normAutofit/>
          </a:bodyPr>
          <a:lstStyle/>
          <a:p>
            <a:r>
              <a:rPr lang="en-US" sz="2000" dirty="0"/>
              <a:t>Cosmetics and toiletries including fingernail polishers and hardeners, antiperspirants, makeup, bubble bath, bath oils, shampoos, creams, mouthwashes and deodorants. In many cases formaldehyde is used as a </a:t>
            </a:r>
            <a:r>
              <a:rPr lang="en-US" sz="2000" dirty="0">
                <a:solidFill>
                  <a:schemeClr val="bg1"/>
                </a:solidFill>
                <a:hlinkClick r:id="rId2"/>
              </a:rPr>
              <a:t>preservative</a:t>
            </a:r>
            <a:r>
              <a:rPr lang="en-US" sz="2000" dirty="0"/>
              <a:t>. </a:t>
            </a:r>
          </a:p>
          <a:p>
            <a:r>
              <a:rPr lang="en-US" sz="2000" dirty="0"/>
              <a:t>Household cleansers, disinfectants and polishes </a:t>
            </a:r>
          </a:p>
          <a:p>
            <a:r>
              <a:rPr lang="en-US" sz="2000" dirty="0"/>
              <a:t>Paper products — formaldehyde is used to improve the water resistance, grease resistance, shrink resistance and other characteristics of paper </a:t>
            </a:r>
          </a:p>
          <a:p>
            <a:r>
              <a:rPr lang="en-US" sz="2000" dirty="0"/>
              <a:t>Building materials — urea-formaldehyde glue or adhesive is used in pressed wood products such as particle board, plywood and MDF (medium density fiberboard)</a:t>
            </a:r>
          </a:p>
          <a:p>
            <a:r>
              <a:rPr lang="en-US" sz="2000" dirty="0"/>
              <a:t>Medications including wart remedies, </a:t>
            </a:r>
            <a:r>
              <a:rPr lang="en-US" sz="2000" dirty="0" err="1"/>
              <a:t>anhidrotics</a:t>
            </a:r>
            <a:r>
              <a:rPr lang="en-US" sz="2000" dirty="0"/>
              <a:t>, medicated creams, orthopedic casts and root canal preparation disinfectant </a:t>
            </a:r>
          </a:p>
          <a:p>
            <a:r>
              <a:rPr lang="en-US" sz="2000" dirty="0"/>
              <a:t>Paints, primers and paint-stripping agents </a:t>
            </a:r>
          </a:p>
          <a:p>
            <a:r>
              <a:rPr lang="en-US" sz="2000" dirty="0"/>
              <a:t>Embalming fluid and as a preservative for laboratory specimens </a:t>
            </a:r>
          </a:p>
          <a:p>
            <a:r>
              <a:rPr lang="en-US" sz="2000" dirty="0"/>
              <a:t>Formaldehyde is released in the smoke from burning wood, coal, charcoal, cigarettes, natural gas and kerosene </a:t>
            </a:r>
          </a:p>
          <a:p>
            <a:endParaRPr lang="en-US" dirty="0"/>
          </a:p>
        </p:txBody>
      </p:sp>
    </p:spTree>
    <p:extLst>
      <p:ext uri="{BB962C8B-B14F-4D97-AF65-F5344CB8AC3E}">
        <p14:creationId xmlns:p14="http://schemas.microsoft.com/office/powerpoint/2010/main" val="215162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008" y="300349"/>
            <a:ext cx="10205435" cy="1293028"/>
          </a:xfrm>
        </p:spPr>
        <p:txBody>
          <a:bodyPr/>
          <a:lstStyle/>
          <a:p>
            <a:pPr algn="ctr"/>
            <a:r>
              <a:rPr lang="en-US" dirty="0" smtClean="0"/>
              <a:t>Skin</a:t>
            </a:r>
            <a:br>
              <a:rPr lang="en-US" dirty="0" smtClean="0"/>
            </a:br>
            <a:r>
              <a:rPr lang="en-US" dirty="0" smtClean="0"/>
              <a:t>Reactions to formaldehyde</a:t>
            </a:r>
            <a:endParaRPr lang="en-US" dirty="0"/>
          </a:p>
        </p:txBody>
      </p:sp>
      <p:sp>
        <p:nvSpPr>
          <p:cNvPr id="3" name="Content Placeholder 2"/>
          <p:cNvSpPr>
            <a:spLocks noGrp="1"/>
          </p:cNvSpPr>
          <p:nvPr>
            <p:ph idx="1"/>
          </p:nvPr>
        </p:nvSpPr>
        <p:spPr>
          <a:xfrm>
            <a:off x="313899" y="1593377"/>
            <a:ext cx="11464119" cy="5080377"/>
          </a:xfrm>
        </p:spPr>
        <p:txBody>
          <a:bodyPr>
            <a:normAutofit fontScale="92500" lnSpcReduction="10000"/>
          </a:bodyPr>
          <a:lstStyle/>
          <a:p>
            <a:r>
              <a:rPr lang="en-US" dirty="0"/>
              <a:t>Reactions to formaldehyde depend on the type of exposure that has occurred. Formaldehyde is not only a </a:t>
            </a:r>
            <a:r>
              <a:rPr lang="en-US" dirty="0" smtClean="0"/>
              <a:t>sensitizer </a:t>
            </a:r>
            <a:r>
              <a:rPr lang="en-US" dirty="0"/>
              <a:t>but also a potent primary irritant. Exposure to formaldehyde gas may cause burning sensations in the eye, nose and throat, skin rashes, tightness of the chest and wheezing, fatigue and headaches. These symptoms may be a result of a primary irritant effect or an allergic </a:t>
            </a:r>
            <a:r>
              <a:rPr lang="en-US" dirty="0" smtClean="0"/>
              <a:t>sensitization </a:t>
            </a:r>
            <a:r>
              <a:rPr lang="en-US" dirty="0"/>
              <a:t>to formaldehyde. </a:t>
            </a:r>
          </a:p>
          <a:p>
            <a:r>
              <a:rPr lang="en-US" dirty="0"/>
              <a:t>Frequent or prolonged exposure may cause hypersensitivity, leading to the development of </a:t>
            </a:r>
            <a:r>
              <a:rPr lang="en-US" dirty="0">
                <a:hlinkClick r:id="rId2"/>
              </a:rPr>
              <a:t>allergic contact dermatitis</a:t>
            </a:r>
            <a:r>
              <a:rPr lang="en-US" dirty="0"/>
              <a:t>. This may occur through skin contact with formaldehyde containing products or with clothing made from fabrics containing formaldehyde. Dermatitis caused by clothing tends to affect parts of the body where there is greatest friction between the skin and fabric, for example "trouser dermatitis" is usually apparent on the inner thighs, gluteal folds and backs of the knees. Sweating may also be a factor in causing the allergic dermatitis as sweat or sebum appears to leach free formaldehyde from formaldehyde resins. Individuals sensitive to formaldehyde are not necessarily hypersensitive to formaldehyde resins. Clothing dermatitis appears to affect women more than men. </a:t>
            </a:r>
          </a:p>
          <a:p>
            <a:r>
              <a:rPr lang="en-US" dirty="0"/>
              <a:t>In individuals who are highly sensitive, contact with minute amounts of formaldehyde or being in a room where a bottle of formaldehyde may have been open previously thus leaving residual gas, can cause dermatitis. </a:t>
            </a:r>
          </a:p>
          <a:p>
            <a:endParaRPr lang="en-US" dirty="0"/>
          </a:p>
        </p:txBody>
      </p:sp>
    </p:spTree>
    <p:extLst>
      <p:ext uri="{BB962C8B-B14F-4D97-AF65-F5344CB8AC3E}">
        <p14:creationId xmlns:p14="http://schemas.microsoft.com/office/powerpoint/2010/main" val="159448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185" y="1924433"/>
            <a:ext cx="10182367" cy="2497442"/>
          </a:xfrm>
        </p:spPr>
        <p:txBody>
          <a:bodyPr>
            <a:normAutofit/>
          </a:bodyPr>
          <a:lstStyle/>
          <a:p>
            <a:r>
              <a:rPr lang="en-US" sz="3600" dirty="0" smtClean="0"/>
              <a:t>Let’s take a closer look into the effects of this chemical and others found in clothing we wear on a daily basis…</a:t>
            </a:r>
            <a:endParaRPr lang="en-US" sz="3600" dirty="0"/>
          </a:p>
        </p:txBody>
      </p:sp>
    </p:spTree>
    <p:extLst>
      <p:ext uri="{BB962C8B-B14F-4D97-AF65-F5344CB8AC3E}">
        <p14:creationId xmlns:p14="http://schemas.microsoft.com/office/powerpoint/2010/main" val="10829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59100"/>
            <a:ext cx="6873240" cy="956304"/>
          </a:xfrm>
        </p:spPr>
        <p:txBody>
          <a:bodyPr>
            <a:normAutofit/>
          </a:bodyPr>
          <a:lstStyle/>
          <a:p>
            <a:r>
              <a:rPr lang="en-US" dirty="0" smtClean="0"/>
              <a:t>Reactions in children: </a:t>
            </a:r>
            <a:r>
              <a:rPr lang="en-US" sz="2700" dirty="0" smtClean="0"/>
              <a:t>A major cause for concern</a:t>
            </a:r>
            <a:endParaRPr lang="en-US" sz="2700" dirty="0"/>
          </a:p>
        </p:txBody>
      </p:sp>
      <p:sp>
        <p:nvSpPr>
          <p:cNvPr id="4" name="Text Placeholder 3"/>
          <p:cNvSpPr>
            <a:spLocks noGrp="1"/>
          </p:cNvSpPr>
          <p:nvPr>
            <p:ph type="body" sz="half" idx="2"/>
          </p:nvPr>
        </p:nvSpPr>
        <p:spPr>
          <a:xfrm>
            <a:off x="204716" y="2115403"/>
            <a:ext cx="7354324" cy="4599296"/>
          </a:xfrm>
        </p:spPr>
        <p:txBody>
          <a:bodyPr>
            <a:normAutofit fontScale="47500" lnSpcReduction="20000"/>
          </a:bodyPr>
          <a:lstStyle/>
          <a:p>
            <a:endParaRPr lang="en-US" dirty="0"/>
          </a:p>
          <a:p>
            <a:r>
              <a:rPr lang="en-US" sz="4800" dirty="0" smtClean="0"/>
              <a:t>Finding </a:t>
            </a:r>
            <a:r>
              <a:rPr lang="en-US" sz="4800" dirty="0"/>
              <a:t>residues of hazardous chemicals in clothing </a:t>
            </a:r>
            <a:r>
              <a:rPr lang="en-US" sz="4800" dirty="0" smtClean="0"/>
              <a:t>is </a:t>
            </a:r>
            <a:r>
              <a:rPr lang="en-US" sz="4800" dirty="0"/>
              <a:t>a case for concern – especially if the clothing is </a:t>
            </a:r>
            <a:r>
              <a:rPr lang="en-US" sz="4800" dirty="0" smtClean="0"/>
              <a:t>made </a:t>
            </a:r>
            <a:r>
              <a:rPr lang="en-US" sz="4800" dirty="0"/>
              <a:t>for children: infants and children may be more </a:t>
            </a:r>
            <a:r>
              <a:rPr lang="en-US" sz="4800" dirty="0" smtClean="0"/>
              <a:t>sensitive </a:t>
            </a:r>
            <a:r>
              <a:rPr lang="en-US" sz="4800" dirty="0"/>
              <a:t>to the effects of some hazardous chemicals </a:t>
            </a:r>
            <a:r>
              <a:rPr lang="en-US" sz="4800" dirty="0" smtClean="0"/>
              <a:t>compared </a:t>
            </a:r>
            <a:r>
              <a:rPr lang="en-US" sz="4800" dirty="0"/>
              <a:t>to </a:t>
            </a:r>
            <a:r>
              <a:rPr lang="en-US" sz="4800" dirty="0" smtClean="0"/>
              <a:t>adults. This </a:t>
            </a:r>
            <a:r>
              <a:rPr lang="en-US" sz="4800" dirty="0"/>
              <a:t>is already reflected in some voluntary </a:t>
            </a:r>
            <a:r>
              <a:rPr lang="en-US" sz="4800" dirty="0" smtClean="0"/>
              <a:t>standards as </a:t>
            </a:r>
            <a:r>
              <a:rPr lang="en-US" sz="4800" dirty="0"/>
              <a:t>well as in the restrictions that some textiles companies </a:t>
            </a:r>
            <a:r>
              <a:rPr lang="en-US" sz="4800" dirty="0" smtClean="0"/>
              <a:t>set </a:t>
            </a:r>
            <a:r>
              <a:rPr lang="en-US" sz="4800" dirty="0"/>
              <a:t>for themselves, with more protective limits for </a:t>
            </a:r>
            <a:r>
              <a:rPr lang="en-US" sz="4800" dirty="0" smtClean="0"/>
              <a:t>concentrations </a:t>
            </a:r>
            <a:r>
              <a:rPr lang="en-US" sz="4800" dirty="0"/>
              <a:t>of certain chemicals in clothing items for </a:t>
            </a:r>
            <a:r>
              <a:rPr lang="en-US" sz="4800" dirty="0" smtClean="0"/>
              <a:t>children</a:t>
            </a:r>
            <a:r>
              <a:rPr lang="en-US" sz="4800" dirty="0"/>
              <a:t>, compared to adult </a:t>
            </a:r>
            <a:r>
              <a:rPr lang="en-US" sz="4800" dirty="0" smtClean="0"/>
              <a:t>clothing. It </a:t>
            </a:r>
            <a:r>
              <a:rPr lang="en-US" sz="4800" dirty="0"/>
              <a:t>is also </a:t>
            </a:r>
            <a:r>
              <a:rPr lang="en-US" sz="4800" dirty="0" smtClean="0"/>
              <a:t>recognized in </a:t>
            </a:r>
            <a:r>
              <a:rPr lang="en-US" sz="4800" dirty="0"/>
              <a:t>the restrictions on the presence of certain phthalates </a:t>
            </a:r>
            <a:r>
              <a:rPr lang="en-US" sz="4800" dirty="0" smtClean="0"/>
              <a:t>in </a:t>
            </a:r>
            <a:r>
              <a:rPr lang="en-US" sz="4800" dirty="0"/>
              <a:t>toys and articles for children under three in the EU and </a:t>
            </a:r>
            <a:r>
              <a:rPr lang="en-US" sz="4800" dirty="0" smtClean="0"/>
              <a:t>other countries, which </a:t>
            </a:r>
            <a:r>
              <a:rPr lang="en-US" sz="4800" dirty="0"/>
              <a:t>do not apply to clothing. </a:t>
            </a:r>
          </a:p>
          <a:p>
            <a:endParaRPr lang="en-US" dirty="0"/>
          </a:p>
        </p:txBody>
      </p:sp>
      <p:pic>
        <p:nvPicPr>
          <p:cNvPr id="1026" name="Picture 2" descr="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157" r="9157"/>
          <a:stretch>
            <a:fillRect/>
          </a:stretch>
        </p:blipFill>
        <p:spPr bwMode="auto">
          <a:xfrm>
            <a:off x="7861300" y="750888"/>
            <a:ext cx="3644900" cy="596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2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Affects the body</a:t>
            </a:r>
            <a:endParaRPr lang="en-US" dirty="0"/>
          </a:p>
        </p:txBody>
      </p:sp>
      <p:sp>
        <p:nvSpPr>
          <p:cNvPr id="3" name="Content Placeholder 2"/>
          <p:cNvSpPr>
            <a:spLocks noGrp="1"/>
          </p:cNvSpPr>
          <p:nvPr>
            <p:ph idx="1"/>
          </p:nvPr>
        </p:nvSpPr>
        <p:spPr/>
        <p:txBody>
          <a:bodyPr>
            <a:noAutofit/>
          </a:bodyPr>
          <a:lstStyle/>
          <a:p>
            <a:r>
              <a:rPr lang="en-US" dirty="0"/>
              <a:t>Hazardous chemicals have the potential to cause a </a:t>
            </a:r>
            <a:r>
              <a:rPr lang="en-US" dirty="0" smtClean="0"/>
              <a:t>range </a:t>
            </a:r>
            <a:r>
              <a:rPr lang="en-US" dirty="0"/>
              <a:t>of adverse health effects. Some may interfere </a:t>
            </a:r>
            <a:r>
              <a:rPr lang="en-US" dirty="0" smtClean="0"/>
              <a:t>with </a:t>
            </a:r>
            <a:r>
              <a:rPr lang="en-US" dirty="0"/>
              <a:t>the </a:t>
            </a:r>
            <a:r>
              <a:rPr lang="en-US" dirty="0" smtClean="0"/>
              <a:t>hormones (endocrine system). </a:t>
            </a:r>
          </a:p>
          <a:p>
            <a:r>
              <a:rPr lang="en-US" dirty="0" smtClean="0"/>
              <a:t>Hazardous </a:t>
            </a:r>
            <a:r>
              <a:rPr lang="en-US" dirty="0"/>
              <a:t>chemicals have the potential to cause adverse </a:t>
            </a:r>
            <a:r>
              <a:rPr lang="en-US" dirty="0" smtClean="0"/>
              <a:t>health </a:t>
            </a:r>
            <a:r>
              <a:rPr lang="en-US" dirty="0"/>
              <a:t>effects. </a:t>
            </a:r>
            <a:endParaRPr lang="en-US" dirty="0" smtClean="0"/>
          </a:p>
          <a:p>
            <a:r>
              <a:rPr lang="en-US" dirty="0" smtClean="0"/>
              <a:t>Many </a:t>
            </a:r>
            <a:r>
              <a:rPr lang="en-US" dirty="0"/>
              <a:t>hazardous chemicals are known to </a:t>
            </a:r>
            <a:r>
              <a:rPr lang="en-US" dirty="0" smtClean="0"/>
              <a:t>accumulate </a:t>
            </a:r>
            <a:r>
              <a:rPr lang="en-US" dirty="0"/>
              <a:t>in our bodies; some of these have known </a:t>
            </a:r>
            <a:r>
              <a:rPr lang="en-US" dirty="0" smtClean="0"/>
              <a:t>hazardous </a:t>
            </a:r>
            <a:r>
              <a:rPr lang="en-US" dirty="0"/>
              <a:t>properties and the potential to cause adverse </a:t>
            </a:r>
            <a:r>
              <a:rPr lang="en-US" dirty="0" smtClean="0"/>
              <a:t>health </a:t>
            </a:r>
            <a:r>
              <a:rPr lang="en-US" dirty="0"/>
              <a:t>effects</a:t>
            </a:r>
            <a:r>
              <a:rPr lang="en-US" dirty="0" smtClean="0"/>
              <a:t>.</a:t>
            </a:r>
          </a:p>
          <a:p>
            <a:r>
              <a:rPr lang="en-US" dirty="0" smtClean="0"/>
              <a:t> </a:t>
            </a:r>
            <a:r>
              <a:rPr lang="en-US" dirty="0"/>
              <a:t>The use of hazardous chemicals in children’s </a:t>
            </a:r>
            <a:r>
              <a:rPr lang="en-US" dirty="0" smtClean="0"/>
              <a:t>clothing </a:t>
            </a:r>
            <a:r>
              <a:rPr lang="en-US" dirty="0"/>
              <a:t>leads to the release of such chemicals into the </a:t>
            </a:r>
            <a:r>
              <a:rPr lang="en-US" dirty="0" smtClean="0"/>
              <a:t>environment</a:t>
            </a:r>
            <a:r>
              <a:rPr lang="en-US" dirty="0"/>
              <a:t>, either during manufacturing or from the </a:t>
            </a:r>
            <a:r>
              <a:rPr lang="en-US" dirty="0" smtClean="0"/>
              <a:t>products </a:t>
            </a:r>
            <a:r>
              <a:rPr lang="en-US" dirty="0"/>
              <a:t>directly. </a:t>
            </a:r>
          </a:p>
        </p:txBody>
      </p:sp>
    </p:spTree>
    <p:extLst>
      <p:ext uri="{BB962C8B-B14F-4D97-AF65-F5344CB8AC3E}">
        <p14:creationId xmlns:p14="http://schemas.microsoft.com/office/powerpoint/2010/main" val="23136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a:t>
            </a:r>
            <a:r>
              <a:rPr lang="en-US" dirty="0" smtClean="0"/>
              <a:t>ffects cont.</a:t>
            </a:r>
            <a:endParaRPr lang="en-US" dirty="0"/>
          </a:p>
        </p:txBody>
      </p:sp>
      <p:sp>
        <p:nvSpPr>
          <p:cNvPr id="3" name="Content Placeholder 2"/>
          <p:cNvSpPr>
            <a:spLocks noGrp="1"/>
          </p:cNvSpPr>
          <p:nvPr>
            <p:ph idx="1"/>
          </p:nvPr>
        </p:nvSpPr>
        <p:spPr/>
        <p:txBody>
          <a:bodyPr>
            <a:normAutofit lnSpcReduction="10000"/>
          </a:bodyPr>
          <a:lstStyle/>
          <a:p>
            <a:r>
              <a:rPr lang="en-US" dirty="0"/>
              <a:t>In some instances, there may also be the potential risk of direct exposure to these hazardous chemicals for children. </a:t>
            </a:r>
            <a:endParaRPr lang="en-US" dirty="0" smtClean="0"/>
          </a:p>
          <a:p>
            <a:r>
              <a:rPr lang="en-US" dirty="0" smtClean="0"/>
              <a:t>Many </a:t>
            </a:r>
            <a:r>
              <a:rPr lang="en-US" dirty="0"/>
              <a:t>of the chemicals found are known endocrine disruptors, or (in the case of NPEs (</a:t>
            </a:r>
            <a:r>
              <a:rPr lang="en-US" dirty="0" err="1"/>
              <a:t>Nonylphenol</a:t>
            </a:r>
            <a:r>
              <a:rPr lang="en-US" dirty="0"/>
              <a:t> </a:t>
            </a:r>
            <a:r>
              <a:rPr lang="en-US" dirty="0" err="1"/>
              <a:t>ethoxylates</a:t>
            </a:r>
            <a:r>
              <a:rPr lang="en-US" dirty="0" smtClean="0"/>
              <a:t>) are </a:t>
            </a:r>
            <a:r>
              <a:rPr lang="en-US" dirty="0"/>
              <a:t>able to give rise to chemicals which are endocrine disruptors – chemicals which can interfere with hormone systems in animals and humans. </a:t>
            </a:r>
            <a:endParaRPr lang="en-US" dirty="0" smtClean="0"/>
          </a:p>
          <a:p>
            <a:r>
              <a:rPr lang="en-US" dirty="0" smtClean="0"/>
              <a:t>A </a:t>
            </a:r>
            <a:r>
              <a:rPr lang="en-US" dirty="0"/>
              <a:t>recent UNEP &amp; WHO report on endocrine disruptors concluded that some can act at very low doses and that the timing of some impacts on hormone systems can be critical. </a:t>
            </a:r>
            <a:endParaRPr lang="en-US" dirty="0" smtClean="0"/>
          </a:p>
          <a:p>
            <a:r>
              <a:rPr lang="en-US" dirty="0" smtClean="0"/>
              <a:t>Many </a:t>
            </a:r>
            <a:r>
              <a:rPr lang="en-US" dirty="0"/>
              <a:t>endocrine-related diseases and disorders are on the rise (though in many cases the extents to which exposure to endocrine disruptors are contributing is still unclear)</a:t>
            </a:r>
          </a:p>
          <a:p>
            <a:endParaRPr lang="en-US" dirty="0"/>
          </a:p>
        </p:txBody>
      </p:sp>
    </p:spTree>
    <p:extLst>
      <p:ext uri="{BB962C8B-B14F-4D97-AF65-F5344CB8AC3E}">
        <p14:creationId xmlns:p14="http://schemas.microsoft.com/office/powerpoint/2010/main" val="15613451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1527</TotalTime>
  <Words>1060</Words>
  <Application>Microsoft Office PowerPoint</Application>
  <PresentationFormat>Widescreen</PresentationFormat>
  <Paragraphs>70</Paragraphs>
  <Slides>16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0" baseType="lpstr">
      <vt:lpstr>Arial</vt:lpstr>
      <vt:lpstr>Century Gothic</vt:lpstr>
      <vt:lpstr>Vapor Trail</vt:lpstr>
      <vt:lpstr>Packager Shell Object</vt:lpstr>
      <vt:lpstr>The chemicals in our clothes</vt:lpstr>
      <vt:lpstr>What is formaldehyde?</vt:lpstr>
      <vt:lpstr>Where can it be found? </vt:lpstr>
      <vt:lpstr>Where it can be found cont.</vt:lpstr>
      <vt:lpstr>Skin Reactions to formaldehyde</vt:lpstr>
      <vt:lpstr>Let’s take a closer look into the effects of this chemical and others found in clothing we wear on a daily basis…</vt:lpstr>
      <vt:lpstr>Reactions in children: A major cause for concern</vt:lpstr>
      <vt:lpstr>How it Affects the body</vt:lpstr>
      <vt:lpstr>Affects cont.</vt:lpstr>
      <vt:lpstr>Examples of Affects</vt:lpstr>
      <vt:lpstr>PowerPoint Presentation</vt:lpstr>
      <vt:lpstr>What it looks like</vt:lpstr>
      <vt:lpstr>Victoria’s secret…</vt:lpstr>
      <vt:lpstr>How the body eliminates toxins</vt:lpstr>
      <vt:lpstr>What can you do to protect yourself?</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Lowenthal</dc:creator>
  <cp:lastModifiedBy>Christina Lowenthal</cp:lastModifiedBy>
  <cp:revision>21</cp:revision>
  <dcterms:created xsi:type="dcterms:W3CDTF">2015-05-25T01:16:04Z</dcterms:created>
  <dcterms:modified xsi:type="dcterms:W3CDTF">2015-06-01T15:16:48Z</dcterms:modified>
</cp:coreProperties>
</file>