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608" r:id="rId2"/>
    <p:sldId id="609" r:id="rId3"/>
    <p:sldId id="616" r:id="rId4"/>
    <p:sldId id="624" r:id="rId5"/>
    <p:sldId id="625" r:id="rId6"/>
    <p:sldId id="626" r:id="rId7"/>
    <p:sldId id="613" r:id="rId8"/>
    <p:sldId id="627" r:id="rId9"/>
    <p:sldId id="610" r:id="rId10"/>
    <p:sldId id="628" r:id="rId11"/>
    <p:sldId id="629" r:id="rId12"/>
    <p:sldId id="630" r:id="rId13"/>
    <p:sldId id="631" r:id="rId14"/>
    <p:sldId id="632" r:id="rId15"/>
    <p:sldId id="621" r:id="rId16"/>
    <p:sldId id="623" r:id="rId17"/>
    <p:sldId id="612"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11" d="100"/>
          <a:sy n="111" d="100"/>
        </p:scale>
        <p:origin x="108" y="61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10a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Types of Reactions</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E3754-5799-7979-F826-798453E86F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BB9E9-77D3-8595-45C5-034EA7D6A155}"/>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F54111AD-43E5-AF96-BB03-6C296D57F1E1}"/>
              </a:ext>
            </a:extLst>
          </p:cNvPr>
          <p:cNvSpPr>
            <a:spLocks noGrp="1"/>
          </p:cNvSpPr>
          <p:nvPr>
            <p:ph idx="1"/>
          </p:nvPr>
        </p:nvSpPr>
        <p:spPr>
          <a:xfrm>
            <a:off x="372533" y="952466"/>
            <a:ext cx="8387645" cy="5595089"/>
          </a:xfrm>
        </p:spPr>
        <p:txBody>
          <a:bodyPr/>
          <a:lstStyle/>
          <a:p>
            <a:pPr marL="0" indent="0">
              <a:buNone/>
            </a:pPr>
            <a:r>
              <a:rPr lang="en-US" i="1" dirty="0"/>
              <a:t>Station 1</a:t>
            </a:r>
          </a:p>
          <a:p>
            <a:pPr marL="457200" indent="-457200">
              <a:buFont typeface="+mj-lt"/>
              <a:buAutoNum type="alphaLcParenR"/>
            </a:pPr>
            <a:r>
              <a:rPr lang="en-US" sz="2000" dirty="0"/>
              <a:t>Place ~3 mL 6.0 M HCl in tube</a:t>
            </a:r>
          </a:p>
          <a:p>
            <a:pPr marL="457200" indent="-457200">
              <a:buFont typeface="+mj-lt"/>
              <a:buAutoNum type="alphaLcParenR"/>
            </a:pPr>
            <a:r>
              <a:rPr lang="en-US" sz="2000" dirty="0"/>
              <a:t>Add a few Zn pellets, record observations</a:t>
            </a:r>
          </a:p>
          <a:p>
            <a:pPr marL="457200" indent="-457200">
              <a:buFont typeface="+mj-lt"/>
              <a:buAutoNum type="alphaLcParenR"/>
            </a:pPr>
            <a:r>
              <a:rPr lang="en-US" sz="2000" dirty="0"/>
              <a:t>Get another empty test tube, invert it over reaction tube. Hold capture tube at angle still upside down, light a match and bring it to mouth of tube. What happens?</a:t>
            </a:r>
          </a:p>
          <a:p>
            <a:pPr marL="457200" indent="-457200">
              <a:buFont typeface="+mj-lt"/>
              <a:buAutoNum type="alphaLcParenR"/>
            </a:pPr>
            <a:endParaRPr lang="en-US" dirty="0"/>
          </a:p>
          <a:p>
            <a:pPr marL="0" indent="0">
              <a:buNone/>
            </a:pPr>
            <a:r>
              <a:rPr lang="en-US" i="1" dirty="0"/>
              <a:t>Station 2</a:t>
            </a:r>
          </a:p>
          <a:p>
            <a:pPr marL="457200" indent="-457200">
              <a:buFont typeface="+mj-lt"/>
              <a:buAutoNum type="alphaLcParenR"/>
            </a:pPr>
            <a:r>
              <a:rPr lang="en-US" sz="2000" dirty="0"/>
              <a:t>Place 1 mL 0.1 M BaCl2 in tube</a:t>
            </a:r>
          </a:p>
          <a:p>
            <a:pPr marL="457200" indent="-457200">
              <a:buFont typeface="+mj-lt"/>
              <a:buAutoNum type="alphaLcParenR"/>
            </a:pPr>
            <a:r>
              <a:rPr lang="en-US" sz="2000" dirty="0"/>
              <a:t>Add 1 mL 0.1 M Na2SO4 to it, and mix/swirl. Record observation</a:t>
            </a:r>
          </a:p>
          <a:p>
            <a:pPr marL="457200" indent="-457200">
              <a:buFont typeface="+mj-lt"/>
              <a:buAutoNum type="alphaLcParenR"/>
            </a:pPr>
            <a:r>
              <a:rPr lang="en-US" sz="2000" dirty="0"/>
              <a:t>Wait 3-5 minutes and record observation: what is the insoluble product?</a:t>
            </a:r>
          </a:p>
          <a:p>
            <a:pPr marL="0" indent="0">
              <a:buNone/>
            </a:pPr>
            <a:r>
              <a:rPr lang="en-US" sz="2000" dirty="0"/>
              <a:t>While you are waiting at last step, perhaps go to another station and start that </a:t>
            </a:r>
            <a:r>
              <a:rPr lang="en-US" sz="2000" dirty="0" err="1"/>
              <a:t>experment</a:t>
            </a:r>
            <a:endParaRPr lang="en-US" sz="2000" dirty="0"/>
          </a:p>
        </p:txBody>
      </p:sp>
    </p:spTree>
    <p:extLst>
      <p:ext uri="{BB962C8B-B14F-4D97-AF65-F5344CB8AC3E}">
        <p14:creationId xmlns:p14="http://schemas.microsoft.com/office/powerpoint/2010/main" val="136855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34F17-5D11-59C4-823B-12D640B55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E233D-6597-FE69-8DFB-F2189D72E7F3}"/>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41B3AEC8-0D44-B017-1ADC-A6D4DD0F75DF}"/>
              </a:ext>
            </a:extLst>
          </p:cNvPr>
          <p:cNvSpPr>
            <a:spLocks noGrp="1"/>
          </p:cNvSpPr>
          <p:nvPr>
            <p:ph idx="1"/>
          </p:nvPr>
        </p:nvSpPr>
        <p:spPr>
          <a:xfrm>
            <a:off x="372533" y="952466"/>
            <a:ext cx="8387645" cy="5595089"/>
          </a:xfrm>
        </p:spPr>
        <p:txBody>
          <a:bodyPr/>
          <a:lstStyle/>
          <a:p>
            <a:pPr marL="0" indent="0">
              <a:buNone/>
            </a:pPr>
            <a:r>
              <a:rPr lang="en-US" i="1" dirty="0"/>
              <a:t>Station 3</a:t>
            </a:r>
          </a:p>
          <a:p>
            <a:pPr marL="457200" indent="-457200">
              <a:buFont typeface="+mj-lt"/>
              <a:buAutoNum type="alphaLcParenR"/>
            </a:pPr>
            <a:r>
              <a:rPr lang="en-US" sz="2000" dirty="0"/>
              <a:t>Place 1 mL 0.1 M BaCl2 in tube</a:t>
            </a:r>
          </a:p>
          <a:p>
            <a:pPr marL="457200" indent="-457200">
              <a:buFont typeface="+mj-lt"/>
              <a:buAutoNum type="alphaLcParenR"/>
            </a:pPr>
            <a:r>
              <a:rPr lang="en-US" sz="2000" dirty="0"/>
              <a:t>Add 1 mL 0.1 M Na3PO4 to it, and mix/swirl. Record observation</a:t>
            </a:r>
          </a:p>
          <a:p>
            <a:pPr marL="457200" indent="-457200">
              <a:buFont typeface="+mj-lt"/>
              <a:buAutoNum type="alphaLcParenR"/>
            </a:pPr>
            <a:r>
              <a:rPr lang="en-US" sz="2000" dirty="0"/>
              <a:t>Wait 3-5 minutes and record observation: what is the insoluble product?</a:t>
            </a:r>
          </a:p>
          <a:p>
            <a:pPr marL="0" indent="0">
              <a:buNone/>
            </a:pPr>
            <a:r>
              <a:rPr lang="en-US" sz="2000" dirty="0"/>
              <a:t>While you are waiting at last step, perhaps go to another station and start that experiment</a:t>
            </a:r>
          </a:p>
          <a:p>
            <a:pPr marL="0" indent="0">
              <a:buNone/>
            </a:pPr>
            <a:endParaRPr lang="en-US" sz="2000" dirty="0"/>
          </a:p>
          <a:p>
            <a:pPr marL="0" indent="0">
              <a:buNone/>
            </a:pPr>
            <a:r>
              <a:rPr lang="en-US" sz="2000" i="1" dirty="0"/>
              <a:t>Station 4</a:t>
            </a:r>
          </a:p>
          <a:p>
            <a:pPr marL="457200" indent="-457200">
              <a:buFont typeface="+mj-lt"/>
              <a:buAutoNum type="alphaLcParenR"/>
            </a:pPr>
            <a:r>
              <a:rPr lang="en-US" sz="2000" dirty="0"/>
              <a:t>Place 2 mL 1.0 M Na2CO3 in tube</a:t>
            </a:r>
          </a:p>
          <a:p>
            <a:pPr marL="457200" indent="-457200">
              <a:buFont typeface="+mj-lt"/>
              <a:buAutoNum type="alphaLcParenR"/>
            </a:pPr>
            <a:r>
              <a:rPr lang="en-US" sz="2000" dirty="0"/>
              <a:t>Add 1 mL 6 M HCl to it, and mix/swirl. Record observation</a:t>
            </a:r>
          </a:p>
          <a:p>
            <a:pPr marL="0" indent="0">
              <a:buNone/>
            </a:pPr>
            <a:r>
              <a:rPr lang="en-US" sz="2000" dirty="0"/>
              <a:t>If you observe a gas, what is the gas. What is the reaction equation?</a:t>
            </a:r>
          </a:p>
        </p:txBody>
      </p:sp>
    </p:spTree>
    <p:extLst>
      <p:ext uri="{BB962C8B-B14F-4D97-AF65-F5344CB8AC3E}">
        <p14:creationId xmlns:p14="http://schemas.microsoft.com/office/powerpoint/2010/main" val="2712066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571B8-C1F7-004C-0786-BDAF5C34F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23498-4788-BFA4-CDD1-4969E2AAF9DC}"/>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3A80F8D-4551-49A3-96A9-72B0BD57AD30}"/>
              </a:ext>
            </a:extLst>
          </p:cNvPr>
          <p:cNvSpPr>
            <a:spLocks noGrp="1"/>
          </p:cNvSpPr>
          <p:nvPr>
            <p:ph idx="1"/>
          </p:nvPr>
        </p:nvSpPr>
        <p:spPr>
          <a:xfrm>
            <a:off x="372533" y="952466"/>
            <a:ext cx="8387645" cy="5595089"/>
          </a:xfrm>
        </p:spPr>
        <p:txBody>
          <a:bodyPr/>
          <a:lstStyle/>
          <a:p>
            <a:pPr marL="0" indent="0">
              <a:buNone/>
            </a:pPr>
            <a:r>
              <a:rPr lang="en-US" i="1" dirty="0"/>
              <a:t>Station 5</a:t>
            </a:r>
          </a:p>
          <a:p>
            <a:pPr marL="457200" indent="-457200">
              <a:buFont typeface="+mj-lt"/>
              <a:buAutoNum type="alphaLcParenR"/>
            </a:pPr>
            <a:r>
              <a:rPr lang="en-US" sz="2000" dirty="0"/>
              <a:t>Place ~1 g (small scoop) of KClO3 in tube.</a:t>
            </a:r>
          </a:p>
          <a:p>
            <a:pPr marL="457200" indent="-457200">
              <a:buFont typeface="+mj-lt"/>
              <a:buAutoNum type="alphaLcParenR"/>
            </a:pPr>
            <a:r>
              <a:rPr lang="en-US" sz="2000" dirty="0"/>
              <a:t>Grab the tube with a clamp at the TOP of the tube</a:t>
            </a:r>
          </a:p>
          <a:p>
            <a:pPr marL="457200" indent="-457200">
              <a:buFont typeface="+mj-lt"/>
              <a:buAutoNum type="alphaLcParenR"/>
            </a:pPr>
            <a:r>
              <a:rPr lang="en-US" sz="2000" dirty="0"/>
              <a:t>In the fume hood, hold the tube at an angle and heat ONLY the bottom of the tube with blue cone flame of Bunsen burner. Let the KClO3 melt, let it bubble, and heat until nothing happens</a:t>
            </a:r>
          </a:p>
          <a:p>
            <a:pPr marL="0" indent="0">
              <a:buNone/>
            </a:pPr>
            <a:r>
              <a:rPr lang="en-US" sz="2000" dirty="0"/>
              <a:t>Did anything come out of tube </a:t>
            </a:r>
            <a:r>
              <a:rPr lang="en-US" sz="2000" dirty="0" err="1"/>
              <a:t>tube</a:t>
            </a:r>
            <a:r>
              <a:rPr lang="en-US" sz="2000" dirty="0"/>
              <a:t>. Record observations.</a:t>
            </a:r>
          </a:p>
          <a:p>
            <a:pPr marL="0" indent="0">
              <a:buNone/>
            </a:pPr>
            <a:endParaRPr lang="en-US" sz="2000" dirty="0"/>
          </a:p>
          <a:p>
            <a:pPr marL="0" indent="0">
              <a:buNone/>
            </a:pPr>
            <a:r>
              <a:rPr lang="en-US" sz="2000" i="1" dirty="0"/>
              <a:t>Station 6</a:t>
            </a:r>
          </a:p>
          <a:p>
            <a:pPr marL="457200" indent="-457200">
              <a:buFont typeface="+mj-lt"/>
              <a:buAutoNum type="alphaLcParenR"/>
            </a:pPr>
            <a:r>
              <a:rPr lang="en-US" sz="2000" dirty="0"/>
              <a:t>Mix 1 mL 0.1 M CaCl2 with 1 mL 0.1 M Na2CO3</a:t>
            </a:r>
          </a:p>
          <a:p>
            <a:pPr marL="0" indent="0">
              <a:buNone/>
            </a:pPr>
            <a:r>
              <a:rPr lang="en-US" sz="2000" dirty="0"/>
              <a:t>Record immediate observations. Then record observations after 3-5 minutes. Use the solubility tables to determine what product formed.</a:t>
            </a:r>
          </a:p>
        </p:txBody>
      </p:sp>
    </p:spTree>
    <p:extLst>
      <p:ext uri="{BB962C8B-B14F-4D97-AF65-F5344CB8AC3E}">
        <p14:creationId xmlns:p14="http://schemas.microsoft.com/office/powerpoint/2010/main" val="112005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084D9-1718-CD82-7014-6BA0ECA6C6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4F8F40-B503-BDF6-560D-DCA7ED1D1EE0}"/>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C0C6BCC5-7E61-D31C-B4B0-383D79617FB3}"/>
              </a:ext>
            </a:extLst>
          </p:cNvPr>
          <p:cNvSpPr>
            <a:spLocks noGrp="1"/>
          </p:cNvSpPr>
          <p:nvPr>
            <p:ph idx="1"/>
          </p:nvPr>
        </p:nvSpPr>
        <p:spPr>
          <a:xfrm>
            <a:off x="372533" y="952466"/>
            <a:ext cx="8387645" cy="5595089"/>
          </a:xfrm>
        </p:spPr>
        <p:txBody>
          <a:bodyPr/>
          <a:lstStyle/>
          <a:p>
            <a:pPr marL="0" indent="0">
              <a:buNone/>
            </a:pPr>
            <a:r>
              <a:rPr lang="en-US" i="1" dirty="0"/>
              <a:t>Station 7</a:t>
            </a:r>
          </a:p>
          <a:p>
            <a:pPr marL="457200" indent="-457200">
              <a:buFont typeface="+mj-lt"/>
              <a:buAutoNum type="alphaLcParenR"/>
            </a:pPr>
            <a:r>
              <a:rPr lang="en-US" sz="2000" dirty="0"/>
              <a:t>Mix 1 mL 6.0 M HCl with 2 mL 3.0 M NaOH</a:t>
            </a:r>
          </a:p>
          <a:p>
            <a:pPr marL="457200" indent="-457200">
              <a:buFont typeface="+mj-lt"/>
              <a:buAutoNum type="alphaLcParenR"/>
            </a:pPr>
            <a:r>
              <a:rPr lang="en-US" sz="2000" dirty="0"/>
              <a:t>Record observations. Were there temperature changes (use your hand/fingers carefully to see if the mixture is cold or hot). Use understanding of chemistry to predict product(s)</a:t>
            </a:r>
          </a:p>
          <a:p>
            <a:pPr marL="0" indent="0">
              <a:buNone/>
            </a:pPr>
            <a:endParaRPr lang="en-US" sz="2000" dirty="0"/>
          </a:p>
          <a:p>
            <a:pPr marL="0" indent="0">
              <a:buNone/>
            </a:pPr>
            <a:r>
              <a:rPr lang="en-US" sz="2000" i="1" dirty="0"/>
              <a:t>Station 8</a:t>
            </a:r>
          </a:p>
          <a:p>
            <a:pPr marL="457200" indent="-457200">
              <a:buFont typeface="+mj-lt"/>
              <a:buAutoNum type="alphaLcParenR"/>
            </a:pPr>
            <a:r>
              <a:rPr lang="en-US" sz="2000" dirty="0"/>
              <a:t>Mix 1 mL 0.1 M KNO3 with 1 mL 0.1 M BaCl2</a:t>
            </a:r>
          </a:p>
          <a:p>
            <a:pPr marL="0" indent="0">
              <a:buNone/>
            </a:pPr>
            <a:r>
              <a:rPr lang="en-US" sz="2000" dirty="0"/>
              <a:t>Record immediate observations. Then record observations after 3-5 minutes. Use the solubility tables to determine what product formed.</a:t>
            </a:r>
          </a:p>
        </p:txBody>
      </p:sp>
    </p:spTree>
    <p:extLst>
      <p:ext uri="{BB962C8B-B14F-4D97-AF65-F5344CB8AC3E}">
        <p14:creationId xmlns:p14="http://schemas.microsoft.com/office/powerpoint/2010/main" val="174169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515A7-EB2E-6346-DBD2-F70A1B1DA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7F7B4-544F-7853-CFED-D81F603060B7}"/>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CE746364-602D-46B8-05D6-C534E505AF58}"/>
              </a:ext>
            </a:extLst>
          </p:cNvPr>
          <p:cNvSpPr>
            <a:spLocks noGrp="1"/>
          </p:cNvSpPr>
          <p:nvPr>
            <p:ph idx="1"/>
          </p:nvPr>
        </p:nvSpPr>
        <p:spPr>
          <a:xfrm>
            <a:off x="372533" y="952466"/>
            <a:ext cx="8387645" cy="5595089"/>
          </a:xfrm>
        </p:spPr>
        <p:txBody>
          <a:bodyPr/>
          <a:lstStyle/>
          <a:p>
            <a:pPr marL="0" indent="0">
              <a:buNone/>
            </a:pPr>
            <a:r>
              <a:rPr lang="en-US" i="1" dirty="0"/>
              <a:t>Station 9</a:t>
            </a:r>
          </a:p>
          <a:p>
            <a:pPr marL="457200" indent="-457200">
              <a:buFont typeface="+mj-lt"/>
              <a:buAutoNum type="alphaLcParenR"/>
            </a:pPr>
            <a:r>
              <a:rPr lang="en-US" sz="2000" dirty="0"/>
              <a:t>Transfer 2 mL of 0.1 M CuSO4 to tube</a:t>
            </a:r>
          </a:p>
          <a:p>
            <a:pPr marL="457200" indent="-457200">
              <a:buFont typeface="+mj-lt"/>
              <a:buAutoNum type="alphaLcParenR"/>
            </a:pPr>
            <a:r>
              <a:rPr lang="en-US" sz="2000" dirty="0"/>
              <a:t>Add a few Zn pellets. Record immediate observations and after 3-5 minutes. Check if there are solid products what they look like. What accounts for the blue color?</a:t>
            </a:r>
          </a:p>
          <a:p>
            <a:pPr marL="0" indent="0">
              <a:buNone/>
            </a:pPr>
            <a:endParaRPr lang="en-US" sz="2000" dirty="0"/>
          </a:p>
          <a:p>
            <a:pPr marL="0" indent="0">
              <a:buNone/>
            </a:pPr>
            <a:r>
              <a:rPr lang="en-US" sz="2000" i="1" dirty="0"/>
              <a:t>Station 10</a:t>
            </a:r>
          </a:p>
          <a:p>
            <a:pPr marL="457200" indent="-457200">
              <a:buFont typeface="+mj-lt"/>
              <a:buAutoNum type="alphaLcParenR"/>
            </a:pPr>
            <a:r>
              <a:rPr lang="en-US" sz="2000" dirty="0"/>
              <a:t>Mix 1 mL 4.0 M NH4Cl with 1 mL 3.0 M NaOH. If there is a gas, what is it?</a:t>
            </a:r>
          </a:p>
          <a:p>
            <a:pPr marL="457200" indent="-457200">
              <a:buFont typeface="+mj-lt"/>
              <a:buAutoNum type="alphaLcParenR"/>
            </a:pPr>
            <a:r>
              <a:rPr lang="en-US" sz="2000" dirty="0"/>
              <a:t>Moisten red litmus and hold it over the mouth of the tube: what is the color change and what causes it?</a:t>
            </a:r>
          </a:p>
          <a:p>
            <a:pPr marL="457200" indent="-457200">
              <a:buFont typeface="+mj-lt"/>
              <a:buAutoNum type="alphaLcParenR"/>
            </a:pPr>
            <a:r>
              <a:rPr lang="en-US" sz="2000" dirty="0"/>
              <a:t>Take 2 fingers and waft the air from tube toward yourself: is there any strong odor? Do NOT put your nose or face over the tube!</a:t>
            </a:r>
          </a:p>
        </p:txBody>
      </p:sp>
    </p:spTree>
    <p:extLst>
      <p:ext uri="{BB962C8B-B14F-4D97-AF65-F5344CB8AC3E}">
        <p14:creationId xmlns:p14="http://schemas.microsoft.com/office/powerpoint/2010/main" val="14260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There are countless chemical reactions that can occur</a:t>
            </a:r>
          </a:p>
          <a:p>
            <a:pPr marL="0" indent="0">
              <a:buNone/>
            </a:pPr>
            <a:endParaRPr lang="en-US" sz="2000" i="1" dirty="0">
              <a:solidFill>
                <a:srgbClr val="CC99FF"/>
              </a:solidFill>
              <a:latin typeface="Times New Roman" panose="02020603050405020304" pitchFamily="18" charset="0"/>
              <a:cs typeface="Times New Roman" panose="02020603050405020304" pitchFamily="18" charset="0"/>
            </a:endParaRPr>
          </a:p>
          <a:p>
            <a:pPr marL="0" indent="0">
              <a:buNone/>
            </a:pPr>
            <a:r>
              <a:rPr lang="en-US" dirty="0"/>
              <a:t>But reactions fall within certain types, certain categories</a:t>
            </a:r>
          </a:p>
          <a:p>
            <a:pPr marL="0" indent="0">
              <a:buNone/>
            </a:pPr>
            <a:endParaRPr lang="en-US" dirty="0"/>
          </a:p>
          <a:p>
            <a:pPr marL="0" indent="0">
              <a:buNone/>
            </a:pPr>
            <a:r>
              <a:rPr lang="en-US" dirty="0"/>
              <a:t>This experiment is about studying one of each reaction that falls within a certain type or category</a:t>
            </a:r>
          </a:p>
          <a:p>
            <a:pPr marL="0" indent="0">
              <a:buNone/>
            </a:pPr>
            <a:endParaRPr lang="en-US" dirty="0"/>
          </a:p>
        </p:txBody>
      </p:sp>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a:xfrm>
            <a:off x="355599" y="173140"/>
            <a:ext cx="8421512" cy="830997"/>
          </a:xfrm>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a:xfrm>
            <a:off x="372533" y="1149790"/>
            <a:ext cx="8387645" cy="5397765"/>
          </a:xfrm>
        </p:spPr>
        <p:txBody>
          <a:bodyPr/>
          <a:lstStyle/>
          <a:p>
            <a:pPr marL="0" indent="0">
              <a:buNone/>
            </a:pPr>
            <a:r>
              <a:rPr lang="en-US" sz="1800" dirty="0"/>
              <a:t>With the types/categories of reactions, two “schemes” emerge</a:t>
            </a:r>
          </a:p>
          <a:p>
            <a:pPr marL="0" indent="0">
              <a:buNone/>
            </a:pPr>
            <a:r>
              <a:rPr lang="en-US" sz="1800" dirty="0"/>
              <a:t>Scheme 1 is “what happens with atoms?” Scheme 2 is about process</a:t>
            </a:r>
          </a:p>
        </p:txBody>
      </p:sp>
      <p:pic>
        <p:nvPicPr>
          <p:cNvPr id="5" name="Picture 4">
            <a:extLst>
              <a:ext uri="{FF2B5EF4-FFF2-40B4-BE49-F238E27FC236}">
                <a16:creationId xmlns:a16="http://schemas.microsoft.com/office/drawing/2014/main" id="{616A0A3C-A5E1-43A2-320C-4EA7F049074E}"/>
              </a:ext>
            </a:extLst>
          </p:cNvPr>
          <p:cNvPicPr>
            <a:picLocks noChangeAspect="1"/>
          </p:cNvPicPr>
          <p:nvPr/>
        </p:nvPicPr>
        <p:blipFill>
          <a:blip r:embed="rId2"/>
          <a:stretch>
            <a:fillRect/>
          </a:stretch>
        </p:blipFill>
        <p:spPr>
          <a:xfrm>
            <a:off x="470779" y="1971088"/>
            <a:ext cx="7859417" cy="4713772"/>
          </a:xfrm>
          <a:prstGeom prst="rect">
            <a:avLst/>
          </a:prstGeom>
        </p:spPr>
      </p:pic>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4A80E-1484-0A96-7953-2F0AC7160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B153A-3365-1DF2-0F93-8563683257A8}"/>
              </a:ext>
            </a:extLst>
          </p:cNvPr>
          <p:cNvSpPr>
            <a:spLocks noGrp="1"/>
          </p:cNvSpPr>
          <p:nvPr>
            <p:ph type="title"/>
          </p:nvPr>
        </p:nvSpPr>
        <p:spPr>
          <a:xfrm>
            <a:off x="355599" y="173140"/>
            <a:ext cx="8421512" cy="830997"/>
          </a:xfrm>
        </p:spPr>
        <p:txBody>
          <a:bodyPr/>
          <a:lstStyle/>
          <a:p>
            <a:r>
              <a:rPr lang="en-US" dirty="0"/>
              <a:t>Background</a:t>
            </a:r>
          </a:p>
        </p:txBody>
      </p:sp>
      <p:sp>
        <p:nvSpPr>
          <p:cNvPr id="3" name="Content Placeholder 2">
            <a:extLst>
              <a:ext uri="{FF2B5EF4-FFF2-40B4-BE49-F238E27FC236}">
                <a16:creationId xmlns:a16="http://schemas.microsoft.com/office/drawing/2014/main" id="{2A6C9A7A-0FEE-B429-6394-BC7B800AFA73}"/>
              </a:ext>
            </a:extLst>
          </p:cNvPr>
          <p:cNvSpPr>
            <a:spLocks noGrp="1"/>
          </p:cNvSpPr>
          <p:nvPr>
            <p:ph idx="1"/>
          </p:nvPr>
        </p:nvSpPr>
        <p:spPr>
          <a:xfrm>
            <a:off x="372533" y="1149790"/>
            <a:ext cx="8387645" cy="5397765"/>
          </a:xfrm>
        </p:spPr>
        <p:txBody>
          <a:bodyPr/>
          <a:lstStyle/>
          <a:p>
            <a:pPr marL="0" indent="0">
              <a:buNone/>
            </a:pPr>
            <a:r>
              <a:rPr lang="en-US" sz="1800" dirty="0"/>
              <a:t>With the types/categories of reactions, two “schemes” emerge</a:t>
            </a:r>
          </a:p>
          <a:p>
            <a:pPr marL="0" indent="0">
              <a:buNone/>
            </a:pPr>
            <a:r>
              <a:rPr lang="en-US" sz="1800" dirty="0"/>
              <a:t>Scheme 1 is “what happens with atoms?”</a:t>
            </a:r>
          </a:p>
          <a:p>
            <a:pPr marL="0" indent="0">
              <a:buNone/>
            </a:pPr>
            <a:r>
              <a:rPr lang="en-US" sz="1800" dirty="0"/>
              <a:t>Double displacement (DD), single displacement (SD), combination, decomposition</a:t>
            </a:r>
          </a:p>
          <a:p>
            <a:pPr marL="0" indent="0">
              <a:buNone/>
            </a:pPr>
            <a:r>
              <a:rPr lang="en-US" sz="1800" dirty="0"/>
              <a:t>Scheme 2 is about process: precipitation (DD), neutralization (DD), gas evolution (DD), dissolution only; redox, combustion</a:t>
            </a:r>
          </a:p>
          <a:p>
            <a:pPr marL="0" indent="0">
              <a:buNone/>
            </a:pPr>
            <a:endParaRPr lang="en-US" sz="1800" dirty="0"/>
          </a:p>
        </p:txBody>
      </p:sp>
      <p:graphicFrame>
        <p:nvGraphicFramePr>
          <p:cNvPr id="4" name="Table 3">
            <a:extLst>
              <a:ext uri="{FF2B5EF4-FFF2-40B4-BE49-F238E27FC236}">
                <a16:creationId xmlns:a16="http://schemas.microsoft.com/office/drawing/2014/main" id="{269A48BB-8733-17AC-8BF0-0BC20456FF5F}"/>
              </a:ext>
            </a:extLst>
          </p:cNvPr>
          <p:cNvGraphicFramePr>
            <a:graphicFrameLocks noGrp="1"/>
          </p:cNvGraphicFramePr>
          <p:nvPr>
            <p:extLst>
              <p:ext uri="{D42A27DB-BD31-4B8C-83A1-F6EECF244321}">
                <p14:modId xmlns:p14="http://schemas.microsoft.com/office/powerpoint/2010/main" val="1412805683"/>
              </p:ext>
            </p:extLst>
          </p:nvPr>
        </p:nvGraphicFramePr>
        <p:xfrm>
          <a:off x="565855" y="3340101"/>
          <a:ext cx="8000999" cy="1076960"/>
        </p:xfrm>
        <a:graphic>
          <a:graphicData uri="http://schemas.openxmlformats.org/drawingml/2006/table">
            <a:tbl>
              <a:tblPr firstRow="1" bandRow="1">
                <a:tableStyleId>{073A0DAA-6AF3-43AB-8588-CEC1D06C72B9}</a:tableStyleId>
              </a:tblPr>
              <a:tblGrid>
                <a:gridCol w="3755572">
                  <a:extLst>
                    <a:ext uri="{9D8B030D-6E8A-4147-A177-3AD203B41FA5}">
                      <a16:colId xmlns:a16="http://schemas.microsoft.com/office/drawing/2014/main" val="3005107910"/>
                    </a:ext>
                  </a:extLst>
                </a:gridCol>
                <a:gridCol w="424542">
                  <a:extLst>
                    <a:ext uri="{9D8B030D-6E8A-4147-A177-3AD203B41FA5}">
                      <a16:colId xmlns:a16="http://schemas.microsoft.com/office/drawing/2014/main" val="3744328796"/>
                    </a:ext>
                  </a:extLst>
                </a:gridCol>
                <a:gridCol w="3820885">
                  <a:extLst>
                    <a:ext uri="{9D8B030D-6E8A-4147-A177-3AD203B41FA5}">
                      <a16:colId xmlns:a16="http://schemas.microsoft.com/office/drawing/2014/main" val="368166665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Precipitation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06507504"/>
                  </a:ext>
                </a:extLst>
              </a:tr>
              <a:tr h="0">
                <a:tc>
                  <a:txBody>
                    <a:bodyPr/>
                    <a:lstStyle/>
                    <a:p>
                      <a:pPr algn="r"/>
                      <a:r>
                        <a:rPr lang="en-US" sz="1600" dirty="0">
                          <a:solidFill>
                            <a:srgbClr val="0070C0"/>
                          </a:solidFill>
                        </a:rPr>
                        <a:t>Salt</a:t>
                      </a:r>
                      <a:r>
                        <a:rPr lang="en-US" sz="1600" dirty="0"/>
                        <a:t> (</a:t>
                      </a:r>
                      <a:r>
                        <a:rPr lang="en-US" sz="1600" i="1" dirty="0" err="1"/>
                        <a:t>aq</a:t>
                      </a:r>
                      <a:r>
                        <a:rPr lang="en-US" sz="1600" dirty="0"/>
                        <a:t>) + </a:t>
                      </a:r>
                      <a:r>
                        <a:rPr lang="en-US" sz="1600" dirty="0">
                          <a:solidFill>
                            <a:srgbClr val="0070C0"/>
                          </a:solidFill>
                        </a:rPr>
                        <a:t>Salt</a:t>
                      </a:r>
                      <a:r>
                        <a:rPr lang="en-US" sz="1600" dirty="0"/>
                        <a:t> (</a:t>
                      </a:r>
                      <a:r>
                        <a:rPr lang="en-US" sz="1600" i="1" dirty="0" err="1"/>
                        <a:t>aq</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New</a:t>
                      </a:r>
                      <a:r>
                        <a:rPr lang="en-US" sz="1600" dirty="0">
                          <a:sym typeface="Wingdings" panose="05000000000000000000" pitchFamily="2" charset="2"/>
                        </a:rPr>
                        <a:t> </a:t>
                      </a:r>
                      <a:r>
                        <a:rPr lang="en-US" sz="1600" dirty="0">
                          <a:solidFill>
                            <a:srgbClr val="0070C0"/>
                          </a:solidFill>
                          <a:sym typeface="Wingdings" panose="05000000000000000000" pitchFamily="2" charset="2"/>
                        </a:rPr>
                        <a:t>Salt</a:t>
                      </a:r>
                      <a:r>
                        <a:rPr lang="en-US" sz="1600" dirty="0">
                          <a:sym typeface="Wingdings" panose="05000000000000000000" pitchFamily="2" charset="2"/>
                        </a:rPr>
                        <a:t> (</a:t>
                      </a:r>
                      <a:r>
                        <a:rPr lang="en-US" sz="1600" i="1" dirty="0">
                          <a:sym typeface="Wingdings" panose="05000000000000000000" pitchFamily="2" charset="2"/>
                        </a:rPr>
                        <a:t>s</a:t>
                      </a:r>
                      <a:r>
                        <a:rPr lang="en-US" sz="1600" dirty="0">
                          <a:sym typeface="Wingdings" panose="05000000000000000000" pitchFamily="2" charset="2"/>
                        </a:rPr>
                        <a:t>) + </a:t>
                      </a:r>
                      <a:r>
                        <a:rPr lang="en-US" sz="1600" dirty="0">
                          <a:solidFill>
                            <a:srgbClr val="0070C0"/>
                          </a:solidFill>
                          <a:sym typeface="Wingdings" panose="05000000000000000000" pitchFamily="2" charset="2"/>
                        </a:rPr>
                        <a:t>New</a:t>
                      </a:r>
                      <a:r>
                        <a:rPr lang="en-US" sz="1600" dirty="0">
                          <a:sym typeface="Wingdings" panose="05000000000000000000" pitchFamily="2" charset="2"/>
                        </a:rPr>
                        <a:t> </a:t>
                      </a:r>
                      <a:r>
                        <a:rPr lang="en-US" sz="1600" dirty="0">
                          <a:solidFill>
                            <a:srgbClr val="0070C0"/>
                          </a:solidFill>
                          <a:sym typeface="Wingdings" panose="05000000000000000000" pitchFamily="2" charset="2"/>
                        </a:rPr>
                        <a:t>Salt</a:t>
                      </a:r>
                      <a:r>
                        <a:rPr lang="en-US" sz="1600" dirty="0">
                          <a:sym typeface="Wingdings" panose="05000000000000000000" pitchFamily="2" charset="2"/>
                        </a:rPr>
                        <a:t> (</a:t>
                      </a:r>
                      <a:r>
                        <a:rPr lang="en-US" sz="1600" i="1"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95759628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NaCl (</a:t>
                      </a:r>
                      <a:r>
                        <a:rPr lang="en-US" sz="1800" i="1" dirty="0" err="1">
                          <a:sym typeface="Wingdings" panose="05000000000000000000" pitchFamily="2" charset="2"/>
                        </a:rPr>
                        <a:t>aq</a:t>
                      </a:r>
                      <a:r>
                        <a:rPr lang="en-US" sz="1800" dirty="0">
                          <a:sym typeface="Wingdings" panose="05000000000000000000" pitchFamily="2" charset="2"/>
                        </a:rPr>
                        <a:t>) + Pb(NO</a:t>
                      </a:r>
                      <a:r>
                        <a:rPr lang="en-US" sz="1800" baseline="-25000" dirty="0">
                          <a:sym typeface="Wingdings" panose="05000000000000000000" pitchFamily="2" charset="2"/>
                        </a:rPr>
                        <a:t>3</a:t>
                      </a:r>
                      <a:r>
                        <a:rPr lang="en-US" sz="1800" dirty="0">
                          <a:sym typeface="Wingdings" panose="05000000000000000000" pitchFamily="2" charset="2"/>
                        </a:rPr>
                        <a:t>)</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PbCl</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 + 2 NaNO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860315577"/>
                  </a:ext>
                </a:extLst>
              </a:tr>
            </a:tbl>
          </a:graphicData>
        </a:graphic>
      </p:graphicFrame>
      <p:graphicFrame>
        <p:nvGraphicFramePr>
          <p:cNvPr id="5" name="Table 4">
            <a:extLst>
              <a:ext uri="{FF2B5EF4-FFF2-40B4-BE49-F238E27FC236}">
                <a16:creationId xmlns:a16="http://schemas.microsoft.com/office/drawing/2014/main" id="{2B77C2AC-EAD0-5E2C-83D3-950D74E1B961}"/>
              </a:ext>
            </a:extLst>
          </p:cNvPr>
          <p:cNvGraphicFramePr>
            <a:graphicFrameLocks noGrp="1"/>
          </p:cNvGraphicFramePr>
          <p:nvPr>
            <p:extLst>
              <p:ext uri="{D42A27DB-BD31-4B8C-83A1-F6EECF244321}">
                <p14:modId xmlns:p14="http://schemas.microsoft.com/office/powerpoint/2010/main" val="4126703336"/>
              </p:ext>
            </p:extLst>
          </p:nvPr>
        </p:nvGraphicFramePr>
        <p:xfrm>
          <a:off x="565854" y="4777016"/>
          <a:ext cx="8000999" cy="1076960"/>
        </p:xfrm>
        <a:graphic>
          <a:graphicData uri="http://schemas.openxmlformats.org/drawingml/2006/table">
            <a:tbl>
              <a:tblPr firstRow="1" bandRow="1">
                <a:tableStyleId>{073A0DAA-6AF3-43AB-8588-CEC1D06C72B9}</a:tableStyleId>
              </a:tblPr>
              <a:tblGrid>
                <a:gridCol w="3755572">
                  <a:extLst>
                    <a:ext uri="{9D8B030D-6E8A-4147-A177-3AD203B41FA5}">
                      <a16:colId xmlns:a16="http://schemas.microsoft.com/office/drawing/2014/main" val="3005107910"/>
                    </a:ext>
                  </a:extLst>
                </a:gridCol>
                <a:gridCol w="424542">
                  <a:extLst>
                    <a:ext uri="{9D8B030D-6E8A-4147-A177-3AD203B41FA5}">
                      <a16:colId xmlns:a16="http://schemas.microsoft.com/office/drawing/2014/main" val="3744328796"/>
                    </a:ext>
                  </a:extLst>
                </a:gridCol>
                <a:gridCol w="3820885">
                  <a:extLst>
                    <a:ext uri="{9D8B030D-6E8A-4147-A177-3AD203B41FA5}">
                      <a16:colId xmlns:a16="http://schemas.microsoft.com/office/drawing/2014/main" val="368166665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Acid-Base / Neutralization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06507504"/>
                  </a:ext>
                </a:extLst>
              </a:tr>
              <a:tr h="0">
                <a:tc>
                  <a:txBody>
                    <a:bodyPr/>
                    <a:lstStyle/>
                    <a:p>
                      <a:pPr algn="r"/>
                      <a:r>
                        <a:rPr lang="en-US" sz="1600" dirty="0">
                          <a:solidFill>
                            <a:srgbClr val="0070C0"/>
                          </a:solidFill>
                        </a:rPr>
                        <a:t>Acid</a:t>
                      </a:r>
                      <a:r>
                        <a:rPr lang="en-US" sz="1600" dirty="0"/>
                        <a:t> (</a:t>
                      </a:r>
                      <a:r>
                        <a:rPr lang="en-US" sz="1600" i="1" dirty="0" err="1"/>
                        <a:t>aq</a:t>
                      </a:r>
                      <a:r>
                        <a:rPr lang="en-US" sz="1600" dirty="0"/>
                        <a:t>) + </a:t>
                      </a:r>
                      <a:r>
                        <a:rPr lang="en-US" sz="1600" dirty="0">
                          <a:solidFill>
                            <a:srgbClr val="0070C0"/>
                          </a:solidFill>
                        </a:rPr>
                        <a:t>Base</a:t>
                      </a:r>
                      <a:r>
                        <a:rPr lang="en-US" sz="1600" dirty="0"/>
                        <a:t> (</a:t>
                      </a:r>
                      <a:r>
                        <a:rPr lang="en-US" sz="1600" i="1" dirty="0" err="1"/>
                        <a:t>aq</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Salt</a:t>
                      </a:r>
                      <a:r>
                        <a:rPr lang="en-US" sz="1600" dirty="0">
                          <a:sym typeface="Wingdings" panose="05000000000000000000" pitchFamily="2" charset="2"/>
                        </a:rPr>
                        <a:t> (</a:t>
                      </a:r>
                      <a:r>
                        <a:rPr lang="en-US" sz="1600" i="1" dirty="0" err="1">
                          <a:sym typeface="Wingdings" panose="05000000000000000000" pitchFamily="2" charset="2"/>
                        </a:rPr>
                        <a:t>aq</a:t>
                      </a:r>
                      <a:r>
                        <a:rPr lang="en-US" sz="1600" dirty="0">
                          <a:sym typeface="Wingdings" panose="05000000000000000000" pitchFamily="2" charset="2"/>
                        </a:rPr>
                        <a:t>) + </a:t>
                      </a:r>
                      <a:r>
                        <a:rPr lang="en-US" sz="1600" dirty="0">
                          <a:solidFill>
                            <a:srgbClr val="0070C0"/>
                          </a:solidFill>
                          <a:sym typeface="Wingdings" panose="05000000000000000000" pitchFamily="2" charset="2"/>
                        </a:rPr>
                        <a:t>Water </a:t>
                      </a:r>
                      <a:r>
                        <a:rPr lang="en-US" sz="1600" dirty="0">
                          <a:sym typeface="Wingdings" panose="05000000000000000000" pitchFamily="2" charset="2"/>
                        </a:rPr>
                        <a:t>(</a:t>
                      </a:r>
                      <a:r>
                        <a:rPr lang="en-US" sz="1600" i="1" dirty="0">
                          <a:sym typeface="Wingdings" panose="05000000000000000000" pitchFamily="2" charset="2"/>
                        </a:rPr>
                        <a:t>l</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95759628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HNO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 + KOH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KNO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 + H</a:t>
                      </a:r>
                      <a:r>
                        <a:rPr lang="en-US" sz="1800" baseline="-25000" dirty="0">
                          <a:sym typeface="Wingdings" panose="05000000000000000000" pitchFamily="2" charset="2"/>
                        </a:rPr>
                        <a:t>2</a:t>
                      </a:r>
                      <a:r>
                        <a:rPr lang="en-US" sz="1800" dirty="0">
                          <a:sym typeface="Wingdings" panose="05000000000000000000" pitchFamily="2" charset="2"/>
                        </a:rPr>
                        <a:t>O (</a:t>
                      </a:r>
                      <a:r>
                        <a:rPr lang="en-US" sz="1800" i="1" dirty="0">
                          <a:sym typeface="Wingdings" panose="05000000000000000000" pitchFamily="2" charset="2"/>
                        </a:rPr>
                        <a:t>l</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860315577"/>
                  </a:ext>
                </a:extLst>
              </a:tr>
            </a:tbl>
          </a:graphicData>
        </a:graphic>
      </p:graphicFrame>
    </p:spTree>
    <p:extLst>
      <p:ext uri="{BB962C8B-B14F-4D97-AF65-F5344CB8AC3E}">
        <p14:creationId xmlns:p14="http://schemas.microsoft.com/office/powerpoint/2010/main" val="291702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691EC-7159-13CF-929F-FB2EECBB2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27D01-6DE5-165D-3493-ECADF03509D9}"/>
              </a:ext>
            </a:extLst>
          </p:cNvPr>
          <p:cNvSpPr>
            <a:spLocks noGrp="1"/>
          </p:cNvSpPr>
          <p:nvPr>
            <p:ph type="title"/>
          </p:nvPr>
        </p:nvSpPr>
        <p:spPr>
          <a:xfrm>
            <a:off x="355599" y="173140"/>
            <a:ext cx="8421512" cy="830997"/>
          </a:xfrm>
        </p:spPr>
        <p:txBody>
          <a:bodyPr/>
          <a:lstStyle/>
          <a:p>
            <a:r>
              <a:rPr lang="en-US" dirty="0"/>
              <a:t>Background</a:t>
            </a:r>
          </a:p>
        </p:txBody>
      </p:sp>
      <p:sp>
        <p:nvSpPr>
          <p:cNvPr id="3" name="Content Placeholder 2">
            <a:extLst>
              <a:ext uri="{FF2B5EF4-FFF2-40B4-BE49-F238E27FC236}">
                <a16:creationId xmlns:a16="http://schemas.microsoft.com/office/drawing/2014/main" id="{9EB9229D-4E8B-30F2-20C2-622357C43B3B}"/>
              </a:ext>
            </a:extLst>
          </p:cNvPr>
          <p:cNvSpPr>
            <a:spLocks noGrp="1"/>
          </p:cNvSpPr>
          <p:nvPr>
            <p:ph idx="1"/>
          </p:nvPr>
        </p:nvSpPr>
        <p:spPr>
          <a:xfrm>
            <a:off x="372533" y="1149790"/>
            <a:ext cx="8387645" cy="5397765"/>
          </a:xfrm>
        </p:spPr>
        <p:txBody>
          <a:bodyPr/>
          <a:lstStyle/>
          <a:p>
            <a:pPr marL="0" indent="0">
              <a:buNone/>
            </a:pPr>
            <a:endParaRPr lang="en-US" sz="1800" dirty="0"/>
          </a:p>
        </p:txBody>
      </p:sp>
      <p:graphicFrame>
        <p:nvGraphicFramePr>
          <p:cNvPr id="4" name="Table 3">
            <a:extLst>
              <a:ext uri="{FF2B5EF4-FFF2-40B4-BE49-F238E27FC236}">
                <a16:creationId xmlns:a16="http://schemas.microsoft.com/office/drawing/2014/main" id="{2E5436B7-2368-D6D1-73B9-14E8D69A954E}"/>
              </a:ext>
            </a:extLst>
          </p:cNvPr>
          <p:cNvGraphicFramePr>
            <a:graphicFrameLocks noGrp="1"/>
          </p:cNvGraphicFramePr>
          <p:nvPr>
            <p:extLst>
              <p:ext uri="{D42A27DB-BD31-4B8C-83A1-F6EECF244321}">
                <p14:modId xmlns:p14="http://schemas.microsoft.com/office/powerpoint/2010/main" val="2071039956"/>
              </p:ext>
            </p:extLst>
          </p:nvPr>
        </p:nvGraphicFramePr>
        <p:xfrm>
          <a:off x="565853" y="1347963"/>
          <a:ext cx="8000999" cy="1818640"/>
        </p:xfrm>
        <a:graphic>
          <a:graphicData uri="http://schemas.openxmlformats.org/drawingml/2006/table">
            <a:tbl>
              <a:tblPr firstRow="1" bandRow="1">
                <a:tableStyleId>{073A0DAA-6AF3-43AB-8588-CEC1D06C72B9}</a:tableStyleId>
              </a:tblPr>
              <a:tblGrid>
                <a:gridCol w="3755572">
                  <a:extLst>
                    <a:ext uri="{9D8B030D-6E8A-4147-A177-3AD203B41FA5}">
                      <a16:colId xmlns:a16="http://schemas.microsoft.com/office/drawing/2014/main" val="3005107910"/>
                    </a:ext>
                  </a:extLst>
                </a:gridCol>
                <a:gridCol w="424542">
                  <a:extLst>
                    <a:ext uri="{9D8B030D-6E8A-4147-A177-3AD203B41FA5}">
                      <a16:colId xmlns:a16="http://schemas.microsoft.com/office/drawing/2014/main" val="3744328796"/>
                    </a:ext>
                  </a:extLst>
                </a:gridCol>
                <a:gridCol w="3820885">
                  <a:extLst>
                    <a:ext uri="{9D8B030D-6E8A-4147-A177-3AD203B41FA5}">
                      <a16:colId xmlns:a16="http://schemas.microsoft.com/office/drawing/2014/main" val="368166665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Gas Evolution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06507504"/>
                  </a:ext>
                </a:extLst>
              </a:tr>
              <a:tr h="0">
                <a:tc>
                  <a:txBody>
                    <a:bodyPr/>
                    <a:lstStyle/>
                    <a:p>
                      <a:pPr algn="r"/>
                      <a:r>
                        <a:rPr lang="en-US" sz="1600" dirty="0">
                          <a:solidFill>
                            <a:srgbClr val="0070C0"/>
                          </a:solidFill>
                        </a:rPr>
                        <a:t>Salt</a:t>
                      </a:r>
                      <a:r>
                        <a:rPr lang="en-US" sz="1600" dirty="0"/>
                        <a:t> (</a:t>
                      </a:r>
                      <a:r>
                        <a:rPr lang="en-US" sz="1600" i="1" dirty="0" err="1"/>
                        <a:t>aq</a:t>
                      </a:r>
                      <a:r>
                        <a:rPr lang="en-US" sz="1600" dirty="0"/>
                        <a:t>) + </a:t>
                      </a:r>
                      <a:r>
                        <a:rPr lang="en-US" sz="1600" dirty="0">
                          <a:solidFill>
                            <a:srgbClr val="0070C0"/>
                          </a:solidFill>
                        </a:rPr>
                        <a:t>Acid</a:t>
                      </a:r>
                      <a:r>
                        <a:rPr lang="en-US" sz="1600" dirty="0"/>
                        <a:t> (</a:t>
                      </a:r>
                      <a:r>
                        <a:rPr lang="en-US" sz="1600" i="1" dirty="0" err="1"/>
                        <a:t>aq</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New</a:t>
                      </a:r>
                      <a:r>
                        <a:rPr lang="en-US" sz="1600" dirty="0">
                          <a:sym typeface="Wingdings" panose="05000000000000000000" pitchFamily="2" charset="2"/>
                        </a:rPr>
                        <a:t> </a:t>
                      </a:r>
                      <a:r>
                        <a:rPr lang="en-US" sz="1600" dirty="0">
                          <a:solidFill>
                            <a:srgbClr val="0070C0"/>
                          </a:solidFill>
                          <a:sym typeface="Wingdings" panose="05000000000000000000" pitchFamily="2" charset="2"/>
                        </a:rPr>
                        <a:t>Acid</a:t>
                      </a:r>
                      <a:r>
                        <a:rPr lang="en-US" sz="1600" dirty="0">
                          <a:sym typeface="Wingdings" panose="05000000000000000000" pitchFamily="2" charset="2"/>
                        </a:rPr>
                        <a:t> (</a:t>
                      </a:r>
                      <a:r>
                        <a:rPr lang="en-US" sz="1600" i="1" dirty="0">
                          <a:sym typeface="Wingdings" panose="05000000000000000000" pitchFamily="2" charset="2"/>
                        </a:rPr>
                        <a:t>s</a:t>
                      </a:r>
                      <a:r>
                        <a:rPr lang="en-US" sz="1600" dirty="0">
                          <a:sym typeface="Wingdings" panose="05000000000000000000" pitchFamily="2" charset="2"/>
                        </a:rPr>
                        <a:t>) + </a:t>
                      </a:r>
                      <a:r>
                        <a:rPr lang="en-US" sz="1600" dirty="0">
                          <a:solidFill>
                            <a:srgbClr val="0070C0"/>
                          </a:solidFill>
                          <a:sym typeface="Wingdings" panose="05000000000000000000" pitchFamily="2" charset="2"/>
                        </a:rPr>
                        <a:t>New</a:t>
                      </a:r>
                      <a:r>
                        <a:rPr lang="en-US" sz="1600" dirty="0">
                          <a:sym typeface="Wingdings" panose="05000000000000000000" pitchFamily="2" charset="2"/>
                        </a:rPr>
                        <a:t> </a:t>
                      </a:r>
                      <a:r>
                        <a:rPr lang="en-US" sz="1600" dirty="0">
                          <a:solidFill>
                            <a:srgbClr val="0070C0"/>
                          </a:solidFill>
                          <a:sym typeface="Wingdings" panose="05000000000000000000" pitchFamily="2" charset="2"/>
                        </a:rPr>
                        <a:t>Salt</a:t>
                      </a:r>
                      <a:r>
                        <a:rPr lang="en-US" sz="1600" dirty="0">
                          <a:sym typeface="Wingdings" panose="05000000000000000000" pitchFamily="2" charset="2"/>
                        </a:rPr>
                        <a:t> (</a:t>
                      </a:r>
                      <a:r>
                        <a:rPr lang="en-US" sz="1600" i="1"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957596281"/>
                  </a:ext>
                </a:extLst>
              </a:tr>
              <a:tr h="370840">
                <a:tc>
                  <a:txBody>
                    <a:bodyPr/>
                    <a:lstStyle/>
                    <a:p>
                      <a:pPr algn="r"/>
                      <a:r>
                        <a:rPr lang="en-US" sz="1600" dirty="0">
                          <a:solidFill>
                            <a:srgbClr val="0070C0"/>
                          </a:solidFill>
                        </a:rPr>
                        <a:t>New Acid</a:t>
                      </a:r>
                      <a:r>
                        <a:rPr lang="en-US" sz="1600" dirty="0"/>
                        <a:t> (</a:t>
                      </a:r>
                      <a:r>
                        <a:rPr lang="en-US" sz="1600" i="1" dirty="0" err="1"/>
                        <a:t>aq</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Gas </a:t>
                      </a:r>
                      <a:r>
                        <a:rPr lang="en-US" sz="1600" dirty="0">
                          <a:sym typeface="Wingdings" panose="05000000000000000000" pitchFamily="2" charset="2"/>
                        </a:rPr>
                        <a:t>(</a:t>
                      </a:r>
                      <a:r>
                        <a:rPr lang="en-US" sz="1600" i="1" dirty="0">
                          <a:sym typeface="Wingdings" panose="05000000000000000000" pitchFamily="2" charset="2"/>
                        </a:rPr>
                        <a:t>g</a:t>
                      </a:r>
                      <a:r>
                        <a:rPr lang="en-US" sz="1600" dirty="0">
                          <a:sym typeface="Wingdings" panose="05000000000000000000" pitchFamily="2" charset="2"/>
                        </a:rPr>
                        <a:t>) + </a:t>
                      </a:r>
                      <a:r>
                        <a:rPr lang="en-US" sz="1600" dirty="0">
                          <a:solidFill>
                            <a:srgbClr val="0070C0"/>
                          </a:solidFill>
                          <a:sym typeface="Wingdings" panose="05000000000000000000" pitchFamily="2" charset="2"/>
                        </a:rPr>
                        <a:t>Water</a:t>
                      </a:r>
                      <a:r>
                        <a:rPr lang="en-US" sz="1600" dirty="0">
                          <a:sym typeface="Wingdings" panose="05000000000000000000" pitchFamily="2" charset="2"/>
                        </a:rPr>
                        <a:t> (</a:t>
                      </a:r>
                      <a:r>
                        <a:rPr lang="en-US" sz="1600" i="1" dirty="0">
                          <a:sym typeface="Wingdings" panose="05000000000000000000" pitchFamily="2" charset="2"/>
                        </a:rPr>
                        <a:t>l</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860038046"/>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Na</a:t>
                      </a:r>
                      <a:r>
                        <a:rPr lang="en-US" sz="1800" baseline="-25000" dirty="0">
                          <a:sym typeface="Wingdings" panose="05000000000000000000" pitchFamily="2" charset="2"/>
                        </a:rPr>
                        <a:t>2</a:t>
                      </a:r>
                      <a:r>
                        <a:rPr lang="en-US" sz="1800" dirty="0">
                          <a:sym typeface="Wingdings" panose="05000000000000000000" pitchFamily="2" charset="2"/>
                        </a:rPr>
                        <a:t>SO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 + 2 HCl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H</a:t>
                      </a:r>
                      <a:r>
                        <a:rPr lang="en-US" sz="1800" baseline="-25000" dirty="0">
                          <a:sym typeface="Wingdings" panose="05000000000000000000" pitchFamily="2" charset="2"/>
                        </a:rPr>
                        <a:t>2</a:t>
                      </a:r>
                      <a:r>
                        <a:rPr lang="en-US" sz="1800" dirty="0">
                          <a:sym typeface="Wingdings" panose="05000000000000000000" pitchFamily="2" charset="2"/>
                        </a:rPr>
                        <a:t>SO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 + 2 NaCl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610164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H</a:t>
                      </a:r>
                      <a:r>
                        <a:rPr lang="en-US" sz="1800" baseline="-25000" dirty="0">
                          <a:sym typeface="Wingdings" panose="05000000000000000000" pitchFamily="2" charset="2"/>
                        </a:rPr>
                        <a:t>2</a:t>
                      </a:r>
                      <a:r>
                        <a:rPr lang="en-US" sz="1800" dirty="0">
                          <a:sym typeface="Wingdings" panose="05000000000000000000" pitchFamily="2" charset="2"/>
                        </a:rPr>
                        <a:t>SO</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a:t>
                      </a:r>
                      <a:r>
                        <a:rPr lang="en-US" baseline="-25000" dirty="0"/>
                        <a:t>2</a:t>
                      </a:r>
                      <a:r>
                        <a:rPr lang="en-US" dirty="0"/>
                        <a:t> (</a:t>
                      </a:r>
                      <a:r>
                        <a:rPr lang="en-US" i="1" dirty="0"/>
                        <a:t>g</a:t>
                      </a:r>
                      <a:r>
                        <a:rPr lang="en-US" dirty="0"/>
                        <a:t>) + H</a:t>
                      </a:r>
                      <a:r>
                        <a:rPr lang="en-US" baseline="-25000" dirty="0"/>
                        <a:t>2</a:t>
                      </a:r>
                      <a:r>
                        <a:rPr lang="en-US" dirty="0"/>
                        <a:t>O (</a:t>
                      </a:r>
                      <a:r>
                        <a:rPr lang="en-US" i="1" dirty="0"/>
                        <a:t>l</a:t>
                      </a:r>
                      <a:r>
                        <a:rPr lang="en-US" dirty="0"/>
                        <a:t>)</a:t>
                      </a:r>
                    </a:p>
                  </a:txBody>
                  <a:tcPr/>
                </a:tc>
                <a:extLst>
                  <a:ext uri="{0D108BD9-81ED-4DB2-BD59-A6C34878D82A}">
                    <a16:rowId xmlns:a16="http://schemas.microsoft.com/office/drawing/2014/main" val="2404111575"/>
                  </a:ext>
                </a:extLst>
              </a:tr>
            </a:tbl>
          </a:graphicData>
        </a:graphic>
      </p:graphicFrame>
      <p:graphicFrame>
        <p:nvGraphicFramePr>
          <p:cNvPr id="5" name="Table 4">
            <a:extLst>
              <a:ext uri="{FF2B5EF4-FFF2-40B4-BE49-F238E27FC236}">
                <a16:creationId xmlns:a16="http://schemas.microsoft.com/office/drawing/2014/main" id="{D4AC4D3D-EEDA-7707-9648-146D2AB5DEBB}"/>
              </a:ext>
            </a:extLst>
          </p:cNvPr>
          <p:cNvGraphicFramePr>
            <a:graphicFrameLocks noGrp="1"/>
          </p:cNvGraphicFramePr>
          <p:nvPr>
            <p:extLst>
              <p:ext uri="{D42A27DB-BD31-4B8C-83A1-F6EECF244321}">
                <p14:modId xmlns:p14="http://schemas.microsoft.com/office/powerpoint/2010/main" val="1720222112"/>
              </p:ext>
            </p:extLst>
          </p:nvPr>
        </p:nvGraphicFramePr>
        <p:xfrm>
          <a:off x="565852" y="3429000"/>
          <a:ext cx="8000999" cy="949960"/>
        </p:xfrm>
        <a:graphic>
          <a:graphicData uri="http://schemas.openxmlformats.org/drawingml/2006/table">
            <a:tbl>
              <a:tblPr firstRow="1" bandRow="1">
                <a:tableStyleId>{073A0DAA-6AF3-43AB-8588-CEC1D06C72B9}</a:tableStyleId>
              </a:tblPr>
              <a:tblGrid>
                <a:gridCol w="8000999">
                  <a:extLst>
                    <a:ext uri="{9D8B030D-6E8A-4147-A177-3AD203B41FA5}">
                      <a16:colId xmlns:a16="http://schemas.microsoft.com/office/drawing/2014/main" val="30051079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No Reaction</a:t>
                      </a:r>
                    </a:p>
                  </a:txBody>
                  <a:tcPr/>
                </a:tc>
                <a:extLst>
                  <a:ext uri="{0D108BD9-81ED-4DB2-BD59-A6C34878D82A}">
                    <a16:rowId xmlns:a16="http://schemas.microsoft.com/office/drawing/2014/main" val="3606507504"/>
                  </a:ext>
                </a:extLst>
              </a:tr>
              <a:tr h="0">
                <a:tc>
                  <a:txBody>
                    <a:bodyPr/>
                    <a:lstStyle/>
                    <a:p>
                      <a:r>
                        <a:rPr lang="en-US" sz="1600" dirty="0">
                          <a:solidFill>
                            <a:srgbClr val="0070C0"/>
                          </a:solidFill>
                        </a:rPr>
                        <a:t>The mixing of compounds in aqueous solution </a:t>
                      </a:r>
                      <a:r>
                        <a:rPr lang="en-US" sz="1600" dirty="0">
                          <a:solidFill>
                            <a:srgbClr val="0070C0"/>
                          </a:solidFill>
                          <a:sym typeface="Wingdings" panose="05000000000000000000" pitchFamily="2" charset="2"/>
                        </a:rPr>
                        <a:t>can sometimes result in none of the reactions mentioned</a:t>
                      </a:r>
                      <a:endParaRPr lang="en-US" sz="1600" dirty="0"/>
                    </a:p>
                  </a:txBody>
                  <a:tcPr/>
                </a:tc>
                <a:extLst>
                  <a:ext uri="{0D108BD9-81ED-4DB2-BD59-A6C34878D82A}">
                    <a16:rowId xmlns:a16="http://schemas.microsoft.com/office/drawing/2014/main" val="3957596281"/>
                  </a:ext>
                </a:extLst>
              </a:tr>
            </a:tbl>
          </a:graphicData>
        </a:graphic>
      </p:graphicFrame>
    </p:spTree>
    <p:extLst>
      <p:ext uri="{BB962C8B-B14F-4D97-AF65-F5344CB8AC3E}">
        <p14:creationId xmlns:p14="http://schemas.microsoft.com/office/powerpoint/2010/main" val="56009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631D5-D871-02CC-8FFD-707260C83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EE5F4B-8008-ED06-1CA9-C7896B9A86B6}"/>
              </a:ext>
            </a:extLst>
          </p:cNvPr>
          <p:cNvSpPr>
            <a:spLocks noGrp="1"/>
          </p:cNvSpPr>
          <p:nvPr>
            <p:ph type="title"/>
          </p:nvPr>
        </p:nvSpPr>
        <p:spPr>
          <a:xfrm>
            <a:off x="355599" y="173140"/>
            <a:ext cx="8421512" cy="830997"/>
          </a:xfrm>
        </p:spPr>
        <p:txBody>
          <a:bodyPr/>
          <a:lstStyle/>
          <a:p>
            <a:r>
              <a:rPr lang="en-US" dirty="0"/>
              <a:t>Background</a:t>
            </a:r>
          </a:p>
        </p:txBody>
      </p:sp>
      <p:sp>
        <p:nvSpPr>
          <p:cNvPr id="3" name="Content Placeholder 2">
            <a:extLst>
              <a:ext uri="{FF2B5EF4-FFF2-40B4-BE49-F238E27FC236}">
                <a16:creationId xmlns:a16="http://schemas.microsoft.com/office/drawing/2014/main" id="{24DF2613-A9BA-A0C5-F1F5-0CF0B2480FFD}"/>
              </a:ext>
            </a:extLst>
          </p:cNvPr>
          <p:cNvSpPr>
            <a:spLocks noGrp="1"/>
          </p:cNvSpPr>
          <p:nvPr>
            <p:ph idx="1"/>
          </p:nvPr>
        </p:nvSpPr>
        <p:spPr>
          <a:xfrm>
            <a:off x="372533" y="1149790"/>
            <a:ext cx="8387645" cy="5397765"/>
          </a:xfrm>
        </p:spPr>
        <p:txBody>
          <a:bodyPr/>
          <a:lstStyle/>
          <a:p>
            <a:pPr marL="0" indent="0">
              <a:buNone/>
            </a:pPr>
            <a:endParaRPr lang="en-US" sz="1800" dirty="0"/>
          </a:p>
        </p:txBody>
      </p:sp>
      <p:graphicFrame>
        <p:nvGraphicFramePr>
          <p:cNvPr id="4" name="Table 3">
            <a:extLst>
              <a:ext uri="{FF2B5EF4-FFF2-40B4-BE49-F238E27FC236}">
                <a16:creationId xmlns:a16="http://schemas.microsoft.com/office/drawing/2014/main" id="{939ADD38-3AC4-51F3-F862-87ACA5FC43E7}"/>
              </a:ext>
            </a:extLst>
          </p:cNvPr>
          <p:cNvGraphicFramePr>
            <a:graphicFrameLocks noGrp="1"/>
          </p:cNvGraphicFramePr>
          <p:nvPr>
            <p:extLst>
              <p:ext uri="{D42A27DB-BD31-4B8C-83A1-F6EECF244321}">
                <p14:modId xmlns:p14="http://schemas.microsoft.com/office/powerpoint/2010/main" val="185006234"/>
              </p:ext>
            </p:extLst>
          </p:nvPr>
        </p:nvGraphicFramePr>
        <p:xfrm>
          <a:off x="565851" y="1478591"/>
          <a:ext cx="8000999" cy="1483360"/>
        </p:xfrm>
        <a:graphic>
          <a:graphicData uri="http://schemas.openxmlformats.org/drawingml/2006/table">
            <a:tbl>
              <a:tblPr firstRow="1" bandRow="1">
                <a:tableStyleId>{073A0DAA-6AF3-43AB-8588-CEC1D06C72B9}</a:tableStyleId>
              </a:tblPr>
              <a:tblGrid>
                <a:gridCol w="3755572">
                  <a:extLst>
                    <a:ext uri="{9D8B030D-6E8A-4147-A177-3AD203B41FA5}">
                      <a16:colId xmlns:a16="http://schemas.microsoft.com/office/drawing/2014/main" val="3005107910"/>
                    </a:ext>
                  </a:extLst>
                </a:gridCol>
                <a:gridCol w="424542">
                  <a:extLst>
                    <a:ext uri="{9D8B030D-6E8A-4147-A177-3AD203B41FA5}">
                      <a16:colId xmlns:a16="http://schemas.microsoft.com/office/drawing/2014/main" val="3744328796"/>
                    </a:ext>
                  </a:extLst>
                </a:gridCol>
                <a:gridCol w="3820885">
                  <a:extLst>
                    <a:ext uri="{9D8B030D-6E8A-4147-A177-3AD203B41FA5}">
                      <a16:colId xmlns:a16="http://schemas.microsoft.com/office/drawing/2014/main" val="368166665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Oxidation-Reduction (Redox)</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0650750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Na (</a:t>
                      </a:r>
                      <a:r>
                        <a:rPr lang="en-US" sz="1800" i="1" dirty="0">
                          <a:sym typeface="Wingdings" panose="05000000000000000000" pitchFamily="2" charset="2"/>
                        </a:rPr>
                        <a:t>s</a:t>
                      </a:r>
                      <a:r>
                        <a:rPr lang="en-US" sz="1800" dirty="0">
                          <a:sym typeface="Wingdings" panose="05000000000000000000" pitchFamily="2" charset="2"/>
                        </a:rPr>
                        <a:t>) + 2 H</a:t>
                      </a:r>
                      <a:r>
                        <a:rPr lang="en-US" sz="1800" baseline="-25000" dirty="0">
                          <a:sym typeface="Wingdings" panose="05000000000000000000" pitchFamily="2" charset="2"/>
                        </a:rPr>
                        <a:t>2</a:t>
                      </a:r>
                      <a:r>
                        <a:rPr lang="en-US" sz="1800" dirty="0">
                          <a:sym typeface="Wingdings" panose="05000000000000000000" pitchFamily="2" charset="2"/>
                        </a:rPr>
                        <a:t>O (l)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H</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 + 2 NaOH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61016432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Al (</a:t>
                      </a:r>
                      <a:r>
                        <a:rPr lang="en-US" sz="1800" i="1" dirty="0">
                          <a:sym typeface="Wingdings" panose="05000000000000000000" pitchFamily="2" charset="2"/>
                        </a:rPr>
                        <a:t>s</a:t>
                      </a:r>
                      <a:r>
                        <a:rPr lang="en-US" sz="1800" dirty="0">
                          <a:sym typeface="Wingdings" panose="05000000000000000000" pitchFamily="2" charset="2"/>
                        </a:rPr>
                        <a:t>) + 3 Cl</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AlCl</a:t>
                      </a:r>
                      <a:r>
                        <a:rPr lang="en-US" sz="1800" baseline="-25000" dirty="0">
                          <a:sym typeface="Wingdings" panose="05000000000000000000" pitchFamily="2" charset="2"/>
                        </a:rPr>
                        <a:t>3</a:t>
                      </a:r>
                      <a:r>
                        <a:rPr lang="en-US" sz="1800" dirty="0">
                          <a:sym typeface="Wingdings" panose="05000000000000000000" pitchFamily="2" charset="2"/>
                        </a:rPr>
                        <a:t> (</a:t>
                      </a:r>
                      <a:r>
                        <a:rPr lang="en-US" sz="1800" i="1" dirty="0">
                          <a:sym typeface="Wingdings" panose="05000000000000000000" pitchFamily="2" charset="2"/>
                        </a:rPr>
                        <a:t>s</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240411157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Cu (</a:t>
                      </a:r>
                      <a:r>
                        <a:rPr lang="en-US" sz="1800" i="1" dirty="0">
                          <a:sym typeface="Wingdings" panose="05000000000000000000" pitchFamily="2" charset="2"/>
                        </a:rPr>
                        <a:t>s</a:t>
                      </a:r>
                      <a:r>
                        <a:rPr lang="en-US" sz="1800" dirty="0">
                          <a:sym typeface="Wingdings" panose="05000000000000000000" pitchFamily="2" charset="2"/>
                        </a:rPr>
                        <a:t>) + Pd(NO</a:t>
                      </a:r>
                      <a:r>
                        <a:rPr lang="en-US" sz="1800" baseline="-25000" dirty="0">
                          <a:sym typeface="Wingdings" panose="05000000000000000000" pitchFamily="2" charset="2"/>
                        </a:rPr>
                        <a:t>3</a:t>
                      </a:r>
                      <a:r>
                        <a:rPr lang="en-US" sz="1800" dirty="0">
                          <a:sym typeface="Wingdings" panose="05000000000000000000" pitchFamily="2" charset="2"/>
                        </a:rPr>
                        <a:t>)</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Pd (</a:t>
                      </a:r>
                      <a:r>
                        <a:rPr lang="en-US" sz="1800" i="1" dirty="0">
                          <a:sym typeface="Wingdings" panose="05000000000000000000" pitchFamily="2" charset="2"/>
                        </a:rPr>
                        <a:t>s</a:t>
                      </a:r>
                      <a:r>
                        <a:rPr lang="en-US" sz="1800" dirty="0">
                          <a:sym typeface="Wingdings" panose="05000000000000000000" pitchFamily="2" charset="2"/>
                        </a:rPr>
                        <a:t>) + Cu(NO</a:t>
                      </a:r>
                      <a:r>
                        <a:rPr lang="en-US" sz="1800" baseline="-25000" dirty="0">
                          <a:sym typeface="Wingdings" panose="05000000000000000000" pitchFamily="2" charset="2"/>
                        </a:rPr>
                        <a:t>3</a:t>
                      </a:r>
                      <a:r>
                        <a:rPr lang="en-US" sz="1800" dirty="0">
                          <a:sym typeface="Wingdings" panose="05000000000000000000" pitchFamily="2" charset="2"/>
                        </a:rPr>
                        <a:t>)</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err="1">
                          <a:sym typeface="Wingdings" panose="05000000000000000000" pitchFamily="2" charset="2"/>
                        </a:rPr>
                        <a:t>aq</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509741772"/>
                  </a:ext>
                </a:extLst>
              </a:tr>
            </a:tbl>
          </a:graphicData>
        </a:graphic>
      </p:graphicFrame>
      <p:graphicFrame>
        <p:nvGraphicFramePr>
          <p:cNvPr id="6" name="Table 5">
            <a:extLst>
              <a:ext uri="{FF2B5EF4-FFF2-40B4-BE49-F238E27FC236}">
                <a16:creationId xmlns:a16="http://schemas.microsoft.com/office/drawing/2014/main" id="{DC59B939-E3EA-7CD1-986A-A14D83F1AE90}"/>
              </a:ext>
            </a:extLst>
          </p:cNvPr>
          <p:cNvGraphicFramePr>
            <a:graphicFrameLocks noGrp="1"/>
          </p:cNvGraphicFramePr>
          <p:nvPr>
            <p:extLst>
              <p:ext uri="{D42A27DB-BD31-4B8C-83A1-F6EECF244321}">
                <p14:modId xmlns:p14="http://schemas.microsoft.com/office/powerpoint/2010/main" val="3037795569"/>
              </p:ext>
            </p:extLst>
          </p:nvPr>
        </p:nvGraphicFramePr>
        <p:xfrm>
          <a:off x="565851" y="3715606"/>
          <a:ext cx="8000999" cy="1818640"/>
        </p:xfrm>
        <a:graphic>
          <a:graphicData uri="http://schemas.openxmlformats.org/drawingml/2006/table">
            <a:tbl>
              <a:tblPr firstRow="1" bandRow="1">
                <a:tableStyleId>{073A0DAA-6AF3-43AB-8588-CEC1D06C72B9}</a:tableStyleId>
              </a:tblPr>
              <a:tblGrid>
                <a:gridCol w="3755572">
                  <a:extLst>
                    <a:ext uri="{9D8B030D-6E8A-4147-A177-3AD203B41FA5}">
                      <a16:colId xmlns:a16="http://schemas.microsoft.com/office/drawing/2014/main" val="3005107910"/>
                    </a:ext>
                  </a:extLst>
                </a:gridCol>
                <a:gridCol w="424542">
                  <a:extLst>
                    <a:ext uri="{9D8B030D-6E8A-4147-A177-3AD203B41FA5}">
                      <a16:colId xmlns:a16="http://schemas.microsoft.com/office/drawing/2014/main" val="3744328796"/>
                    </a:ext>
                  </a:extLst>
                </a:gridCol>
                <a:gridCol w="3820885">
                  <a:extLst>
                    <a:ext uri="{9D8B030D-6E8A-4147-A177-3AD203B41FA5}">
                      <a16:colId xmlns:a16="http://schemas.microsoft.com/office/drawing/2014/main" val="368166665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Combustion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06507504"/>
                  </a:ext>
                </a:extLst>
              </a:tr>
              <a:tr h="0">
                <a:tc>
                  <a:txBody>
                    <a:bodyPr/>
                    <a:lstStyle/>
                    <a:p>
                      <a:pPr algn="r"/>
                      <a:r>
                        <a:rPr lang="en-US" sz="1600" dirty="0">
                          <a:solidFill>
                            <a:srgbClr val="0070C0"/>
                          </a:solidFill>
                        </a:rPr>
                        <a:t>Hydrocarbon</a:t>
                      </a:r>
                      <a:r>
                        <a:rPr lang="en-US" sz="1600" dirty="0"/>
                        <a:t> (</a:t>
                      </a:r>
                      <a:r>
                        <a:rPr lang="en-US" sz="1600" i="1" dirty="0" err="1"/>
                        <a:t>g,l,s</a:t>
                      </a:r>
                      <a:r>
                        <a:rPr lang="en-US" sz="1600" dirty="0"/>
                        <a:t>) + </a:t>
                      </a:r>
                      <a:r>
                        <a:rPr lang="en-US" sz="1600" dirty="0">
                          <a:solidFill>
                            <a:srgbClr val="0070C0"/>
                          </a:solidFill>
                        </a:rPr>
                        <a:t>Oxygen</a:t>
                      </a:r>
                      <a:r>
                        <a:rPr lang="en-US" sz="1600" dirty="0"/>
                        <a:t> (</a:t>
                      </a:r>
                      <a:r>
                        <a:rPr lang="en-US" sz="1600" i="1" dirty="0"/>
                        <a:t>g</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Carbon Dioxide </a:t>
                      </a:r>
                      <a:r>
                        <a:rPr lang="en-US" sz="1600" dirty="0">
                          <a:sym typeface="Wingdings" panose="05000000000000000000" pitchFamily="2" charset="2"/>
                        </a:rPr>
                        <a:t>(</a:t>
                      </a:r>
                      <a:r>
                        <a:rPr lang="en-US" sz="1600" i="1" dirty="0">
                          <a:sym typeface="Wingdings" panose="05000000000000000000" pitchFamily="2" charset="2"/>
                        </a:rPr>
                        <a:t>g</a:t>
                      </a:r>
                      <a:r>
                        <a:rPr lang="en-US" sz="1600" dirty="0">
                          <a:sym typeface="Wingdings" panose="05000000000000000000" pitchFamily="2" charset="2"/>
                        </a:rPr>
                        <a:t>) + </a:t>
                      </a:r>
                      <a:r>
                        <a:rPr lang="en-US" sz="1600" dirty="0">
                          <a:solidFill>
                            <a:srgbClr val="0070C0"/>
                          </a:solidFill>
                          <a:sym typeface="Wingdings" panose="05000000000000000000" pitchFamily="2" charset="2"/>
                        </a:rPr>
                        <a:t>Water</a:t>
                      </a:r>
                      <a:r>
                        <a:rPr lang="en-US" sz="1600" dirty="0">
                          <a:sym typeface="Wingdings" panose="05000000000000000000" pitchFamily="2" charset="2"/>
                        </a:rPr>
                        <a:t> (</a:t>
                      </a:r>
                      <a:r>
                        <a:rPr lang="en-US" sz="1600" i="1" dirty="0">
                          <a:sym typeface="Wingdings" panose="05000000000000000000" pitchFamily="2" charset="2"/>
                        </a:rPr>
                        <a:t>g</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957596281"/>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C</a:t>
                      </a:r>
                      <a:r>
                        <a:rPr lang="en-US" sz="1800" baseline="-25000" dirty="0">
                          <a:sym typeface="Wingdings" panose="05000000000000000000" pitchFamily="2" charset="2"/>
                        </a:rPr>
                        <a:t>2</a:t>
                      </a:r>
                      <a:r>
                        <a:rPr lang="en-US" sz="1800" dirty="0">
                          <a:sym typeface="Wingdings" panose="05000000000000000000" pitchFamily="2" charset="2"/>
                        </a:rPr>
                        <a:t>H</a:t>
                      </a:r>
                      <a:r>
                        <a:rPr lang="en-US" sz="1800" baseline="-25000" dirty="0">
                          <a:sym typeface="Wingdings" panose="05000000000000000000" pitchFamily="2" charset="2"/>
                        </a:rPr>
                        <a:t>4</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 + 3 O</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CO</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 + 2 H</a:t>
                      </a:r>
                      <a:r>
                        <a:rPr lang="en-US" sz="1800" baseline="-25000" dirty="0">
                          <a:sym typeface="Wingdings" panose="05000000000000000000" pitchFamily="2" charset="2"/>
                        </a:rPr>
                        <a:t>2</a:t>
                      </a:r>
                      <a:r>
                        <a:rPr lang="en-US" sz="1800" dirty="0">
                          <a:sym typeface="Wingdings" panose="05000000000000000000" pitchFamily="2" charset="2"/>
                        </a:rPr>
                        <a:t>O (</a:t>
                      </a:r>
                      <a:r>
                        <a:rPr lang="en-US" sz="1800" i="1" dirty="0">
                          <a:sym typeface="Wingdings" panose="05000000000000000000" pitchFamily="2" charset="2"/>
                        </a:rPr>
                        <a:t>g</a:t>
                      </a:r>
                      <a:r>
                        <a:rPr lang="en-US" sz="1800" dirty="0">
                          <a:sym typeface="Wingdings" panose="05000000000000000000" pitchFamily="2" charset="2"/>
                        </a:rPr>
                        <a:t>)</a:t>
                      </a:r>
                      <a:endParaRPr lang="en-US" dirty="0"/>
                    </a:p>
                  </a:txBody>
                  <a:tcPr/>
                </a:tc>
                <a:extLst>
                  <a:ext uri="{0D108BD9-81ED-4DB2-BD59-A6C34878D82A}">
                    <a16:rowId xmlns:a16="http://schemas.microsoft.com/office/drawing/2014/main" val="1610164329"/>
                  </a:ext>
                </a:extLst>
              </a:tr>
              <a:tr h="370840">
                <a:tc>
                  <a:txBody>
                    <a:bodyPr/>
                    <a:lstStyle/>
                    <a:p>
                      <a:pPr algn="r"/>
                      <a:r>
                        <a:rPr lang="en-US" sz="1600" dirty="0">
                          <a:solidFill>
                            <a:srgbClr val="0070C0"/>
                          </a:solidFill>
                        </a:rPr>
                        <a:t>Metal</a:t>
                      </a:r>
                      <a:r>
                        <a:rPr lang="en-US" sz="1600" dirty="0"/>
                        <a:t> (</a:t>
                      </a:r>
                      <a:r>
                        <a:rPr lang="en-US" sz="1600" i="1" dirty="0"/>
                        <a:t>s</a:t>
                      </a:r>
                      <a:r>
                        <a:rPr lang="en-US" sz="1600" dirty="0"/>
                        <a:t>) + </a:t>
                      </a:r>
                      <a:r>
                        <a:rPr lang="en-US" sz="1600" dirty="0">
                          <a:solidFill>
                            <a:srgbClr val="0070C0"/>
                          </a:solidFill>
                        </a:rPr>
                        <a:t>Oxygen</a:t>
                      </a:r>
                      <a:r>
                        <a:rPr lang="en-US" sz="1600" dirty="0"/>
                        <a:t> (</a:t>
                      </a:r>
                      <a:r>
                        <a:rPr lang="en-US" sz="1600" i="1" dirty="0"/>
                        <a:t>g</a:t>
                      </a:r>
                      <a:r>
                        <a:rPr lang="en-US" sz="1600" dirty="0"/>
                        <a:t>)</a:t>
                      </a:r>
                    </a:p>
                  </a:txBody>
                  <a:tcPr/>
                </a:tc>
                <a:tc>
                  <a:txBody>
                    <a:bodyPr/>
                    <a:lstStyle/>
                    <a:p>
                      <a:r>
                        <a:rPr lang="en-US" sz="1600" dirty="0">
                          <a:sym typeface="Wingdings" panose="05000000000000000000" pitchFamily="2" charset="2"/>
                        </a:rPr>
                        <a: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sym typeface="Wingdings" panose="05000000000000000000" pitchFamily="2" charset="2"/>
                        </a:rPr>
                        <a:t>Metal Oxide </a:t>
                      </a:r>
                      <a:r>
                        <a:rPr lang="en-US" sz="1600" dirty="0">
                          <a:sym typeface="Wingdings" panose="05000000000000000000" pitchFamily="2" charset="2"/>
                        </a:rPr>
                        <a:t>(</a:t>
                      </a:r>
                      <a:r>
                        <a:rPr lang="en-US" sz="1600" i="1" dirty="0">
                          <a:sym typeface="Wingdings" panose="05000000000000000000" pitchFamily="2" charset="2"/>
                        </a:rPr>
                        <a:t>s</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2404111575"/>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2 K (</a:t>
                      </a:r>
                      <a:r>
                        <a:rPr lang="en-US" sz="1800" i="1" dirty="0">
                          <a:sym typeface="Wingdings" panose="05000000000000000000" pitchFamily="2" charset="2"/>
                        </a:rPr>
                        <a:t>s</a:t>
                      </a:r>
                      <a:r>
                        <a:rPr lang="en-US" sz="1800" dirty="0">
                          <a:sym typeface="Wingdings" panose="05000000000000000000" pitchFamily="2" charset="2"/>
                        </a:rPr>
                        <a:t>) + O</a:t>
                      </a:r>
                      <a:r>
                        <a:rPr lang="en-US" sz="1800" baseline="-25000" dirty="0">
                          <a:sym typeface="Wingdings" panose="05000000000000000000" pitchFamily="2" charset="2"/>
                        </a:rPr>
                        <a:t>2</a:t>
                      </a:r>
                      <a:r>
                        <a:rPr lang="en-US" sz="1800" dirty="0">
                          <a:sym typeface="Wingdings" panose="05000000000000000000" pitchFamily="2" charset="2"/>
                        </a:rPr>
                        <a:t> (</a:t>
                      </a:r>
                      <a:r>
                        <a:rPr lang="en-US" sz="1800" i="1" dirty="0">
                          <a:sym typeface="Wingdings" panose="05000000000000000000" pitchFamily="2" charset="2"/>
                        </a:rPr>
                        <a:t>g</a:t>
                      </a: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t>
                      </a:r>
                      <a:r>
                        <a:rPr lang="en-US" baseline="-25000" dirty="0"/>
                        <a:t>2</a:t>
                      </a:r>
                      <a:r>
                        <a:rPr lang="en-US" dirty="0"/>
                        <a:t>O (</a:t>
                      </a:r>
                      <a:r>
                        <a:rPr lang="en-US" i="1" dirty="0"/>
                        <a:t>s</a:t>
                      </a:r>
                      <a:r>
                        <a:rPr lang="en-US" dirty="0"/>
                        <a:t>)</a:t>
                      </a:r>
                    </a:p>
                  </a:txBody>
                  <a:tcPr/>
                </a:tc>
                <a:extLst>
                  <a:ext uri="{0D108BD9-81ED-4DB2-BD59-A6C34878D82A}">
                    <a16:rowId xmlns:a16="http://schemas.microsoft.com/office/drawing/2014/main" val="2337257205"/>
                  </a:ext>
                </a:extLst>
              </a:tr>
            </a:tbl>
          </a:graphicData>
        </a:graphic>
      </p:graphicFrame>
    </p:spTree>
    <p:extLst>
      <p:ext uri="{BB962C8B-B14F-4D97-AF65-F5344CB8AC3E}">
        <p14:creationId xmlns:p14="http://schemas.microsoft.com/office/powerpoint/2010/main" val="277132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1026" name="Picture 2" descr="Wood Test Tube Rack, 12 Tube Capacity - Premium Chemistry Lab Storage —  hBARSCI">
            <a:extLst>
              <a:ext uri="{FF2B5EF4-FFF2-40B4-BE49-F238E27FC236}">
                <a16:creationId xmlns:a16="http://schemas.microsoft.com/office/drawing/2014/main" id="{1CAC51D2-F082-2EA6-D8D7-D73AB6925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04" y="2082847"/>
            <a:ext cx="4769199" cy="3918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7 mL Disposable Transfer Pipettes for Refractometer (100 Pack)">
            <a:extLst>
              <a:ext uri="{FF2B5EF4-FFF2-40B4-BE49-F238E27FC236}">
                <a16:creationId xmlns:a16="http://schemas.microsoft.com/office/drawing/2014/main" id="{4CDC827E-D407-12EA-2C08-CDFAC9A84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311" y="1592990"/>
            <a:ext cx="3510649" cy="413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3DE4B-D29C-CBC6-9121-4E1A48194AC7}"/>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289168-F7D6-0844-CDF8-3FA6136F20C1}"/>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85BF4A8A-3D17-5DB2-C006-CC632EB90E0B}"/>
              </a:ext>
            </a:extLst>
          </p:cNvPr>
          <p:cNvSpPr>
            <a:spLocks noGrp="1"/>
          </p:cNvSpPr>
          <p:nvPr>
            <p:ph type="title"/>
          </p:nvPr>
        </p:nvSpPr>
        <p:spPr>
          <a:xfrm>
            <a:off x="338666" y="122984"/>
            <a:ext cx="8421512" cy="830997"/>
          </a:xfrm>
        </p:spPr>
        <p:txBody>
          <a:bodyPr/>
          <a:lstStyle/>
          <a:p>
            <a:r>
              <a:rPr lang="en-US" dirty="0"/>
              <a:t>Consumables</a:t>
            </a:r>
          </a:p>
        </p:txBody>
      </p:sp>
      <p:pic>
        <p:nvPicPr>
          <p:cNvPr id="2050" name="Picture 2">
            <a:extLst>
              <a:ext uri="{FF2B5EF4-FFF2-40B4-BE49-F238E27FC236}">
                <a16:creationId xmlns:a16="http://schemas.microsoft.com/office/drawing/2014/main" id="{2A41929C-5117-5F35-C5E7-A30D4AE08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98" y="1151163"/>
            <a:ext cx="1930997" cy="28928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A28177-8891-11DA-A901-C2E467355B10}"/>
              </a:ext>
            </a:extLst>
          </p:cNvPr>
          <p:cNvPicPr>
            <a:picLocks noChangeAspect="1"/>
          </p:cNvPicPr>
          <p:nvPr/>
        </p:nvPicPr>
        <p:blipFill>
          <a:blip r:embed="rId3"/>
          <a:stretch>
            <a:fillRect/>
          </a:stretch>
        </p:blipFill>
        <p:spPr>
          <a:xfrm>
            <a:off x="2161495" y="1041327"/>
            <a:ext cx="1219508" cy="3002715"/>
          </a:xfrm>
          <a:prstGeom prst="rect">
            <a:avLst/>
          </a:prstGeom>
        </p:spPr>
      </p:pic>
      <p:pic>
        <p:nvPicPr>
          <p:cNvPr id="8" name="Picture 7">
            <a:extLst>
              <a:ext uri="{FF2B5EF4-FFF2-40B4-BE49-F238E27FC236}">
                <a16:creationId xmlns:a16="http://schemas.microsoft.com/office/drawing/2014/main" id="{3858FFE2-53AB-EDB3-F97F-54F3151AAB7C}"/>
              </a:ext>
            </a:extLst>
          </p:cNvPr>
          <p:cNvPicPr>
            <a:picLocks noChangeAspect="1"/>
          </p:cNvPicPr>
          <p:nvPr/>
        </p:nvPicPr>
        <p:blipFill>
          <a:blip r:embed="rId4"/>
          <a:stretch>
            <a:fillRect/>
          </a:stretch>
        </p:blipFill>
        <p:spPr>
          <a:xfrm>
            <a:off x="3391754" y="953981"/>
            <a:ext cx="1083539" cy="3086100"/>
          </a:xfrm>
          <a:prstGeom prst="rect">
            <a:avLst/>
          </a:prstGeom>
        </p:spPr>
      </p:pic>
      <p:pic>
        <p:nvPicPr>
          <p:cNvPr id="10" name="Picture 9">
            <a:extLst>
              <a:ext uri="{FF2B5EF4-FFF2-40B4-BE49-F238E27FC236}">
                <a16:creationId xmlns:a16="http://schemas.microsoft.com/office/drawing/2014/main" id="{73DD306F-2093-525B-8FFF-F08184F3049E}"/>
              </a:ext>
            </a:extLst>
          </p:cNvPr>
          <p:cNvPicPr>
            <a:picLocks noChangeAspect="1"/>
          </p:cNvPicPr>
          <p:nvPr/>
        </p:nvPicPr>
        <p:blipFill>
          <a:blip r:embed="rId5"/>
          <a:stretch>
            <a:fillRect/>
          </a:stretch>
        </p:blipFill>
        <p:spPr>
          <a:xfrm>
            <a:off x="338666" y="4044042"/>
            <a:ext cx="1051469" cy="2716953"/>
          </a:xfrm>
          <a:prstGeom prst="rect">
            <a:avLst/>
          </a:prstGeom>
        </p:spPr>
      </p:pic>
      <p:pic>
        <p:nvPicPr>
          <p:cNvPr id="12" name="Picture 11">
            <a:extLst>
              <a:ext uri="{FF2B5EF4-FFF2-40B4-BE49-F238E27FC236}">
                <a16:creationId xmlns:a16="http://schemas.microsoft.com/office/drawing/2014/main" id="{B983D58F-C5ED-6819-42B0-7C6596950AEF}"/>
              </a:ext>
            </a:extLst>
          </p:cNvPr>
          <p:cNvPicPr>
            <a:picLocks noChangeAspect="1"/>
          </p:cNvPicPr>
          <p:nvPr/>
        </p:nvPicPr>
        <p:blipFill>
          <a:blip r:embed="rId6"/>
          <a:stretch>
            <a:fillRect/>
          </a:stretch>
        </p:blipFill>
        <p:spPr>
          <a:xfrm>
            <a:off x="4475293" y="953981"/>
            <a:ext cx="1086772" cy="3086100"/>
          </a:xfrm>
          <a:prstGeom prst="rect">
            <a:avLst/>
          </a:prstGeom>
        </p:spPr>
      </p:pic>
      <p:pic>
        <p:nvPicPr>
          <p:cNvPr id="14" name="Picture 13">
            <a:extLst>
              <a:ext uri="{FF2B5EF4-FFF2-40B4-BE49-F238E27FC236}">
                <a16:creationId xmlns:a16="http://schemas.microsoft.com/office/drawing/2014/main" id="{70EC6A6A-1B12-705B-9A88-33B5F10C4243}"/>
              </a:ext>
            </a:extLst>
          </p:cNvPr>
          <p:cNvPicPr>
            <a:picLocks noChangeAspect="1"/>
          </p:cNvPicPr>
          <p:nvPr/>
        </p:nvPicPr>
        <p:blipFill>
          <a:blip r:embed="rId7"/>
          <a:stretch>
            <a:fillRect/>
          </a:stretch>
        </p:blipFill>
        <p:spPr>
          <a:xfrm>
            <a:off x="5548264" y="937724"/>
            <a:ext cx="1097340" cy="3102357"/>
          </a:xfrm>
          <a:prstGeom prst="rect">
            <a:avLst/>
          </a:prstGeom>
        </p:spPr>
      </p:pic>
      <p:pic>
        <p:nvPicPr>
          <p:cNvPr id="16" name="Picture 15">
            <a:extLst>
              <a:ext uri="{FF2B5EF4-FFF2-40B4-BE49-F238E27FC236}">
                <a16:creationId xmlns:a16="http://schemas.microsoft.com/office/drawing/2014/main" id="{2F9C0E3B-E71C-84C0-1ECA-47609DBFC1F1}"/>
              </a:ext>
            </a:extLst>
          </p:cNvPr>
          <p:cNvPicPr>
            <a:picLocks noChangeAspect="1"/>
          </p:cNvPicPr>
          <p:nvPr/>
        </p:nvPicPr>
        <p:blipFill>
          <a:blip r:embed="rId8"/>
          <a:stretch>
            <a:fillRect/>
          </a:stretch>
        </p:blipFill>
        <p:spPr>
          <a:xfrm>
            <a:off x="6645604" y="937724"/>
            <a:ext cx="2406584" cy="2169457"/>
          </a:xfrm>
          <a:prstGeom prst="rect">
            <a:avLst/>
          </a:prstGeom>
        </p:spPr>
      </p:pic>
      <p:pic>
        <p:nvPicPr>
          <p:cNvPr id="18" name="Picture 17">
            <a:extLst>
              <a:ext uri="{FF2B5EF4-FFF2-40B4-BE49-F238E27FC236}">
                <a16:creationId xmlns:a16="http://schemas.microsoft.com/office/drawing/2014/main" id="{AC4FB351-6B0D-227A-9E5E-23D63C036DA4}"/>
              </a:ext>
            </a:extLst>
          </p:cNvPr>
          <p:cNvPicPr>
            <a:picLocks noChangeAspect="1"/>
          </p:cNvPicPr>
          <p:nvPr/>
        </p:nvPicPr>
        <p:blipFill>
          <a:blip r:embed="rId9"/>
          <a:stretch>
            <a:fillRect/>
          </a:stretch>
        </p:blipFill>
        <p:spPr>
          <a:xfrm>
            <a:off x="7742945" y="3107181"/>
            <a:ext cx="1309244" cy="3580838"/>
          </a:xfrm>
          <a:prstGeom prst="rect">
            <a:avLst/>
          </a:prstGeom>
        </p:spPr>
      </p:pic>
      <p:pic>
        <p:nvPicPr>
          <p:cNvPr id="20" name="Picture 19">
            <a:extLst>
              <a:ext uri="{FF2B5EF4-FFF2-40B4-BE49-F238E27FC236}">
                <a16:creationId xmlns:a16="http://schemas.microsoft.com/office/drawing/2014/main" id="{54EF7203-814B-FFF3-4D7D-88AE499C1F82}"/>
              </a:ext>
            </a:extLst>
          </p:cNvPr>
          <p:cNvPicPr>
            <a:picLocks noChangeAspect="1"/>
          </p:cNvPicPr>
          <p:nvPr/>
        </p:nvPicPr>
        <p:blipFill>
          <a:blip r:embed="rId10"/>
          <a:stretch>
            <a:fillRect/>
          </a:stretch>
        </p:blipFill>
        <p:spPr>
          <a:xfrm>
            <a:off x="1498303" y="4040081"/>
            <a:ext cx="1309244" cy="2700636"/>
          </a:xfrm>
          <a:prstGeom prst="rect">
            <a:avLst/>
          </a:prstGeom>
        </p:spPr>
      </p:pic>
      <p:pic>
        <p:nvPicPr>
          <p:cNvPr id="26" name="Picture 25">
            <a:extLst>
              <a:ext uri="{FF2B5EF4-FFF2-40B4-BE49-F238E27FC236}">
                <a16:creationId xmlns:a16="http://schemas.microsoft.com/office/drawing/2014/main" id="{715B8EE7-C1BB-DBCB-4342-D38085B7FC3C}"/>
              </a:ext>
            </a:extLst>
          </p:cNvPr>
          <p:cNvPicPr>
            <a:picLocks noChangeAspect="1"/>
          </p:cNvPicPr>
          <p:nvPr/>
        </p:nvPicPr>
        <p:blipFill>
          <a:blip r:embed="rId11"/>
          <a:stretch>
            <a:fillRect/>
          </a:stretch>
        </p:blipFill>
        <p:spPr>
          <a:xfrm>
            <a:off x="3311413" y="4272799"/>
            <a:ext cx="3979294" cy="2415220"/>
          </a:xfrm>
          <a:prstGeom prst="rect">
            <a:avLst/>
          </a:prstGeom>
        </p:spPr>
      </p:pic>
    </p:spTree>
    <p:extLst>
      <p:ext uri="{BB962C8B-B14F-4D97-AF65-F5344CB8AC3E}">
        <p14:creationId xmlns:p14="http://schemas.microsoft.com/office/powerpoint/2010/main" val="203361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r>
              <a:rPr lang="en-US" dirty="0"/>
              <a:t>All reactions will be done in test tubes. Do not concern yourself with measuring out exact quantities</a:t>
            </a:r>
          </a:p>
          <a:p>
            <a:r>
              <a:rPr lang="en-US" dirty="0"/>
              <a:t>Consider “1 mL reagent” to ~20 </a:t>
            </a:r>
            <a:r>
              <a:rPr lang="en-US" dirty="0" err="1"/>
              <a:t>gtt</a:t>
            </a:r>
            <a:r>
              <a:rPr lang="en-US" dirty="0"/>
              <a:t> (drops) from a transfer pipet or a finger width in height in the test tube</a:t>
            </a:r>
          </a:p>
          <a:p>
            <a:r>
              <a:rPr lang="en-US" dirty="0"/>
              <a:t>1 g reactant is about a pea size: don’t weigh in balance</a:t>
            </a:r>
          </a:p>
          <a:p>
            <a:r>
              <a:rPr lang="en-US" dirty="0"/>
              <a:t>Complete the stations in any order</a:t>
            </a:r>
          </a:p>
          <a:p>
            <a:r>
              <a:rPr lang="en-US" dirty="0"/>
              <a:t>Waste containers are provided: do not dump in sink unless given instructions</a:t>
            </a:r>
          </a:p>
        </p:txBody>
      </p:sp>
    </p:spTree>
    <p:extLst>
      <p:ext uri="{BB962C8B-B14F-4D97-AF65-F5344CB8AC3E}">
        <p14:creationId xmlns:p14="http://schemas.microsoft.com/office/powerpoint/2010/main" val="3952654810"/>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30601</TotalTime>
  <Words>1285</Words>
  <Application>Microsoft Office PowerPoint</Application>
  <PresentationFormat>On-screen Show (4:3)</PresentationFormat>
  <Paragraphs>150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Background</vt:lpstr>
      <vt:lpstr>Background</vt:lpstr>
      <vt:lpstr>Background</vt:lpstr>
      <vt:lpstr>Equipment You Will Use</vt:lpstr>
      <vt:lpstr>Consumables</vt:lpstr>
      <vt:lpstr>Procedure</vt:lpstr>
      <vt:lpstr>Procedure</vt:lpstr>
      <vt:lpstr>Procedure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1074</cp:revision>
  <cp:lastPrinted>2016-03-14T04:22:58Z</cp:lastPrinted>
  <dcterms:created xsi:type="dcterms:W3CDTF">2005-12-08T13:54:14Z</dcterms:created>
  <dcterms:modified xsi:type="dcterms:W3CDTF">2025-10-21T21:25:20Z</dcterms:modified>
</cp:coreProperties>
</file>