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33"/>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05" d="100"/>
          <a:sy n="105" d="100"/>
        </p:scale>
        <p:origin x="552" y="108"/>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07794"/>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11a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Synthesis of Alum</a:t>
            </a:r>
            <a:endParaRPr lang="en-US" sz="6000" b="1" i="1"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An important activity in chemistry is to perform a synthesis, and after that, to determine the </a:t>
                </a:r>
                <a:r>
                  <a:rPr lang="en-US" b="1" dirty="0">
                    <a:solidFill>
                      <a:srgbClr val="00FF00"/>
                    </a:solidFill>
                  </a:rPr>
                  <a:t>yield</a:t>
                </a:r>
                <a:r>
                  <a:rPr lang="en-US" dirty="0"/>
                  <a:t> of the product</a:t>
                </a:r>
              </a:p>
              <a:p>
                <a:pPr marL="0" indent="0">
                  <a:buNone/>
                </a:pPr>
                <a:endParaRPr lang="en-US" dirty="0"/>
              </a:p>
              <a:p>
                <a:pPr marL="0" indent="0">
                  <a:buNone/>
                </a:pPr>
                <a:r>
                  <a:rPr lang="en-US" dirty="0"/>
                  <a:t>The yield calculation:</a:t>
                </a:r>
              </a:p>
              <a:p>
                <a:pPr marL="0" indent="0">
                  <a:buNone/>
                </a:pPr>
                <a14:m>
                  <m:oMathPara xmlns:m="http://schemas.openxmlformats.org/officeDocument/2006/math">
                    <m:oMathParaPr>
                      <m:jc m:val="centerGroup"/>
                    </m:oMathParaPr>
                    <m:oMath xmlns:m="http://schemas.openxmlformats.org/officeDocument/2006/math">
                      <m:f>
                        <m:fPr>
                          <m:ctrlPr>
                            <a:rPr lang="en-US" sz="1800" i="1" smtClean="0">
                              <a:solidFill>
                                <a:srgbClr val="FFFF00"/>
                              </a:solidFill>
                              <a:latin typeface="Cambria Math" panose="02040503050406030204" pitchFamily="18" charset="0"/>
                            </a:rPr>
                          </m:ctrlPr>
                        </m:fPr>
                        <m:num>
                          <m:r>
                            <m:rPr>
                              <m:nor/>
                            </m:rPr>
                            <a:rPr lang="en-US" sz="1800" i="1" dirty="0">
                              <a:solidFill>
                                <a:srgbClr val="FFFF00"/>
                              </a:solidFill>
                              <a:latin typeface="Cambria Math" panose="02040503050406030204" pitchFamily="18" charset="0"/>
                              <a:ea typeface="Cambria Math" panose="02040503050406030204" pitchFamily="18" charset="0"/>
                            </a:rPr>
                            <m:t>mass</m:t>
                          </m:r>
                          <m:r>
                            <m:rPr>
                              <m:nor/>
                            </m:rPr>
                            <a:rPr lang="en-US" sz="1800" i="1" dirty="0">
                              <a:solidFill>
                                <a:srgbClr val="FFFF00"/>
                              </a:solidFill>
                              <a:latin typeface="Cambria Math" panose="02040503050406030204" pitchFamily="18" charset="0"/>
                              <a:ea typeface="Cambria Math" panose="02040503050406030204" pitchFamily="18" charset="0"/>
                            </a:rPr>
                            <m:t> </m:t>
                          </m:r>
                          <m:r>
                            <m:rPr>
                              <m:nor/>
                            </m:rPr>
                            <a:rPr lang="en-US" sz="1800" i="1" dirty="0">
                              <a:solidFill>
                                <a:srgbClr val="FFFF00"/>
                              </a:solidFill>
                              <a:latin typeface="Cambria Math" panose="02040503050406030204" pitchFamily="18" charset="0"/>
                              <a:ea typeface="Cambria Math" panose="02040503050406030204" pitchFamily="18" charset="0"/>
                            </a:rPr>
                            <m:t>of</m:t>
                          </m:r>
                          <m:r>
                            <m:rPr>
                              <m:nor/>
                            </m:rPr>
                            <a:rPr lang="en-US" sz="1800" i="1" dirty="0">
                              <a:solidFill>
                                <a:srgbClr val="FFFF00"/>
                              </a:solidFill>
                              <a:latin typeface="Cambria Math" panose="02040503050406030204" pitchFamily="18" charset="0"/>
                              <a:ea typeface="Cambria Math" panose="02040503050406030204" pitchFamily="18" charset="0"/>
                            </a:rPr>
                            <m:t> </m:t>
                          </m:r>
                          <m:r>
                            <m:rPr>
                              <m:nor/>
                            </m:rPr>
                            <a:rPr lang="en-US" sz="1800" i="1" dirty="0">
                              <a:solidFill>
                                <a:srgbClr val="FFFF00"/>
                              </a:solidFill>
                              <a:latin typeface="Cambria Math" panose="02040503050406030204" pitchFamily="18" charset="0"/>
                              <a:ea typeface="Cambria Math" panose="02040503050406030204" pitchFamily="18" charset="0"/>
                            </a:rPr>
                            <m:t>product</m:t>
                          </m:r>
                          <m:r>
                            <m:rPr>
                              <m:nor/>
                            </m:rPr>
                            <a:rPr lang="en-US" sz="1800" i="1" dirty="0">
                              <a:solidFill>
                                <a:srgbClr val="FFFF00"/>
                              </a:solidFill>
                              <a:latin typeface="Cambria Math" panose="02040503050406030204" pitchFamily="18" charset="0"/>
                              <a:ea typeface="Cambria Math" panose="02040503050406030204" pitchFamily="18" charset="0"/>
                            </a:rPr>
                            <m:t> </m:t>
                          </m:r>
                          <m:r>
                            <m:rPr>
                              <m:nor/>
                            </m:rPr>
                            <a:rPr lang="en-US" sz="1800" i="1" dirty="0">
                              <a:solidFill>
                                <a:srgbClr val="FFFF00"/>
                              </a:solidFill>
                              <a:latin typeface="Cambria Math" panose="02040503050406030204" pitchFamily="18" charset="0"/>
                              <a:ea typeface="Cambria Math" panose="02040503050406030204" pitchFamily="18" charset="0"/>
                            </a:rPr>
                            <m:t>obtained</m:t>
                          </m:r>
                          <m:r>
                            <m:rPr>
                              <m:nor/>
                            </m:rPr>
                            <a:rPr lang="en-US" sz="1800" i="1" dirty="0">
                              <a:solidFill>
                                <a:srgbClr val="FFFF00"/>
                              </a:solidFill>
                              <a:latin typeface="Cambria Math" panose="02040503050406030204" pitchFamily="18" charset="0"/>
                              <a:ea typeface="Cambria Math" panose="02040503050406030204" pitchFamily="18" charset="0"/>
                            </a:rPr>
                            <m:t> </m:t>
                          </m:r>
                        </m:num>
                        <m:den>
                          <m:r>
                            <a:rPr lang="en-US" sz="1800" b="0" i="1" smtClean="0">
                              <a:solidFill>
                                <a:srgbClr val="FFFF00"/>
                              </a:solidFill>
                              <a:latin typeface="Cambria Math" panose="02040503050406030204" pitchFamily="18" charset="0"/>
                            </a:rPr>
                            <m:t>𝑡h𝑒𝑜𝑟𝑒𝑡𝑖𝑐𝑎𝑙</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𝑚𝑎𝑠𝑠</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𝑜𝑓</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𝑝𝑟𝑜𝑑𝑢𝑐𝑡</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𝑡𝑜</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𝑏𝑒</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𝑜𝑏𝑡𝑎𝑖𝑛𝑒𝑑</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𝑏𝑎𝑠𝑒𝑑</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𝑜𝑛</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𝑚𝑎𝑠𝑠</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𝑜𝑓</m:t>
                          </m:r>
                          <m:r>
                            <a:rPr lang="en-US" sz="1800" b="0" i="1" smtClean="0">
                              <a:solidFill>
                                <a:srgbClr val="FFFF00"/>
                              </a:solidFill>
                              <a:latin typeface="Cambria Math" panose="02040503050406030204" pitchFamily="18" charset="0"/>
                            </a:rPr>
                            <m:t> </m:t>
                          </m:r>
                          <m:r>
                            <a:rPr lang="en-US" sz="1800" b="0" i="1" smtClean="0">
                              <a:solidFill>
                                <a:srgbClr val="FFFF00"/>
                              </a:solidFill>
                              <a:latin typeface="Cambria Math" panose="02040503050406030204" pitchFamily="18" charset="0"/>
                            </a:rPr>
                            <m:t>𝑟𝑒𝑎𝑐𝑡𝑎𝑛𝑡</m:t>
                          </m:r>
                        </m:den>
                      </m:f>
                    </m:oMath>
                  </m:oMathPara>
                </a14:m>
                <a:endParaRPr lang="en-US" dirty="0"/>
              </a:p>
            </p:txBody>
          </p:sp>
        </mc:Choice>
        <mc:Fallback>
          <p:sp>
            <p:nvSpPr>
              <p:cNvPr id="3" name="Content Placeholder 2">
                <a:extLst>
                  <a:ext uri="{FF2B5EF4-FFF2-40B4-BE49-F238E27FC236}">
                    <a16:creationId xmlns:a16="http://schemas.microsoft.com/office/drawing/2014/main" id="{A2BC5B2E-5542-F5D6-CEA6-30C230FF4E97}"/>
                  </a:ext>
                </a:extLst>
              </p:cNvPr>
              <p:cNvSpPr>
                <a:spLocks noGrp="1" noRot="1" noChangeAspect="1" noMove="1" noResize="1" noEditPoints="1" noAdjustHandles="1" noChangeArrowheads="1" noChangeShapeType="1" noTextEdit="1"/>
              </p:cNvSpPr>
              <p:nvPr>
                <p:ph idx="1"/>
              </p:nvPr>
            </p:nvSpPr>
            <p:spPr>
              <a:xfrm>
                <a:off x="372532" y="1065312"/>
                <a:ext cx="8387645" cy="5215465"/>
              </a:xfrm>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30963</TotalTime>
  <Words>939</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1046</cp:revision>
  <cp:lastPrinted>2016-03-14T04:22:58Z</cp:lastPrinted>
  <dcterms:created xsi:type="dcterms:W3CDTF">2005-12-08T13:54:14Z</dcterms:created>
  <dcterms:modified xsi:type="dcterms:W3CDTF">2025-10-17T15:03:59Z</dcterms:modified>
</cp:coreProperties>
</file>