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3"/>
  </p:notesMasterIdLst>
  <p:sldIdLst>
    <p:sldId id="608" r:id="rId2"/>
    <p:sldId id="609" r:id="rId3"/>
    <p:sldId id="616" r:id="rId4"/>
    <p:sldId id="624" r:id="rId5"/>
    <p:sldId id="613" r:id="rId6"/>
    <p:sldId id="625" r:id="rId7"/>
    <p:sldId id="610" r:id="rId8"/>
    <p:sldId id="626" r:id="rId9"/>
    <p:sldId id="612" r:id="rId10"/>
    <p:sldId id="621" r:id="rId11"/>
    <p:sldId id="627" r:id="rId12"/>
    <p:sldId id="628" r:id="rId13"/>
    <p:sldId id="629" r:id="rId14"/>
    <p:sldId id="630" r:id="rId15"/>
    <p:sldId id="631" r:id="rId16"/>
    <p:sldId id="632" r:id="rId17"/>
    <p:sldId id="633" r:id="rId18"/>
    <p:sldId id="634" r:id="rId19"/>
    <p:sldId id="635" r:id="rId20"/>
    <p:sldId id="636" r:id="rId21"/>
    <p:sldId id="637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33"/>
    <a:srgbClr val="FF0066"/>
    <a:srgbClr val="CC99FF"/>
    <a:srgbClr val="99FFCC"/>
    <a:srgbClr val="FFFFCC"/>
    <a:srgbClr val="339933"/>
    <a:srgbClr val="CCFFFF"/>
    <a:srgbClr val="FF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111" d="100"/>
          <a:sy n="111" d="100"/>
        </p:scale>
        <p:origin x="108" y="61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2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3197" y="1295478"/>
            <a:ext cx="8111067" cy="769441"/>
          </a:xfrm>
        </p:spPr>
        <p:txBody>
          <a:bodyPr/>
          <a:lstStyle/>
          <a:p>
            <a:r>
              <a:rPr lang="en-US" sz="44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Mitch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F076B50A-8DFC-B976-E589-F7B1C6233B99}"/>
              </a:ext>
            </a:extLst>
          </p:cNvPr>
          <p:cNvSpPr txBox="1">
            <a:spLocks/>
          </p:cNvSpPr>
          <p:nvPr/>
        </p:nvSpPr>
        <p:spPr bwMode="auto">
          <a:xfrm>
            <a:off x="542780" y="4096208"/>
            <a:ext cx="6793992" cy="146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endParaRPr lang="en-US" sz="4800" kern="0" dirty="0">
              <a:solidFill>
                <a:srgbClr val="CC99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D93987C-C3A6-9E17-4494-2A0E8AA68125}"/>
              </a:ext>
            </a:extLst>
          </p:cNvPr>
          <p:cNvSpPr txBox="1">
            <a:spLocks/>
          </p:cNvSpPr>
          <p:nvPr/>
        </p:nvSpPr>
        <p:spPr bwMode="auto">
          <a:xfrm>
            <a:off x="516466" y="2228750"/>
            <a:ext cx="811106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600" i="1" kern="0" dirty="0">
                <a:solidFill>
                  <a:srgbClr val="CC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9a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0F667B90-ADA0-D7AE-AC82-9C44B2A46AE5}"/>
              </a:ext>
            </a:extLst>
          </p:cNvPr>
          <p:cNvSpPr txBox="1">
            <a:spLocks/>
          </p:cNvSpPr>
          <p:nvPr/>
        </p:nvSpPr>
        <p:spPr bwMode="auto">
          <a:xfrm>
            <a:off x="490153" y="3730219"/>
            <a:ext cx="81110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0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Solutions &amp; Dilutions</a:t>
            </a:r>
            <a:endParaRPr lang="en-US" sz="6000" b="1" i="1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FC53-DF32-CE64-DFB5-7C8645A52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F693-5E30-D813-D298-9AB46F92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FB2EA-A75D-4ADA-B03B-899868167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sure that you use the significant digits of for the volumes in the flasks and pipets shown on p 97: 10.00 mL, 25.00 mL, 50.00 mL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EE12B-C357-3B15-5B19-9ED3A951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5" y="2531975"/>
            <a:ext cx="7506748" cy="38295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9FA19C-6D73-C3A3-5797-81B037D59B22}"/>
              </a:ext>
            </a:extLst>
          </p:cNvPr>
          <p:cNvSpPr/>
          <p:nvPr/>
        </p:nvSpPr>
        <p:spPr>
          <a:xfrm>
            <a:off x="6326955" y="3208565"/>
            <a:ext cx="1173180" cy="22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BF8EE6-9126-4B64-9413-D609CB2BA4B8}"/>
              </a:ext>
            </a:extLst>
          </p:cNvPr>
          <p:cNvSpPr/>
          <p:nvPr/>
        </p:nvSpPr>
        <p:spPr>
          <a:xfrm>
            <a:off x="6326955" y="3639792"/>
            <a:ext cx="1173180" cy="22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4C8B3-D8E5-0507-CB60-4F36F56E8F5E}"/>
              </a:ext>
            </a:extLst>
          </p:cNvPr>
          <p:cNvSpPr/>
          <p:nvPr/>
        </p:nvSpPr>
        <p:spPr>
          <a:xfrm>
            <a:off x="6326955" y="4040138"/>
            <a:ext cx="1173180" cy="22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D4BDA7-59EF-FEC9-5621-ED850495DE0B}"/>
              </a:ext>
            </a:extLst>
          </p:cNvPr>
          <p:cNvSpPr/>
          <p:nvPr/>
        </p:nvSpPr>
        <p:spPr>
          <a:xfrm>
            <a:off x="6398874" y="5090630"/>
            <a:ext cx="1173180" cy="22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D20725-0553-F64C-AD94-011369DCA799}"/>
              </a:ext>
            </a:extLst>
          </p:cNvPr>
          <p:cNvSpPr/>
          <p:nvPr/>
        </p:nvSpPr>
        <p:spPr>
          <a:xfrm>
            <a:off x="6368051" y="5532072"/>
            <a:ext cx="1173180" cy="22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59AD75-5449-CA65-63B6-E0B462A0A5F5}"/>
              </a:ext>
            </a:extLst>
          </p:cNvPr>
          <p:cNvSpPr/>
          <p:nvPr/>
        </p:nvSpPr>
        <p:spPr>
          <a:xfrm>
            <a:off x="6398874" y="5970288"/>
            <a:ext cx="1173180" cy="22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D2893-5E0D-C71F-0370-004867D6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8524-CCB1-42E0-CD29-E77EDF10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D0078A-E5FE-45F2-B771-A86FCDF7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80121" y="1284109"/>
            <a:ext cx="7983758" cy="478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0DFD00-CB6B-9DA0-15E6-2EFAD2E9E581}"/>
              </a:ext>
            </a:extLst>
          </p:cNvPr>
          <p:cNvSpPr/>
          <p:nvPr/>
        </p:nvSpPr>
        <p:spPr>
          <a:xfrm>
            <a:off x="1189875" y="2417455"/>
            <a:ext cx="4491733" cy="46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13FF72-A02D-3A49-832B-03845AD5A4CE}"/>
              </a:ext>
            </a:extLst>
          </p:cNvPr>
          <p:cNvSpPr/>
          <p:nvPr/>
        </p:nvSpPr>
        <p:spPr>
          <a:xfrm>
            <a:off x="1189875" y="3501380"/>
            <a:ext cx="4491733" cy="46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8AB70-2DBB-5737-9FDF-118766AC1067}"/>
              </a:ext>
            </a:extLst>
          </p:cNvPr>
          <p:cNvSpPr/>
          <p:nvPr/>
        </p:nvSpPr>
        <p:spPr>
          <a:xfrm>
            <a:off x="1189875" y="4550457"/>
            <a:ext cx="4491733" cy="46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3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D47C4-8E65-6B17-B3DF-2672A39E9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D93C-093F-A00C-F816-0C24EA71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16747C-FBBC-7C04-D833-4DCBBC87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38AC04-E570-32AE-3823-4CB7DA9E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5" y="1155463"/>
            <a:ext cx="7251299" cy="55687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231F63-9116-EB35-5A9F-FD84AEE309E7}"/>
              </a:ext>
            </a:extLst>
          </p:cNvPr>
          <p:cNvSpPr/>
          <p:nvPr/>
        </p:nvSpPr>
        <p:spPr>
          <a:xfrm>
            <a:off x="1405633" y="1407560"/>
            <a:ext cx="5981486" cy="780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71676-191C-4C62-D632-2E4084B2378B}"/>
              </a:ext>
            </a:extLst>
          </p:cNvPr>
          <p:cNvSpPr/>
          <p:nvPr/>
        </p:nvSpPr>
        <p:spPr>
          <a:xfrm>
            <a:off x="1405633" y="2572694"/>
            <a:ext cx="5981486" cy="69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AE585-AA22-1826-40DE-A1D45A5CECD1}"/>
              </a:ext>
            </a:extLst>
          </p:cNvPr>
          <p:cNvSpPr/>
          <p:nvPr/>
        </p:nvSpPr>
        <p:spPr>
          <a:xfrm>
            <a:off x="1405633" y="3646806"/>
            <a:ext cx="5981486" cy="780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5B80F-1051-9B86-98A5-F8ED0F1B677D}"/>
              </a:ext>
            </a:extLst>
          </p:cNvPr>
          <p:cNvSpPr/>
          <p:nvPr/>
        </p:nvSpPr>
        <p:spPr>
          <a:xfrm>
            <a:off x="940704" y="4807265"/>
            <a:ext cx="7021767" cy="577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457F3-BBCD-70D8-20A9-77DA83679D35}"/>
              </a:ext>
            </a:extLst>
          </p:cNvPr>
          <p:cNvSpPr/>
          <p:nvPr/>
        </p:nvSpPr>
        <p:spPr>
          <a:xfrm>
            <a:off x="1181528" y="5967725"/>
            <a:ext cx="7021767" cy="577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43F5B-74AE-B0CB-4147-D3B540B743B8}"/>
              </a:ext>
            </a:extLst>
          </p:cNvPr>
          <p:cNvSpPr/>
          <p:nvPr/>
        </p:nvSpPr>
        <p:spPr>
          <a:xfrm>
            <a:off x="4373698" y="2076103"/>
            <a:ext cx="3818306" cy="577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483CE4-70AE-DA82-FD29-18D0BA44C0C6}"/>
              </a:ext>
            </a:extLst>
          </p:cNvPr>
          <p:cNvSpPr/>
          <p:nvPr/>
        </p:nvSpPr>
        <p:spPr>
          <a:xfrm>
            <a:off x="4291504" y="1153472"/>
            <a:ext cx="3818306" cy="577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14AE3-3BF4-1F97-5C05-11CB421F8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86DF-B782-C3E5-0E6C-2677E9AB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50CE22-D672-E5F5-E832-F7249EC6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7C9A5-4122-301F-4D99-162ABE2A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" y="1104861"/>
            <a:ext cx="7810052" cy="55701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AF8466-0E74-8318-FC97-C91C32758882}"/>
              </a:ext>
            </a:extLst>
          </p:cNvPr>
          <p:cNvSpPr/>
          <p:nvPr/>
        </p:nvSpPr>
        <p:spPr>
          <a:xfrm>
            <a:off x="1138504" y="1601774"/>
            <a:ext cx="7198673" cy="46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62DA4-FB91-6B4C-C588-46B7B68AFBC1}"/>
              </a:ext>
            </a:extLst>
          </p:cNvPr>
          <p:cNvSpPr/>
          <p:nvPr/>
        </p:nvSpPr>
        <p:spPr>
          <a:xfrm>
            <a:off x="1138504" y="2720981"/>
            <a:ext cx="7198673" cy="46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30655-B523-222D-9347-82A76C704D24}"/>
              </a:ext>
            </a:extLst>
          </p:cNvPr>
          <p:cNvSpPr/>
          <p:nvPr/>
        </p:nvSpPr>
        <p:spPr>
          <a:xfrm>
            <a:off x="1138504" y="3705030"/>
            <a:ext cx="7198673" cy="46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E029E-3B82-4EF1-436A-B70507E54D28}"/>
              </a:ext>
            </a:extLst>
          </p:cNvPr>
          <p:cNvSpPr/>
          <p:nvPr/>
        </p:nvSpPr>
        <p:spPr>
          <a:xfrm>
            <a:off x="1261794" y="4621979"/>
            <a:ext cx="7198673" cy="46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191BFB-C458-25CA-DF29-0DD2152EAA11}"/>
              </a:ext>
            </a:extLst>
          </p:cNvPr>
          <p:cNvSpPr/>
          <p:nvPr/>
        </p:nvSpPr>
        <p:spPr>
          <a:xfrm>
            <a:off x="1138504" y="5753139"/>
            <a:ext cx="7198673" cy="46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02B87-FF32-14BE-4A45-9C49F9EE7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23E0-C43C-66DB-F3D1-F7F55620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4828F9-75AC-3B07-415C-4E3ECCA8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E77BA-B00C-9679-875B-56DD3926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18" y="1194394"/>
            <a:ext cx="6883574" cy="5353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CFDEC8-A191-023C-8D75-0FCB931A60ED}"/>
              </a:ext>
            </a:extLst>
          </p:cNvPr>
          <p:cNvSpPr/>
          <p:nvPr/>
        </p:nvSpPr>
        <p:spPr>
          <a:xfrm>
            <a:off x="1343987" y="1612048"/>
            <a:ext cx="5118458" cy="46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C4B14-3CDC-4C39-70E1-1EA5C907B045}"/>
              </a:ext>
            </a:extLst>
          </p:cNvPr>
          <p:cNvSpPr/>
          <p:nvPr/>
        </p:nvSpPr>
        <p:spPr>
          <a:xfrm>
            <a:off x="1343987" y="2609636"/>
            <a:ext cx="5118458" cy="575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AB1EE-4A5F-2AE9-17C1-52F473AA38DE}"/>
              </a:ext>
            </a:extLst>
          </p:cNvPr>
          <p:cNvSpPr/>
          <p:nvPr/>
        </p:nvSpPr>
        <p:spPr>
          <a:xfrm>
            <a:off x="1343986" y="3713432"/>
            <a:ext cx="6228067" cy="575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CCD69-39B6-D646-0D78-A19EC46D367A}"/>
              </a:ext>
            </a:extLst>
          </p:cNvPr>
          <p:cNvSpPr/>
          <p:nvPr/>
        </p:nvSpPr>
        <p:spPr>
          <a:xfrm>
            <a:off x="1338971" y="4670161"/>
            <a:ext cx="6228067" cy="74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042C38-0B72-247C-B412-0A5A11CEE316}"/>
              </a:ext>
            </a:extLst>
          </p:cNvPr>
          <p:cNvSpPr/>
          <p:nvPr/>
        </p:nvSpPr>
        <p:spPr>
          <a:xfrm>
            <a:off x="1435388" y="5695078"/>
            <a:ext cx="6228067" cy="74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12A9D-ACD3-0110-1C9F-15681429B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E746-75BE-A547-1D34-5A267306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CC136-6A36-BDEE-B626-4C2BA808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D2BA6-50D0-3AAA-CD99-5A358327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72534"/>
            <a:ext cx="8648700" cy="51630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CFB4DC-0D5E-874D-4432-258BA8B78537}"/>
              </a:ext>
            </a:extLst>
          </p:cNvPr>
          <p:cNvSpPr/>
          <p:nvPr/>
        </p:nvSpPr>
        <p:spPr>
          <a:xfrm>
            <a:off x="3375061" y="1880172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2E73E-B2DB-5B0B-7ECB-5BAB4E631BB9}"/>
              </a:ext>
            </a:extLst>
          </p:cNvPr>
          <p:cNvSpPr/>
          <p:nvPr/>
        </p:nvSpPr>
        <p:spPr>
          <a:xfrm>
            <a:off x="3365325" y="2847843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C1435-79D2-BCBC-BF94-116EF3CC8FAD}"/>
              </a:ext>
            </a:extLst>
          </p:cNvPr>
          <p:cNvSpPr/>
          <p:nvPr/>
        </p:nvSpPr>
        <p:spPr>
          <a:xfrm>
            <a:off x="3221486" y="2389320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F797D-251B-8FB5-BB93-65D58CCAF3BD}"/>
              </a:ext>
            </a:extLst>
          </p:cNvPr>
          <p:cNvSpPr/>
          <p:nvPr/>
        </p:nvSpPr>
        <p:spPr>
          <a:xfrm>
            <a:off x="3221486" y="3377476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0AE4A-4247-8DBB-A9D1-9C36D5B4BBC1}"/>
              </a:ext>
            </a:extLst>
          </p:cNvPr>
          <p:cNvSpPr/>
          <p:nvPr/>
        </p:nvSpPr>
        <p:spPr>
          <a:xfrm>
            <a:off x="3221486" y="3868388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58F0F3-C1D5-0FCC-F1FB-48C71FE7EF00}"/>
              </a:ext>
            </a:extLst>
          </p:cNvPr>
          <p:cNvSpPr/>
          <p:nvPr/>
        </p:nvSpPr>
        <p:spPr>
          <a:xfrm>
            <a:off x="3221485" y="4335036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5F2DC-48A2-D3FD-92E5-0C1598156A5E}"/>
              </a:ext>
            </a:extLst>
          </p:cNvPr>
          <p:cNvSpPr/>
          <p:nvPr/>
        </p:nvSpPr>
        <p:spPr>
          <a:xfrm>
            <a:off x="3365324" y="4793559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B9F620-26F3-127C-688D-63AF26F1F4C3}"/>
              </a:ext>
            </a:extLst>
          </p:cNvPr>
          <p:cNvSpPr/>
          <p:nvPr/>
        </p:nvSpPr>
        <p:spPr>
          <a:xfrm>
            <a:off x="3365322" y="5787939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E0B62-7F46-0CD6-4346-863ABD32DAE9}"/>
              </a:ext>
            </a:extLst>
          </p:cNvPr>
          <p:cNvSpPr/>
          <p:nvPr/>
        </p:nvSpPr>
        <p:spPr>
          <a:xfrm>
            <a:off x="3221485" y="5279330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0B2A5-8791-C455-2EC4-985DFA30A7B7}"/>
              </a:ext>
            </a:extLst>
          </p:cNvPr>
          <p:cNvSpPr/>
          <p:nvPr/>
        </p:nvSpPr>
        <p:spPr>
          <a:xfrm>
            <a:off x="6377589" y="1869899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361ED-CDEB-90E3-2CB1-8BC92CB0133A}"/>
              </a:ext>
            </a:extLst>
          </p:cNvPr>
          <p:cNvSpPr/>
          <p:nvPr/>
        </p:nvSpPr>
        <p:spPr>
          <a:xfrm>
            <a:off x="6358117" y="2855968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93DDA-1DC7-FF0E-E983-B17449C7FE98}"/>
              </a:ext>
            </a:extLst>
          </p:cNvPr>
          <p:cNvSpPr/>
          <p:nvPr/>
        </p:nvSpPr>
        <p:spPr>
          <a:xfrm>
            <a:off x="6358117" y="2336547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888FD-C6F8-7B2E-6696-C79992A5C695}"/>
              </a:ext>
            </a:extLst>
          </p:cNvPr>
          <p:cNvSpPr/>
          <p:nvPr/>
        </p:nvSpPr>
        <p:spPr>
          <a:xfrm>
            <a:off x="6358116" y="3363141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1D41D9-5A27-AEAF-C962-3D888C914BCF}"/>
              </a:ext>
            </a:extLst>
          </p:cNvPr>
          <p:cNvSpPr/>
          <p:nvPr/>
        </p:nvSpPr>
        <p:spPr>
          <a:xfrm>
            <a:off x="6358115" y="3856175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B87728-815C-457C-1B1F-1E11BEEBD969}"/>
              </a:ext>
            </a:extLst>
          </p:cNvPr>
          <p:cNvSpPr/>
          <p:nvPr/>
        </p:nvSpPr>
        <p:spPr>
          <a:xfrm>
            <a:off x="6358115" y="4381647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AD2978-1C8E-58BD-3157-D829F7FFFF36}"/>
              </a:ext>
            </a:extLst>
          </p:cNvPr>
          <p:cNvSpPr/>
          <p:nvPr/>
        </p:nvSpPr>
        <p:spPr>
          <a:xfrm>
            <a:off x="6358114" y="5334484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66F4D-C807-B570-EF35-8E45C8DB916C}"/>
              </a:ext>
            </a:extLst>
          </p:cNvPr>
          <p:cNvSpPr/>
          <p:nvPr/>
        </p:nvSpPr>
        <p:spPr>
          <a:xfrm>
            <a:off x="6358113" y="5810027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094279-821E-A159-5896-19F9FE5DD17C}"/>
              </a:ext>
            </a:extLst>
          </p:cNvPr>
          <p:cNvSpPr/>
          <p:nvPr/>
        </p:nvSpPr>
        <p:spPr>
          <a:xfrm>
            <a:off x="6358112" y="4758921"/>
            <a:ext cx="2368193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68E936B-FC7F-86FE-973E-714C38138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7E01-61D1-836A-C7C6-1F781C34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69B6A-D40E-BC0A-AFEC-489C662A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sure that you use the significant digits of for the volumes in the flasks and pipets shown on p 97: 10.00 mL, 25.00 mL, 50.00 mL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57406-3CFF-D350-6839-8B3B575D7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5" y="2531975"/>
            <a:ext cx="7506748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6444BB-8126-0D6B-B601-8B26899A0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F90B-149F-25CA-A506-3E338503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7D202D-A38C-2FBF-6BA1-44C56DB9F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80121" y="1284109"/>
            <a:ext cx="7983758" cy="478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318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ECD0646-8121-0EDF-4C58-6052A9524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FCA0-8A16-80A2-BC2D-6BB1C7AE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93AF9-77A6-D5FE-40E8-F4EBFD86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50B400-586F-A68B-DCF1-221013D0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5" y="1155463"/>
            <a:ext cx="7251299" cy="55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6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6D29F5-B61D-A060-957C-279BA6249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5530-9FBD-6A02-947C-36D5A2C8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5C186E-50F2-BCBB-C489-966DFE54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42B48-FFCA-AD29-F02D-4D803225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" y="1104861"/>
            <a:ext cx="7810052" cy="55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8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0286-47AD-54C9-04A3-607B80CE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234315"/>
            <a:ext cx="8421512" cy="8309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5B2E-5542-F5D6-CEA6-30C230FF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2" y="1065312"/>
            <a:ext cx="8387645" cy="5215465"/>
          </a:xfrm>
        </p:spPr>
        <p:txBody>
          <a:bodyPr/>
          <a:lstStyle/>
          <a:p>
            <a:r>
              <a:rPr lang="en-US" dirty="0"/>
              <a:t>Making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concentrated</a:t>
            </a:r>
            <a:r>
              <a:rPr lang="en-US" dirty="0"/>
              <a:t> (“stock”) </a:t>
            </a:r>
            <a:r>
              <a:rPr lang="en-US" b="1" dirty="0">
                <a:solidFill>
                  <a:srgbClr val="00FF00"/>
                </a:solidFill>
              </a:rPr>
              <a:t>solutions</a:t>
            </a:r>
            <a:r>
              <a:rPr lang="en-US" dirty="0"/>
              <a:t> and then diluting them to make </a:t>
            </a:r>
            <a:r>
              <a:rPr lang="en-US" dirty="0">
                <a:solidFill>
                  <a:srgbClr val="FFFF00"/>
                </a:solidFill>
              </a:rPr>
              <a:t>less</a:t>
            </a:r>
            <a:r>
              <a:rPr lang="en-US" dirty="0"/>
              <a:t> concentrated solutions—</a:t>
            </a:r>
            <a:r>
              <a:rPr lang="en-US" b="1" dirty="0">
                <a:solidFill>
                  <a:srgbClr val="00FF00"/>
                </a:solidFill>
              </a:rPr>
              <a:t>dilutions</a:t>
            </a:r>
            <a:r>
              <a:rPr lang="en-US" dirty="0"/>
              <a:t>—is one of the most common and important things done in the chemistry laboratory</a:t>
            </a:r>
          </a:p>
          <a:p>
            <a:r>
              <a:rPr lang="en-US" dirty="0"/>
              <a:t>Being able to make calculations related to preparing solutions and making dilutions of the solutions is the most important thing</a:t>
            </a:r>
          </a:p>
        </p:txBody>
      </p:sp>
    </p:spTree>
    <p:extLst>
      <p:ext uri="{BB962C8B-B14F-4D97-AF65-F5344CB8AC3E}">
        <p14:creationId xmlns:p14="http://schemas.microsoft.com/office/powerpoint/2010/main" val="11492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5ED0DEE-55A3-82C0-1B01-5C0D06611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5AD-1A79-9684-4897-2A78084A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33D99E-CE64-0B68-04FA-9465CA52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F9108-9872-6499-3CFB-CE325091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18" y="1194394"/>
            <a:ext cx="6883574" cy="53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8C3CDD-A8AB-3E67-8090-60DB2C17D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993-C21A-40EA-4480-156EAC2C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3E697-57D1-8864-6DAF-43C0A62CD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F1D84-71E0-697C-971F-48FF1DC9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72534"/>
            <a:ext cx="8648700" cy="5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16BD6-F4FE-A7D4-2A37-C4EA7D32A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19F-006B-7531-DD27-28B722C1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4572-3706-EF53-95DE-248E030B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Did you know the amount of salt dissolved in natural waters can have concentrations that qualify them as fresh, brackish, briny or the “normal saline” level in blood?</a:t>
            </a:r>
          </a:p>
          <a:p>
            <a:r>
              <a:rPr lang="en-US" sz="2000" dirty="0"/>
              <a:t>Brines are</a:t>
            </a:r>
          </a:p>
          <a:p>
            <a:pPr lvl="1"/>
            <a:r>
              <a:rPr lang="en-US" sz="1600" dirty="0"/>
              <a:t>solutions that vary from saturated to a bit less than saturated</a:t>
            </a:r>
          </a:p>
          <a:p>
            <a:pPr lvl="1"/>
            <a:r>
              <a:rPr lang="en-US" sz="1600" dirty="0"/>
              <a:t>Used to preserve food by pickling it</a:t>
            </a:r>
          </a:p>
          <a:p>
            <a:pPr marL="0" indent="0">
              <a:buNone/>
            </a:pPr>
            <a:r>
              <a:rPr lang="en-US" sz="2000" dirty="0"/>
              <a:t>Two solutions of sodium chloride (NaCl) will be prepared</a:t>
            </a:r>
          </a:p>
          <a:p>
            <a:r>
              <a:rPr lang="en-US" sz="2000" dirty="0"/>
              <a:t>Solution 1</a:t>
            </a:r>
          </a:p>
          <a:p>
            <a:pPr lvl="1"/>
            <a:r>
              <a:rPr lang="en-US" sz="1600" dirty="0"/>
              <a:t>This is a “stock concentrated” solution in which solid NaCl is weighed out and dissolved</a:t>
            </a:r>
          </a:p>
          <a:p>
            <a:pPr lvl="1"/>
            <a:r>
              <a:rPr lang="en-US" sz="1600" dirty="0"/>
              <a:t>These solutions are usually stored long-term</a:t>
            </a:r>
          </a:p>
          <a:p>
            <a:r>
              <a:rPr lang="en-US" sz="2000" dirty="0"/>
              <a:t>Solution 2</a:t>
            </a:r>
          </a:p>
          <a:p>
            <a:pPr lvl="1"/>
            <a:r>
              <a:rPr lang="en-US" sz="1600" dirty="0"/>
              <a:t>This a “working” solution made as a dilution from the stock solution</a:t>
            </a:r>
          </a:p>
          <a:p>
            <a:pPr lvl="1"/>
            <a:r>
              <a:rPr lang="en-US" sz="1600" dirty="0"/>
              <a:t>These solutions are made for temporary use and discarded</a:t>
            </a:r>
          </a:p>
          <a:p>
            <a:pPr lvl="1"/>
            <a:r>
              <a:rPr lang="en-US" sz="1600" dirty="0"/>
              <a:t>These solutions should be made at the right concentration and volume with attention to minimizing waste</a:t>
            </a:r>
          </a:p>
        </p:txBody>
      </p:sp>
    </p:spTree>
    <p:extLst>
      <p:ext uri="{BB962C8B-B14F-4D97-AF65-F5344CB8AC3E}">
        <p14:creationId xmlns:p14="http://schemas.microsoft.com/office/powerpoint/2010/main" val="314638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98C54-44BC-BF76-3C58-03FEFD68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4F57-F24D-EB60-7222-BA1155B5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67321"/>
            <a:ext cx="8421512" cy="830997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85C38-707F-48FE-27DE-C636DA189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065476"/>
                <a:ext cx="8387645" cy="5482080"/>
              </a:xfrm>
            </p:spPr>
            <p:txBody>
              <a:bodyPr/>
              <a:lstStyle/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Molarity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moles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mol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liters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ass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Percent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mass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mass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mass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Molality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kg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solvent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Mass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Volume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ercent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mass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mL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mass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mL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Volume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Percent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volume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mL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mL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volume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volume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</m:oMath>
                </a14:m>
                <a:endParaRPr lang="en-US" sz="20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Solution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Density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grams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milliliters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endParaRPr lang="en-US" sz="20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85C38-707F-48FE-27DE-C636DA189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065476"/>
                <a:ext cx="8387645" cy="54820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47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3C777-AC05-5132-FF2B-F5A02DA50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9CB47-2ED6-F129-56DC-E0ADE3F3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80A77-3A72-788B-6A53-1E27D08A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22984"/>
            <a:ext cx="8421512" cy="830997"/>
          </a:xfrm>
        </p:spPr>
        <p:txBody>
          <a:bodyPr/>
          <a:lstStyle/>
          <a:p>
            <a:r>
              <a:rPr lang="en-US" dirty="0"/>
              <a:t>Equipment You Will Use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82A78-00EE-708E-D730-88BD18A1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08" y="1502785"/>
            <a:ext cx="7799294" cy="52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0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D0D09-83DA-63AC-E206-8A919790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BF67-BCE6-0437-8B85-0A21445C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22984"/>
            <a:ext cx="8421512" cy="830997"/>
          </a:xfrm>
        </p:spPr>
        <p:txBody>
          <a:bodyPr/>
          <a:lstStyle/>
          <a:p>
            <a:r>
              <a:rPr lang="en-US" dirty="0"/>
              <a:t>Consumables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10118-4F11-58E5-4C74-8737D8A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F2887-B9C3-CFA1-7F11-916FDE9EE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42" y="2065469"/>
            <a:ext cx="4373936" cy="3802828"/>
          </a:xfrm>
          <a:prstGeom prst="rect">
            <a:avLst/>
          </a:prstGeom>
        </p:spPr>
      </p:pic>
      <p:pic>
        <p:nvPicPr>
          <p:cNvPr id="1028" name="Picture 4" descr="Sodium chloride, 1 X 1 kg (S9888-1KG)">
            <a:extLst>
              <a:ext uri="{FF2B5EF4-FFF2-40B4-BE49-F238E27FC236}">
                <a16:creationId xmlns:a16="http://schemas.microsoft.com/office/drawing/2014/main" id="{A14B838C-39D3-D218-1E5E-2EDD78AF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65" y="1597344"/>
            <a:ext cx="2847845" cy="46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44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BA83F-7B22-8A01-2FE3-CCC1C22CD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B132-4F9B-3FA6-3604-1ACDFE9F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68387-E25A-7C7C-241B-25887E4E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00FF00"/>
                </a:solidFill>
              </a:rPr>
              <a:t>Solution 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a Sharpie (permanent marker) to write “A” on 50 mL volumetric 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mass of the empty 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Measure out 4.5-6.0 g NaCl on glassine paper and deliver to 50 mL 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mass of flask containing the NaCl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flask with DI water to about halfway, add 1 </a:t>
            </a:r>
            <a:r>
              <a:rPr lang="en-US" dirty="0" err="1"/>
              <a:t>gtt</a:t>
            </a:r>
            <a:r>
              <a:rPr lang="en-US" dirty="0"/>
              <a:t> food coloring, swirl to dissolve most or all of salt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the stopper, fill to volume mark with DI water. Mix by inversion, inverting about 15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to mark again noting meniscus. Record mass of solution</a:t>
            </a:r>
          </a:p>
        </p:txBody>
      </p:sp>
    </p:spTree>
    <p:extLst>
      <p:ext uri="{BB962C8B-B14F-4D97-AF65-F5344CB8AC3E}">
        <p14:creationId xmlns:p14="http://schemas.microsoft.com/office/powerpoint/2010/main" val="395265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8064C-A249-08EA-6468-9D7259843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23AB-062A-D04F-8888-7677E38A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401AD-132A-287A-B9E7-2CA75EE9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00FF00"/>
                </a:solidFill>
              </a:rPr>
              <a:t>Solution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a Sharpie (permanent marker) to write “B” on 25 mL volumetric 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mass of the empty 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With 10 ml pipet, transfer 10.00 mL of “A” into flask for “B”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flask with DI water to the line. Place stopper and mix by inversion at least 15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to mark again noting meniscus. Record mass of solution</a:t>
            </a:r>
          </a:p>
        </p:txBody>
      </p:sp>
    </p:spTree>
    <p:extLst>
      <p:ext uri="{BB962C8B-B14F-4D97-AF65-F5344CB8AC3E}">
        <p14:creationId xmlns:p14="http://schemas.microsoft.com/office/powerpoint/2010/main" val="68030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79B0-B384-1533-BACA-0EA95D40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473B-F6C9-7A59-3DAB-7CBF32F6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Saline solutions are safely discarded in the sink</a:t>
            </a:r>
          </a:p>
          <a:p>
            <a:r>
              <a:rPr lang="en-US" dirty="0"/>
              <a:t>Flush the volumetric pipet with DI water (collect in beaker, then dump beaker wash)</a:t>
            </a:r>
          </a:p>
          <a:p>
            <a:r>
              <a:rPr lang="en-US" dirty="0"/>
              <a:t>Rinse the volumetric flasks a couple of time with DI water from its tap. If possible, place flasks upside down on drying racks near sinks</a:t>
            </a:r>
          </a:p>
          <a:p>
            <a:r>
              <a:rPr lang="en-US" dirty="0"/>
              <a:t>If you used Sharpie on glass, use a very small amount of acetone to wash it off (paper towel helps)</a:t>
            </a:r>
          </a:p>
        </p:txBody>
      </p:sp>
    </p:spTree>
    <p:extLst>
      <p:ext uri="{BB962C8B-B14F-4D97-AF65-F5344CB8AC3E}">
        <p14:creationId xmlns:p14="http://schemas.microsoft.com/office/powerpoint/2010/main" val="346991463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32063</TotalTime>
  <Words>601</Words>
  <Application>Microsoft Office PowerPoint</Application>
  <PresentationFormat>On-screen Show (4:3)</PresentationFormat>
  <Paragraphs>67</Paragraphs>
  <Slides>21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Cambria</vt:lpstr>
      <vt:lpstr>Cambria Math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Introduction</vt:lpstr>
      <vt:lpstr>Background</vt:lpstr>
      <vt:lpstr>Concepts</vt:lpstr>
      <vt:lpstr>Equipment You Will Use</vt:lpstr>
      <vt:lpstr>Consumables</vt:lpstr>
      <vt:lpstr>Procedure</vt:lpstr>
      <vt:lpstr>Procedure</vt:lpstr>
      <vt:lpstr>Clean Up</vt:lpstr>
      <vt:lpstr>Example Data Analysis</vt:lpstr>
      <vt:lpstr>Example Data Analysis</vt:lpstr>
      <vt:lpstr>Example Data Analysis</vt:lpstr>
      <vt:lpstr>Example Data Analysis</vt:lpstr>
      <vt:lpstr>Example Data Analysis</vt:lpstr>
      <vt:lpstr>Example Data Analysis</vt:lpstr>
      <vt:lpstr>Example Data Analysis</vt:lpstr>
      <vt:lpstr>Example Data Analysis</vt:lpstr>
      <vt:lpstr>Example Data Analysis</vt:lpstr>
      <vt:lpstr>Example Data Analysis</vt:lpstr>
      <vt:lpstr>Example Data Analysis</vt:lpstr>
      <vt:lpstr>Example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1059</cp:revision>
  <cp:lastPrinted>2016-03-14T04:22:58Z</cp:lastPrinted>
  <dcterms:created xsi:type="dcterms:W3CDTF">2005-12-08T13:54:14Z</dcterms:created>
  <dcterms:modified xsi:type="dcterms:W3CDTF">2025-10-21T21:25:26Z</dcterms:modified>
</cp:coreProperties>
</file>