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5"/>
  </p:notesMasterIdLst>
  <p:sldIdLst>
    <p:sldId id="608" r:id="rId2"/>
    <p:sldId id="609" r:id="rId3"/>
    <p:sldId id="616" r:id="rId4"/>
    <p:sldId id="618" r:id="rId5"/>
    <p:sldId id="619" r:id="rId6"/>
    <p:sldId id="620" r:id="rId7"/>
    <p:sldId id="613" r:id="rId8"/>
    <p:sldId id="610" r:id="rId9"/>
    <p:sldId id="617" r:id="rId10"/>
    <p:sldId id="622" r:id="rId11"/>
    <p:sldId id="621" r:id="rId12"/>
    <p:sldId id="623" r:id="rId13"/>
    <p:sldId id="612" r:id="rId1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FF00"/>
    <a:srgbClr val="FF0066"/>
    <a:srgbClr val="CC99FF"/>
    <a:srgbClr val="99FFCC"/>
    <a:srgbClr val="FFFFCC"/>
    <a:srgbClr val="339933"/>
    <a:srgbClr val="CCFFFF"/>
    <a:srgbClr val="FFFF99"/>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40" d="100"/>
          <a:sy n="140" d="100"/>
        </p:scale>
        <p:origin x="528" y="132"/>
      </p:cViewPr>
      <p:guideLst>
        <p:guide orient="horz"/>
        <p:guide/>
      </p:guideLst>
    </p:cSldViewPr>
  </p:slideViewPr>
  <p:notesTextViewPr>
    <p:cViewPr>
      <p:scale>
        <a:sx n="100" d="100"/>
        <a:sy n="100" d="100"/>
      </p:scale>
      <p:origin x="0" y="0"/>
    </p:cViewPr>
  </p:notesTextViewPr>
  <p:sorterViewPr>
    <p:cViewPr>
      <p:scale>
        <a:sx n="180" d="100"/>
        <a:sy n="180" d="100"/>
      </p:scale>
      <p:origin x="0" y="-4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3197" y="1295478"/>
            <a:ext cx="8111067" cy="769441"/>
          </a:xfrm>
        </p:spPr>
        <p:txBody>
          <a:bodyPr/>
          <a:lstStyle/>
          <a:p>
            <a:r>
              <a:rPr lang="en-US" sz="44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solidFill>
                  <a:srgbClr val="FFC000"/>
                </a:solidFill>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Mitch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
        <p:nvSpPr>
          <p:cNvPr id="6" name="Title 3">
            <a:extLst>
              <a:ext uri="{FF2B5EF4-FFF2-40B4-BE49-F238E27FC236}">
                <a16:creationId xmlns:a16="http://schemas.microsoft.com/office/drawing/2014/main" id="{9D93987C-C3A6-9E17-4494-2A0E8AA68125}"/>
              </a:ext>
            </a:extLst>
          </p:cNvPr>
          <p:cNvSpPr txBox="1">
            <a:spLocks/>
          </p:cNvSpPr>
          <p:nvPr/>
        </p:nvSpPr>
        <p:spPr bwMode="auto">
          <a:xfrm>
            <a:off x="516466" y="2207794"/>
            <a:ext cx="8111067"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600" i="1" kern="0" dirty="0">
                <a:solidFill>
                  <a:srgbClr val="CC99FF"/>
                </a:solidFill>
                <a:latin typeface="Tahoma" panose="020B0604030504040204" pitchFamily="34" charset="0"/>
                <a:ea typeface="Tahoma" panose="020B0604030504040204" pitchFamily="34" charset="0"/>
                <a:cs typeface="Tahoma" panose="020B0604030504040204" pitchFamily="34" charset="0"/>
              </a:rPr>
              <a:t>Experiment 12b</a:t>
            </a:r>
          </a:p>
        </p:txBody>
      </p:sp>
      <p:sp>
        <p:nvSpPr>
          <p:cNvPr id="29" name="Title 3">
            <a:extLst>
              <a:ext uri="{FF2B5EF4-FFF2-40B4-BE49-F238E27FC236}">
                <a16:creationId xmlns:a16="http://schemas.microsoft.com/office/drawing/2014/main" id="{0F667B90-ADA0-D7AE-AC82-9C44B2A46AE5}"/>
              </a:ext>
            </a:extLst>
          </p:cNvPr>
          <p:cNvSpPr txBox="1">
            <a:spLocks/>
          </p:cNvSpPr>
          <p:nvPr/>
        </p:nvSpPr>
        <p:spPr bwMode="auto">
          <a:xfrm>
            <a:off x="490153" y="3268555"/>
            <a:ext cx="8111067"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000" kern="0" dirty="0">
                <a:solidFill>
                  <a:schemeClr val="accent1">
                    <a:lumMod val="60000"/>
                    <a:lumOff val="40000"/>
                  </a:schemeClr>
                </a:solidFill>
              </a:rPr>
              <a:t>Determination of</a:t>
            </a:r>
            <a:br>
              <a:rPr lang="en-US" sz="6000" kern="0" dirty="0">
                <a:solidFill>
                  <a:schemeClr val="accent1">
                    <a:lumMod val="60000"/>
                    <a:lumOff val="40000"/>
                  </a:schemeClr>
                </a:solidFill>
              </a:rPr>
            </a:br>
            <a:r>
              <a:rPr lang="en-US" sz="6000" kern="0" dirty="0">
                <a:solidFill>
                  <a:schemeClr val="accent1">
                    <a:lumMod val="60000"/>
                    <a:lumOff val="40000"/>
                  </a:schemeClr>
                </a:solidFill>
              </a:rPr>
              <a:t>Citric Acid in Soda</a:t>
            </a:r>
            <a:endParaRPr lang="en-US" sz="6000" b="1" i="1" kern="0" dirty="0">
              <a:solidFill>
                <a:schemeClr val="accent1">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32430-C568-9444-018A-4A293518DC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652173-3E63-7A53-DF9E-053FCE100E99}"/>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2D45A565-8AD4-F37F-9436-FAD0B19DA96C}"/>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Reaction</a:t>
            </a:r>
          </a:p>
          <a:p>
            <a:pPr marL="457200" indent="-457200">
              <a:buFont typeface="+mj-lt"/>
              <a:buAutoNum type="arabicPeriod"/>
            </a:pPr>
            <a:r>
              <a:rPr lang="en-US" sz="2200" dirty="0"/>
              <a:t>Heat the contents with a </a:t>
            </a:r>
            <a:r>
              <a:rPr lang="en-US" sz="2200" dirty="0">
                <a:solidFill>
                  <a:schemeClr val="accent1">
                    <a:lumMod val="60000"/>
                    <a:lumOff val="40000"/>
                  </a:schemeClr>
                </a:solidFill>
              </a:rPr>
              <a:t>blue flame </a:t>
            </a:r>
            <a:r>
              <a:rPr lang="en-US" sz="2200" dirty="0"/>
              <a:t>of the </a:t>
            </a:r>
            <a:r>
              <a:rPr lang="en-US" sz="2200" dirty="0">
                <a:solidFill>
                  <a:schemeClr val="accent1">
                    <a:lumMod val="60000"/>
                    <a:lumOff val="40000"/>
                  </a:schemeClr>
                </a:solidFill>
              </a:rPr>
              <a:t>Bunsen burner</a:t>
            </a:r>
            <a:r>
              <a:rPr lang="en-US" sz="2200" dirty="0"/>
              <a:t>. The </a:t>
            </a:r>
            <a:r>
              <a:rPr lang="en-US" sz="2200" dirty="0">
                <a:solidFill>
                  <a:srgbClr val="FFFF00"/>
                </a:solidFill>
              </a:rPr>
              <a:t>sulfur</a:t>
            </a:r>
            <a:r>
              <a:rPr lang="en-US" sz="2200" dirty="0"/>
              <a:t> will melt within about a minute.</a:t>
            </a:r>
          </a:p>
          <a:p>
            <a:pPr marL="457200" indent="-457200">
              <a:buFont typeface="+mj-lt"/>
              <a:buAutoNum type="arabicPeriod"/>
            </a:pPr>
            <a:r>
              <a:rPr lang="en-US" sz="2200" dirty="0"/>
              <a:t>Use the </a:t>
            </a:r>
            <a:r>
              <a:rPr lang="en-US" sz="2200" dirty="0">
                <a:solidFill>
                  <a:schemeClr val="accent1">
                    <a:lumMod val="60000"/>
                    <a:lumOff val="40000"/>
                  </a:schemeClr>
                </a:solidFill>
              </a:rPr>
              <a:t>crucible tongs </a:t>
            </a:r>
            <a:r>
              <a:rPr lang="en-US" sz="2200" dirty="0"/>
              <a:t>to transfer the crucible to the </a:t>
            </a:r>
            <a:r>
              <a:rPr lang="en-US" sz="2200" dirty="0">
                <a:solidFill>
                  <a:schemeClr val="accent1">
                    <a:lumMod val="60000"/>
                    <a:lumOff val="40000"/>
                  </a:schemeClr>
                </a:solidFill>
              </a:rPr>
              <a:t>wire mesh. </a:t>
            </a:r>
            <a:r>
              <a:rPr lang="en-US" sz="2200" dirty="0"/>
              <a:t>The</a:t>
            </a:r>
            <a:r>
              <a:rPr lang="en-US" sz="2200" dirty="0">
                <a:solidFill>
                  <a:schemeClr val="accent1">
                    <a:lumMod val="60000"/>
                    <a:lumOff val="40000"/>
                  </a:schemeClr>
                </a:solidFill>
              </a:rPr>
              <a:t> </a:t>
            </a:r>
            <a:r>
              <a:rPr lang="en-US" sz="2200" dirty="0"/>
              <a:t>melted sulfur reacts with the copper during this time.</a:t>
            </a:r>
          </a:p>
          <a:p>
            <a:pPr marL="457200" indent="-457200">
              <a:buFont typeface="+mj-lt"/>
              <a:buAutoNum type="arabicPeriod"/>
            </a:pPr>
            <a:r>
              <a:rPr lang="en-US" sz="2200" dirty="0"/>
              <a:t>Put the crucible back on the flame: the unreacted sulfur will burn off, forming sulfur dioxide (SO</a:t>
            </a:r>
            <a:r>
              <a:rPr lang="en-US" sz="2200" baseline="-25000" dirty="0"/>
              <a:t>2</a:t>
            </a:r>
            <a:r>
              <a:rPr lang="en-US" sz="2200" dirty="0"/>
              <a:t>) gas, vented in the hood. The crucible looks clean and dry except for the coil of copper sulfide.</a:t>
            </a:r>
          </a:p>
          <a:p>
            <a:pPr marL="457200" indent="-457200">
              <a:buFont typeface="+mj-lt"/>
              <a:buAutoNum type="arabicPeriod"/>
            </a:pPr>
            <a:r>
              <a:rPr lang="en-US" sz="2200" dirty="0"/>
              <a:t>Set the crucible again on the wire mesh to cool</a:t>
            </a:r>
          </a:p>
          <a:p>
            <a:pPr marL="457200" indent="-457200">
              <a:buFont typeface="+mj-lt"/>
              <a:buAutoNum type="arabicPeriod"/>
            </a:pPr>
            <a:r>
              <a:rPr lang="en-US" sz="2200" dirty="0"/>
              <a:t>Record mass of crucible with the new compound (</a:t>
            </a:r>
            <a:r>
              <a:rPr lang="en-US" sz="2200" b="1" dirty="0"/>
              <a:t>D</a:t>
            </a:r>
            <a:r>
              <a:rPr lang="en-US" sz="2200" dirty="0"/>
              <a:t>)</a:t>
            </a:r>
          </a:p>
          <a:p>
            <a:pPr marL="457200" indent="-457200">
              <a:buFont typeface="+mj-lt"/>
              <a:buAutoNum type="arabicPeriod"/>
            </a:pPr>
            <a:r>
              <a:rPr lang="en-US" sz="2200" dirty="0"/>
              <a:t>Carefully tip crucible contents on to watch glass and make observations of physical properties</a:t>
            </a:r>
          </a:p>
          <a:p>
            <a:pPr marL="457200" indent="-457200">
              <a:buFont typeface="+mj-lt"/>
              <a:buAutoNum type="arabicPeriod"/>
            </a:pPr>
            <a:endParaRPr lang="en-US" dirty="0"/>
          </a:p>
          <a:p>
            <a:pPr marL="457200" indent="-457200">
              <a:buFont typeface="+mj-lt"/>
              <a:buAutoNum type="arabicPeriod"/>
            </a:pPr>
            <a:endParaRPr lang="en-US" sz="2800" dirty="0"/>
          </a:p>
        </p:txBody>
      </p:sp>
    </p:spTree>
    <p:extLst>
      <p:ext uri="{BB962C8B-B14F-4D97-AF65-F5344CB8AC3E}">
        <p14:creationId xmlns:p14="http://schemas.microsoft.com/office/powerpoint/2010/main" val="94331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6FC53-DF32-CE64-DFB5-7C8645A52D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FF693-5E30-D813-D298-9AB46F923D33}"/>
              </a:ext>
            </a:extLst>
          </p:cNvPr>
          <p:cNvSpPr>
            <a:spLocks noGrp="1"/>
          </p:cNvSpPr>
          <p:nvPr>
            <p:ph type="title"/>
          </p:nvPr>
        </p:nvSpPr>
        <p:spPr>
          <a:xfrm>
            <a:off x="338666" y="183025"/>
            <a:ext cx="8421512" cy="769441"/>
          </a:xfrm>
        </p:spPr>
        <p:txBody>
          <a:bodyPr/>
          <a:lstStyle/>
          <a:p>
            <a:r>
              <a:rPr lang="en-US" sz="4400" dirty="0"/>
              <a:t>Example Data Analysis</a:t>
            </a:r>
          </a:p>
        </p:txBody>
      </p:sp>
      <p:sp>
        <p:nvSpPr>
          <p:cNvPr id="6" name="Content Placeholder 5">
            <a:extLst>
              <a:ext uri="{FF2B5EF4-FFF2-40B4-BE49-F238E27FC236}">
                <a16:creationId xmlns:a16="http://schemas.microsoft.com/office/drawing/2014/main" id="{584FB2EA-A75D-4ADA-B03B-899868167CF9}"/>
              </a:ext>
            </a:extLst>
          </p:cNvPr>
          <p:cNvSpPr>
            <a:spLocks noGrp="1"/>
          </p:cNvSpPr>
          <p:nvPr>
            <p:ph idx="1"/>
          </p:nvPr>
        </p:nvSpPr>
        <p:spPr>
          <a:xfrm>
            <a:off x="372533" y="952466"/>
            <a:ext cx="8387645" cy="5595089"/>
          </a:xfrm>
        </p:spPr>
        <p:txBody>
          <a:bodyPr/>
          <a:lstStyle/>
          <a:p>
            <a:pPr marL="457200" indent="-457200">
              <a:buFont typeface="+mj-lt"/>
              <a:buAutoNum type="arabicPeriod"/>
            </a:pPr>
            <a:r>
              <a:rPr lang="en-US" dirty="0"/>
              <a:t>Suppose A=23.7584 g, B=34.3532 g,</a:t>
            </a:r>
            <a:br>
              <a:rPr lang="en-US" dirty="0"/>
            </a:br>
            <a:r>
              <a:rPr lang="en-US" dirty="0"/>
              <a:t>C=37.5732 g. After the reaction, D=36.7841 g</a:t>
            </a:r>
          </a:p>
          <a:p>
            <a:pPr marL="457200" indent="-457200">
              <a:buFont typeface="+mj-lt"/>
              <a:buAutoNum type="arabicPeriod"/>
            </a:pPr>
            <a:r>
              <a:rPr lang="en-US" dirty="0"/>
              <a:t>[B-A]=10.5948 g, [C-B]=3.2200 g,</a:t>
            </a:r>
            <a:br>
              <a:rPr lang="en-US" dirty="0"/>
            </a:br>
            <a:r>
              <a:rPr lang="en-US" dirty="0"/>
              <a:t>[D-A]=13.0257 g</a:t>
            </a:r>
          </a:p>
          <a:p>
            <a:pPr marL="457200" indent="-457200">
              <a:buFont typeface="+mj-lt"/>
              <a:buAutoNum type="arabicPeriod"/>
            </a:pPr>
            <a:r>
              <a:rPr lang="en-US" dirty="0"/>
              <a:t>Copper reacted should be same as initial copper, because copper doesn’t go anywhere</a:t>
            </a:r>
          </a:p>
          <a:p>
            <a:pPr marL="457200" indent="-457200">
              <a:buFont typeface="+mj-lt"/>
              <a:buAutoNum type="arabicPeriod"/>
            </a:pPr>
            <a:r>
              <a:rPr lang="en-US" dirty="0"/>
              <a:t>Sulfur reacted should be [D-A]-[B-A]=13.0257 g - 10.5948 g= 2.4309 g</a:t>
            </a:r>
          </a:p>
          <a:p>
            <a:pPr marL="457200" indent="-457200">
              <a:buFont typeface="+mj-lt"/>
              <a:buAutoNum type="arabicPeriod"/>
            </a:pPr>
            <a:r>
              <a:rPr lang="en-US" dirty="0"/>
              <a:t>Excess sulfur = [C-B]-2.4309 g = 3.2200 g – 2.4309 g =0.7891 g </a:t>
            </a:r>
          </a:p>
          <a:p>
            <a:pPr marL="457200" indent="-457200">
              <a:buFont typeface="+mj-lt"/>
              <a:buAutoNum type="arabicPeriod"/>
            </a:pPr>
            <a:endParaRPr lang="en-US" dirty="0"/>
          </a:p>
          <a:p>
            <a:pPr marL="0" indent="0">
              <a:buNone/>
            </a:pPr>
            <a:r>
              <a:rPr lang="en-US" dirty="0"/>
              <a:t>Mass ratio </a:t>
            </a:r>
            <a:r>
              <a:rPr lang="en-US" sz="2000" dirty="0"/>
              <a:t>= </a:t>
            </a:r>
            <a:r>
              <a:rPr lang="en-US" sz="1800" dirty="0"/>
              <a:t>c</a:t>
            </a:r>
            <a:r>
              <a:rPr lang="en-US" sz="2000" dirty="0"/>
              <a:t>opper/sulfur reacted =</a:t>
            </a:r>
            <a:r>
              <a:rPr lang="en-US" dirty="0"/>
              <a:t> 10.5948 g/2.4309 g</a:t>
            </a:r>
            <a:br>
              <a:rPr lang="en-US" dirty="0"/>
            </a:br>
            <a:r>
              <a:rPr lang="en-US" dirty="0"/>
              <a:t>= 4.3583</a:t>
            </a:r>
          </a:p>
        </p:txBody>
      </p:sp>
    </p:spTree>
    <p:extLst>
      <p:ext uri="{BB962C8B-B14F-4D97-AF65-F5344CB8AC3E}">
        <p14:creationId xmlns:p14="http://schemas.microsoft.com/office/powerpoint/2010/main" val="204990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05A24-FE88-1B37-6F21-A6AE688FD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3B395-B63F-4CB7-0692-A64546C69508}"/>
              </a:ext>
            </a:extLst>
          </p:cNvPr>
          <p:cNvSpPr>
            <a:spLocks noGrp="1"/>
          </p:cNvSpPr>
          <p:nvPr>
            <p:ph type="title"/>
          </p:nvPr>
        </p:nvSpPr>
        <p:spPr>
          <a:xfrm>
            <a:off x="338666" y="183025"/>
            <a:ext cx="8421512" cy="769441"/>
          </a:xfrm>
        </p:spPr>
        <p:txBody>
          <a:bodyPr/>
          <a:lstStyle/>
          <a:p>
            <a:r>
              <a:rPr lang="en-US" sz="4400" dirty="0"/>
              <a:t>Example Data Analysis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7219B4E-9803-A35C-5535-085CE995377D}"/>
                  </a:ext>
                </a:extLst>
              </p:cNvPr>
              <p:cNvSpPr>
                <a:spLocks noGrp="1"/>
              </p:cNvSpPr>
              <p:nvPr>
                <p:ph idx="1"/>
              </p:nvPr>
            </p:nvSpPr>
            <p:spPr>
              <a:xfrm>
                <a:off x="372533" y="952466"/>
                <a:ext cx="8387645" cy="5595089"/>
              </a:xfrm>
            </p:spPr>
            <p:txBody>
              <a:bodyPr/>
              <a:lstStyle/>
              <a:p>
                <a:pPr marL="0" indent="0">
                  <a:buNone/>
                </a:pPr>
                <a:r>
                  <a:rPr lang="en-US" dirty="0"/>
                  <a:t>What does the mass ratio show?</a:t>
                </a:r>
              </a:p>
              <a:p>
                <a:pPr marL="0" indent="0">
                  <a:buNone/>
                </a:pPr>
                <a:r>
                  <a:rPr lang="en-US" dirty="0"/>
                  <a:t>For every 1 g of S, there are about 4.4 g Cu</a:t>
                </a:r>
              </a:p>
              <a:p>
                <a:pPr marL="0" indent="0">
                  <a:buNone/>
                </a:pPr>
                <a:endParaRPr lang="en-US" sz="1200" dirty="0"/>
              </a:p>
              <a:p>
                <a:pPr marL="0" indent="0">
                  <a:buNone/>
                </a:pPr>
                <a:r>
                  <a:rPr lang="en-US" dirty="0"/>
                  <a:t>Look at the molar masses of S and Cu.</a:t>
                </a:r>
              </a:p>
              <a:p>
                <a:pPr marL="0" indent="0">
                  <a:buNone/>
                </a:pPr>
                <a:endParaRPr lang="en-US" sz="1200" dirty="0"/>
              </a:p>
              <a:p>
                <a:pPr marL="0" indent="0">
                  <a:buNone/>
                </a:pPr>
                <a:r>
                  <a:rPr lang="en-US" dirty="0"/>
                  <a:t>If there are 32.065 g/mol S and 63.546 g/mol Cu, and there are 2 mol Cu and 1 mol S in Cu</a:t>
                </a:r>
                <a:r>
                  <a:rPr lang="en-US" baseline="-25000" dirty="0"/>
                  <a:t>2</a:t>
                </a:r>
                <a:r>
                  <a:rPr lang="en-US" dirty="0"/>
                  <a:t>S, then what is the theoretical mass ratio of S to Cu in Cu</a:t>
                </a:r>
                <a:r>
                  <a:rPr lang="en-US" baseline="-25000" dirty="0"/>
                  <a:t>2</a:t>
                </a:r>
                <a:r>
                  <a:rPr lang="en-US" dirty="0"/>
                  <a:t>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f>
                            <m:fPr>
                              <m:ctrlPr>
                                <a:rPr lang="en-US" i="1" smtClean="0">
                                  <a:latin typeface="Cambria Math" panose="02040503050406030204" pitchFamily="18" charset="0"/>
                                </a:rPr>
                              </m:ctrlPr>
                            </m:fPr>
                            <m:num>
                              <m:r>
                                <m:rPr>
                                  <m:nor/>
                                </m:rPr>
                                <a:rPr lang="en-US" b="0" i="0" smtClean="0">
                                  <a:latin typeface="Cambria Math" panose="02040503050406030204" pitchFamily="18" charset="0"/>
                                </a:rPr>
                                <m:t>63.546 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2 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Cu</m:t>
                          </m:r>
                        </m:num>
                        <m:den>
                          <m:f>
                            <m:fPr>
                              <m:ctrlPr>
                                <a:rPr lang="en-US" i="1" smtClean="0">
                                  <a:latin typeface="Cambria Math" panose="02040503050406030204" pitchFamily="18" charset="0"/>
                                </a:rPr>
                              </m:ctrlPr>
                            </m:fPr>
                            <m:num>
                              <m:r>
                                <m:rPr>
                                  <m:nor/>
                                </m:rPr>
                                <a:rPr lang="en-US" i="0">
                                  <a:latin typeface="Cambria Math" panose="02040503050406030204" pitchFamily="18" charset="0"/>
                                </a:rPr>
                                <m:t>32.065 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S</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1 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nor/>
                            </m:rPr>
                            <a:rPr lang="en-US" i="0">
                              <a:latin typeface="Cambria Math" panose="02040503050406030204" pitchFamily="18" charset="0"/>
                            </a:rPr>
                            <m:t>3.9636 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Cu</m:t>
                          </m:r>
                        </m:num>
                        <m:den>
                          <m:r>
                            <m:rPr>
                              <m:nor/>
                            </m:rPr>
                            <a:rPr lang="en-US" b="0" i="0" smtClean="0">
                              <a:latin typeface="Cambria Math" panose="02040503050406030204" pitchFamily="18" charset="0"/>
                            </a:rPr>
                            <m:t>1 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oMath>
                  </m:oMathPara>
                </a14:m>
                <a:endParaRPr lang="en-US" dirty="0"/>
              </a:p>
              <a:p>
                <a:pPr marL="0" indent="0">
                  <a:buNone/>
                </a:pPr>
                <a:r>
                  <a:rPr lang="en-US" dirty="0"/>
                  <a:t>4.4 g Cu/g S seems close to 4.0 g Cu/g S. How close can you get?</a:t>
                </a:r>
              </a:p>
            </p:txBody>
          </p:sp>
        </mc:Choice>
        <mc:Fallback xmlns="">
          <p:sp>
            <p:nvSpPr>
              <p:cNvPr id="6" name="Content Placeholder 5">
                <a:extLst>
                  <a:ext uri="{FF2B5EF4-FFF2-40B4-BE49-F238E27FC236}">
                    <a16:creationId xmlns:a16="http://schemas.microsoft.com/office/drawing/2014/main" id="{A7219B4E-9803-A35C-5535-085CE995377D}"/>
                  </a:ext>
                </a:extLst>
              </p:cNvPr>
              <p:cNvSpPr>
                <a:spLocks noGrp="1" noRot="1" noChangeAspect="1" noMove="1" noResize="1" noEditPoints="1" noAdjustHandles="1" noChangeArrowheads="1" noChangeShapeType="1" noTextEdit="1"/>
              </p:cNvSpPr>
              <p:nvPr>
                <p:ph idx="1"/>
              </p:nvPr>
            </p:nvSpPr>
            <p:spPr>
              <a:xfrm>
                <a:off x="372533" y="952466"/>
                <a:ext cx="8387645" cy="5595089"/>
              </a:xfrm>
              <a:blipFill>
                <a:blip r:embed="rId2"/>
                <a:stretch>
                  <a:fillRect l="-1090" t="-871" r="-1817"/>
                </a:stretch>
              </a:blipFill>
            </p:spPr>
            <p:txBody>
              <a:bodyPr/>
              <a:lstStyle/>
              <a:p>
                <a:r>
                  <a:rPr lang="en-US">
                    <a:noFill/>
                  </a:rPr>
                  <a:t> </a:t>
                </a:r>
              </a:p>
            </p:txBody>
          </p:sp>
        </mc:Fallback>
      </mc:AlternateContent>
    </p:spTree>
    <p:extLst>
      <p:ext uri="{BB962C8B-B14F-4D97-AF65-F5344CB8AC3E}">
        <p14:creationId xmlns:p14="http://schemas.microsoft.com/office/powerpoint/2010/main" val="83021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79B0-B384-1533-BACA-0EA95D4089F9}"/>
              </a:ext>
            </a:extLst>
          </p:cNvPr>
          <p:cNvSpPr>
            <a:spLocks noGrp="1"/>
          </p:cNvSpPr>
          <p:nvPr>
            <p:ph type="title"/>
          </p:nvPr>
        </p:nvSpPr>
        <p:spPr/>
        <p:txBody>
          <a:bodyPr/>
          <a:lstStyle/>
          <a:p>
            <a:r>
              <a:rPr lang="en-US" dirty="0"/>
              <a:t>Clean Up</a:t>
            </a:r>
          </a:p>
        </p:txBody>
      </p:sp>
      <p:sp>
        <p:nvSpPr>
          <p:cNvPr id="3" name="Content Placeholder 2">
            <a:extLst>
              <a:ext uri="{FF2B5EF4-FFF2-40B4-BE49-F238E27FC236}">
                <a16:creationId xmlns:a16="http://schemas.microsoft.com/office/drawing/2014/main" id="{F122473B-F6C9-7A59-3DAB-7CBF32F68EB5}"/>
              </a:ext>
            </a:extLst>
          </p:cNvPr>
          <p:cNvSpPr>
            <a:spLocks noGrp="1"/>
          </p:cNvSpPr>
          <p:nvPr>
            <p:ph idx="1"/>
          </p:nvPr>
        </p:nvSpPr>
        <p:spPr/>
        <p:txBody>
          <a:bodyPr/>
          <a:lstStyle/>
          <a:p>
            <a:r>
              <a:rPr lang="en-US" dirty="0"/>
              <a:t>The copper sulfide product goes into solids waste container</a:t>
            </a:r>
          </a:p>
          <a:p>
            <a:r>
              <a:rPr lang="en-US" dirty="0"/>
              <a:t>WITHOUT AT ALL GETTING CRUCIBLE WET WITH ANY WATER, wipe crucible with dry paper towel</a:t>
            </a:r>
          </a:p>
          <a:p>
            <a:r>
              <a:rPr lang="en-US" dirty="0"/>
              <a:t>Use soapy water to clean the watch glass</a:t>
            </a:r>
          </a:p>
          <a:p>
            <a:r>
              <a:rPr lang="en-US" dirty="0"/>
              <a:t>Place all other items in appropriate locations</a:t>
            </a:r>
          </a:p>
        </p:txBody>
      </p:sp>
    </p:spTree>
    <p:extLst>
      <p:ext uri="{BB962C8B-B14F-4D97-AF65-F5344CB8AC3E}">
        <p14:creationId xmlns:p14="http://schemas.microsoft.com/office/powerpoint/2010/main" val="346991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0286-47AD-54C9-04A3-607B80CEDAEF}"/>
              </a:ext>
            </a:extLst>
          </p:cNvPr>
          <p:cNvSpPr>
            <a:spLocks noGrp="1"/>
          </p:cNvSpPr>
          <p:nvPr>
            <p:ph type="title"/>
          </p:nvPr>
        </p:nvSpPr>
        <p:spPr>
          <a:xfrm>
            <a:off x="355599" y="234315"/>
            <a:ext cx="8421512" cy="830997"/>
          </a:xfrm>
        </p:spPr>
        <p:txBody>
          <a:bodyPr/>
          <a:lstStyle/>
          <a:p>
            <a:r>
              <a:rPr lang="en-US" dirty="0"/>
              <a:t>Introduction</a:t>
            </a:r>
          </a:p>
        </p:txBody>
      </p:sp>
      <p:sp>
        <p:nvSpPr>
          <p:cNvPr id="3" name="Content Placeholder 2">
            <a:extLst>
              <a:ext uri="{FF2B5EF4-FFF2-40B4-BE49-F238E27FC236}">
                <a16:creationId xmlns:a16="http://schemas.microsoft.com/office/drawing/2014/main" id="{A2BC5B2E-5542-F5D6-CEA6-30C230FF4E97}"/>
              </a:ext>
            </a:extLst>
          </p:cNvPr>
          <p:cNvSpPr>
            <a:spLocks noGrp="1"/>
          </p:cNvSpPr>
          <p:nvPr>
            <p:ph idx="1"/>
          </p:nvPr>
        </p:nvSpPr>
        <p:spPr>
          <a:xfrm>
            <a:off x="372532" y="1065312"/>
            <a:ext cx="8387645" cy="5215465"/>
          </a:xfrm>
        </p:spPr>
        <p:txBody>
          <a:bodyPr/>
          <a:lstStyle/>
          <a:p>
            <a:pPr marL="0" indent="0">
              <a:buNone/>
            </a:pPr>
            <a:r>
              <a:rPr lang="en-US" dirty="0"/>
              <a:t>Observe</a:t>
            </a:r>
          </a:p>
          <a:p>
            <a:r>
              <a:rPr lang="en-US" dirty="0"/>
              <a:t>physical properties of PURE elements: copper wire and solid sulfur</a:t>
            </a:r>
          </a:p>
          <a:p>
            <a:pPr marL="236538" lvl="1" indent="0">
              <a:buNone/>
            </a:pPr>
            <a:r>
              <a:rPr lang="en-US" sz="2400" i="1" dirty="0">
                <a:solidFill>
                  <a:srgbClr val="CC99FF"/>
                </a:solidFill>
                <a:latin typeface="Times New Roman" panose="02020603050405020304" pitchFamily="18" charset="0"/>
                <a:cs typeface="Times New Roman" panose="02020603050405020304" pitchFamily="18" charset="0"/>
              </a:rPr>
              <a:t>What are the symbols? What is the proposed chemical reaction?</a:t>
            </a:r>
          </a:p>
          <a:p>
            <a:pPr marL="342900" indent="-342900"/>
            <a:r>
              <a:rPr lang="en-US" dirty="0"/>
              <a:t>physical properties of compound formed from a chemical reaction of these elements</a:t>
            </a:r>
            <a:endParaRPr lang="en-US" sz="2000" i="1" dirty="0">
              <a:solidFill>
                <a:srgbClr val="CC99FF"/>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8DB96C6-A975-B61F-73F4-8AC25ECD277E}"/>
              </a:ext>
            </a:extLst>
          </p:cNvPr>
          <p:cNvPicPr>
            <a:picLocks noChangeAspect="1"/>
          </p:cNvPicPr>
          <p:nvPr/>
        </p:nvPicPr>
        <p:blipFill>
          <a:blip r:embed="rId2"/>
          <a:stretch>
            <a:fillRect/>
          </a:stretch>
        </p:blipFill>
        <p:spPr>
          <a:xfrm>
            <a:off x="169331" y="3605417"/>
            <a:ext cx="8794045" cy="3119903"/>
          </a:xfrm>
          <a:prstGeom prst="rect">
            <a:avLst/>
          </a:prstGeom>
        </p:spPr>
      </p:pic>
    </p:spTree>
    <p:extLst>
      <p:ext uri="{BB962C8B-B14F-4D97-AF65-F5344CB8AC3E}">
        <p14:creationId xmlns:p14="http://schemas.microsoft.com/office/powerpoint/2010/main" val="11492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16BD6-F4FE-A7D4-2A37-C4EA7D32A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38B19F-006B-7531-DD27-28B722C1984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64E4572-3706-EF53-95DE-248E030B0350}"/>
              </a:ext>
            </a:extLst>
          </p:cNvPr>
          <p:cNvSpPr>
            <a:spLocks noGrp="1"/>
          </p:cNvSpPr>
          <p:nvPr>
            <p:ph idx="1"/>
          </p:nvPr>
        </p:nvSpPr>
        <p:spPr/>
        <p:txBody>
          <a:bodyPr/>
          <a:lstStyle/>
          <a:p>
            <a:pPr marL="0" indent="0">
              <a:buNone/>
            </a:pPr>
            <a:r>
              <a:rPr lang="en-US" sz="2000" dirty="0"/>
              <a:t>Joseph Proust (1797) stated any sample of a particular compound would be made of same elements in same proportion by mass. This is the Law of Constant Composition.</a:t>
            </a:r>
          </a:p>
          <a:p>
            <a:pPr marL="0" indent="0">
              <a:buNone/>
            </a:pPr>
            <a:endParaRPr lang="en-US" sz="2000" dirty="0"/>
          </a:p>
          <a:p>
            <a:pPr marL="0" indent="0">
              <a:buNone/>
            </a:pPr>
            <a:r>
              <a:rPr lang="en-US" sz="2000" dirty="0"/>
              <a:t>This principle is connected with the Law of the Conservation of Mass and also Dalton’s Atomic Theory concerning how the atoms of elements are never destroyed or created, but just rearranged in chemical reactions forming new compounds.</a:t>
            </a:r>
          </a:p>
        </p:txBody>
      </p:sp>
    </p:spTree>
    <p:extLst>
      <p:ext uri="{BB962C8B-B14F-4D97-AF65-F5344CB8AC3E}">
        <p14:creationId xmlns:p14="http://schemas.microsoft.com/office/powerpoint/2010/main" val="31463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B1E55-1723-E0EE-7EFD-D02607EA1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3C2D8-8186-46AC-8E06-7D4D7AEDE47B}"/>
              </a:ext>
            </a:extLst>
          </p:cNvPr>
          <p:cNvSpPr>
            <a:spLocks noGrp="1"/>
          </p:cNvSpPr>
          <p:nvPr>
            <p:ph type="title"/>
          </p:nvPr>
        </p:nvSpPr>
        <p:spPr/>
        <p:txBody>
          <a:bodyPr/>
          <a:lstStyle/>
          <a:p>
            <a:r>
              <a:rPr lang="en-US" dirty="0"/>
              <a:t>Limiting &amp; Excess Reagents</a:t>
            </a:r>
          </a:p>
        </p:txBody>
      </p:sp>
      <p:sp>
        <p:nvSpPr>
          <p:cNvPr id="3" name="Content Placeholder 2">
            <a:extLst>
              <a:ext uri="{FF2B5EF4-FFF2-40B4-BE49-F238E27FC236}">
                <a16:creationId xmlns:a16="http://schemas.microsoft.com/office/drawing/2014/main" id="{CFC3C184-A6E1-15DB-1130-302523D67542}"/>
              </a:ext>
            </a:extLst>
          </p:cNvPr>
          <p:cNvSpPr>
            <a:spLocks noGrp="1"/>
          </p:cNvSpPr>
          <p:nvPr>
            <p:ph idx="1"/>
          </p:nvPr>
        </p:nvSpPr>
        <p:spPr/>
        <p:txBody>
          <a:bodyPr/>
          <a:lstStyle/>
          <a:p>
            <a:r>
              <a:rPr lang="en-US" dirty="0"/>
              <a:t>You will learn a very useful concept in chemistry, which is that of the </a:t>
            </a:r>
            <a:r>
              <a:rPr lang="en-US" dirty="0">
                <a:solidFill>
                  <a:srgbClr val="00FF00"/>
                </a:solidFill>
              </a:rPr>
              <a:t>limiting</a:t>
            </a:r>
            <a:r>
              <a:rPr lang="en-US" dirty="0"/>
              <a:t> and </a:t>
            </a:r>
            <a:r>
              <a:rPr lang="en-US" dirty="0">
                <a:solidFill>
                  <a:srgbClr val="00FF00"/>
                </a:solidFill>
              </a:rPr>
              <a:t>excess</a:t>
            </a:r>
            <a:r>
              <a:rPr lang="en-US" dirty="0"/>
              <a:t> </a:t>
            </a:r>
            <a:r>
              <a:rPr lang="en-US" dirty="0">
                <a:solidFill>
                  <a:srgbClr val="00FF00"/>
                </a:solidFill>
              </a:rPr>
              <a:t>reagents</a:t>
            </a:r>
            <a:r>
              <a:rPr lang="en-US" dirty="0"/>
              <a:t>.</a:t>
            </a:r>
          </a:p>
          <a:p>
            <a:r>
              <a:rPr lang="en-US" dirty="0"/>
              <a:t>In this experiment, the copper solid mass will be the limiting reagent, and sulfur will be the excess reagent.</a:t>
            </a:r>
          </a:p>
          <a:p>
            <a:r>
              <a:rPr lang="en-US" dirty="0"/>
              <a:t>This means we want ALL the copper mass to completely react with an excess amount of sulfur</a:t>
            </a:r>
          </a:p>
          <a:p>
            <a:pPr marL="0" indent="0">
              <a:buNone/>
            </a:pPr>
            <a:r>
              <a:rPr lang="en-US" i="1" dirty="0">
                <a:solidFill>
                  <a:srgbClr val="FFC000"/>
                </a:solidFill>
              </a:rPr>
              <a:t>So how do we know if all the copper will react?</a:t>
            </a:r>
          </a:p>
          <a:p>
            <a:endParaRPr lang="en-US" dirty="0"/>
          </a:p>
        </p:txBody>
      </p:sp>
    </p:spTree>
    <p:extLst>
      <p:ext uri="{BB962C8B-B14F-4D97-AF65-F5344CB8AC3E}">
        <p14:creationId xmlns:p14="http://schemas.microsoft.com/office/powerpoint/2010/main" val="310057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02FE4-97AA-B2E9-42B8-03DB93752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0DC03-7F7A-43A0-5F01-C7DF8C705AF5}"/>
              </a:ext>
            </a:extLst>
          </p:cNvPr>
          <p:cNvSpPr>
            <a:spLocks noGrp="1"/>
          </p:cNvSpPr>
          <p:nvPr>
            <p:ph type="title"/>
          </p:nvPr>
        </p:nvSpPr>
        <p:spPr/>
        <p:txBody>
          <a:bodyPr/>
          <a:lstStyle/>
          <a:p>
            <a:r>
              <a:rPr lang="en-US" dirty="0"/>
              <a:t>Experiment Planning</a:t>
            </a:r>
          </a:p>
        </p:txBody>
      </p:sp>
      <p:sp>
        <p:nvSpPr>
          <p:cNvPr id="3" name="Content Placeholder 2">
            <a:extLst>
              <a:ext uri="{FF2B5EF4-FFF2-40B4-BE49-F238E27FC236}">
                <a16:creationId xmlns:a16="http://schemas.microsoft.com/office/drawing/2014/main" id="{9B5A638F-692D-18DA-EAD0-6DAF5A23002A}"/>
              </a:ext>
            </a:extLst>
          </p:cNvPr>
          <p:cNvSpPr>
            <a:spLocks noGrp="1"/>
          </p:cNvSpPr>
          <p:nvPr>
            <p:ph idx="1"/>
          </p:nvPr>
        </p:nvSpPr>
        <p:spPr/>
        <p:txBody>
          <a:bodyPr/>
          <a:lstStyle/>
          <a:p>
            <a:r>
              <a:rPr lang="en-US" dirty="0"/>
              <a:t>Our lab manual says we should have from 2-4 g sulfur used in the reaction. Let’s assume we are at 2 g sulfur: what is the maximum amount of copper mass we should have for it to completely react with the sulfur we use?</a:t>
            </a:r>
          </a:p>
          <a:p>
            <a:r>
              <a:rPr lang="en-US" dirty="0"/>
              <a:t>First we to see the chemical reaction that is happening</a:t>
            </a:r>
          </a:p>
          <a:p>
            <a:pPr marL="0" indent="0" algn="ctr">
              <a:buNone/>
            </a:pPr>
            <a:r>
              <a:rPr lang="en-US" dirty="0">
                <a:solidFill>
                  <a:schemeClr val="accent1">
                    <a:lumMod val="60000"/>
                    <a:lumOff val="40000"/>
                  </a:schemeClr>
                </a:solidFill>
              </a:rPr>
              <a:t>2 Cu (s) + S (s) </a:t>
            </a:r>
            <a:r>
              <a:rPr lang="en-US" dirty="0">
                <a:solidFill>
                  <a:schemeClr val="accent1">
                    <a:lumMod val="60000"/>
                    <a:lumOff val="40000"/>
                  </a:schemeClr>
                </a:solidFill>
                <a:sym typeface="Wingdings" panose="05000000000000000000" pitchFamily="2" charset="2"/>
              </a:rPr>
              <a:t> Cu</a:t>
            </a:r>
            <a:r>
              <a:rPr lang="en-US" baseline="-25000" dirty="0">
                <a:solidFill>
                  <a:schemeClr val="accent1">
                    <a:lumMod val="60000"/>
                    <a:lumOff val="40000"/>
                  </a:schemeClr>
                </a:solidFill>
                <a:sym typeface="Wingdings" panose="05000000000000000000" pitchFamily="2" charset="2"/>
              </a:rPr>
              <a:t>2</a:t>
            </a:r>
            <a:r>
              <a:rPr lang="en-US" dirty="0">
                <a:solidFill>
                  <a:schemeClr val="accent1">
                    <a:lumMod val="60000"/>
                    <a:lumOff val="40000"/>
                  </a:schemeClr>
                </a:solidFill>
                <a:sym typeface="Wingdings" panose="05000000000000000000" pitchFamily="2" charset="2"/>
              </a:rPr>
              <a:t>S (s)</a:t>
            </a:r>
            <a:endParaRPr lang="en-US" dirty="0">
              <a:solidFill>
                <a:schemeClr val="accent1">
                  <a:lumMod val="60000"/>
                  <a:lumOff val="40000"/>
                </a:schemeClr>
              </a:solidFill>
            </a:endParaRPr>
          </a:p>
          <a:p>
            <a:r>
              <a:rPr lang="en-US" dirty="0"/>
              <a:t>You should know how to write &amp; BALANCE this reaction because you should know that copper sulfide is copper (I) sulfide. Note how mass is balanced</a:t>
            </a:r>
          </a:p>
        </p:txBody>
      </p:sp>
    </p:spTree>
    <p:extLst>
      <p:ext uri="{BB962C8B-B14F-4D97-AF65-F5344CB8AC3E}">
        <p14:creationId xmlns:p14="http://schemas.microsoft.com/office/powerpoint/2010/main" val="130916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314F5-A532-75E0-4452-699E381E29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7D3B4-D5D4-23E8-8C4C-0BC5FF420E12}"/>
              </a:ext>
            </a:extLst>
          </p:cNvPr>
          <p:cNvSpPr>
            <a:spLocks noGrp="1"/>
          </p:cNvSpPr>
          <p:nvPr>
            <p:ph type="title"/>
          </p:nvPr>
        </p:nvSpPr>
        <p:spPr/>
        <p:txBody>
          <a:bodyPr/>
          <a:lstStyle/>
          <a:p>
            <a:r>
              <a:rPr lang="en-US" dirty="0"/>
              <a:t>Experiment Planning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F096D7-7F9F-3A76-824B-79A56486284F}"/>
                  </a:ext>
                </a:extLst>
              </p:cNvPr>
              <p:cNvSpPr>
                <a:spLocks noGrp="1"/>
              </p:cNvSpPr>
              <p:nvPr>
                <p:ph idx="1"/>
              </p:nvPr>
            </p:nvSpPr>
            <p:spPr/>
            <p:txBody>
              <a:bodyPr/>
              <a:lstStyle/>
              <a:p>
                <a:r>
                  <a:rPr lang="en-US" dirty="0"/>
                  <a:t>The next step is to know the molar mass of the reactants and the product</a:t>
                </a:r>
              </a:p>
              <a:p>
                <a:pPr lvl="1"/>
                <a:r>
                  <a:rPr lang="en-US" sz="2200" dirty="0">
                    <a:solidFill>
                      <a:srgbClr val="FFC000"/>
                    </a:solidFill>
                  </a:rPr>
                  <a:t>Copper</a:t>
                </a:r>
                <a:r>
                  <a:rPr lang="en-US" sz="2200" dirty="0"/>
                  <a:t>: </a:t>
                </a:r>
                <a:r>
                  <a:rPr lang="en-US" sz="2200" dirty="0">
                    <a:solidFill>
                      <a:schemeClr val="accent1">
                        <a:lumMod val="60000"/>
                        <a:lumOff val="40000"/>
                      </a:schemeClr>
                    </a:solidFill>
                  </a:rPr>
                  <a:t>63.546 g/mol</a:t>
                </a:r>
              </a:p>
              <a:p>
                <a:pPr lvl="1"/>
                <a:r>
                  <a:rPr lang="en-US" sz="2200" dirty="0">
                    <a:solidFill>
                      <a:srgbClr val="FFC000"/>
                    </a:solidFill>
                  </a:rPr>
                  <a:t>Sulfur</a:t>
                </a:r>
                <a:r>
                  <a:rPr lang="en-US" sz="2200" dirty="0"/>
                  <a:t>: </a:t>
                </a:r>
                <a:r>
                  <a:rPr lang="en-US" sz="2200" dirty="0">
                    <a:solidFill>
                      <a:schemeClr val="accent1">
                        <a:lumMod val="60000"/>
                        <a:lumOff val="40000"/>
                      </a:schemeClr>
                    </a:solidFill>
                  </a:rPr>
                  <a:t>32.065 g/mol</a:t>
                </a:r>
              </a:p>
              <a:p>
                <a:pPr lvl="1"/>
                <a:r>
                  <a:rPr lang="en-US" sz="2200" dirty="0">
                    <a:solidFill>
                      <a:srgbClr val="FFC000"/>
                    </a:solidFill>
                  </a:rPr>
                  <a:t>Copper</a:t>
                </a:r>
                <a:r>
                  <a:rPr lang="en-US" sz="2200" dirty="0"/>
                  <a:t> </a:t>
                </a:r>
                <a:r>
                  <a:rPr lang="en-US" sz="2200" dirty="0">
                    <a:solidFill>
                      <a:srgbClr val="FFC000"/>
                    </a:solidFill>
                  </a:rPr>
                  <a:t>(I) sulfide</a:t>
                </a:r>
                <a:r>
                  <a:rPr lang="en-US" sz="2200" dirty="0"/>
                  <a:t>: 2 × </a:t>
                </a:r>
                <a:r>
                  <a:rPr lang="en-US" sz="2200" dirty="0">
                    <a:solidFill>
                      <a:srgbClr val="FFFF00"/>
                    </a:solidFill>
                  </a:rPr>
                  <a:t>Cu</a:t>
                </a:r>
                <a:r>
                  <a:rPr lang="en-US" sz="2200" dirty="0"/>
                  <a:t> + </a:t>
                </a:r>
                <a:r>
                  <a:rPr lang="en-US" sz="2200" dirty="0">
                    <a:solidFill>
                      <a:srgbClr val="FFFF00"/>
                    </a:solidFill>
                  </a:rPr>
                  <a:t>S</a:t>
                </a:r>
                <a:r>
                  <a:rPr lang="en-US" sz="2200" dirty="0"/>
                  <a:t> = </a:t>
                </a:r>
                <a:r>
                  <a:rPr lang="en-US" sz="2200" dirty="0">
                    <a:solidFill>
                      <a:schemeClr val="accent1">
                        <a:lumMod val="60000"/>
                        <a:lumOff val="40000"/>
                      </a:schemeClr>
                    </a:solidFill>
                  </a:rPr>
                  <a:t>159.16 g/mol</a:t>
                </a:r>
              </a:p>
              <a:p>
                <a:r>
                  <a:rPr lang="en-US" sz="2200" dirty="0"/>
                  <a:t>Two atoms of Cu will be used for every one atom of S</a:t>
                </a:r>
              </a:p>
              <a:p>
                <a:r>
                  <a:rPr lang="en-US" sz="2200" dirty="0"/>
                  <a:t>Two MOLES (mol) of Cu will be used for every one MOLE (mol) of S</a:t>
                </a:r>
              </a:p>
              <a:p>
                <a:r>
                  <a:rPr lang="en-US" sz="2200" dirty="0"/>
                  <a:t>You have 2.00 g S: how many g of Cu will it change?</a:t>
                </a:r>
              </a:p>
              <a:p>
                <a14:m>
                  <m:oMath xmlns:m="http://schemas.openxmlformats.org/officeDocument/2006/math">
                    <m:r>
                      <a:rPr lang="en-US" sz="2200" b="0" i="1" smtClean="0">
                        <a:latin typeface="Cambria Math" panose="02040503050406030204" pitchFamily="18" charset="0"/>
                      </a:rPr>
                      <m:t>2.00 </m:t>
                    </m:r>
                    <m:r>
                      <m:rPr>
                        <m:nor/>
                      </m:rPr>
                      <a:rPr lang="en-US" sz="2200" b="0" i="0" smtClean="0">
                        <a:latin typeface="Cambria Math" panose="02040503050406030204" pitchFamily="18" charset="0"/>
                      </a:rPr>
                      <m:t>g</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S</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num>
                      <m:den>
                        <m:r>
                          <m:rPr>
                            <m:nor/>
                          </m:rPr>
                          <a:rPr lang="en-US" sz="2200" b="0" i="0" smtClean="0">
                            <a:latin typeface="Cambria Math" panose="02040503050406030204" pitchFamily="18" charset="0"/>
                            <a:ea typeface="Cambria Math" panose="02040503050406030204" pitchFamily="18" charset="0"/>
                          </a:rPr>
                          <m:t>32.065 </m:t>
                        </m:r>
                        <m:r>
                          <m:rPr>
                            <m:nor/>
                          </m:rPr>
                          <a:rPr lang="en-US" sz="2200" b="0" i="0" smtClean="0">
                            <a:latin typeface="Cambria Math" panose="02040503050406030204" pitchFamily="18" charset="0"/>
                            <a:ea typeface="Cambria Math" panose="02040503050406030204" pitchFamily="18" charset="0"/>
                          </a:rPr>
                          <m:t>g</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den>
                    </m:f>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2 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num>
                      <m:den>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den>
                    </m:f>
                    <m:r>
                      <m:rPr>
                        <m:nor/>
                      </m:rPr>
                      <a:rPr lang="en-US" sz="2200" b="0" i="0"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63.546 </m:t>
                        </m:r>
                        <m:r>
                          <m:rPr>
                            <m:nor/>
                          </m:rPr>
                          <a:rPr lang="en-US" sz="2200" b="0" i="0" smtClean="0">
                            <a:latin typeface="Cambria Math" panose="02040503050406030204" pitchFamily="18" charset="0"/>
                            <a:ea typeface="Cambria Math" panose="02040503050406030204" pitchFamily="18" charset="0"/>
                          </a:rPr>
                          <m:t>g</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num>
                      <m:den>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den>
                    </m:f>
                    <m:r>
                      <m:rPr>
                        <m:nor/>
                      </m:rPr>
                      <a:rPr lang="en-US" sz="2200" b="0" i="0" smtClean="0">
                        <a:latin typeface="Cambria Math" panose="02040503050406030204" pitchFamily="18" charset="0"/>
                        <a:ea typeface="Cambria Math" panose="02040503050406030204" pitchFamily="18" charset="0"/>
                      </a:rPr>
                      <m:t>=</m:t>
                    </m:r>
                    <m:r>
                      <m:rPr>
                        <m:nor/>
                      </m:rPr>
                      <a:rPr lang="en-US" sz="2200" b="0" i="0" smtClean="0">
                        <a:latin typeface="Cambria Math" panose="02040503050406030204" pitchFamily="18" charset="0"/>
                      </a:rPr>
                      <m:t> 7.93 </m:t>
                    </m:r>
                    <m:r>
                      <m:rPr>
                        <m:nor/>
                      </m:rPr>
                      <a:rPr lang="en-US" sz="2200" b="0" i="0" smtClean="0">
                        <a:latin typeface="Cambria Math" panose="02040503050406030204" pitchFamily="18" charset="0"/>
                      </a:rPr>
                      <m:t>g</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Cu</m:t>
                    </m:r>
                  </m:oMath>
                </a14:m>
                <a:endParaRPr lang="en-US" sz="2200" dirty="0"/>
              </a:p>
              <a:p>
                <a:r>
                  <a:rPr lang="en-US" sz="2200" dirty="0"/>
                  <a:t>If you consider you can weigh out up to 4.00 g S, then you could consume as much as ~16 g Cu</a:t>
                </a:r>
              </a:p>
            </p:txBody>
          </p:sp>
        </mc:Choice>
        <mc:Fallback xmlns="">
          <p:sp>
            <p:nvSpPr>
              <p:cNvPr id="3" name="Content Placeholder 2">
                <a:extLst>
                  <a:ext uri="{FF2B5EF4-FFF2-40B4-BE49-F238E27FC236}">
                    <a16:creationId xmlns:a16="http://schemas.microsoft.com/office/drawing/2014/main" id="{10F096D7-7F9F-3A76-824B-79A56486284F}"/>
                  </a:ext>
                </a:extLst>
              </p:cNvPr>
              <p:cNvSpPr>
                <a:spLocks noGrp="1" noRot="1" noChangeAspect="1" noMove="1" noResize="1" noEditPoints="1" noAdjustHandles="1" noChangeArrowheads="1" noChangeShapeType="1" noTextEdit="1"/>
              </p:cNvSpPr>
              <p:nvPr>
                <p:ph idx="1"/>
              </p:nvPr>
            </p:nvSpPr>
            <p:spPr>
              <a:blipFill>
                <a:blip r:embed="rId2"/>
                <a:stretch>
                  <a:fillRect l="-1090" t="-936"/>
                </a:stretch>
              </a:blipFill>
            </p:spPr>
            <p:txBody>
              <a:bodyPr/>
              <a:lstStyle/>
              <a:p>
                <a:r>
                  <a:rPr lang="en-US">
                    <a:noFill/>
                  </a:rPr>
                  <a:t> </a:t>
                </a:r>
              </a:p>
            </p:txBody>
          </p:sp>
        </mc:Fallback>
      </mc:AlternateContent>
    </p:spTree>
    <p:extLst>
      <p:ext uri="{BB962C8B-B14F-4D97-AF65-F5344CB8AC3E}">
        <p14:creationId xmlns:p14="http://schemas.microsoft.com/office/powerpoint/2010/main" val="112030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3C777-AC05-5132-FF2B-F5A02DA50467}"/>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319CB47-2ED6-F129-56DC-E0ADE3F3EDE5}"/>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46680A77-3A72-788B-6A53-1E27D08AE21C}"/>
              </a:ext>
            </a:extLst>
          </p:cNvPr>
          <p:cNvSpPr>
            <a:spLocks noGrp="1"/>
          </p:cNvSpPr>
          <p:nvPr>
            <p:ph type="title"/>
          </p:nvPr>
        </p:nvSpPr>
        <p:spPr>
          <a:xfrm>
            <a:off x="338666" y="122984"/>
            <a:ext cx="8421512" cy="830997"/>
          </a:xfrm>
        </p:spPr>
        <p:txBody>
          <a:bodyPr/>
          <a:lstStyle/>
          <a:p>
            <a:r>
              <a:rPr lang="en-US" dirty="0"/>
              <a:t>Equipment You Will Use</a:t>
            </a:r>
          </a:p>
        </p:txBody>
      </p:sp>
      <p:pic>
        <p:nvPicPr>
          <p:cNvPr id="28" name="Picture 27">
            <a:extLst>
              <a:ext uri="{FF2B5EF4-FFF2-40B4-BE49-F238E27FC236}">
                <a16:creationId xmlns:a16="http://schemas.microsoft.com/office/drawing/2014/main" id="{E3D37E1F-6623-386E-390F-27A95E1D5E63}"/>
              </a:ext>
            </a:extLst>
          </p:cNvPr>
          <p:cNvPicPr>
            <a:picLocks noChangeAspect="1"/>
          </p:cNvPicPr>
          <p:nvPr/>
        </p:nvPicPr>
        <p:blipFill>
          <a:blip r:embed="rId2"/>
          <a:stretch>
            <a:fillRect/>
          </a:stretch>
        </p:blipFill>
        <p:spPr>
          <a:xfrm>
            <a:off x="163688" y="1073405"/>
            <a:ext cx="8805334" cy="5661611"/>
          </a:xfrm>
          <a:prstGeom prst="rect">
            <a:avLst/>
          </a:prstGeom>
        </p:spPr>
      </p:pic>
    </p:spTree>
    <p:extLst>
      <p:ext uri="{BB962C8B-B14F-4D97-AF65-F5344CB8AC3E}">
        <p14:creationId xmlns:p14="http://schemas.microsoft.com/office/powerpoint/2010/main" val="178370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BA83F-7B22-8A01-2FE3-CCC1C22CD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BB132-4F9B-3FA6-3604-1ACDFE9F42E4}"/>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AEB68387-E25A-7C7C-241B-25887E4EABC6}"/>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Cleaning the Crucible</a:t>
            </a:r>
          </a:p>
          <a:p>
            <a:pPr marL="457200" indent="-457200">
              <a:buFont typeface="+mj-lt"/>
              <a:buAutoNum type="arabicPeriod"/>
            </a:pPr>
            <a:r>
              <a:rPr lang="en-US" sz="2800" dirty="0"/>
              <a:t>If crucible dirty, use small steel wool piece to scrape out solids. Wipe with dry paper towel</a:t>
            </a:r>
          </a:p>
          <a:p>
            <a:pPr marL="457200" indent="-457200">
              <a:buFont typeface="+mj-lt"/>
              <a:buAutoNum type="arabicPeriod"/>
            </a:pPr>
            <a:r>
              <a:rPr lang="en-US" sz="2800" dirty="0"/>
              <a:t>Put crucible on stand and heat with blue-coned flame until slightly red hot</a:t>
            </a:r>
          </a:p>
          <a:p>
            <a:pPr marL="457200" indent="-457200">
              <a:buFont typeface="+mj-lt"/>
              <a:buAutoNum type="arabicPeriod"/>
            </a:pPr>
            <a:r>
              <a:rPr lang="en-US" sz="2800" dirty="0"/>
              <a:t>Use tongs to set crucible on wire mesh and let cool to room temperature (~5 minutes)</a:t>
            </a:r>
          </a:p>
          <a:p>
            <a:pPr marL="0" indent="0">
              <a:buNone/>
            </a:pPr>
            <a:r>
              <a:rPr lang="en-US" sz="2800" dirty="0"/>
              <a:t>DO NOT SET ANY </a:t>
            </a:r>
            <a:r>
              <a:rPr lang="en-US" sz="3200" b="1" dirty="0">
                <a:solidFill>
                  <a:srgbClr val="FF0066"/>
                </a:solidFill>
              </a:rPr>
              <a:t>HOT</a:t>
            </a:r>
            <a:r>
              <a:rPr lang="en-US" sz="2800" dirty="0"/>
              <a:t> CRUCIBLE ON COUNTERTOP OR ON PAPER OR THEY CAN BURN!</a:t>
            </a:r>
          </a:p>
        </p:txBody>
      </p:sp>
    </p:spTree>
    <p:extLst>
      <p:ext uri="{BB962C8B-B14F-4D97-AF65-F5344CB8AC3E}">
        <p14:creationId xmlns:p14="http://schemas.microsoft.com/office/powerpoint/2010/main" val="395265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46B47-6540-F52F-1F64-854396E70E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F2263F-7C9A-1678-6FE0-453CEF2400AF}"/>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003BDB66-1E78-B72D-677D-D6B5050E2008}"/>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Before Reaction</a:t>
            </a:r>
          </a:p>
          <a:p>
            <a:pPr marL="457200" indent="-457200">
              <a:buFont typeface="+mj-lt"/>
              <a:buAutoNum type="arabicPeriod"/>
            </a:pPr>
            <a:r>
              <a:rPr lang="en-US" dirty="0"/>
              <a:t>Determine mass of empty </a:t>
            </a:r>
            <a:r>
              <a:rPr lang="en-US" dirty="0">
                <a:solidFill>
                  <a:schemeClr val="accent1">
                    <a:lumMod val="60000"/>
                    <a:lumOff val="40000"/>
                  </a:schemeClr>
                </a:solidFill>
              </a:rPr>
              <a:t>crucible</a:t>
            </a:r>
            <a:r>
              <a:rPr lang="en-US" dirty="0"/>
              <a:t> (A)</a:t>
            </a:r>
          </a:p>
          <a:p>
            <a:pPr marL="457200" indent="-457200">
              <a:buFont typeface="+mj-lt"/>
              <a:buAutoNum type="arabicPeriod"/>
            </a:pPr>
            <a:r>
              <a:rPr lang="en-US" dirty="0"/>
              <a:t>Get </a:t>
            </a:r>
            <a:r>
              <a:rPr lang="en-US" dirty="0">
                <a:solidFill>
                  <a:srgbClr val="FF9933"/>
                </a:solidFill>
              </a:rPr>
              <a:t>copper wire</a:t>
            </a:r>
            <a:r>
              <a:rPr lang="en-US" dirty="0"/>
              <a:t>, </a:t>
            </a:r>
            <a:r>
              <a:rPr lang="en-US" dirty="0">
                <a:solidFill>
                  <a:srgbClr val="FFFF00"/>
                </a:solidFill>
              </a:rPr>
              <a:t>coil</a:t>
            </a:r>
            <a:r>
              <a:rPr lang="en-US" dirty="0"/>
              <a:t> it to fit in </a:t>
            </a:r>
            <a:r>
              <a:rPr lang="en-US" dirty="0">
                <a:solidFill>
                  <a:schemeClr val="accent1">
                    <a:lumMod val="60000"/>
                    <a:lumOff val="40000"/>
                  </a:schemeClr>
                </a:solidFill>
              </a:rPr>
              <a:t>crucible</a:t>
            </a:r>
            <a:r>
              <a:rPr lang="en-US" dirty="0"/>
              <a:t>. Record the physical properties, and then the mass of the wire in crucible (B)</a:t>
            </a:r>
          </a:p>
          <a:p>
            <a:pPr marL="457200" indent="-457200">
              <a:buFont typeface="+mj-lt"/>
              <a:buAutoNum type="arabicPeriod"/>
            </a:pPr>
            <a:r>
              <a:rPr lang="en-US" dirty="0"/>
              <a:t>On </a:t>
            </a:r>
            <a:r>
              <a:rPr lang="en-US" dirty="0">
                <a:solidFill>
                  <a:schemeClr val="accent1">
                    <a:lumMod val="60000"/>
                    <a:lumOff val="40000"/>
                  </a:schemeClr>
                </a:solidFill>
              </a:rPr>
              <a:t>glassine paper</a:t>
            </a:r>
            <a:r>
              <a:rPr lang="en-US" dirty="0"/>
              <a:t>, use </a:t>
            </a:r>
            <a:r>
              <a:rPr lang="en-US" dirty="0">
                <a:solidFill>
                  <a:schemeClr val="accent1">
                    <a:lumMod val="60000"/>
                    <a:lumOff val="40000"/>
                  </a:schemeClr>
                </a:solidFill>
              </a:rPr>
              <a:t>scoopula</a:t>
            </a:r>
            <a:r>
              <a:rPr lang="en-US" dirty="0"/>
              <a:t> to get 2-4 g </a:t>
            </a:r>
            <a:r>
              <a:rPr lang="en-US" dirty="0">
                <a:solidFill>
                  <a:srgbClr val="FF9933"/>
                </a:solidFill>
              </a:rPr>
              <a:t>sulfur</a:t>
            </a:r>
            <a:r>
              <a:rPr lang="en-US" dirty="0"/>
              <a:t>. Add to the crucible to cover the coiled wire. Record total mass in crucible (C)</a:t>
            </a:r>
          </a:p>
          <a:p>
            <a:pPr marL="0" indent="0">
              <a:buNone/>
            </a:pPr>
            <a:endParaRPr lang="en-US" dirty="0"/>
          </a:p>
          <a:p>
            <a:pPr marL="457200" indent="-457200">
              <a:buFont typeface="+mj-lt"/>
              <a:buAutoNum type="arabicPeriod"/>
            </a:pPr>
            <a:endParaRPr lang="en-US" dirty="0"/>
          </a:p>
          <a:p>
            <a:pPr marL="457200" indent="-457200">
              <a:buFont typeface="+mj-lt"/>
              <a:buAutoNum type="arabicPeriod"/>
            </a:pPr>
            <a:endParaRPr lang="en-US" sz="2800" dirty="0"/>
          </a:p>
        </p:txBody>
      </p:sp>
    </p:spTree>
    <p:extLst>
      <p:ext uri="{BB962C8B-B14F-4D97-AF65-F5344CB8AC3E}">
        <p14:creationId xmlns:p14="http://schemas.microsoft.com/office/powerpoint/2010/main" val="3789276793"/>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30378</TotalTime>
  <Words>952</Words>
  <Application>Microsoft Office PowerPoint</Application>
  <PresentationFormat>On-screen Show (4:3)</PresentationFormat>
  <Paragraphs>79</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Cambria</vt:lpstr>
      <vt:lpstr>Cambria Math</vt:lpstr>
      <vt:lpstr>Courier New</vt:lpstr>
      <vt:lpstr>Tahoma</vt:lpstr>
      <vt:lpstr>Times New Roman</vt:lpstr>
      <vt:lpstr>Verdana</vt:lpstr>
      <vt:lpstr>Wingdings</vt:lpstr>
      <vt:lpstr>Light-on-dark-standard-presentation</vt:lpstr>
      <vt:lpstr>Introductory General Chemistry</vt:lpstr>
      <vt:lpstr>Introduction</vt:lpstr>
      <vt:lpstr>Background</vt:lpstr>
      <vt:lpstr>Limiting &amp; Excess Reagents</vt:lpstr>
      <vt:lpstr>Experiment Planning</vt:lpstr>
      <vt:lpstr>Experiment Planning</vt:lpstr>
      <vt:lpstr>Equipment You Will Use</vt:lpstr>
      <vt:lpstr>Procedure</vt:lpstr>
      <vt:lpstr>Procedure</vt:lpstr>
      <vt:lpstr>Procedure</vt:lpstr>
      <vt:lpstr>Example Data Analysis</vt:lpstr>
      <vt:lpstr>Example Data Analysis</vt:lpstr>
      <vt:lpstr>Clean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1046</cp:revision>
  <cp:lastPrinted>2016-03-14T04:22:58Z</cp:lastPrinted>
  <dcterms:created xsi:type="dcterms:W3CDTF">2005-12-08T13:54:14Z</dcterms:created>
  <dcterms:modified xsi:type="dcterms:W3CDTF">2025-09-13T15:23:34Z</dcterms:modified>
</cp:coreProperties>
</file>