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  <p:sldMasterId id="2147483836" r:id="rId2"/>
  </p:sldMasterIdLst>
  <p:notesMasterIdLst>
    <p:notesMasterId r:id="rId43"/>
  </p:notesMasterIdLst>
  <p:sldIdLst>
    <p:sldId id="608" r:id="rId3"/>
    <p:sldId id="830" r:id="rId4"/>
    <p:sldId id="837" r:id="rId5"/>
    <p:sldId id="853" r:id="rId6"/>
    <p:sldId id="852" r:id="rId7"/>
    <p:sldId id="839" r:id="rId8"/>
    <p:sldId id="869" r:id="rId9"/>
    <p:sldId id="870" r:id="rId10"/>
    <p:sldId id="838" r:id="rId11"/>
    <p:sldId id="854" r:id="rId12"/>
    <p:sldId id="857" r:id="rId13"/>
    <p:sldId id="858" r:id="rId14"/>
    <p:sldId id="836" r:id="rId15"/>
    <p:sldId id="855" r:id="rId16"/>
    <p:sldId id="859" r:id="rId17"/>
    <p:sldId id="856" r:id="rId18"/>
    <p:sldId id="841" r:id="rId19"/>
    <p:sldId id="835" r:id="rId20"/>
    <p:sldId id="861" r:id="rId21"/>
    <p:sldId id="842" r:id="rId22"/>
    <p:sldId id="843" r:id="rId23"/>
    <p:sldId id="867" r:id="rId24"/>
    <p:sldId id="868" r:id="rId25"/>
    <p:sldId id="844" r:id="rId26"/>
    <p:sldId id="862" r:id="rId27"/>
    <p:sldId id="863" r:id="rId28"/>
    <p:sldId id="865" r:id="rId29"/>
    <p:sldId id="873" r:id="rId30"/>
    <p:sldId id="846" r:id="rId31"/>
    <p:sldId id="874" r:id="rId32"/>
    <p:sldId id="872" r:id="rId33"/>
    <p:sldId id="866" r:id="rId34"/>
    <p:sldId id="864" r:id="rId35"/>
    <p:sldId id="876" r:id="rId36"/>
    <p:sldId id="875" r:id="rId37"/>
    <p:sldId id="848" r:id="rId38"/>
    <p:sldId id="849" r:id="rId39"/>
    <p:sldId id="877" r:id="rId40"/>
    <p:sldId id="850" r:id="rId41"/>
    <p:sldId id="851" r:id="rId4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CC"/>
    <a:srgbClr val="FF00FF"/>
    <a:srgbClr val="339933"/>
    <a:srgbClr val="CC99FF"/>
    <a:srgbClr val="CCFFFF"/>
    <a:srgbClr val="FFFF99"/>
    <a:srgbClr val="99FFCC"/>
    <a:srgbClr val="99FF66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2" autoAdjust="0"/>
    <p:restoredTop sz="94620" autoAdjust="0"/>
  </p:normalViewPr>
  <p:slideViewPr>
    <p:cSldViewPr snapToGrid="0">
      <p:cViewPr varScale="1">
        <p:scale>
          <a:sx n="102" d="100"/>
          <a:sy n="102" d="100"/>
        </p:scale>
        <p:origin x="114" y="906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32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F80B39F9-9779-49E4-9061-3C452DBF8D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71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B39F9-9779-49E4-9061-3C452DBF8DE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1355676"/>
            <a:ext cx="8111067" cy="2308324"/>
          </a:xfrm>
        </p:spPr>
        <p:txBody>
          <a:bodyPr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1208" y="4297679"/>
            <a:ext cx="6793992" cy="1157901"/>
          </a:xfrm>
        </p:spPr>
        <p:txBody>
          <a:bodyPr/>
          <a:lstStyle>
            <a:lvl1pPr marL="0" indent="0" algn="l">
              <a:buNone/>
              <a:defRPr sz="3200" i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881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1605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7496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7800" y="612775"/>
            <a:ext cx="1943100" cy="57372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612775"/>
            <a:ext cx="5676900" cy="57372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5784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98500" y="612775"/>
            <a:ext cx="7772400" cy="5737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26116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12775"/>
            <a:ext cx="77724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98500" y="1617663"/>
            <a:ext cx="7772400" cy="228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8500" y="4059238"/>
            <a:ext cx="7772400" cy="2290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4521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12775"/>
            <a:ext cx="77724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617663"/>
            <a:ext cx="3810000" cy="4732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0900" y="1617663"/>
            <a:ext cx="3810000" cy="228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0900" y="4059238"/>
            <a:ext cx="3810000" cy="2290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48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+Sub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46" y="307480"/>
            <a:ext cx="8421512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927" y="1611086"/>
            <a:ext cx="8464730" cy="49364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1016" y="1114697"/>
            <a:ext cx="8439150" cy="435428"/>
          </a:xfrm>
        </p:spPr>
        <p:txBody>
          <a:bodyPr/>
          <a:lstStyle>
            <a:lvl1pPr>
              <a:buNone/>
              <a:defRPr sz="2200" i="1">
                <a:solidFill>
                  <a:srgbClr val="CCFF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31987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1355676"/>
            <a:ext cx="8111067" cy="2308324"/>
          </a:xfrm>
        </p:spPr>
        <p:txBody>
          <a:bodyPr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1208" y="4297679"/>
            <a:ext cx="6793992" cy="1157901"/>
          </a:xfrm>
        </p:spPr>
        <p:txBody>
          <a:bodyPr/>
          <a:lstStyle>
            <a:lvl1pPr marL="0" indent="0" algn="l">
              <a:buNone/>
              <a:defRPr sz="3200" i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626970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823FB8-0358-3D60-8C07-65208B092F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71467" y="6547555"/>
            <a:ext cx="361884" cy="319867"/>
          </a:xfrm>
        </p:spPr>
        <p:txBody>
          <a:bodyPr/>
          <a:lstStyle>
            <a:lvl1pPr>
              <a:defRPr sz="1000" b="1" i="0" baseline="0">
                <a:solidFill>
                  <a:schemeClr val="bg1"/>
                </a:solidFill>
                <a:latin typeface="Aptos" panose="020B0004020202020204" pitchFamily="34" charset="0"/>
              </a:defRPr>
            </a:lvl1pPr>
          </a:lstStyle>
          <a:p>
            <a:fld id="{450AD36E-3ACA-4EBB-9678-E39944C078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3639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46" y="307480"/>
            <a:ext cx="8421512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927" y="1611086"/>
            <a:ext cx="8464730" cy="49364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1016" y="1114697"/>
            <a:ext cx="8439150" cy="435428"/>
          </a:xfrm>
        </p:spPr>
        <p:txBody>
          <a:bodyPr/>
          <a:lstStyle>
            <a:lvl1pPr>
              <a:buNone/>
              <a:defRPr sz="2200" i="1">
                <a:solidFill>
                  <a:srgbClr val="CCFF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9039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823FB8-0358-3D60-8C07-65208B092F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71467" y="6547555"/>
            <a:ext cx="361884" cy="319867"/>
          </a:xfrm>
        </p:spPr>
        <p:txBody>
          <a:bodyPr/>
          <a:lstStyle>
            <a:lvl1pPr>
              <a:defRPr sz="1000" b="1" i="0" baseline="0">
                <a:solidFill>
                  <a:schemeClr val="bg1"/>
                </a:solidFill>
                <a:latin typeface="Aptos" panose="020B0004020202020204" pitchFamily="34" charset="0"/>
              </a:defRPr>
            </a:lvl1pPr>
          </a:lstStyle>
          <a:p>
            <a:fld id="{450AD36E-3ACA-4EBB-9678-E39944C078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5154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246" y="1512554"/>
            <a:ext cx="8167688" cy="1754326"/>
          </a:xfrm>
        </p:spPr>
        <p:txBody>
          <a:bodyPr anchor="ctr" anchorCtr="0"/>
          <a:lstStyle>
            <a:lvl1pPr algn="l">
              <a:defRPr sz="5400" b="0" i="0" cap="none" baseline="0">
                <a:solidFill>
                  <a:srgbClr val="FFFF99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600" y="4075113"/>
            <a:ext cx="8161868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33313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617663"/>
            <a:ext cx="3810000" cy="4732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17663"/>
            <a:ext cx="3810000" cy="4732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9314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95758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73212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92368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93393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36882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00526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7800" y="612775"/>
            <a:ext cx="1943100" cy="57372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612775"/>
            <a:ext cx="5676900" cy="57372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96290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98500" y="612775"/>
            <a:ext cx="7772400" cy="5737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33366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+Sub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46" y="307480"/>
            <a:ext cx="8421512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927" y="1611086"/>
            <a:ext cx="8464730" cy="49364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1016" y="1114697"/>
            <a:ext cx="8439150" cy="435428"/>
          </a:xfrm>
        </p:spPr>
        <p:txBody>
          <a:bodyPr/>
          <a:lstStyle>
            <a:lvl1pPr>
              <a:buNone/>
              <a:defRPr sz="2200" i="1">
                <a:solidFill>
                  <a:srgbClr val="CCFF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2746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12775"/>
            <a:ext cx="77724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98500" y="1617663"/>
            <a:ext cx="7772400" cy="228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8500" y="4059238"/>
            <a:ext cx="7772400" cy="2290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9024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12775"/>
            <a:ext cx="77724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617663"/>
            <a:ext cx="3810000" cy="4732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0900" y="1617663"/>
            <a:ext cx="3810000" cy="228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0900" y="4059238"/>
            <a:ext cx="3810000" cy="2290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04780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Sub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46" y="307480"/>
            <a:ext cx="8421512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927" y="1611086"/>
            <a:ext cx="8464730" cy="493646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1016" y="1114697"/>
            <a:ext cx="8439150" cy="435428"/>
          </a:xfrm>
        </p:spPr>
        <p:txBody>
          <a:bodyPr/>
          <a:lstStyle>
            <a:lvl1pPr>
              <a:buNone/>
              <a:defRPr sz="2200" i="1">
                <a:solidFill>
                  <a:srgbClr val="CCFF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9176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246" y="1512554"/>
            <a:ext cx="8167688" cy="1754326"/>
          </a:xfrm>
        </p:spPr>
        <p:txBody>
          <a:bodyPr anchor="ctr" anchorCtr="0"/>
          <a:lstStyle>
            <a:lvl1pPr algn="l">
              <a:defRPr sz="5400" b="0" i="0" cap="none" baseline="0">
                <a:solidFill>
                  <a:srgbClr val="FFFF99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600" y="4075113"/>
            <a:ext cx="8161868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7362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617663"/>
            <a:ext cx="3810000" cy="4732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17663"/>
            <a:ext cx="3810000" cy="4732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2601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399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1714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4178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02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tx1"/>
            </a:gs>
            <a:gs pos="100000">
              <a:srgbClr val="333399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9955" y="363788"/>
            <a:ext cx="84215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This is the Master </a:t>
            </a:r>
            <a:r>
              <a:rPr lang="en-US" dirty="0" err="1"/>
              <a:t>supraTitle</a:t>
            </a:r>
            <a:endParaRPr 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2533" y="1332090"/>
            <a:ext cx="8387645" cy="5215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7C9ADB-7BB1-13B7-A3D1-559319C9C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71467" y="6439166"/>
            <a:ext cx="293802" cy="2909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450AD36E-3ACA-4EBB-9678-E39944C078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13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800">
          <a:solidFill>
            <a:srgbClr val="FFFF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9pPr>
    </p:titleStyle>
    <p:bodyStyle>
      <a:lvl1pPr marL="282575" indent="-282575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519113" indent="-2873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2pPr>
      <a:lvl3pPr marL="801688" indent="-225425" algn="l" rtl="0" eaLnBrk="1" fontAlgn="base" hangingPunct="1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1800">
          <a:solidFill>
            <a:schemeClr val="bg1"/>
          </a:solidFill>
          <a:latin typeface="+mn-lt"/>
        </a:defRPr>
      </a:lvl3pPr>
      <a:lvl4pPr marL="1084263" indent="-288925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1600">
          <a:solidFill>
            <a:schemeClr val="bg1"/>
          </a:solidFill>
          <a:latin typeface="+mn-lt"/>
        </a:defRPr>
      </a:lvl4pPr>
      <a:lvl5pPr marL="1377950" indent="-293688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4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tx1"/>
            </a:gs>
            <a:gs pos="100000">
              <a:srgbClr val="333399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9955" y="363788"/>
            <a:ext cx="84215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This is the Master </a:t>
            </a:r>
            <a:r>
              <a:rPr lang="en-US" dirty="0" err="1"/>
              <a:t>supraTitle</a:t>
            </a:r>
            <a:endParaRPr 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2533" y="1332090"/>
            <a:ext cx="8387645" cy="5215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42F24EF-FE31-3BEB-E05D-331942B38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7C9ADB-7BB1-13B7-A3D1-559319C9C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0AD36E-3ACA-4EBB-9678-E39944C07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3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49" r:id="rId13"/>
    <p:sldLayoutId id="2147483850" r:id="rId14"/>
    <p:sldLayoutId id="2147483851" r:id="rId15"/>
    <p:sldLayoutId id="2147483852" r:id="rId16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800">
          <a:solidFill>
            <a:srgbClr val="FFFF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9pPr>
    </p:titleStyle>
    <p:bodyStyle>
      <a:lvl1pPr marL="282575" indent="-282575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519113" indent="-2873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2pPr>
      <a:lvl3pPr marL="801688" indent="-225425" algn="l" rtl="0" eaLnBrk="1" fontAlgn="base" hangingPunct="1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1800">
          <a:solidFill>
            <a:schemeClr val="bg1"/>
          </a:solidFill>
          <a:latin typeface="+mn-lt"/>
        </a:defRPr>
      </a:lvl3pPr>
      <a:lvl4pPr marL="1084263" indent="-288925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1600">
          <a:solidFill>
            <a:schemeClr val="bg1"/>
          </a:solidFill>
          <a:latin typeface="+mn-lt"/>
        </a:defRPr>
      </a:lvl4pPr>
      <a:lvl5pPr marL="1377950" indent="-293688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4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2436" y="2274838"/>
            <a:ext cx="8111067" cy="2308324"/>
          </a:xfrm>
        </p:spPr>
        <p:txBody>
          <a:bodyPr/>
          <a:lstStyle/>
          <a:p>
            <a:r>
              <a:rPr lang="en-US" sz="7200" dirty="0"/>
              <a:t>Introductory General Chemistry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933" y="335982"/>
            <a:ext cx="6793992" cy="1466314"/>
          </a:xfrm>
        </p:spPr>
        <p:txBody>
          <a:bodyPr/>
          <a:lstStyle/>
          <a:p>
            <a:r>
              <a:rPr lang="en-US" sz="4800" dirty="0">
                <a:latin typeface="Cambria" panose="02040503050406030204" pitchFamily="18" charset="0"/>
                <a:ea typeface="Cambria" panose="02040503050406030204" pitchFamily="18" charset="0"/>
              </a:rPr>
              <a:t>Chemistry 3A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2436" y="6183465"/>
            <a:ext cx="82125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9FFCC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S. M. Halloran</a:t>
            </a:r>
          </a:p>
        </p:txBody>
      </p:sp>
      <p:grpSp>
        <p:nvGrpSpPr>
          <p:cNvPr id="7" name="Graphic 5">
            <a:extLst>
              <a:ext uri="{FF2B5EF4-FFF2-40B4-BE49-F238E27FC236}">
                <a16:creationId xmlns:a16="http://schemas.microsoft.com/office/drawing/2014/main" id="{5B52E0F6-8842-2F84-F5D5-89B62A99B5B8}"/>
              </a:ext>
            </a:extLst>
          </p:cNvPr>
          <p:cNvGrpSpPr/>
          <p:nvPr/>
        </p:nvGrpSpPr>
        <p:grpSpPr>
          <a:xfrm>
            <a:off x="6173698" y="6065033"/>
            <a:ext cx="2491329" cy="325030"/>
            <a:chOff x="3790393" y="2022509"/>
            <a:chExt cx="3776519" cy="492702"/>
          </a:xfrm>
          <a:solidFill>
            <a:schemeClr val="bg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445359E-6CDB-90C0-FF05-8856FBB015CC}"/>
                </a:ext>
              </a:extLst>
            </p:cNvPr>
            <p:cNvSpPr/>
            <p:nvPr/>
          </p:nvSpPr>
          <p:spPr>
            <a:xfrm>
              <a:off x="3790393" y="2022509"/>
              <a:ext cx="492702" cy="492702"/>
            </a:xfrm>
            <a:custGeom>
              <a:avLst/>
              <a:gdLst>
                <a:gd name="connsiteX0" fmla="*/ 21214 w 492702"/>
                <a:gd name="connsiteY0" fmla="*/ 0 h 492702"/>
                <a:gd name="connsiteX1" fmla="*/ 471489 w 492702"/>
                <a:gd name="connsiteY1" fmla="*/ 0 h 492702"/>
                <a:gd name="connsiteX2" fmla="*/ 492703 w 492702"/>
                <a:gd name="connsiteY2" fmla="*/ 21122 h 492702"/>
                <a:gd name="connsiteX3" fmla="*/ 492703 w 492702"/>
                <a:gd name="connsiteY3" fmla="*/ 471580 h 492702"/>
                <a:gd name="connsiteX4" fmla="*/ 471489 w 492702"/>
                <a:gd name="connsiteY4" fmla="*/ 492703 h 492702"/>
                <a:gd name="connsiteX5" fmla="*/ 21214 w 492702"/>
                <a:gd name="connsiteY5" fmla="*/ 492703 h 492702"/>
                <a:gd name="connsiteX6" fmla="*/ 0 w 492702"/>
                <a:gd name="connsiteY6" fmla="*/ 471580 h 492702"/>
                <a:gd name="connsiteX7" fmla="*/ 0 w 492702"/>
                <a:gd name="connsiteY7" fmla="*/ 21122 h 492702"/>
                <a:gd name="connsiteX8" fmla="*/ 21214 w 492702"/>
                <a:gd name="connsiteY8" fmla="*/ 0 h 49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2702" h="492702">
                  <a:moveTo>
                    <a:pt x="21214" y="0"/>
                  </a:moveTo>
                  <a:lnTo>
                    <a:pt x="471489" y="0"/>
                  </a:lnTo>
                  <a:cubicBezTo>
                    <a:pt x="483182" y="-27"/>
                    <a:pt x="492675" y="9430"/>
                    <a:pt x="492703" y="21122"/>
                  </a:cubicBezTo>
                  <a:lnTo>
                    <a:pt x="492703" y="471580"/>
                  </a:lnTo>
                  <a:cubicBezTo>
                    <a:pt x="492675" y="483273"/>
                    <a:pt x="483182" y="492725"/>
                    <a:pt x="471489" y="492703"/>
                  </a:cubicBezTo>
                  <a:lnTo>
                    <a:pt x="21214" y="492703"/>
                  </a:lnTo>
                  <a:cubicBezTo>
                    <a:pt x="9523" y="492730"/>
                    <a:pt x="25" y="483273"/>
                    <a:pt x="0" y="471580"/>
                  </a:cubicBezTo>
                  <a:lnTo>
                    <a:pt x="0" y="21122"/>
                  </a:lnTo>
                  <a:cubicBezTo>
                    <a:pt x="25" y="9430"/>
                    <a:pt x="9523" y="-27"/>
                    <a:pt x="21214" y="0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909A04D-0D5D-01FD-7DB9-AC8C8BC673AF}"/>
                </a:ext>
              </a:extLst>
            </p:cNvPr>
            <p:cNvSpPr/>
            <p:nvPr/>
          </p:nvSpPr>
          <p:spPr>
            <a:xfrm>
              <a:off x="3790393" y="2022509"/>
              <a:ext cx="492702" cy="492702"/>
            </a:xfrm>
            <a:custGeom>
              <a:avLst/>
              <a:gdLst>
                <a:gd name="connsiteX0" fmla="*/ 21214 w 492702"/>
                <a:gd name="connsiteY0" fmla="*/ 0 h 492702"/>
                <a:gd name="connsiteX1" fmla="*/ 471489 w 492702"/>
                <a:gd name="connsiteY1" fmla="*/ 0 h 492702"/>
                <a:gd name="connsiteX2" fmla="*/ 492703 w 492702"/>
                <a:gd name="connsiteY2" fmla="*/ 21122 h 492702"/>
                <a:gd name="connsiteX3" fmla="*/ 492703 w 492702"/>
                <a:gd name="connsiteY3" fmla="*/ 471580 h 492702"/>
                <a:gd name="connsiteX4" fmla="*/ 471489 w 492702"/>
                <a:gd name="connsiteY4" fmla="*/ 492703 h 492702"/>
                <a:gd name="connsiteX5" fmla="*/ 21214 w 492702"/>
                <a:gd name="connsiteY5" fmla="*/ 492703 h 492702"/>
                <a:gd name="connsiteX6" fmla="*/ 0 w 492702"/>
                <a:gd name="connsiteY6" fmla="*/ 471580 h 492702"/>
                <a:gd name="connsiteX7" fmla="*/ 0 w 492702"/>
                <a:gd name="connsiteY7" fmla="*/ 21122 h 492702"/>
                <a:gd name="connsiteX8" fmla="*/ 21214 w 492702"/>
                <a:gd name="connsiteY8" fmla="*/ 0 h 49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2702" h="492702">
                  <a:moveTo>
                    <a:pt x="21214" y="0"/>
                  </a:moveTo>
                  <a:lnTo>
                    <a:pt x="471489" y="0"/>
                  </a:lnTo>
                  <a:cubicBezTo>
                    <a:pt x="483182" y="-27"/>
                    <a:pt x="492675" y="9430"/>
                    <a:pt x="492703" y="21122"/>
                  </a:cubicBezTo>
                  <a:lnTo>
                    <a:pt x="492703" y="471580"/>
                  </a:lnTo>
                  <a:cubicBezTo>
                    <a:pt x="492675" y="483273"/>
                    <a:pt x="483182" y="492725"/>
                    <a:pt x="471489" y="492703"/>
                  </a:cubicBezTo>
                  <a:lnTo>
                    <a:pt x="21214" y="492703"/>
                  </a:lnTo>
                  <a:cubicBezTo>
                    <a:pt x="9523" y="492730"/>
                    <a:pt x="25" y="483273"/>
                    <a:pt x="0" y="471580"/>
                  </a:cubicBezTo>
                  <a:lnTo>
                    <a:pt x="0" y="21122"/>
                  </a:lnTo>
                  <a:cubicBezTo>
                    <a:pt x="25" y="9430"/>
                    <a:pt x="9523" y="-27"/>
                    <a:pt x="21214" y="0"/>
                  </a:cubicBezTo>
                  <a:close/>
                </a:path>
              </a:pathLst>
            </a:custGeom>
            <a:grpFill/>
            <a:ln w="7968" cap="flat">
              <a:solidFill>
                <a:srgbClr val="23202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6EE4331-1540-5318-0722-CE5188B33B81}"/>
                </a:ext>
              </a:extLst>
            </p:cNvPr>
            <p:cNvSpPr/>
            <p:nvPr/>
          </p:nvSpPr>
          <p:spPr>
            <a:xfrm>
              <a:off x="3825932" y="2058504"/>
              <a:ext cx="421762" cy="419709"/>
            </a:xfrm>
            <a:custGeom>
              <a:avLst/>
              <a:gdLst>
                <a:gd name="connsiteX0" fmla="*/ 59717 w 421762"/>
                <a:gd name="connsiteY0" fmla="*/ 0 h 419709"/>
                <a:gd name="connsiteX1" fmla="*/ 421489 w 421762"/>
                <a:gd name="connsiteY1" fmla="*/ 0 h 419709"/>
                <a:gd name="connsiteX2" fmla="*/ 421489 w 421762"/>
                <a:gd name="connsiteY2" fmla="*/ 57117 h 419709"/>
                <a:gd name="connsiteX3" fmla="*/ 57391 w 421762"/>
                <a:gd name="connsiteY3" fmla="*/ 57117 h 419709"/>
                <a:gd name="connsiteX4" fmla="*/ 57391 w 421762"/>
                <a:gd name="connsiteY4" fmla="*/ 167656 h 419709"/>
                <a:gd name="connsiteX5" fmla="*/ 91059 w 421762"/>
                <a:gd name="connsiteY5" fmla="*/ 167656 h 419709"/>
                <a:gd name="connsiteX6" fmla="*/ 91059 w 421762"/>
                <a:gd name="connsiteY6" fmla="*/ 144024 h 419709"/>
                <a:gd name="connsiteX7" fmla="*/ 150913 w 421762"/>
                <a:gd name="connsiteY7" fmla="*/ 90648 h 419709"/>
                <a:gd name="connsiteX8" fmla="*/ 421626 w 421762"/>
                <a:gd name="connsiteY8" fmla="*/ 90648 h 419709"/>
                <a:gd name="connsiteX9" fmla="*/ 421626 w 421762"/>
                <a:gd name="connsiteY9" fmla="*/ 147902 h 419709"/>
                <a:gd name="connsiteX10" fmla="*/ 149681 w 421762"/>
                <a:gd name="connsiteY10" fmla="*/ 147902 h 419709"/>
                <a:gd name="connsiteX11" fmla="*/ 149681 w 421762"/>
                <a:gd name="connsiteY11" fmla="*/ 167793 h 419709"/>
                <a:gd name="connsiteX12" fmla="*/ 421626 w 421762"/>
                <a:gd name="connsiteY12" fmla="*/ 167793 h 419709"/>
                <a:gd name="connsiteX13" fmla="*/ 421626 w 421762"/>
                <a:gd name="connsiteY13" fmla="*/ 224910 h 419709"/>
                <a:gd name="connsiteX14" fmla="*/ 225776 w 421762"/>
                <a:gd name="connsiteY14" fmla="*/ 224910 h 419709"/>
                <a:gd name="connsiteX15" fmla="*/ 225776 w 421762"/>
                <a:gd name="connsiteY15" fmla="*/ 284490 h 419709"/>
                <a:gd name="connsiteX16" fmla="*/ 421626 w 421762"/>
                <a:gd name="connsiteY16" fmla="*/ 284490 h 419709"/>
                <a:gd name="connsiteX17" fmla="*/ 421626 w 421762"/>
                <a:gd name="connsiteY17" fmla="*/ 342702 h 419709"/>
                <a:gd name="connsiteX18" fmla="*/ 220895 w 421762"/>
                <a:gd name="connsiteY18" fmla="*/ 342702 h 419709"/>
                <a:gd name="connsiteX19" fmla="*/ 168523 w 421762"/>
                <a:gd name="connsiteY19" fmla="*/ 284353 h 419709"/>
                <a:gd name="connsiteX20" fmla="*/ 168523 w 421762"/>
                <a:gd name="connsiteY20" fmla="*/ 224773 h 419709"/>
                <a:gd name="connsiteX21" fmla="*/ 149818 w 421762"/>
                <a:gd name="connsiteY21" fmla="*/ 224773 h 419709"/>
                <a:gd name="connsiteX22" fmla="*/ 149818 w 421762"/>
                <a:gd name="connsiteY22" fmla="*/ 362593 h 419709"/>
                <a:gd name="connsiteX23" fmla="*/ 421763 w 421762"/>
                <a:gd name="connsiteY23" fmla="*/ 362593 h 419709"/>
                <a:gd name="connsiteX24" fmla="*/ 421763 w 421762"/>
                <a:gd name="connsiteY24" fmla="*/ 419710 h 419709"/>
                <a:gd name="connsiteX25" fmla="*/ 144845 w 421762"/>
                <a:gd name="connsiteY25" fmla="*/ 419710 h 419709"/>
                <a:gd name="connsiteX26" fmla="*/ 91196 w 421762"/>
                <a:gd name="connsiteY26" fmla="*/ 364969 h 419709"/>
                <a:gd name="connsiteX27" fmla="*/ 91196 w 421762"/>
                <a:gd name="connsiteY27" fmla="*/ 364965 h 419709"/>
                <a:gd name="connsiteX28" fmla="*/ 91196 w 421762"/>
                <a:gd name="connsiteY28" fmla="*/ 224773 h 419709"/>
                <a:gd name="connsiteX29" fmla="*/ 57528 w 421762"/>
                <a:gd name="connsiteY29" fmla="*/ 224773 h 419709"/>
                <a:gd name="connsiteX30" fmla="*/ 57528 w 421762"/>
                <a:gd name="connsiteY30" fmla="*/ 419710 h 419709"/>
                <a:gd name="connsiteX31" fmla="*/ 0 w 421762"/>
                <a:gd name="connsiteY31" fmla="*/ 419710 h 419709"/>
                <a:gd name="connsiteX32" fmla="*/ 0 w 421762"/>
                <a:gd name="connsiteY32" fmla="*/ 53422 h 419709"/>
                <a:gd name="connsiteX33" fmla="*/ 59854 w 421762"/>
                <a:gd name="connsiteY33" fmla="*/ 0 h 41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21762" h="419709">
                  <a:moveTo>
                    <a:pt x="59717" y="0"/>
                  </a:moveTo>
                  <a:lnTo>
                    <a:pt x="421489" y="0"/>
                  </a:lnTo>
                  <a:lnTo>
                    <a:pt x="421489" y="57117"/>
                  </a:lnTo>
                  <a:lnTo>
                    <a:pt x="57391" y="57117"/>
                  </a:lnTo>
                  <a:lnTo>
                    <a:pt x="57391" y="167656"/>
                  </a:lnTo>
                  <a:lnTo>
                    <a:pt x="91059" y="167656"/>
                  </a:lnTo>
                  <a:lnTo>
                    <a:pt x="91059" y="144024"/>
                  </a:lnTo>
                  <a:cubicBezTo>
                    <a:pt x="91059" y="112865"/>
                    <a:pt x="119572" y="90648"/>
                    <a:pt x="150913" y="90648"/>
                  </a:cubicBezTo>
                  <a:lnTo>
                    <a:pt x="421626" y="90648"/>
                  </a:lnTo>
                  <a:lnTo>
                    <a:pt x="421626" y="147902"/>
                  </a:lnTo>
                  <a:lnTo>
                    <a:pt x="149681" y="147902"/>
                  </a:lnTo>
                  <a:lnTo>
                    <a:pt x="149681" y="167793"/>
                  </a:lnTo>
                  <a:lnTo>
                    <a:pt x="421626" y="167793"/>
                  </a:lnTo>
                  <a:lnTo>
                    <a:pt x="421626" y="224910"/>
                  </a:lnTo>
                  <a:lnTo>
                    <a:pt x="225776" y="224910"/>
                  </a:lnTo>
                  <a:lnTo>
                    <a:pt x="225776" y="284490"/>
                  </a:lnTo>
                  <a:lnTo>
                    <a:pt x="421626" y="284490"/>
                  </a:lnTo>
                  <a:lnTo>
                    <a:pt x="421626" y="342702"/>
                  </a:lnTo>
                  <a:lnTo>
                    <a:pt x="220895" y="342702"/>
                  </a:lnTo>
                  <a:cubicBezTo>
                    <a:pt x="190192" y="342702"/>
                    <a:pt x="168523" y="314919"/>
                    <a:pt x="168523" y="284353"/>
                  </a:cubicBezTo>
                  <a:lnTo>
                    <a:pt x="168523" y="224773"/>
                  </a:lnTo>
                  <a:lnTo>
                    <a:pt x="149818" y="224773"/>
                  </a:lnTo>
                  <a:lnTo>
                    <a:pt x="149818" y="362593"/>
                  </a:lnTo>
                  <a:lnTo>
                    <a:pt x="421763" y="362593"/>
                  </a:lnTo>
                  <a:lnTo>
                    <a:pt x="421763" y="419710"/>
                  </a:lnTo>
                  <a:lnTo>
                    <a:pt x="144845" y="419710"/>
                  </a:lnTo>
                  <a:cubicBezTo>
                    <a:pt x="114914" y="419408"/>
                    <a:pt x="90894" y="394901"/>
                    <a:pt x="91196" y="364969"/>
                  </a:cubicBezTo>
                  <a:cubicBezTo>
                    <a:pt x="91196" y="364969"/>
                    <a:pt x="91196" y="364965"/>
                    <a:pt x="91196" y="364965"/>
                  </a:cubicBezTo>
                  <a:lnTo>
                    <a:pt x="91196" y="224773"/>
                  </a:lnTo>
                  <a:lnTo>
                    <a:pt x="57528" y="224773"/>
                  </a:lnTo>
                  <a:lnTo>
                    <a:pt x="57528" y="419710"/>
                  </a:lnTo>
                  <a:lnTo>
                    <a:pt x="0" y="419710"/>
                  </a:lnTo>
                  <a:lnTo>
                    <a:pt x="0" y="53422"/>
                  </a:lnTo>
                  <a:cubicBezTo>
                    <a:pt x="0" y="22217"/>
                    <a:pt x="28513" y="0"/>
                    <a:pt x="59854" y="0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72C943D-29C0-01D5-C496-31B31C02ECE3}"/>
                </a:ext>
              </a:extLst>
            </p:cNvPr>
            <p:cNvSpPr/>
            <p:nvPr/>
          </p:nvSpPr>
          <p:spPr>
            <a:xfrm>
              <a:off x="3825932" y="2058504"/>
              <a:ext cx="421762" cy="419709"/>
            </a:xfrm>
            <a:custGeom>
              <a:avLst/>
              <a:gdLst>
                <a:gd name="connsiteX0" fmla="*/ 59717 w 421762"/>
                <a:gd name="connsiteY0" fmla="*/ 0 h 419709"/>
                <a:gd name="connsiteX1" fmla="*/ 421489 w 421762"/>
                <a:gd name="connsiteY1" fmla="*/ 0 h 419709"/>
                <a:gd name="connsiteX2" fmla="*/ 421489 w 421762"/>
                <a:gd name="connsiteY2" fmla="*/ 57117 h 419709"/>
                <a:gd name="connsiteX3" fmla="*/ 57391 w 421762"/>
                <a:gd name="connsiteY3" fmla="*/ 57117 h 419709"/>
                <a:gd name="connsiteX4" fmla="*/ 57391 w 421762"/>
                <a:gd name="connsiteY4" fmla="*/ 167656 h 419709"/>
                <a:gd name="connsiteX5" fmla="*/ 91059 w 421762"/>
                <a:gd name="connsiteY5" fmla="*/ 167656 h 419709"/>
                <a:gd name="connsiteX6" fmla="*/ 91059 w 421762"/>
                <a:gd name="connsiteY6" fmla="*/ 144024 h 419709"/>
                <a:gd name="connsiteX7" fmla="*/ 150913 w 421762"/>
                <a:gd name="connsiteY7" fmla="*/ 90648 h 419709"/>
                <a:gd name="connsiteX8" fmla="*/ 421626 w 421762"/>
                <a:gd name="connsiteY8" fmla="*/ 90648 h 419709"/>
                <a:gd name="connsiteX9" fmla="*/ 421626 w 421762"/>
                <a:gd name="connsiteY9" fmla="*/ 147902 h 419709"/>
                <a:gd name="connsiteX10" fmla="*/ 149681 w 421762"/>
                <a:gd name="connsiteY10" fmla="*/ 147902 h 419709"/>
                <a:gd name="connsiteX11" fmla="*/ 149681 w 421762"/>
                <a:gd name="connsiteY11" fmla="*/ 167793 h 419709"/>
                <a:gd name="connsiteX12" fmla="*/ 421626 w 421762"/>
                <a:gd name="connsiteY12" fmla="*/ 167793 h 419709"/>
                <a:gd name="connsiteX13" fmla="*/ 421626 w 421762"/>
                <a:gd name="connsiteY13" fmla="*/ 224910 h 419709"/>
                <a:gd name="connsiteX14" fmla="*/ 225776 w 421762"/>
                <a:gd name="connsiteY14" fmla="*/ 224910 h 419709"/>
                <a:gd name="connsiteX15" fmla="*/ 225776 w 421762"/>
                <a:gd name="connsiteY15" fmla="*/ 284490 h 419709"/>
                <a:gd name="connsiteX16" fmla="*/ 421626 w 421762"/>
                <a:gd name="connsiteY16" fmla="*/ 284490 h 419709"/>
                <a:gd name="connsiteX17" fmla="*/ 421626 w 421762"/>
                <a:gd name="connsiteY17" fmla="*/ 342702 h 419709"/>
                <a:gd name="connsiteX18" fmla="*/ 220895 w 421762"/>
                <a:gd name="connsiteY18" fmla="*/ 342702 h 419709"/>
                <a:gd name="connsiteX19" fmla="*/ 168523 w 421762"/>
                <a:gd name="connsiteY19" fmla="*/ 284353 h 419709"/>
                <a:gd name="connsiteX20" fmla="*/ 168523 w 421762"/>
                <a:gd name="connsiteY20" fmla="*/ 224773 h 419709"/>
                <a:gd name="connsiteX21" fmla="*/ 149818 w 421762"/>
                <a:gd name="connsiteY21" fmla="*/ 224773 h 419709"/>
                <a:gd name="connsiteX22" fmla="*/ 149818 w 421762"/>
                <a:gd name="connsiteY22" fmla="*/ 362593 h 419709"/>
                <a:gd name="connsiteX23" fmla="*/ 421763 w 421762"/>
                <a:gd name="connsiteY23" fmla="*/ 362593 h 419709"/>
                <a:gd name="connsiteX24" fmla="*/ 421763 w 421762"/>
                <a:gd name="connsiteY24" fmla="*/ 419710 h 419709"/>
                <a:gd name="connsiteX25" fmla="*/ 144845 w 421762"/>
                <a:gd name="connsiteY25" fmla="*/ 419710 h 419709"/>
                <a:gd name="connsiteX26" fmla="*/ 91196 w 421762"/>
                <a:gd name="connsiteY26" fmla="*/ 364969 h 419709"/>
                <a:gd name="connsiteX27" fmla="*/ 91196 w 421762"/>
                <a:gd name="connsiteY27" fmla="*/ 364965 h 419709"/>
                <a:gd name="connsiteX28" fmla="*/ 91196 w 421762"/>
                <a:gd name="connsiteY28" fmla="*/ 224773 h 419709"/>
                <a:gd name="connsiteX29" fmla="*/ 57528 w 421762"/>
                <a:gd name="connsiteY29" fmla="*/ 224773 h 419709"/>
                <a:gd name="connsiteX30" fmla="*/ 57528 w 421762"/>
                <a:gd name="connsiteY30" fmla="*/ 419710 h 419709"/>
                <a:gd name="connsiteX31" fmla="*/ 0 w 421762"/>
                <a:gd name="connsiteY31" fmla="*/ 419710 h 419709"/>
                <a:gd name="connsiteX32" fmla="*/ 0 w 421762"/>
                <a:gd name="connsiteY32" fmla="*/ 53422 h 419709"/>
                <a:gd name="connsiteX33" fmla="*/ 59717 w 421762"/>
                <a:gd name="connsiteY33" fmla="*/ 0 h 41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21762" h="419709">
                  <a:moveTo>
                    <a:pt x="59717" y="0"/>
                  </a:moveTo>
                  <a:lnTo>
                    <a:pt x="421489" y="0"/>
                  </a:lnTo>
                  <a:lnTo>
                    <a:pt x="421489" y="57117"/>
                  </a:lnTo>
                  <a:lnTo>
                    <a:pt x="57391" y="57117"/>
                  </a:lnTo>
                  <a:lnTo>
                    <a:pt x="57391" y="167656"/>
                  </a:lnTo>
                  <a:lnTo>
                    <a:pt x="91059" y="167656"/>
                  </a:lnTo>
                  <a:lnTo>
                    <a:pt x="91059" y="144024"/>
                  </a:lnTo>
                  <a:cubicBezTo>
                    <a:pt x="91059" y="112865"/>
                    <a:pt x="119572" y="90648"/>
                    <a:pt x="150913" y="90648"/>
                  </a:cubicBezTo>
                  <a:lnTo>
                    <a:pt x="421626" y="90648"/>
                  </a:lnTo>
                  <a:lnTo>
                    <a:pt x="421626" y="147902"/>
                  </a:lnTo>
                  <a:lnTo>
                    <a:pt x="149681" y="147902"/>
                  </a:lnTo>
                  <a:lnTo>
                    <a:pt x="149681" y="167793"/>
                  </a:lnTo>
                  <a:lnTo>
                    <a:pt x="421626" y="167793"/>
                  </a:lnTo>
                  <a:lnTo>
                    <a:pt x="421626" y="224910"/>
                  </a:lnTo>
                  <a:lnTo>
                    <a:pt x="225776" y="224910"/>
                  </a:lnTo>
                  <a:lnTo>
                    <a:pt x="225776" y="284490"/>
                  </a:lnTo>
                  <a:lnTo>
                    <a:pt x="421626" y="284490"/>
                  </a:lnTo>
                  <a:lnTo>
                    <a:pt x="421626" y="342702"/>
                  </a:lnTo>
                  <a:lnTo>
                    <a:pt x="220895" y="342702"/>
                  </a:lnTo>
                  <a:cubicBezTo>
                    <a:pt x="190192" y="342702"/>
                    <a:pt x="168523" y="314919"/>
                    <a:pt x="168523" y="284353"/>
                  </a:cubicBezTo>
                  <a:lnTo>
                    <a:pt x="168523" y="224773"/>
                  </a:lnTo>
                  <a:lnTo>
                    <a:pt x="149818" y="224773"/>
                  </a:lnTo>
                  <a:lnTo>
                    <a:pt x="149818" y="362593"/>
                  </a:lnTo>
                  <a:lnTo>
                    <a:pt x="421763" y="362593"/>
                  </a:lnTo>
                  <a:lnTo>
                    <a:pt x="421763" y="419710"/>
                  </a:lnTo>
                  <a:lnTo>
                    <a:pt x="144845" y="419710"/>
                  </a:lnTo>
                  <a:cubicBezTo>
                    <a:pt x="114914" y="419408"/>
                    <a:pt x="90894" y="394901"/>
                    <a:pt x="91196" y="364969"/>
                  </a:cubicBezTo>
                  <a:cubicBezTo>
                    <a:pt x="91196" y="364969"/>
                    <a:pt x="91196" y="364965"/>
                    <a:pt x="91196" y="364965"/>
                  </a:cubicBezTo>
                  <a:lnTo>
                    <a:pt x="91196" y="224773"/>
                  </a:lnTo>
                  <a:lnTo>
                    <a:pt x="57528" y="224773"/>
                  </a:lnTo>
                  <a:lnTo>
                    <a:pt x="57528" y="419710"/>
                  </a:lnTo>
                  <a:lnTo>
                    <a:pt x="0" y="419710"/>
                  </a:lnTo>
                  <a:lnTo>
                    <a:pt x="0" y="53422"/>
                  </a:lnTo>
                  <a:cubicBezTo>
                    <a:pt x="0" y="22217"/>
                    <a:pt x="28513" y="0"/>
                    <a:pt x="59717" y="0"/>
                  </a:cubicBezTo>
                  <a:close/>
                </a:path>
              </a:pathLst>
            </a:custGeom>
            <a:solidFill>
              <a:srgbClr val="C00000"/>
            </a:solidFill>
            <a:ln w="820" cap="flat">
              <a:solidFill>
                <a:srgbClr val="DB003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0741ADA-80E5-F192-86C1-F7E0C41F5B41}"/>
                </a:ext>
              </a:extLst>
            </p:cNvPr>
            <p:cNvSpPr/>
            <p:nvPr/>
          </p:nvSpPr>
          <p:spPr>
            <a:xfrm>
              <a:off x="4352622" y="2133413"/>
              <a:ext cx="200183" cy="271807"/>
            </a:xfrm>
            <a:custGeom>
              <a:avLst/>
              <a:gdLst>
                <a:gd name="connsiteX0" fmla="*/ 75913 w 200183"/>
                <a:gd name="connsiteY0" fmla="*/ 14736 h 271807"/>
                <a:gd name="connsiteX1" fmla="*/ 75913 w 200183"/>
                <a:gd name="connsiteY1" fmla="*/ 121670 h 271807"/>
                <a:gd name="connsiteX2" fmla="*/ 124179 w 200183"/>
                <a:gd name="connsiteY2" fmla="*/ 121670 h 271807"/>
                <a:gd name="connsiteX3" fmla="*/ 148586 w 200183"/>
                <a:gd name="connsiteY3" fmla="*/ 114143 h 271807"/>
                <a:gd name="connsiteX4" fmla="*/ 158851 w 200183"/>
                <a:gd name="connsiteY4" fmla="*/ 84444 h 271807"/>
                <a:gd name="connsiteX5" fmla="*/ 166196 w 200183"/>
                <a:gd name="connsiteY5" fmla="*/ 84444 h 271807"/>
                <a:gd name="connsiteX6" fmla="*/ 166196 w 200183"/>
                <a:gd name="connsiteY6" fmla="*/ 176415 h 271807"/>
                <a:gd name="connsiteX7" fmla="*/ 158851 w 200183"/>
                <a:gd name="connsiteY7" fmla="*/ 176415 h 271807"/>
                <a:gd name="connsiteX8" fmla="*/ 154836 w 200183"/>
                <a:gd name="connsiteY8" fmla="*/ 153148 h 271807"/>
                <a:gd name="connsiteX9" fmla="*/ 144298 w 200183"/>
                <a:gd name="connsiteY9" fmla="*/ 142063 h 271807"/>
                <a:gd name="connsiteX10" fmla="*/ 124179 w 200183"/>
                <a:gd name="connsiteY10" fmla="*/ 138367 h 271807"/>
                <a:gd name="connsiteX11" fmla="*/ 75913 w 200183"/>
                <a:gd name="connsiteY11" fmla="*/ 138367 h 271807"/>
                <a:gd name="connsiteX12" fmla="*/ 75913 w 200183"/>
                <a:gd name="connsiteY12" fmla="*/ 223541 h 271807"/>
                <a:gd name="connsiteX13" fmla="*/ 78467 w 200183"/>
                <a:gd name="connsiteY13" fmla="*/ 250913 h 271807"/>
                <a:gd name="connsiteX14" fmla="*/ 86725 w 200183"/>
                <a:gd name="connsiteY14" fmla="*/ 259490 h 271807"/>
                <a:gd name="connsiteX15" fmla="*/ 104745 w 200183"/>
                <a:gd name="connsiteY15" fmla="*/ 264326 h 271807"/>
                <a:gd name="connsiteX16" fmla="*/ 114371 w 200183"/>
                <a:gd name="connsiteY16" fmla="*/ 264326 h 271807"/>
                <a:gd name="connsiteX17" fmla="*/ 114371 w 200183"/>
                <a:gd name="connsiteY17" fmla="*/ 271808 h 271807"/>
                <a:gd name="connsiteX18" fmla="*/ 319 w 200183"/>
                <a:gd name="connsiteY18" fmla="*/ 271808 h 271807"/>
                <a:gd name="connsiteX19" fmla="*/ 319 w 200183"/>
                <a:gd name="connsiteY19" fmla="*/ 264326 h 271807"/>
                <a:gd name="connsiteX20" fmla="*/ 9717 w 200183"/>
                <a:gd name="connsiteY20" fmla="*/ 264326 h 271807"/>
                <a:gd name="connsiteX21" fmla="*/ 33668 w 200183"/>
                <a:gd name="connsiteY21" fmla="*/ 254517 h 271807"/>
                <a:gd name="connsiteX22" fmla="*/ 38230 w 200183"/>
                <a:gd name="connsiteY22" fmla="*/ 223678 h 271807"/>
                <a:gd name="connsiteX23" fmla="*/ 38230 w 200183"/>
                <a:gd name="connsiteY23" fmla="*/ 48084 h 271807"/>
                <a:gd name="connsiteX24" fmla="*/ 35675 w 200183"/>
                <a:gd name="connsiteY24" fmla="*/ 20712 h 271807"/>
                <a:gd name="connsiteX25" fmla="*/ 27646 w 200183"/>
                <a:gd name="connsiteY25" fmla="*/ 12089 h 271807"/>
                <a:gd name="connsiteX26" fmla="*/ 9398 w 200183"/>
                <a:gd name="connsiteY26" fmla="*/ 7299 h 271807"/>
                <a:gd name="connsiteX27" fmla="*/ 0 w 200183"/>
                <a:gd name="connsiteY27" fmla="*/ 7299 h 271807"/>
                <a:gd name="connsiteX28" fmla="*/ 0 w 200183"/>
                <a:gd name="connsiteY28" fmla="*/ 0 h 271807"/>
                <a:gd name="connsiteX29" fmla="*/ 197446 w 200183"/>
                <a:gd name="connsiteY29" fmla="*/ 0 h 271807"/>
                <a:gd name="connsiteX30" fmla="*/ 200183 w 200183"/>
                <a:gd name="connsiteY30" fmla="*/ 59672 h 271807"/>
                <a:gd name="connsiteX31" fmla="*/ 193295 w 200183"/>
                <a:gd name="connsiteY31" fmla="*/ 59672 h 271807"/>
                <a:gd name="connsiteX32" fmla="*/ 181479 w 200183"/>
                <a:gd name="connsiteY32" fmla="*/ 31706 h 271807"/>
                <a:gd name="connsiteX33" fmla="*/ 164827 w 200183"/>
                <a:gd name="connsiteY33" fmla="*/ 18750 h 271807"/>
                <a:gd name="connsiteX34" fmla="*/ 134170 w 200183"/>
                <a:gd name="connsiteY34" fmla="*/ 14736 h 271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0183" h="271807">
                  <a:moveTo>
                    <a:pt x="75913" y="14736"/>
                  </a:moveTo>
                  <a:lnTo>
                    <a:pt x="75913" y="121670"/>
                  </a:lnTo>
                  <a:lnTo>
                    <a:pt x="124179" y="121670"/>
                  </a:lnTo>
                  <a:cubicBezTo>
                    <a:pt x="135311" y="121670"/>
                    <a:pt x="143445" y="119161"/>
                    <a:pt x="148586" y="114143"/>
                  </a:cubicBezTo>
                  <a:cubicBezTo>
                    <a:pt x="153728" y="109125"/>
                    <a:pt x="157149" y="99225"/>
                    <a:pt x="158851" y="84444"/>
                  </a:cubicBezTo>
                  <a:lnTo>
                    <a:pt x="166196" y="84444"/>
                  </a:lnTo>
                  <a:lnTo>
                    <a:pt x="166196" y="176415"/>
                  </a:lnTo>
                  <a:lnTo>
                    <a:pt x="158851" y="176415"/>
                  </a:lnTo>
                  <a:cubicBezTo>
                    <a:pt x="159234" y="168459"/>
                    <a:pt x="157866" y="160516"/>
                    <a:pt x="154836" y="153148"/>
                  </a:cubicBezTo>
                  <a:cubicBezTo>
                    <a:pt x="152523" y="148472"/>
                    <a:pt x="148851" y="144608"/>
                    <a:pt x="144298" y="142063"/>
                  </a:cubicBezTo>
                  <a:cubicBezTo>
                    <a:pt x="137984" y="139239"/>
                    <a:pt x="131086" y="137970"/>
                    <a:pt x="124179" y="138367"/>
                  </a:cubicBezTo>
                  <a:lnTo>
                    <a:pt x="75913" y="138367"/>
                  </a:lnTo>
                  <a:lnTo>
                    <a:pt x="75913" y="223541"/>
                  </a:lnTo>
                  <a:cubicBezTo>
                    <a:pt x="75393" y="232743"/>
                    <a:pt x="76255" y="241967"/>
                    <a:pt x="78467" y="250913"/>
                  </a:cubicBezTo>
                  <a:cubicBezTo>
                    <a:pt x="80146" y="254641"/>
                    <a:pt x="83066" y="257670"/>
                    <a:pt x="86725" y="259490"/>
                  </a:cubicBezTo>
                  <a:cubicBezTo>
                    <a:pt x="92213" y="262638"/>
                    <a:pt x="98422" y="264303"/>
                    <a:pt x="104745" y="264326"/>
                  </a:cubicBezTo>
                  <a:lnTo>
                    <a:pt x="114371" y="264326"/>
                  </a:lnTo>
                  <a:lnTo>
                    <a:pt x="114371" y="271808"/>
                  </a:lnTo>
                  <a:lnTo>
                    <a:pt x="319" y="271808"/>
                  </a:lnTo>
                  <a:lnTo>
                    <a:pt x="319" y="264326"/>
                  </a:lnTo>
                  <a:lnTo>
                    <a:pt x="9717" y="264326"/>
                  </a:lnTo>
                  <a:cubicBezTo>
                    <a:pt x="20698" y="264326"/>
                    <a:pt x="28682" y="261055"/>
                    <a:pt x="33668" y="254517"/>
                  </a:cubicBezTo>
                  <a:cubicBezTo>
                    <a:pt x="36770" y="250229"/>
                    <a:pt x="38230" y="239964"/>
                    <a:pt x="38230" y="223678"/>
                  </a:cubicBezTo>
                  <a:lnTo>
                    <a:pt x="38230" y="48084"/>
                  </a:lnTo>
                  <a:cubicBezTo>
                    <a:pt x="38759" y="38882"/>
                    <a:pt x="37897" y="29658"/>
                    <a:pt x="35675" y="20712"/>
                  </a:cubicBezTo>
                  <a:cubicBezTo>
                    <a:pt x="34024" y="17030"/>
                    <a:pt x="31204" y="13996"/>
                    <a:pt x="27646" y="12089"/>
                  </a:cubicBezTo>
                  <a:cubicBezTo>
                    <a:pt x="22099" y="8901"/>
                    <a:pt x="15798" y="7249"/>
                    <a:pt x="9398" y="7299"/>
                  </a:cubicBezTo>
                  <a:lnTo>
                    <a:pt x="0" y="7299"/>
                  </a:lnTo>
                  <a:lnTo>
                    <a:pt x="0" y="0"/>
                  </a:lnTo>
                  <a:lnTo>
                    <a:pt x="197446" y="0"/>
                  </a:lnTo>
                  <a:lnTo>
                    <a:pt x="200183" y="59672"/>
                  </a:lnTo>
                  <a:lnTo>
                    <a:pt x="193295" y="59672"/>
                  </a:lnTo>
                  <a:cubicBezTo>
                    <a:pt x="191109" y="49704"/>
                    <a:pt x="187104" y="40224"/>
                    <a:pt x="181479" y="31706"/>
                  </a:cubicBezTo>
                  <a:cubicBezTo>
                    <a:pt x="177227" y="25940"/>
                    <a:pt x="171465" y="21455"/>
                    <a:pt x="164827" y="18750"/>
                  </a:cubicBezTo>
                  <a:cubicBezTo>
                    <a:pt x="154928" y="15602"/>
                    <a:pt x="144544" y="14243"/>
                    <a:pt x="134170" y="14736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C2904AC-BC83-A3A1-4615-D3F6C57D071B}"/>
                </a:ext>
              </a:extLst>
            </p:cNvPr>
            <p:cNvSpPr/>
            <p:nvPr/>
          </p:nvSpPr>
          <p:spPr>
            <a:xfrm>
              <a:off x="4572239" y="2216155"/>
              <a:ext cx="133308" cy="189156"/>
            </a:xfrm>
            <a:custGeom>
              <a:avLst/>
              <a:gdLst>
                <a:gd name="connsiteX0" fmla="*/ 62683 w 133308"/>
                <a:gd name="connsiteY0" fmla="*/ 14 h 189156"/>
                <a:gd name="connsiteX1" fmla="*/ 62683 w 133308"/>
                <a:gd name="connsiteY1" fmla="*/ 41072 h 189156"/>
                <a:gd name="connsiteX2" fmla="*/ 108577 w 133308"/>
                <a:gd name="connsiteY2" fmla="*/ 14 h 189156"/>
                <a:gd name="connsiteX3" fmla="*/ 126278 w 133308"/>
                <a:gd name="connsiteY3" fmla="*/ 6720 h 189156"/>
                <a:gd name="connsiteX4" fmla="*/ 133303 w 133308"/>
                <a:gd name="connsiteY4" fmla="*/ 22231 h 189156"/>
                <a:gd name="connsiteX5" fmla="*/ 128239 w 133308"/>
                <a:gd name="connsiteY5" fmla="*/ 35461 h 189156"/>
                <a:gd name="connsiteX6" fmla="*/ 116196 w 133308"/>
                <a:gd name="connsiteY6" fmla="*/ 40844 h 189156"/>
                <a:gd name="connsiteX7" fmla="*/ 100913 w 133308"/>
                <a:gd name="connsiteY7" fmla="*/ 34001 h 189156"/>
                <a:gd name="connsiteX8" fmla="*/ 88367 w 133308"/>
                <a:gd name="connsiteY8" fmla="*/ 27158 h 189156"/>
                <a:gd name="connsiteX9" fmla="*/ 80749 w 133308"/>
                <a:gd name="connsiteY9" fmla="*/ 31173 h 189156"/>
                <a:gd name="connsiteX10" fmla="*/ 62500 w 133308"/>
                <a:gd name="connsiteY10" fmla="*/ 58089 h 189156"/>
                <a:gd name="connsiteX11" fmla="*/ 62500 w 133308"/>
                <a:gd name="connsiteY11" fmla="*/ 146045 h 189156"/>
                <a:gd name="connsiteX12" fmla="*/ 66196 w 133308"/>
                <a:gd name="connsiteY12" fmla="*/ 169175 h 189156"/>
                <a:gd name="connsiteX13" fmla="*/ 75320 w 133308"/>
                <a:gd name="connsiteY13" fmla="*/ 178299 h 189156"/>
                <a:gd name="connsiteX14" fmla="*/ 93933 w 133308"/>
                <a:gd name="connsiteY14" fmla="*/ 181857 h 189156"/>
                <a:gd name="connsiteX15" fmla="*/ 93933 w 133308"/>
                <a:gd name="connsiteY15" fmla="*/ 189157 h 189156"/>
                <a:gd name="connsiteX16" fmla="*/ 1779 w 133308"/>
                <a:gd name="connsiteY16" fmla="*/ 189157 h 189156"/>
                <a:gd name="connsiteX17" fmla="*/ 1779 w 133308"/>
                <a:gd name="connsiteY17" fmla="*/ 181857 h 189156"/>
                <a:gd name="connsiteX18" fmla="*/ 22126 w 133308"/>
                <a:gd name="connsiteY18" fmla="*/ 177295 h 189156"/>
                <a:gd name="connsiteX19" fmla="*/ 29015 w 133308"/>
                <a:gd name="connsiteY19" fmla="*/ 167031 h 189156"/>
                <a:gd name="connsiteX20" fmla="*/ 29973 w 133308"/>
                <a:gd name="connsiteY20" fmla="*/ 147505 h 189156"/>
                <a:gd name="connsiteX21" fmla="*/ 29973 w 133308"/>
                <a:gd name="connsiteY21" fmla="*/ 76565 h 189156"/>
                <a:gd name="connsiteX22" fmla="*/ 28695 w 133308"/>
                <a:gd name="connsiteY22" fmla="*/ 38426 h 189156"/>
                <a:gd name="connsiteX23" fmla="*/ 24133 w 133308"/>
                <a:gd name="connsiteY23" fmla="*/ 29530 h 189156"/>
                <a:gd name="connsiteX24" fmla="*/ 15648 w 133308"/>
                <a:gd name="connsiteY24" fmla="*/ 26702 h 189156"/>
                <a:gd name="connsiteX25" fmla="*/ 1962 w 133308"/>
                <a:gd name="connsiteY25" fmla="*/ 29713 h 189156"/>
                <a:gd name="connsiteX26" fmla="*/ 0 w 133308"/>
                <a:gd name="connsiteY26" fmla="*/ 22459 h 189156"/>
                <a:gd name="connsiteX27" fmla="*/ 54471 w 133308"/>
                <a:gd name="connsiteY27" fmla="*/ 14 h 189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3308" h="189156">
                  <a:moveTo>
                    <a:pt x="62683" y="14"/>
                  </a:moveTo>
                  <a:lnTo>
                    <a:pt x="62683" y="41072"/>
                  </a:lnTo>
                  <a:cubicBezTo>
                    <a:pt x="77555" y="13700"/>
                    <a:pt x="92852" y="14"/>
                    <a:pt x="108577" y="14"/>
                  </a:cubicBezTo>
                  <a:cubicBezTo>
                    <a:pt x="115137" y="-205"/>
                    <a:pt x="121511" y="2208"/>
                    <a:pt x="126278" y="6720"/>
                  </a:cubicBezTo>
                  <a:cubicBezTo>
                    <a:pt x="130712" y="10661"/>
                    <a:pt x="133262" y="16300"/>
                    <a:pt x="133303" y="22231"/>
                  </a:cubicBezTo>
                  <a:cubicBezTo>
                    <a:pt x="133422" y="27135"/>
                    <a:pt x="131602" y="31889"/>
                    <a:pt x="128239" y="35461"/>
                  </a:cubicBezTo>
                  <a:cubicBezTo>
                    <a:pt x="125192" y="38914"/>
                    <a:pt x="120799" y="40876"/>
                    <a:pt x="116196" y="40844"/>
                  </a:cubicBezTo>
                  <a:cubicBezTo>
                    <a:pt x="110475" y="40351"/>
                    <a:pt x="105092" y="37938"/>
                    <a:pt x="100913" y="34001"/>
                  </a:cubicBezTo>
                  <a:cubicBezTo>
                    <a:pt x="97482" y="30552"/>
                    <a:pt x="93125" y="28171"/>
                    <a:pt x="88367" y="27158"/>
                  </a:cubicBezTo>
                  <a:cubicBezTo>
                    <a:pt x="85402" y="27450"/>
                    <a:pt x="82665" y="28891"/>
                    <a:pt x="80749" y="31173"/>
                  </a:cubicBezTo>
                  <a:cubicBezTo>
                    <a:pt x="73166" y="39028"/>
                    <a:pt x="66994" y="48134"/>
                    <a:pt x="62500" y="58089"/>
                  </a:cubicBezTo>
                  <a:lnTo>
                    <a:pt x="62500" y="146045"/>
                  </a:lnTo>
                  <a:cubicBezTo>
                    <a:pt x="62090" y="153928"/>
                    <a:pt x="63349" y="161812"/>
                    <a:pt x="66196" y="169175"/>
                  </a:cubicBezTo>
                  <a:cubicBezTo>
                    <a:pt x="68162" y="173126"/>
                    <a:pt x="71369" y="176333"/>
                    <a:pt x="75320" y="178299"/>
                  </a:cubicBezTo>
                  <a:cubicBezTo>
                    <a:pt x="81141" y="180991"/>
                    <a:pt x="87532" y="182213"/>
                    <a:pt x="93933" y="181857"/>
                  </a:cubicBezTo>
                  <a:lnTo>
                    <a:pt x="93933" y="189157"/>
                  </a:lnTo>
                  <a:lnTo>
                    <a:pt x="1779" y="189157"/>
                  </a:lnTo>
                  <a:lnTo>
                    <a:pt x="1779" y="181857"/>
                  </a:lnTo>
                  <a:cubicBezTo>
                    <a:pt x="8859" y="182313"/>
                    <a:pt x="15922" y="180731"/>
                    <a:pt x="22126" y="177295"/>
                  </a:cubicBezTo>
                  <a:cubicBezTo>
                    <a:pt x="25616" y="174846"/>
                    <a:pt x="28070" y="171187"/>
                    <a:pt x="29015" y="167031"/>
                  </a:cubicBezTo>
                  <a:cubicBezTo>
                    <a:pt x="29923" y="160566"/>
                    <a:pt x="30242" y="154029"/>
                    <a:pt x="29973" y="147505"/>
                  </a:cubicBezTo>
                  <a:lnTo>
                    <a:pt x="29973" y="76565"/>
                  </a:lnTo>
                  <a:cubicBezTo>
                    <a:pt x="30361" y="63837"/>
                    <a:pt x="29936" y="51100"/>
                    <a:pt x="28695" y="38426"/>
                  </a:cubicBezTo>
                  <a:cubicBezTo>
                    <a:pt x="28244" y="35023"/>
                    <a:pt x="26633" y="31884"/>
                    <a:pt x="24133" y="29530"/>
                  </a:cubicBezTo>
                  <a:cubicBezTo>
                    <a:pt x="21729" y="27610"/>
                    <a:pt x="18723" y="26606"/>
                    <a:pt x="15648" y="26702"/>
                  </a:cubicBezTo>
                  <a:cubicBezTo>
                    <a:pt x="10940" y="26871"/>
                    <a:pt x="6305" y="27892"/>
                    <a:pt x="1962" y="29713"/>
                  </a:cubicBezTo>
                  <a:lnTo>
                    <a:pt x="0" y="22459"/>
                  </a:lnTo>
                  <a:lnTo>
                    <a:pt x="54471" y="14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5C475EE-EFC4-76F2-B18E-BD376DF85512}"/>
                </a:ext>
              </a:extLst>
            </p:cNvPr>
            <p:cNvSpPr/>
            <p:nvPr/>
          </p:nvSpPr>
          <p:spPr>
            <a:xfrm>
              <a:off x="4717951" y="2216088"/>
              <a:ext cx="151916" cy="194663"/>
            </a:xfrm>
            <a:custGeom>
              <a:avLst/>
              <a:gdLst>
                <a:gd name="connsiteX0" fmla="*/ 27783 w 151916"/>
                <a:gd name="connsiteY0" fmla="*/ 74716 h 194663"/>
                <a:gd name="connsiteX1" fmla="*/ 47217 w 151916"/>
                <a:gd name="connsiteY1" fmla="*/ 138585 h 194663"/>
                <a:gd name="connsiteX2" fmla="*/ 93294 w 151916"/>
                <a:gd name="connsiteY2" fmla="*/ 161760 h 194663"/>
                <a:gd name="connsiteX3" fmla="*/ 123951 w 151916"/>
                <a:gd name="connsiteY3" fmla="*/ 151906 h 194663"/>
                <a:gd name="connsiteX4" fmla="*/ 145849 w 151916"/>
                <a:gd name="connsiteY4" fmla="*/ 117919 h 194663"/>
                <a:gd name="connsiteX5" fmla="*/ 151917 w 151916"/>
                <a:gd name="connsiteY5" fmla="*/ 121933 h 194663"/>
                <a:gd name="connsiteX6" fmla="*/ 127966 w 151916"/>
                <a:gd name="connsiteY6" fmla="*/ 172116 h 194663"/>
                <a:gd name="connsiteX7" fmla="*/ 78376 w 151916"/>
                <a:gd name="connsiteY7" fmla="*/ 194653 h 194663"/>
                <a:gd name="connsiteX8" fmla="*/ 23038 w 151916"/>
                <a:gd name="connsiteY8" fmla="*/ 168923 h 194663"/>
                <a:gd name="connsiteX9" fmla="*/ 0 w 151916"/>
                <a:gd name="connsiteY9" fmla="*/ 99716 h 194663"/>
                <a:gd name="connsiteX10" fmla="*/ 23586 w 151916"/>
                <a:gd name="connsiteY10" fmla="*/ 26358 h 194663"/>
                <a:gd name="connsiteX11" fmla="*/ 82893 w 151916"/>
                <a:gd name="connsiteY11" fmla="*/ 35 h 194663"/>
                <a:gd name="connsiteX12" fmla="*/ 132482 w 151916"/>
                <a:gd name="connsiteY12" fmla="*/ 20336 h 194663"/>
                <a:gd name="connsiteX13" fmla="*/ 151917 w 151916"/>
                <a:gd name="connsiteY13" fmla="*/ 74670 h 194663"/>
                <a:gd name="connsiteX14" fmla="*/ 27783 w 151916"/>
                <a:gd name="connsiteY14" fmla="*/ 63174 h 194663"/>
                <a:gd name="connsiteX15" fmla="*/ 111132 w 151916"/>
                <a:gd name="connsiteY15" fmla="*/ 63174 h 194663"/>
                <a:gd name="connsiteX16" fmla="*/ 107026 w 151916"/>
                <a:gd name="connsiteY16" fmla="*/ 38402 h 194663"/>
                <a:gd name="connsiteX17" fmla="*/ 92382 w 151916"/>
                <a:gd name="connsiteY17" fmla="*/ 20792 h 194663"/>
                <a:gd name="connsiteX18" fmla="*/ 72035 w 151916"/>
                <a:gd name="connsiteY18" fmla="*/ 14406 h 194663"/>
                <a:gd name="connsiteX19" fmla="*/ 42838 w 151916"/>
                <a:gd name="connsiteY19" fmla="*/ 27316 h 194663"/>
                <a:gd name="connsiteX20" fmla="*/ 27783 w 151916"/>
                <a:gd name="connsiteY20" fmla="*/ 63174 h 194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916" h="194663">
                  <a:moveTo>
                    <a:pt x="27783" y="74716"/>
                  </a:moveTo>
                  <a:cubicBezTo>
                    <a:pt x="27783" y="101906"/>
                    <a:pt x="34261" y="123197"/>
                    <a:pt x="47217" y="138585"/>
                  </a:cubicBezTo>
                  <a:cubicBezTo>
                    <a:pt x="60174" y="153973"/>
                    <a:pt x="75534" y="161701"/>
                    <a:pt x="93294" y="161760"/>
                  </a:cubicBezTo>
                  <a:cubicBezTo>
                    <a:pt x="104325" y="161993"/>
                    <a:pt x="115119" y="158521"/>
                    <a:pt x="123951" y="151906"/>
                  </a:cubicBezTo>
                  <a:cubicBezTo>
                    <a:pt x="132651" y="145337"/>
                    <a:pt x="139950" y="134009"/>
                    <a:pt x="145849" y="117919"/>
                  </a:cubicBezTo>
                  <a:lnTo>
                    <a:pt x="151917" y="121933"/>
                  </a:lnTo>
                  <a:cubicBezTo>
                    <a:pt x="149029" y="140647"/>
                    <a:pt x="140699" y="158101"/>
                    <a:pt x="127966" y="172116"/>
                  </a:cubicBezTo>
                  <a:cubicBezTo>
                    <a:pt x="115685" y="186728"/>
                    <a:pt x="97459" y="195008"/>
                    <a:pt x="78376" y="194653"/>
                  </a:cubicBezTo>
                  <a:cubicBezTo>
                    <a:pt x="57021" y="194744"/>
                    <a:pt x="36734" y="185310"/>
                    <a:pt x="23038" y="168923"/>
                  </a:cubicBezTo>
                  <a:cubicBezTo>
                    <a:pt x="7651" y="151769"/>
                    <a:pt x="-32" y="128699"/>
                    <a:pt x="0" y="99716"/>
                  </a:cubicBezTo>
                  <a:cubicBezTo>
                    <a:pt x="0" y="68361"/>
                    <a:pt x="7860" y="43909"/>
                    <a:pt x="23586" y="26358"/>
                  </a:cubicBezTo>
                  <a:cubicBezTo>
                    <a:pt x="38449" y="9196"/>
                    <a:pt x="60192" y="-458"/>
                    <a:pt x="82893" y="35"/>
                  </a:cubicBezTo>
                  <a:cubicBezTo>
                    <a:pt x="101561" y="-576"/>
                    <a:pt x="119604" y="6810"/>
                    <a:pt x="132482" y="20336"/>
                  </a:cubicBezTo>
                  <a:cubicBezTo>
                    <a:pt x="145439" y="33899"/>
                    <a:pt x="151917" y="52011"/>
                    <a:pt x="151917" y="74670"/>
                  </a:cubicBezTo>
                  <a:close/>
                  <a:moveTo>
                    <a:pt x="27783" y="63174"/>
                  </a:moveTo>
                  <a:lnTo>
                    <a:pt x="111132" y="63174"/>
                  </a:lnTo>
                  <a:cubicBezTo>
                    <a:pt x="111091" y="54752"/>
                    <a:pt x="109709" y="46386"/>
                    <a:pt x="107026" y="38402"/>
                  </a:cubicBezTo>
                  <a:cubicBezTo>
                    <a:pt x="103979" y="31221"/>
                    <a:pt x="98887" y="25099"/>
                    <a:pt x="92382" y="20792"/>
                  </a:cubicBezTo>
                  <a:cubicBezTo>
                    <a:pt x="86378" y="16700"/>
                    <a:pt x="79298" y="14479"/>
                    <a:pt x="72035" y="14406"/>
                  </a:cubicBezTo>
                  <a:cubicBezTo>
                    <a:pt x="60936" y="14483"/>
                    <a:pt x="50365" y="19159"/>
                    <a:pt x="42838" y="27316"/>
                  </a:cubicBezTo>
                  <a:cubicBezTo>
                    <a:pt x="33695" y="37084"/>
                    <a:pt x="28353" y="49807"/>
                    <a:pt x="27783" y="63174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42E6D0B-515E-6869-B7D3-2582328136FD}"/>
                </a:ext>
              </a:extLst>
            </p:cNvPr>
            <p:cNvSpPr/>
            <p:nvPr/>
          </p:nvSpPr>
          <p:spPr>
            <a:xfrm>
              <a:off x="4900760" y="2216169"/>
              <a:ext cx="122511" cy="194800"/>
            </a:xfrm>
            <a:custGeom>
              <a:avLst/>
              <a:gdLst>
                <a:gd name="connsiteX0" fmla="*/ 108890 w 122511"/>
                <a:gd name="connsiteY0" fmla="*/ 0 h 194800"/>
                <a:gd name="connsiteX1" fmla="*/ 108890 w 122511"/>
                <a:gd name="connsiteY1" fmla="*/ 62637 h 194800"/>
                <a:gd name="connsiteX2" fmla="*/ 102594 w 122511"/>
                <a:gd name="connsiteY2" fmla="*/ 62637 h 194800"/>
                <a:gd name="connsiteX3" fmla="*/ 83570 w 122511"/>
                <a:gd name="connsiteY3" fmla="*/ 22400 h 194800"/>
                <a:gd name="connsiteX4" fmla="*/ 53917 w 122511"/>
                <a:gd name="connsiteY4" fmla="*/ 11770 h 194800"/>
                <a:gd name="connsiteX5" fmla="*/ 31837 w 122511"/>
                <a:gd name="connsiteY5" fmla="*/ 19161 h 194800"/>
                <a:gd name="connsiteX6" fmla="*/ 23214 w 122511"/>
                <a:gd name="connsiteY6" fmla="*/ 35858 h 194800"/>
                <a:gd name="connsiteX7" fmla="*/ 29464 w 122511"/>
                <a:gd name="connsiteY7" fmla="*/ 55110 h 194800"/>
                <a:gd name="connsiteX8" fmla="*/ 54100 w 122511"/>
                <a:gd name="connsiteY8" fmla="*/ 72537 h 194800"/>
                <a:gd name="connsiteX9" fmla="*/ 82749 w 122511"/>
                <a:gd name="connsiteY9" fmla="*/ 86770 h 194800"/>
                <a:gd name="connsiteX10" fmla="*/ 122485 w 122511"/>
                <a:gd name="connsiteY10" fmla="*/ 139097 h 194800"/>
                <a:gd name="connsiteX11" fmla="*/ 103963 w 122511"/>
                <a:gd name="connsiteY11" fmla="*/ 179471 h 194800"/>
                <a:gd name="connsiteX12" fmla="*/ 62585 w 122511"/>
                <a:gd name="connsiteY12" fmla="*/ 194800 h 194800"/>
                <a:gd name="connsiteX13" fmla="*/ 24994 w 122511"/>
                <a:gd name="connsiteY13" fmla="*/ 188732 h 194800"/>
                <a:gd name="connsiteX14" fmla="*/ 14410 w 122511"/>
                <a:gd name="connsiteY14" fmla="*/ 186679 h 194800"/>
                <a:gd name="connsiteX15" fmla="*/ 7338 w 122511"/>
                <a:gd name="connsiteY15" fmla="*/ 192063 h 194800"/>
                <a:gd name="connsiteX16" fmla="*/ 860 w 122511"/>
                <a:gd name="connsiteY16" fmla="*/ 192063 h 194800"/>
                <a:gd name="connsiteX17" fmla="*/ 860 w 122511"/>
                <a:gd name="connsiteY17" fmla="*/ 126369 h 194800"/>
                <a:gd name="connsiteX18" fmla="*/ 7338 w 122511"/>
                <a:gd name="connsiteY18" fmla="*/ 126369 h 194800"/>
                <a:gd name="connsiteX19" fmla="*/ 28278 w 122511"/>
                <a:gd name="connsiteY19" fmla="*/ 168796 h 194800"/>
                <a:gd name="connsiteX20" fmla="*/ 62904 w 122511"/>
                <a:gd name="connsiteY20" fmla="*/ 183076 h 194800"/>
                <a:gd name="connsiteX21" fmla="*/ 84939 w 122511"/>
                <a:gd name="connsiteY21" fmla="*/ 174955 h 194800"/>
                <a:gd name="connsiteX22" fmla="*/ 93425 w 122511"/>
                <a:gd name="connsiteY22" fmla="*/ 155384 h 194800"/>
                <a:gd name="connsiteX23" fmla="*/ 83981 w 122511"/>
                <a:gd name="connsiteY23" fmla="*/ 132117 h 194800"/>
                <a:gd name="connsiteX24" fmla="*/ 46070 w 122511"/>
                <a:gd name="connsiteY24" fmla="*/ 108303 h 194800"/>
                <a:gd name="connsiteX25" fmla="*/ 8844 w 122511"/>
                <a:gd name="connsiteY25" fmla="*/ 82299 h 194800"/>
                <a:gd name="connsiteX26" fmla="*/ 39 w 122511"/>
                <a:gd name="connsiteY26" fmla="*/ 53422 h 194800"/>
                <a:gd name="connsiteX27" fmla="*/ 15231 w 122511"/>
                <a:gd name="connsiteY27" fmla="*/ 15465 h 194800"/>
                <a:gd name="connsiteX28" fmla="*/ 54465 w 122511"/>
                <a:gd name="connsiteY28" fmla="*/ 228 h 194800"/>
                <a:gd name="connsiteX29" fmla="*/ 80103 w 122511"/>
                <a:gd name="connsiteY29" fmla="*/ 4790 h 194800"/>
                <a:gd name="connsiteX30" fmla="*/ 93425 w 122511"/>
                <a:gd name="connsiteY30" fmla="*/ 7847 h 194800"/>
                <a:gd name="connsiteX31" fmla="*/ 98306 w 122511"/>
                <a:gd name="connsiteY31" fmla="*/ 6432 h 194800"/>
                <a:gd name="connsiteX32" fmla="*/ 102412 w 122511"/>
                <a:gd name="connsiteY32" fmla="*/ 137 h 19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2511" h="194800">
                  <a:moveTo>
                    <a:pt x="108890" y="0"/>
                  </a:moveTo>
                  <a:lnTo>
                    <a:pt x="108890" y="62637"/>
                  </a:lnTo>
                  <a:lnTo>
                    <a:pt x="102594" y="62637"/>
                  </a:lnTo>
                  <a:cubicBezTo>
                    <a:pt x="97667" y="42929"/>
                    <a:pt x="91326" y="29516"/>
                    <a:pt x="83570" y="22400"/>
                  </a:cubicBezTo>
                  <a:cubicBezTo>
                    <a:pt x="75418" y="15182"/>
                    <a:pt x="64798" y="11378"/>
                    <a:pt x="53917" y="11770"/>
                  </a:cubicBezTo>
                  <a:cubicBezTo>
                    <a:pt x="45893" y="11396"/>
                    <a:pt x="38018" y="14028"/>
                    <a:pt x="31837" y="19161"/>
                  </a:cubicBezTo>
                  <a:cubicBezTo>
                    <a:pt x="26590" y="23139"/>
                    <a:pt x="23420" y="29275"/>
                    <a:pt x="23214" y="35858"/>
                  </a:cubicBezTo>
                  <a:cubicBezTo>
                    <a:pt x="23041" y="42801"/>
                    <a:pt x="25249" y="49590"/>
                    <a:pt x="29464" y="55110"/>
                  </a:cubicBezTo>
                  <a:cubicBezTo>
                    <a:pt x="33479" y="60584"/>
                    <a:pt x="41691" y="66424"/>
                    <a:pt x="54100" y="72537"/>
                  </a:cubicBezTo>
                  <a:lnTo>
                    <a:pt x="82749" y="86770"/>
                  </a:lnTo>
                  <a:cubicBezTo>
                    <a:pt x="109269" y="100000"/>
                    <a:pt x="122517" y="117441"/>
                    <a:pt x="122485" y="139097"/>
                  </a:cubicBezTo>
                  <a:cubicBezTo>
                    <a:pt x="122991" y="154718"/>
                    <a:pt x="116134" y="169668"/>
                    <a:pt x="103963" y="179471"/>
                  </a:cubicBezTo>
                  <a:cubicBezTo>
                    <a:pt x="92462" y="189389"/>
                    <a:pt x="77772" y="194832"/>
                    <a:pt x="62585" y="194800"/>
                  </a:cubicBezTo>
                  <a:cubicBezTo>
                    <a:pt x="49834" y="194526"/>
                    <a:pt x="37183" y="192487"/>
                    <a:pt x="24994" y="188732"/>
                  </a:cubicBezTo>
                  <a:cubicBezTo>
                    <a:pt x="21586" y="187533"/>
                    <a:pt x="18018" y="186839"/>
                    <a:pt x="14410" y="186679"/>
                  </a:cubicBezTo>
                  <a:cubicBezTo>
                    <a:pt x="11175" y="186862"/>
                    <a:pt x="8374" y="188993"/>
                    <a:pt x="7338" y="192063"/>
                  </a:cubicBezTo>
                  <a:lnTo>
                    <a:pt x="860" y="192063"/>
                  </a:lnTo>
                  <a:lnTo>
                    <a:pt x="860" y="126369"/>
                  </a:lnTo>
                  <a:lnTo>
                    <a:pt x="7338" y="126369"/>
                  </a:lnTo>
                  <a:cubicBezTo>
                    <a:pt x="10988" y="145165"/>
                    <a:pt x="17968" y="159261"/>
                    <a:pt x="28278" y="168796"/>
                  </a:cubicBezTo>
                  <a:cubicBezTo>
                    <a:pt x="37544" y="177847"/>
                    <a:pt x="49953" y="182961"/>
                    <a:pt x="62904" y="183076"/>
                  </a:cubicBezTo>
                  <a:cubicBezTo>
                    <a:pt x="71034" y="183399"/>
                    <a:pt x="78963" y="180480"/>
                    <a:pt x="84939" y="174955"/>
                  </a:cubicBezTo>
                  <a:cubicBezTo>
                    <a:pt x="90423" y="169937"/>
                    <a:pt x="93507" y="162815"/>
                    <a:pt x="93425" y="155384"/>
                  </a:cubicBezTo>
                  <a:cubicBezTo>
                    <a:pt x="93625" y="146656"/>
                    <a:pt x="90204" y="138235"/>
                    <a:pt x="83981" y="132117"/>
                  </a:cubicBezTo>
                  <a:cubicBezTo>
                    <a:pt x="77626" y="125821"/>
                    <a:pt x="64989" y="117884"/>
                    <a:pt x="46070" y="108303"/>
                  </a:cubicBezTo>
                  <a:cubicBezTo>
                    <a:pt x="27152" y="98723"/>
                    <a:pt x="14743" y="90055"/>
                    <a:pt x="8844" y="82299"/>
                  </a:cubicBezTo>
                  <a:cubicBezTo>
                    <a:pt x="2717" y="73951"/>
                    <a:pt x="-390" y="63768"/>
                    <a:pt x="39" y="53422"/>
                  </a:cubicBezTo>
                  <a:cubicBezTo>
                    <a:pt x="-335" y="39220"/>
                    <a:pt x="5162" y="25488"/>
                    <a:pt x="15231" y="15465"/>
                  </a:cubicBezTo>
                  <a:cubicBezTo>
                    <a:pt x="25632" y="5169"/>
                    <a:pt x="39839" y="-347"/>
                    <a:pt x="54465" y="228"/>
                  </a:cubicBezTo>
                  <a:cubicBezTo>
                    <a:pt x="63187" y="488"/>
                    <a:pt x="71828" y="2026"/>
                    <a:pt x="80103" y="4790"/>
                  </a:cubicBezTo>
                  <a:cubicBezTo>
                    <a:pt x="84415" y="6309"/>
                    <a:pt x="88881" y="7336"/>
                    <a:pt x="93425" y="7847"/>
                  </a:cubicBezTo>
                  <a:cubicBezTo>
                    <a:pt x="95163" y="7938"/>
                    <a:pt x="96883" y="7441"/>
                    <a:pt x="98306" y="6432"/>
                  </a:cubicBezTo>
                  <a:cubicBezTo>
                    <a:pt x="100071" y="4621"/>
                    <a:pt x="101467" y="2482"/>
                    <a:pt x="102412" y="137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BDD159-DC9A-CECF-B4BD-755C737B9356}"/>
                </a:ext>
              </a:extLst>
            </p:cNvPr>
            <p:cNvSpPr/>
            <p:nvPr/>
          </p:nvSpPr>
          <p:spPr>
            <a:xfrm>
              <a:off x="5039531" y="2216032"/>
              <a:ext cx="196488" cy="189279"/>
            </a:xfrm>
            <a:custGeom>
              <a:avLst/>
              <a:gdLst>
                <a:gd name="connsiteX0" fmla="*/ 62957 w 196488"/>
                <a:gd name="connsiteY0" fmla="*/ 38960 h 189279"/>
                <a:gd name="connsiteX1" fmla="*/ 122993 w 196488"/>
                <a:gd name="connsiteY1" fmla="*/ 137 h 189279"/>
                <a:gd name="connsiteX2" fmla="*/ 148176 w 196488"/>
                <a:gd name="connsiteY2" fmla="*/ 7664 h 189279"/>
                <a:gd name="connsiteX3" fmla="*/ 165010 w 196488"/>
                <a:gd name="connsiteY3" fmla="*/ 32391 h 189279"/>
                <a:gd name="connsiteX4" fmla="*/ 169298 w 196488"/>
                <a:gd name="connsiteY4" fmla="*/ 69298 h 189279"/>
                <a:gd name="connsiteX5" fmla="*/ 169298 w 196488"/>
                <a:gd name="connsiteY5" fmla="*/ 147674 h 189279"/>
                <a:gd name="connsiteX6" fmla="*/ 172035 w 196488"/>
                <a:gd name="connsiteY6" fmla="*/ 171305 h 189279"/>
                <a:gd name="connsiteX7" fmla="*/ 178970 w 196488"/>
                <a:gd name="connsiteY7" fmla="*/ 179107 h 189279"/>
                <a:gd name="connsiteX8" fmla="*/ 196488 w 196488"/>
                <a:gd name="connsiteY8" fmla="*/ 181981 h 189279"/>
                <a:gd name="connsiteX9" fmla="*/ 196488 w 196488"/>
                <a:gd name="connsiteY9" fmla="*/ 189280 h 189279"/>
                <a:gd name="connsiteX10" fmla="*/ 107665 w 196488"/>
                <a:gd name="connsiteY10" fmla="*/ 189280 h 189279"/>
                <a:gd name="connsiteX11" fmla="*/ 107665 w 196488"/>
                <a:gd name="connsiteY11" fmla="*/ 181981 h 189279"/>
                <a:gd name="connsiteX12" fmla="*/ 111406 w 196488"/>
                <a:gd name="connsiteY12" fmla="*/ 181981 h 189279"/>
                <a:gd name="connsiteX13" fmla="*/ 128970 w 196488"/>
                <a:gd name="connsiteY13" fmla="*/ 178103 h 189279"/>
                <a:gd name="connsiteX14" fmla="*/ 135950 w 196488"/>
                <a:gd name="connsiteY14" fmla="*/ 166607 h 189279"/>
                <a:gd name="connsiteX15" fmla="*/ 136725 w 196488"/>
                <a:gd name="connsiteY15" fmla="*/ 147765 h 189279"/>
                <a:gd name="connsiteX16" fmla="*/ 136725 w 196488"/>
                <a:gd name="connsiteY16" fmla="*/ 72491 h 189279"/>
                <a:gd name="connsiteX17" fmla="*/ 130384 w 196488"/>
                <a:gd name="connsiteY17" fmla="*/ 35995 h 189279"/>
                <a:gd name="connsiteX18" fmla="*/ 109079 w 196488"/>
                <a:gd name="connsiteY18" fmla="*/ 24681 h 189279"/>
                <a:gd name="connsiteX19" fmla="*/ 62957 w 196488"/>
                <a:gd name="connsiteY19" fmla="*/ 50730 h 189279"/>
                <a:gd name="connsiteX20" fmla="*/ 62957 w 196488"/>
                <a:gd name="connsiteY20" fmla="*/ 147628 h 189279"/>
                <a:gd name="connsiteX21" fmla="*/ 65101 w 196488"/>
                <a:gd name="connsiteY21" fmla="*/ 170439 h 189279"/>
                <a:gd name="connsiteX22" fmla="*/ 72674 w 196488"/>
                <a:gd name="connsiteY22" fmla="*/ 178924 h 189279"/>
                <a:gd name="connsiteX23" fmla="*/ 92199 w 196488"/>
                <a:gd name="connsiteY23" fmla="*/ 181616 h 189279"/>
                <a:gd name="connsiteX24" fmla="*/ 92199 w 196488"/>
                <a:gd name="connsiteY24" fmla="*/ 188915 h 189279"/>
                <a:gd name="connsiteX25" fmla="*/ 3193 w 196488"/>
                <a:gd name="connsiteY25" fmla="*/ 188915 h 189279"/>
                <a:gd name="connsiteX26" fmla="*/ 3193 w 196488"/>
                <a:gd name="connsiteY26" fmla="*/ 181981 h 189279"/>
                <a:gd name="connsiteX27" fmla="*/ 7117 w 196488"/>
                <a:gd name="connsiteY27" fmla="*/ 181981 h 189279"/>
                <a:gd name="connsiteX28" fmla="*/ 25365 w 196488"/>
                <a:gd name="connsiteY28" fmla="*/ 174910 h 189279"/>
                <a:gd name="connsiteX29" fmla="*/ 30155 w 196488"/>
                <a:gd name="connsiteY29" fmla="*/ 147765 h 189279"/>
                <a:gd name="connsiteX30" fmla="*/ 30155 w 196488"/>
                <a:gd name="connsiteY30" fmla="*/ 79334 h 189279"/>
                <a:gd name="connsiteX31" fmla="*/ 28695 w 196488"/>
                <a:gd name="connsiteY31" fmla="*/ 39097 h 189279"/>
                <a:gd name="connsiteX32" fmla="*/ 24133 w 196488"/>
                <a:gd name="connsiteY32" fmla="*/ 29334 h 189279"/>
                <a:gd name="connsiteX33" fmla="*/ 16013 w 196488"/>
                <a:gd name="connsiteY33" fmla="*/ 26734 h 189279"/>
                <a:gd name="connsiteX34" fmla="*/ 2920 w 196488"/>
                <a:gd name="connsiteY34" fmla="*/ 29699 h 189279"/>
                <a:gd name="connsiteX35" fmla="*/ 0 w 196488"/>
                <a:gd name="connsiteY35" fmla="*/ 22445 h 189279"/>
                <a:gd name="connsiteX36" fmla="*/ 54243 w 196488"/>
                <a:gd name="connsiteY36" fmla="*/ 0 h 189279"/>
                <a:gd name="connsiteX37" fmla="*/ 62683 w 196488"/>
                <a:gd name="connsiteY37" fmla="*/ 0 h 18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96488" h="189279">
                  <a:moveTo>
                    <a:pt x="62957" y="38960"/>
                  </a:moveTo>
                  <a:cubicBezTo>
                    <a:pt x="83942" y="13107"/>
                    <a:pt x="103956" y="169"/>
                    <a:pt x="122993" y="137"/>
                  </a:cubicBezTo>
                  <a:cubicBezTo>
                    <a:pt x="131976" y="-100"/>
                    <a:pt x="140799" y="2537"/>
                    <a:pt x="148176" y="7664"/>
                  </a:cubicBezTo>
                  <a:cubicBezTo>
                    <a:pt x="156168" y="14006"/>
                    <a:pt x="162045" y="22628"/>
                    <a:pt x="165010" y="32391"/>
                  </a:cubicBezTo>
                  <a:cubicBezTo>
                    <a:pt x="168390" y="44389"/>
                    <a:pt x="169836" y="56848"/>
                    <a:pt x="169298" y="69298"/>
                  </a:cubicBezTo>
                  <a:lnTo>
                    <a:pt x="169298" y="147674"/>
                  </a:lnTo>
                  <a:cubicBezTo>
                    <a:pt x="168805" y="155653"/>
                    <a:pt x="169732" y="163650"/>
                    <a:pt x="172035" y="171305"/>
                  </a:cubicBezTo>
                  <a:cubicBezTo>
                    <a:pt x="173440" y="174590"/>
                    <a:pt x="175872" y="177327"/>
                    <a:pt x="178970" y="179107"/>
                  </a:cubicBezTo>
                  <a:cubicBezTo>
                    <a:pt x="184508" y="181410"/>
                    <a:pt x="190503" y="182396"/>
                    <a:pt x="196488" y="181981"/>
                  </a:cubicBezTo>
                  <a:lnTo>
                    <a:pt x="196488" y="189280"/>
                  </a:lnTo>
                  <a:lnTo>
                    <a:pt x="107665" y="189280"/>
                  </a:lnTo>
                  <a:lnTo>
                    <a:pt x="107665" y="181981"/>
                  </a:lnTo>
                  <a:lnTo>
                    <a:pt x="111406" y="181981"/>
                  </a:lnTo>
                  <a:cubicBezTo>
                    <a:pt x="117523" y="182546"/>
                    <a:pt x="123659" y="181192"/>
                    <a:pt x="128970" y="178103"/>
                  </a:cubicBezTo>
                  <a:cubicBezTo>
                    <a:pt x="132514" y="175160"/>
                    <a:pt x="134973" y="171109"/>
                    <a:pt x="135950" y="166607"/>
                  </a:cubicBezTo>
                  <a:cubicBezTo>
                    <a:pt x="136689" y="160357"/>
                    <a:pt x="136949" y="154056"/>
                    <a:pt x="136725" y="147765"/>
                  </a:cubicBezTo>
                  <a:lnTo>
                    <a:pt x="136725" y="72491"/>
                  </a:lnTo>
                  <a:cubicBezTo>
                    <a:pt x="136725" y="55794"/>
                    <a:pt x="134613" y="43627"/>
                    <a:pt x="130384" y="35995"/>
                  </a:cubicBezTo>
                  <a:cubicBezTo>
                    <a:pt x="126086" y="28403"/>
                    <a:pt x="117774" y="23992"/>
                    <a:pt x="109079" y="24681"/>
                  </a:cubicBezTo>
                  <a:cubicBezTo>
                    <a:pt x="93659" y="24681"/>
                    <a:pt x="78239" y="33349"/>
                    <a:pt x="62957" y="50730"/>
                  </a:cubicBezTo>
                  <a:lnTo>
                    <a:pt x="62957" y="147628"/>
                  </a:lnTo>
                  <a:cubicBezTo>
                    <a:pt x="62957" y="160037"/>
                    <a:pt x="63686" y="167701"/>
                    <a:pt x="65101" y="170439"/>
                  </a:cubicBezTo>
                  <a:cubicBezTo>
                    <a:pt x="66656" y="174002"/>
                    <a:pt x="69311" y="176976"/>
                    <a:pt x="72674" y="178924"/>
                  </a:cubicBezTo>
                  <a:cubicBezTo>
                    <a:pt x="78910" y="181233"/>
                    <a:pt x="85571" y="182154"/>
                    <a:pt x="92199" y="181616"/>
                  </a:cubicBezTo>
                  <a:lnTo>
                    <a:pt x="92199" y="188915"/>
                  </a:lnTo>
                  <a:lnTo>
                    <a:pt x="3193" y="188915"/>
                  </a:lnTo>
                  <a:lnTo>
                    <a:pt x="3193" y="181981"/>
                  </a:lnTo>
                  <a:lnTo>
                    <a:pt x="7117" y="181981"/>
                  </a:lnTo>
                  <a:cubicBezTo>
                    <a:pt x="16241" y="181981"/>
                    <a:pt x="22400" y="179608"/>
                    <a:pt x="25365" y="174910"/>
                  </a:cubicBezTo>
                  <a:cubicBezTo>
                    <a:pt x="28331" y="170210"/>
                    <a:pt x="30155" y="161223"/>
                    <a:pt x="30155" y="147765"/>
                  </a:cubicBezTo>
                  <a:lnTo>
                    <a:pt x="30155" y="79334"/>
                  </a:lnTo>
                  <a:cubicBezTo>
                    <a:pt x="30575" y="65904"/>
                    <a:pt x="30087" y="52459"/>
                    <a:pt x="28695" y="39097"/>
                  </a:cubicBezTo>
                  <a:cubicBezTo>
                    <a:pt x="28257" y="35438"/>
                    <a:pt x="26656" y="32017"/>
                    <a:pt x="24133" y="29334"/>
                  </a:cubicBezTo>
                  <a:cubicBezTo>
                    <a:pt x="21834" y="27505"/>
                    <a:pt x="18946" y="26583"/>
                    <a:pt x="16013" y="26734"/>
                  </a:cubicBezTo>
                  <a:cubicBezTo>
                    <a:pt x="11501" y="26902"/>
                    <a:pt x="7062" y="27911"/>
                    <a:pt x="2920" y="29699"/>
                  </a:cubicBezTo>
                  <a:lnTo>
                    <a:pt x="0" y="22445"/>
                  </a:lnTo>
                  <a:lnTo>
                    <a:pt x="54243" y="0"/>
                  </a:lnTo>
                  <a:lnTo>
                    <a:pt x="62683" y="0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19D5DED-3EF9-AF86-EB61-9CD3E816C78F}"/>
                </a:ext>
              </a:extLst>
            </p:cNvPr>
            <p:cNvSpPr/>
            <p:nvPr/>
          </p:nvSpPr>
          <p:spPr>
            <a:xfrm>
              <a:off x="5251388" y="2216137"/>
              <a:ext cx="173326" cy="194631"/>
            </a:xfrm>
            <a:custGeom>
              <a:avLst/>
              <a:gdLst>
                <a:gd name="connsiteX0" fmla="*/ 86912 w 173326"/>
                <a:gd name="connsiteY0" fmla="*/ 32 h 194631"/>
                <a:gd name="connsiteX1" fmla="*/ 152332 w 173326"/>
                <a:gd name="connsiteY1" fmla="*/ 31693 h 194631"/>
                <a:gd name="connsiteX2" fmla="*/ 173318 w 173326"/>
                <a:gd name="connsiteY2" fmla="*/ 93828 h 194631"/>
                <a:gd name="connsiteX3" fmla="*/ 161730 w 173326"/>
                <a:gd name="connsiteY3" fmla="*/ 143737 h 194631"/>
                <a:gd name="connsiteX4" fmla="*/ 129796 w 173326"/>
                <a:gd name="connsiteY4" fmla="*/ 181784 h 194631"/>
                <a:gd name="connsiteX5" fmla="*/ 84631 w 173326"/>
                <a:gd name="connsiteY5" fmla="*/ 194604 h 194631"/>
                <a:gd name="connsiteX6" fmla="*/ 20169 w 173326"/>
                <a:gd name="connsiteY6" fmla="*/ 161574 h 194631"/>
                <a:gd name="connsiteX7" fmla="*/ 5 w 173326"/>
                <a:gd name="connsiteY7" fmla="*/ 99029 h 194631"/>
                <a:gd name="connsiteX8" fmla="*/ 12231 w 173326"/>
                <a:gd name="connsiteY8" fmla="*/ 48846 h 194631"/>
                <a:gd name="connsiteX9" fmla="*/ 44485 w 173326"/>
                <a:gd name="connsiteY9" fmla="*/ 11939 h 194631"/>
                <a:gd name="connsiteX10" fmla="*/ 86821 w 173326"/>
                <a:gd name="connsiteY10" fmla="*/ 32 h 194631"/>
                <a:gd name="connsiteX11" fmla="*/ 80799 w 173326"/>
                <a:gd name="connsiteY11" fmla="*/ 13079 h 194631"/>
                <a:gd name="connsiteX12" fmla="*/ 59905 w 173326"/>
                <a:gd name="connsiteY12" fmla="*/ 19375 h 194631"/>
                <a:gd name="connsiteX13" fmla="*/ 42934 w 173326"/>
                <a:gd name="connsiteY13" fmla="*/ 41501 h 194631"/>
                <a:gd name="connsiteX14" fmla="*/ 36456 w 173326"/>
                <a:gd name="connsiteY14" fmla="*/ 82149 h 194631"/>
                <a:gd name="connsiteX15" fmla="*/ 52058 w 173326"/>
                <a:gd name="connsiteY15" fmla="*/ 151264 h 194631"/>
                <a:gd name="connsiteX16" fmla="*/ 93117 w 173326"/>
                <a:gd name="connsiteY16" fmla="*/ 180279 h 194631"/>
                <a:gd name="connsiteX17" fmla="*/ 124549 w 173326"/>
                <a:gd name="connsiteY17" fmla="*/ 164266 h 194631"/>
                <a:gd name="connsiteX18" fmla="*/ 136912 w 173326"/>
                <a:gd name="connsiteY18" fmla="*/ 109202 h 194631"/>
                <a:gd name="connsiteX19" fmla="*/ 116292 w 173326"/>
                <a:gd name="connsiteY19" fmla="*/ 32286 h 194631"/>
                <a:gd name="connsiteX20" fmla="*/ 80753 w 173326"/>
                <a:gd name="connsiteY20" fmla="*/ 13079 h 19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3326" h="194631">
                  <a:moveTo>
                    <a:pt x="86912" y="32"/>
                  </a:moveTo>
                  <a:cubicBezTo>
                    <a:pt x="112574" y="-698"/>
                    <a:pt x="136981" y="11118"/>
                    <a:pt x="152332" y="31693"/>
                  </a:cubicBezTo>
                  <a:cubicBezTo>
                    <a:pt x="166224" y="49398"/>
                    <a:pt x="173628" y="71328"/>
                    <a:pt x="173318" y="93828"/>
                  </a:cubicBezTo>
                  <a:cubicBezTo>
                    <a:pt x="173117" y="111109"/>
                    <a:pt x="169162" y="128134"/>
                    <a:pt x="161730" y="143737"/>
                  </a:cubicBezTo>
                  <a:cubicBezTo>
                    <a:pt x="155092" y="159303"/>
                    <a:pt x="143975" y="172546"/>
                    <a:pt x="129796" y="181784"/>
                  </a:cubicBezTo>
                  <a:cubicBezTo>
                    <a:pt x="116301" y="190343"/>
                    <a:pt x="100612" y="194800"/>
                    <a:pt x="84631" y="194604"/>
                  </a:cubicBezTo>
                  <a:cubicBezTo>
                    <a:pt x="58919" y="195302"/>
                    <a:pt x="34622" y="182852"/>
                    <a:pt x="20169" y="161574"/>
                  </a:cubicBezTo>
                  <a:cubicBezTo>
                    <a:pt x="6862" y="143454"/>
                    <a:pt x="-214" y="121510"/>
                    <a:pt x="5" y="99029"/>
                  </a:cubicBezTo>
                  <a:cubicBezTo>
                    <a:pt x="142" y="81579"/>
                    <a:pt x="4330" y="64403"/>
                    <a:pt x="12231" y="48846"/>
                  </a:cubicBezTo>
                  <a:cubicBezTo>
                    <a:pt x="19134" y="33650"/>
                    <a:pt x="30352" y="20817"/>
                    <a:pt x="44485" y="11939"/>
                  </a:cubicBezTo>
                  <a:cubicBezTo>
                    <a:pt x="57236" y="4156"/>
                    <a:pt x="71885" y="36"/>
                    <a:pt x="86821" y="32"/>
                  </a:cubicBezTo>
                  <a:moveTo>
                    <a:pt x="80799" y="13079"/>
                  </a:moveTo>
                  <a:cubicBezTo>
                    <a:pt x="73390" y="13216"/>
                    <a:pt x="66159" y="15397"/>
                    <a:pt x="59905" y="19375"/>
                  </a:cubicBezTo>
                  <a:cubicBezTo>
                    <a:pt x="51985" y="24704"/>
                    <a:pt x="46027" y="32473"/>
                    <a:pt x="42934" y="41501"/>
                  </a:cubicBezTo>
                  <a:cubicBezTo>
                    <a:pt x="38194" y="54512"/>
                    <a:pt x="35995" y="68312"/>
                    <a:pt x="36456" y="82149"/>
                  </a:cubicBezTo>
                  <a:cubicBezTo>
                    <a:pt x="35817" y="106127"/>
                    <a:pt x="41182" y="129886"/>
                    <a:pt x="52058" y="151264"/>
                  </a:cubicBezTo>
                  <a:cubicBezTo>
                    <a:pt x="62460" y="170607"/>
                    <a:pt x="76146" y="180279"/>
                    <a:pt x="93117" y="180279"/>
                  </a:cubicBezTo>
                  <a:cubicBezTo>
                    <a:pt x="105580" y="180398"/>
                    <a:pt x="117318" y="174421"/>
                    <a:pt x="124549" y="164266"/>
                  </a:cubicBezTo>
                  <a:cubicBezTo>
                    <a:pt x="132761" y="153591"/>
                    <a:pt x="136880" y="135238"/>
                    <a:pt x="136912" y="109202"/>
                  </a:cubicBezTo>
                  <a:cubicBezTo>
                    <a:pt x="136912" y="76629"/>
                    <a:pt x="130037" y="50990"/>
                    <a:pt x="116292" y="32286"/>
                  </a:cubicBezTo>
                  <a:cubicBezTo>
                    <a:pt x="108468" y="20274"/>
                    <a:pt x="95087" y="13043"/>
                    <a:pt x="80753" y="13079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EF4E4A4-7E69-F563-3842-24536A42E614}"/>
                </a:ext>
              </a:extLst>
            </p:cNvPr>
            <p:cNvSpPr/>
            <p:nvPr/>
          </p:nvSpPr>
          <p:spPr>
            <a:xfrm>
              <a:off x="5553456" y="2127023"/>
              <a:ext cx="239088" cy="284304"/>
            </a:xfrm>
            <a:custGeom>
              <a:avLst/>
              <a:gdLst>
                <a:gd name="connsiteX0" fmla="*/ 226863 w 239088"/>
                <a:gd name="connsiteY0" fmla="*/ 185 h 284304"/>
                <a:gd name="connsiteX1" fmla="*/ 232930 w 239088"/>
                <a:gd name="connsiteY1" fmla="*/ 92567 h 284304"/>
                <a:gd name="connsiteX2" fmla="*/ 226863 w 239088"/>
                <a:gd name="connsiteY2" fmla="*/ 92567 h 284304"/>
                <a:gd name="connsiteX3" fmla="*/ 192282 w 239088"/>
                <a:gd name="connsiteY3" fmla="*/ 32758 h 284304"/>
                <a:gd name="connsiteX4" fmla="*/ 138313 w 239088"/>
                <a:gd name="connsiteY4" fmla="*/ 14510 h 284304"/>
                <a:gd name="connsiteX5" fmla="*/ 90594 w 239088"/>
                <a:gd name="connsiteY5" fmla="*/ 28196 h 284304"/>
                <a:gd name="connsiteX6" fmla="*/ 57108 w 239088"/>
                <a:gd name="connsiteY6" fmla="*/ 71992 h 284304"/>
                <a:gd name="connsiteX7" fmla="*/ 44882 w 239088"/>
                <a:gd name="connsiteY7" fmla="*/ 146719 h 284304"/>
                <a:gd name="connsiteX8" fmla="*/ 56424 w 239088"/>
                <a:gd name="connsiteY8" fmla="*/ 210588 h 284304"/>
                <a:gd name="connsiteX9" fmla="*/ 91096 w 239088"/>
                <a:gd name="connsiteY9" fmla="*/ 252057 h 284304"/>
                <a:gd name="connsiteX10" fmla="*/ 143970 w 239088"/>
                <a:gd name="connsiteY10" fmla="*/ 266519 h 284304"/>
                <a:gd name="connsiteX11" fmla="*/ 189591 w 239088"/>
                <a:gd name="connsiteY11" fmla="*/ 255204 h 284304"/>
                <a:gd name="connsiteX12" fmla="*/ 233021 w 239088"/>
                <a:gd name="connsiteY12" fmla="*/ 210268 h 284304"/>
                <a:gd name="connsiteX13" fmla="*/ 239089 w 239088"/>
                <a:gd name="connsiteY13" fmla="*/ 214329 h 284304"/>
                <a:gd name="connsiteX14" fmla="*/ 192465 w 239088"/>
                <a:gd name="connsiteY14" fmla="*/ 267431 h 284304"/>
                <a:gd name="connsiteX15" fmla="*/ 129234 w 239088"/>
                <a:gd name="connsiteY15" fmla="*/ 284265 h 284304"/>
                <a:gd name="connsiteX16" fmla="*/ 27044 w 239088"/>
                <a:gd name="connsiteY16" fmla="*/ 234082 h 284304"/>
                <a:gd name="connsiteX17" fmla="*/ 37 w 239088"/>
                <a:gd name="connsiteY17" fmla="*/ 146308 h 284304"/>
                <a:gd name="connsiteX18" fmla="*/ 17875 w 239088"/>
                <a:gd name="connsiteY18" fmla="*/ 71536 h 284304"/>
                <a:gd name="connsiteX19" fmla="*/ 135120 w 239088"/>
                <a:gd name="connsiteY19" fmla="*/ 3 h 284304"/>
                <a:gd name="connsiteX20" fmla="*/ 191872 w 239088"/>
                <a:gd name="connsiteY20" fmla="*/ 14419 h 284304"/>
                <a:gd name="connsiteX21" fmla="*/ 203642 w 239088"/>
                <a:gd name="connsiteY21" fmla="*/ 18981 h 284304"/>
                <a:gd name="connsiteX22" fmla="*/ 212766 w 239088"/>
                <a:gd name="connsiteY22" fmla="*/ 15194 h 284304"/>
                <a:gd name="connsiteX23" fmla="*/ 220019 w 239088"/>
                <a:gd name="connsiteY23" fmla="*/ 185 h 28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39088" h="284304">
                  <a:moveTo>
                    <a:pt x="226863" y="185"/>
                  </a:moveTo>
                  <a:lnTo>
                    <a:pt x="232930" y="92567"/>
                  </a:lnTo>
                  <a:lnTo>
                    <a:pt x="226863" y="92567"/>
                  </a:lnTo>
                  <a:cubicBezTo>
                    <a:pt x="218802" y="64862"/>
                    <a:pt x="207278" y="44925"/>
                    <a:pt x="192282" y="32758"/>
                  </a:cubicBezTo>
                  <a:cubicBezTo>
                    <a:pt x="177013" y="20491"/>
                    <a:pt x="157893" y="14027"/>
                    <a:pt x="138313" y="14510"/>
                  </a:cubicBezTo>
                  <a:cubicBezTo>
                    <a:pt x="121406" y="14291"/>
                    <a:pt x="104814" y="19049"/>
                    <a:pt x="90594" y="28196"/>
                  </a:cubicBezTo>
                  <a:cubicBezTo>
                    <a:pt x="76406" y="37321"/>
                    <a:pt x="65229" y="51965"/>
                    <a:pt x="57108" y="71992"/>
                  </a:cubicBezTo>
                  <a:cubicBezTo>
                    <a:pt x="48988" y="92020"/>
                    <a:pt x="44882" y="116929"/>
                    <a:pt x="44882" y="146719"/>
                  </a:cubicBezTo>
                  <a:cubicBezTo>
                    <a:pt x="44380" y="168571"/>
                    <a:pt x="48308" y="190296"/>
                    <a:pt x="56424" y="210588"/>
                  </a:cubicBezTo>
                  <a:cubicBezTo>
                    <a:pt x="63345" y="227705"/>
                    <a:pt x="75475" y="242212"/>
                    <a:pt x="91096" y="252057"/>
                  </a:cubicBezTo>
                  <a:cubicBezTo>
                    <a:pt x="106981" y="261815"/>
                    <a:pt x="125329" y="266833"/>
                    <a:pt x="143970" y="266519"/>
                  </a:cubicBezTo>
                  <a:cubicBezTo>
                    <a:pt x="159910" y="266856"/>
                    <a:pt x="175653" y="262951"/>
                    <a:pt x="189591" y="255204"/>
                  </a:cubicBezTo>
                  <a:cubicBezTo>
                    <a:pt x="202761" y="247632"/>
                    <a:pt x="217237" y="232654"/>
                    <a:pt x="233021" y="210268"/>
                  </a:cubicBezTo>
                  <a:lnTo>
                    <a:pt x="239089" y="214329"/>
                  </a:lnTo>
                  <a:cubicBezTo>
                    <a:pt x="225768" y="238507"/>
                    <a:pt x="210225" y="256208"/>
                    <a:pt x="192465" y="267431"/>
                  </a:cubicBezTo>
                  <a:cubicBezTo>
                    <a:pt x="173445" y="279000"/>
                    <a:pt x="151493" y="284849"/>
                    <a:pt x="129234" y="284265"/>
                  </a:cubicBezTo>
                  <a:cubicBezTo>
                    <a:pt x="85256" y="284265"/>
                    <a:pt x="51191" y="267536"/>
                    <a:pt x="27044" y="234082"/>
                  </a:cubicBezTo>
                  <a:cubicBezTo>
                    <a:pt x="8805" y="208507"/>
                    <a:pt x="-670" y="177713"/>
                    <a:pt x="37" y="146308"/>
                  </a:cubicBezTo>
                  <a:cubicBezTo>
                    <a:pt x="-241" y="120300"/>
                    <a:pt x="5886" y="94620"/>
                    <a:pt x="17875" y="71536"/>
                  </a:cubicBezTo>
                  <a:cubicBezTo>
                    <a:pt x="40220" y="27380"/>
                    <a:pt x="85630" y="-326"/>
                    <a:pt x="135120" y="3"/>
                  </a:cubicBezTo>
                  <a:cubicBezTo>
                    <a:pt x="154923" y="153"/>
                    <a:pt x="174399" y="5099"/>
                    <a:pt x="191872" y="14419"/>
                  </a:cubicBezTo>
                  <a:cubicBezTo>
                    <a:pt x="195435" y="16746"/>
                    <a:pt x="199440" y="18301"/>
                    <a:pt x="203642" y="18981"/>
                  </a:cubicBezTo>
                  <a:cubicBezTo>
                    <a:pt x="207072" y="19008"/>
                    <a:pt x="210366" y="17644"/>
                    <a:pt x="212766" y="15194"/>
                  </a:cubicBezTo>
                  <a:cubicBezTo>
                    <a:pt x="216502" y="10943"/>
                    <a:pt x="219011" y="5756"/>
                    <a:pt x="220019" y="185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B2DAFA1-CC4A-1850-5E4F-AC454EEBD689}"/>
                </a:ext>
              </a:extLst>
            </p:cNvPr>
            <p:cNvSpPr/>
            <p:nvPr/>
          </p:nvSpPr>
          <p:spPr>
            <a:xfrm>
              <a:off x="5818275" y="2120133"/>
              <a:ext cx="89826" cy="284996"/>
            </a:xfrm>
            <a:custGeom>
              <a:avLst/>
              <a:gdLst>
                <a:gd name="connsiteX0" fmla="*/ 62683 w 89826"/>
                <a:gd name="connsiteY0" fmla="*/ 96036 h 284996"/>
                <a:gd name="connsiteX1" fmla="*/ 62683 w 89826"/>
                <a:gd name="connsiteY1" fmla="*/ 243573 h 284996"/>
                <a:gd name="connsiteX2" fmla="*/ 65146 w 89826"/>
                <a:gd name="connsiteY2" fmla="*/ 266383 h 284996"/>
                <a:gd name="connsiteX3" fmla="*/ 72354 w 89826"/>
                <a:gd name="connsiteY3" fmla="*/ 274914 h 284996"/>
                <a:gd name="connsiteX4" fmla="*/ 89827 w 89826"/>
                <a:gd name="connsiteY4" fmla="*/ 277697 h 284996"/>
                <a:gd name="connsiteX5" fmla="*/ 89827 w 89826"/>
                <a:gd name="connsiteY5" fmla="*/ 284997 h 284996"/>
                <a:gd name="connsiteX6" fmla="*/ 2737 w 89826"/>
                <a:gd name="connsiteY6" fmla="*/ 284997 h 284996"/>
                <a:gd name="connsiteX7" fmla="*/ 2737 w 89826"/>
                <a:gd name="connsiteY7" fmla="*/ 277880 h 284996"/>
                <a:gd name="connsiteX8" fmla="*/ 20301 w 89826"/>
                <a:gd name="connsiteY8" fmla="*/ 275279 h 284996"/>
                <a:gd name="connsiteX9" fmla="*/ 27464 w 89826"/>
                <a:gd name="connsiteY9" fmla="*/ 266703 h 284996"/>
                <a:gd name="connsiteX10" fmla="*/ 30109 w 89826"/>
                <a:gd name="connsiteY10" fmla="*/ 243892 h 284996"/>
                <a:gd name="connsiteX11" fmla="*/ 30109 w 89826"/>
                <a:gd name="connsiteY11" fmla="*/ 172952 h 284996"/>
                <a:gd name="connsiteX12" fmla="*/ 28331 w 89826"/>
                <a:gd name="connsiteY12" fmla="*/ 134312 h 284996"/>
                <a:gd name="connsiteX13" fmla="*/ 24042 w 89826"/>
                <a:gd name="connsiteY13" fmla="*/ 125188 h 284996"/>
                <a:gd name="connsiteX14" fmla="*/ 16013 w 89826"/>
                <a:gd name="connsiteY14" fmla="*/ 122724 h 284996"/>
                <a:gd name="connsiteX15" fmla="*/ 2737 w 89826"/>
                <a:gd name="connsiteY15" fmla="*/ 125690 h 284996"/>
                <a:gd name="connsiteX16" fmla="*/ 0 w 89826"/>
                <a:gd name="connsiteY16" fmla="*/ 118436 h 284996"/>
                <a:gd name="connsiteX17" fmla="*/ 54060 w 89826"/>
                <a:gd name="connsiteY17" fmla="*/ 95990 h 284996"/>
                <a:gd name="connsiteX18" fmla="*/ 46487 w 89826"/>
                <a:gd name="connsiteY18" fmla="*/ 5 h 284996"/>
                <a:gd name="connsiteX19" fmla="*/ 60493 w 89826"/>
                <a:gd name="connsiteY19" fmla="*/ 5935 h 284996"/>
                <a:gd name="connsiteX20" fmla="*/ 66241 w 89826"/>
                <a:gd name="connsiteY20" fmla="*/ 20215 h 284996"/>
                <a:gd name="connsiteX21" fmla="*/ 60493 w 89826"/>
                <a:gd name="connsiteY21" fmla="*/ 34631 h 284996"/>
                <a:gd name="connsiteX22" fmla="*/ 46487 w 89826"/>
                <a:gd name="connsiteY22" fmla="*/ 40653 h 284996"/>
                <a:gd name="connsiteX23" fmla="*/ 32391 w 89826"/>
                <a:gd name="connsiteY23" fmla="*/ 34631 h 284996"/>
                <a:gd name="connsiteX24" fmla="*/ 26551 w 89826"/>
                <a:gd name="connsiteY24" fmla="*/ 20215 h 284996"/>
                <a:gd name="connsiteX25" fmla="*/ 32299 w 89826"/>
                <a:gd name="connsiteY25" fmla="*/ 5935 h 284996"/>
                <a:gd name="connsiteX26" fmla="*/ 46487 w 89826"/>
                <a:gd name="connsiteY26" fmla="*/ 5 h 284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9826" h="284996">
                  <a:moveTo>
                    <a:pt x="62683" y="96036"/>
                  </a:moveTo>
                  <a:lnTo>
                    <a:pt x="62683" y="243573"/>
                  </a:lnTo>
                  <a:cubicBezTo>
                    <a:pt x="62213" y="251260"/>
                    <a:pt x="63048" y="258975"/>
                    <a:pt x="65146" y="266383"/>
                  </a:cubicBezTo>
                  <a:cubicBezTo>
                    <a:pt x="66533" y="269951"/>
                    <a:pt x="69070" y="272953"/>
                    <a:pt x="72354" y="274914"/>
                  </a:cubicBezTo>
                  <a:cubicBezTo>
                    <a:pt x="77879" y="277209"/>
                    <a:pt x="83864" y="278163"/>
                    <a:pt x="89827" y="277697"/>
                  </a:cubicBezTo>
                  <a:lnTo>
                    <a:pt x="89827" y="284997"/>
                  </a:lnTo>
                  <a:lnTo>
                    <a:pt x="2737" y="284997"/>
                  </a:lnTo>
                  <a:lnTo>
                    <a:pt x="2737" y="277880"/>
                  </a:lnTo>
                  <a:cubicBezTo>
                    <a:pt x="8713" y="278354"/>
                    <a:pt x="14717" y="277465"/>
                    <a:pt x="20301" y="275279"/>
                  </a:cubicBezTo>
                  <a:cubicBezTo>
                    <a:pt x="23545" y="273258"/>
                    <a:pt x="26054" y="270252"/>
                    <a:pt x="27464" y="266703"/>
                  </a:cubicBezTo>
                  <a:cubicBezTo>
                    <a:pt x="29653" y="259308"/>
                    <a:pt x="30552" y="251593"/>
                    <a:pt x="30109" y="243892"/>
                  </a:cubicBezTo>
                  <a:lnTo>
                    <a:pt x="30109" y="172952"/>
                  </a:lnTo>
                  <a:cubicBezTo>
                    <a:pt x="30507" y="160046"/>
                    <a:pt x="29909" y="147127"/>
                    <a:pt x="28331" y="134312"/>
                  </a:cubicBezTo>
                  <a:cubicBezTo>
                    <a:pt x="27929" y="130886"/>
                    <a:pt x="26423" y="127683"/>
                    <a:pt x="24042" y="125188"/>
                  </a:cubicBezTo>
                  <a:cubicBezTo>
                    <a:pt x="21747" y="123431"/>
                    <a:pt x="18896" y="122560"/>
                    <a:pt x="16013" y="122724"/>
                  </a:cubicBezTo>
                  <a:cubicBezTo>
                    <a:pt x="11446" y="122902"/>
                    <a:pt x="6948" y="123910"/>
                    <a:pt x="2737" y="125690"/>
                  </a:cubicBezTo>
                  <a:lnTo>
                    <a:pt x="0" y="118436"/>
                  </a:lnTo>
                  <a:lnTo>
                    <a:pt x="54060" y="95990"/>
                  </a:lnTo>
                  <a:close/>
                  <a:moveTo>
                    <a:pt x="46487" y="5"/>
                  </a:moveTo>
                  <a:cubicBezTo>
                    <a:pt x="51784" y="-73"/>
                    <a:pt x="56866" y="2080"/>
                    <a:pt x="60493" y="5935"/>
                  </a:cubicBezTo>
                  <a:cubicBezTo>
                    <a:pt x="64270" y="9717"/>
                    <a:pt x="66346" y="14872"/>
                    <a:pt x="66241" y="20215"/>
                  </a:cubicBezTo>
                  <a:cubicBezTo>
                    <a:pt x="66332" y="25593"/>
                    <a:pt x="64261" y="30790"/>
                    <a:pt x="60493" y="34631"/>
                  </a:cubicBezTo>
                  <a:cubicBezTo>
                    <a:pt x="56889" y="38531"/>
                    <a:pt x="51798" y="40721"/>
                    <a:pt x="46487" y="40653"/>
                  </a:cubicBezTo>
                  <a:cubicBezTo>
                    <a:pt x="41150" y="40712"/>
                    <a:pt x="36036" y="38527"/>
                    <a:pt x="32391" y="34631"/>
                  </a:cubicBezTo>
                  <a:cubicBezTo>
                    <a:pt x="28581" y="30808"/>
                    <a:pt x="26474" y="25612"/>
                    <a:pt x="26551" y="20215"/>
                  </a:cubicBezTo>
                  <a:cubicBezTo>
                    <a:pt x="26446" y="14872"/>
                    <a:pt x="28522" y="9717"/>
                    <a:pt x="32299" y="5935"/>
                  </a:cubicBezTo>
                  <a:cubicBezTo>
                    <a:pt x="35976" y="2039"/>
                    <a:pt x="41132" y="-114"/>
                    <a:pt x="46487" y="5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E5C8E78-CE94-DB29-587C-3136C70F4E76}"/>
                </a:ext>
              </a:extLst>
            </p:cNvPr>
            <p:cNvSpPr/>
            <p:nvPr/>
          </p:nvSpPr>
          <p:spPr>
            <a:xfrm>
              <a:off x="5921606" y="2161196"/>
              <a:ext cx="108257" cy="246989"/>
            </a:xfrm>
            <a:custGeom>
              <a:avLst/>
              <a:gdLst>
                <a:gd name="connsiteX0" fmla="*/ 61223 w 108257"/>
                <a:gd name="connsiteY0" fmla="*/ 0 h 246989"/>
                <a:gd name="connsiteX1" fmla="*/ 61223 w 108257"/>
                <a:gd name="connsiteY1" fmla="*/ 60310 h 246989"/>
                <a:gd name="connsiteX2" fmla="*/ 103102 w 108257"/>
                <a:gd name="connsiteY2" fmla="*/ 60310 h 246989"/>
                <a:gd name="connsiteX3" fmla="*/ 103102 w 108257"/>
                <a:gd name="connsiteY3" fmla="*/ 74407 h 246989"/>
                <a:gd name="connsiteX4" fmla="*/ 61223 w 108257"/>
                <a:gd name="connsiteY4" fmla="*/ 74407 h 246989"/>
                <a:gd name="connsiteX5" fmla="*/ 61223 w 108257"/>
                <a:gd name="connsiteY5" fmla="*/ 193431 h 246989"/>
                <a:gd name="connsiteX6" fmla="*/ 66150 w 108257"/>
                <a:gd name="connsiteY6" fmla="*/ 217474 h 246989"/>
                <a:gd name="connsiteX7" fmla="*/ 78924 w 108257"/>
                <a:gd name="connsiteY7" fmla="*/ 223678 h 246989"/>
                <a:gd name="connsiteX8" fmla="*/ 91378 w 108257"/>
                <a:gd name="connsiteY8" fmla="*/ 219572 h 246989"/>
                <a:gd name="connsiteX9" fmla="*/ 100502 w 108257"/>
                <a:gd name="connsiteY9" fmla="*/ 207437 h 246989"/>
                <a:gd name="connsiteX10" fmla="*/ 108258 w 108257"/>
                <a:gd name="connsiteY10" fmla="*/ 207437 h 246989"/>
                <a:gd name="connsiteX11" fmla="*/ 88823 w 108257"/>
                <a:gd name="connsiteY11" fmla="*/ 237045 h 246989"/>
                <a:gd name="connsiteX12" fmla="*/ 62956 w 108257"/>
                <a:gd name="connsiteY12" fmla="*/ 246990 h 246989"/>
                <a:gd name="connsiteX13" fmla="*/ 45301 w 108257"/>
                <a:gd name="connsiteY13" fmla="*/ 241880 h 246989"/>
                <a:gd name="connsiteX14" fmla="*/ 32527 w 108257"/>
                <a:gd name="connsiteY14" fmla="*/ 227282 h 246989"/>
                <a:gd name="connsiteX15" fmla="*/ 28422 w 108257"/>
                <a:gd name="connsiteY15" fmla="*/ 197902 h 246989"/>
                <a:gd name="connsiteX16" fmla="*/ 28422 w 108257"/>
                <a:gd name="connsiteY16" fmla="*/ 74407 h 246989"/>
                <a:gd name="connsiteX17" fmla="*/ 0 w 108257"/>
                <a:gd name="connsiteY17" fmla="*/ 74407 h 246989"/>
                <a:gd name="connsiteX18" fmla="*/ 0 w 108257"/>
                <a:gd name="connsiteY18" fmla="*/ 68020 h 246989"/>
                <a:gd name="connsiteX19" fmla="*/ 22080 w 108257"/>
                <a:gd name="connsiteY19" fmla="*/ 53057 h 246989"/>
                <a:gd name="connsiteX20" fmla="*/ 42290 w 108257"/>
                <a:gd name="connsiteY20" fmla="*/ 28102 h 246989"/>
                <a:gd name="connsiteX21" fmla="*/ 54973 w 108257"/>
                <a:gd name="connsiteY21" fmla="*/ 228 h 246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8257" h="246989">
                  <a:moveTo>
                    <a:pt x="61223" y="0"/>
                  </a:moveTo>
                  <a:lnTo>
                    <a:pt x="61223" y="60310"/>
                  </a:lnTo>
                  <a:lnTo>
                    <a:pt x="103102" y="60310"/>
                  </a:lnTo>
                  <a:lnTo>
                    <a:pt x="103102" y="74407"/>
                  </a:lnTo>
                  <a:lnTo>
                    <a:pt x="61223" y="74407"/>
                  </a:lnTo>
                  <a:lnTo>
                    <a:pt x="61223" y="193431"/>
                  </a:lnTo>
                  <a:cubicBezTo>
                    <a:pt x="61223" y="205338"/>
                    <a:pt x="62865" y="213322"/>
                    <a:pt x="66150" y="217474"/>
                  </a:cubicBezTo>
                  <a:cubicBezTo>
                    <a:pt x="69165" y="221470"/>
                    <a:pt x="73919" y="223778"/>
                    <a:pt x="78924" y="223678"/>
                  </a:cubicBezTo>
                  <a:cubicBezTo>
                    <a:pt x="83394" y="223605"/>
                    <a:pt x="87738" y="222172"/>
                    <a:pt x="91378" y="219572"/>
                  </a:cubicBezTo>
                  <a:cubicBezTo>
                    <a:pt x="95548" y="216515"/>
                    <a:pt x="98723" y="212291"/>
                    <a:pt x="100502" y="207437"/>
                  </a:cubicBezTo>
                  <a:lnTo>
                    <a:pt x="108258" y="207437"/>
                  </a:lnTo>
                  <a:cubicBezTo>
                    <a:pt x="104731" y="218956"/>
                    <a:pt x="97988" y="229225"/>
                    <a:pt x="88823" y="237045"/>
                  </a:cubicBezTo>
                  <a:cubicBezTo>
                    <a:pt x="81615" y="243258"/>
                    <a:pt x="72473" y="246771"/>
                    <a:pt x="62956" y="246990"/>
                  </a:cubicBezTo>
                  <a:cubicBezTo>
                    <a:pt x="56715" y="246935"/>
                    <a:pt x="50607" y="245170"/>
                    <a:pt x="45301" y="241880"/>
                  </a:cubicBezTo>
                  <a:cubicBezTo>
                    <a:pt x="39571" y="238532"/>
                    <a:pt x="35087" y="233409"/>
                    <a:pt x="32527" y="227282"/>
                  </a:cubicBezTo>
                  <a:cubicBezTo>
                    <a:pt x="29311" y="217839"/>
                    <a:pt x="27920" y="207866"/>
                    <a:pt x="28422" y="197902"/>
                  </a:cubicBezTo>
                  <a:lnTo>
                    <a:pt x="28422" y="74407"/>
                  </a:lnTo>
                  <a:lnTo>
                    <a:pt x="0" y="74407"/>
                  </a:lnTo>
                  <a:lnTo>
                    <a:pt x="0" y="68020"/>
                  </a:lnTo>
                  <a:cubicBezTo>
                    <a:pt x="8198" y="64398"/>
                    <a:pt x="15675" y="59330"/>
                    <a:pt x="22080" y="53057"/>
                  </a:cubicBezTo>
                  <a:cubicBezTo>
                    <a:pt x="29895" y="45671"/>
                    <a:pt x="36693" y="37281"/>
                    <a:pt x="42290" y="28102"/>
                  </a:cubicBezTo>
                  <a:cubicBezTo>
                    <a:pt x="47121" y="19097"/>
                    <a:pt x="51360" y="9786"/>
                    <a:pt x="54973" y="228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82FE560-55AF-791C-CF8A-410455028AF7}"/>
                </a:ext>
              </a:extLst>
            </p:cNvPr>
            <p:cNvSpPr/>
            <p:nvPr/>
          </p:nvSpPr>
          <p:spPr>
            <a:xfrm>
              <a:off x="6031186" y="2221506"/>
              <a:ext cx="195940" cy="272599"/>
            </a:xfrm>
            <a:custGeom>
              <a:avLst/>
              <a:gdLst>
                <a:gd name="connsiteX0" fmla="*/ 228 w 195940"/>
                <a:gd name="connsiteY0" fmla="*/ 0 h 272599"/>
                <a:gd name="connsiteX1" fmla="*/ 83988 w 195940"/>
                <a:gd name="connsiteY1" fmla="*/ 0 h 272599"/>
                <a:gd name="connsiteX2" fmla="*/ 83988 w 195940"/>
                <a:gd name="connsiteY2" fmla="*/ 7254 h 272599"/>
                <a:gd name="connsiteX3" fmla="*/ 79882 w 195940"/>
                <a:gd name="connsiteY3" fmla="*/ 7254 h 272599"/>
                <a:gd name="connsiteX4" fmla="*/ 66652 w 195940"/>
                <a:gd name="connsiteY4" fmla="*/ 11223 h 272599"/>
                <a:gd name="connsiteX5" fmla="*/ 62090 w 195940"/>
                <a:gd name="connsiteY5" fmla="*/ 20986 h 272599"/>
                <a:gd name="connsiteX6" fmla="*/ 68568 w 195940"/>
                <a:gd name="connsiteY6" fmla="*/ 42746 h 272599"/>
                <a:gd name="connsiteX7" fmla="*/ 112364 w 195940"/>
                <a:gd name="connsiteY7" fmla="*/ 135813 h 272599"/>
                <a:gd name="connsiteX8" fmla="*/ 152327 w 195940"/>
                <a:gd name="connsiteY8" fmla="*/ 33896 h 272599"/>
                <a:gd name="connsiteX9" fmla="*/ 155658 w 195940"/>
                <a:gd name="connsiteY9" fmla="*/ 17564 h 272599"/>
                <a:gd name="connsiteX10" fmla="*/ 154289 w 195940"/>
                <a:gd name="connsiteY10" fmla="*/ 12135 h 272599"/>
                <a:gd name="connsiteX11" fmla="*/ 149408 w 195940"/>
                <a:gd name="connsiteY11" fmla="*/ 8577 h 272599"/>
                <a:gd name="connsiteX12" fmla="*/ 137637 w 195940"/>
                <a:gd name="connsiteY12" fmla="*/ 7254 h 272599"/>
                <a:gd name="connsiteX13" fmla="*/ 137637 w 195940"/>
                <a:gd name="connsiteY13" fmla="*/ 0 h 272599"/>
                <a:gd name="connsiteX14" fmla="*/ 195941 w 195940"/>
                <a:gd name="connsiteY14" fmla="*/ 0 h 272599"/>
                <a:gd name="connsiteX15" fmla="*/ 195941 w 195940"/>
                <a:gd name="connsiteY15" fmla="*/ 7254 h 272599"/>
                <a:gd name="connsiteX16" fmla="*/ 184763 w 195940"/>
                <a:gd name="connsiteY16" fmla="*/ 10493 h 272599"/>
                <a:gd name="connsiteX17" fmla="*/ 176141 w 195940"/>
                <a:gd name="connsiteY17" fmla="*/ 19617 h 272599"/>
                <a:gd name="connsiteX18" fmla="*/ 169481 w 195940"/>
                <a:gd name="connsiteY18" fmla="*/ 35128 h 272599"/>
                <a:gd name="connsiteX19" fmla="*/ 96488 w 195940"/>
                <a:gd name="connsiteY19" fmla="*/ 218660 h 272599"/>
                <a:gd name="connsiteX20" fmla="*/ 68796 w 195940"/>
                <a:gd name="connsiteY20" fmla="*/ 258897 h 272599"/>
                <a:gd name="connsiteX21" fmla="*/ 35812 w 195940"/>
                <a:gd name="connsiteY21" fmla="*/ 272583 h 272599"/>
                <a:gd name="connsiteX22" fmla="*/ 16788 w 195940"/>
                <a:gd name="connsiteY22" fmla="*/ 265786 h 272599"/>
                <a:gd name="connsiteX23" fmla="*/ 9352 w 195940"/>
                <a:gd name="connsiteY23" fmla="*/ 250138 h 272599"/>
                <a:gd name="connsiteX24" fmla="*/ 14736 w 195940"/>
                <a:gd name="connsiteY24" fmla="*/ 236452 h 272599"/>
                <a:gd name="connsiteX25" fmla="*/ 29517 w 195940"/>
                <a:gd name="connsiteY25" fmla="*/ 231342 h 272599"/>
                <a:gd name="connsiteX26" fmla="*/ 47172 w 195940"/>
                <a:gd name="connsiteY26" fmla="*/ 235904 h 272599"/>
                <a:gd name="connsiteX27" fmla="*/ 56935 w 195940"/>
                <a:gd name="connsiteY27" fmla="*/ 238961 h 272599"/>
                <a:gd name="connsiteX28" fmla="*/ 69754 w 195940"/>
                <a:gd name="connsiteY28" fmla="*/ 232711 h 272599"/>
                <a:gd name="connsiteX29" fmla="*/ 83759 w 195940"/>
                <a:gd name="connsiteY29" fmla="*/ 208623 h 272599"/>
                <a:gd name="connsiteX30" fmla="*/ 96396 w 195940"/>
                <a:gd name="connsiteY30" fmla="*/ 176689 h 272599"/>
                <a:gd name="connsiteX31" fmla="*/ 31934 w 195940"/>
                <a:gd name="connsiteY31" fmla="*/ 38367 h 272599"/>
                <a:gd name="connsiteX32" fmla="*/ 22537 w 195940"/>
                <a:gd name="connsiteY32" fmla="*/ 22765 h 272599"/>
                <a:gd name="connsiteX33" fmla="*/ 14462 w 195940"/>
                <a:gd name="connsiteY33" fmla="*/ 13276 h 272599"/>
                <a:gd name="connsiteX34" fmla="*/ 0 w 195940"/>
                <a:gd name="connsiteY34" fmla="*/ 7573 h 272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95940" h="272599">
                  <a:moveTo>
                    <a:pt x="228" y="0"/>
                  </a:moveTo>
                  <a:lnTo>
                    <a:pt x="83988" y="0"/>
                  </a:lnTo>
                  <a:lnTo>
                    <a:pt x="83988" y="7254"/>
                  </a:lnTo>
                  <a:lnTo>
                    <a:pt x="79882" y="7254"/>
                  </a:lnTo>
                  <a:cubicBezTo>
                    <a:pt x="75133" y="6893"/>
                    <a:pt x="70420" y="8308"/>
                    <a:pt x="66652" y="11223"/>
                  </a:cubicBezTo>
                  <a:cubicBezTo>
                    <a:pt x="63737" y="13622"/>
                    <a:pt x="62058" y="17208"/>
                    <a:pt x="62090" y="20986"/>
                  </a:cubicBezTo>
                  <a:cubicBezTo>
                    <a:pt x="62742" y="28604"/>
                    <a:pt x="64950" y="36008"/>
                    <a:pt x="68568" y="42746"/>
                  </a:cubicBezTo>
                  <a:lnTo>
                    <a:pt x="112364" y="135813"/>
                  </a:lnTo>
                  <a:lnTo>
                    <a:pt x="152327" y="33896"/>
                  </a:lnTo>
                  <a:cubicBezTo>
                    <a:pt x="154490" y="28723"/>
                    <a:pt x="155621" y="23171"/>
                    <a:pt x="155658" y="17564"/>
                  </a:cubicBezTo>
                  <a:cubicBezTo>
                    <a:pt x="155781" y="15657"/>
                    <a:pt x="155302" y="13755"/>
                    <a:pt x="154289" y="12135"/>
                  </a:cubicBezTo>
                  <a:cubicBezTo>
                    <a:pt x="153048" y="10493"/>
                    <a:pt x="151351" y="9252"/>
                    <a:pt x="149408" y="8577"/>
                  </a:cubicBezTo>
                  <a:cubicBezTo>
                    <a:pt x="145580" y="7495"/>
                    <a:pt x="141607" y="7053"/>
                    <a:pt x="137637" y="7254"/>
                  </a:cubicBezTo>
                  <a:lnTo>
                    <a:pt x="137637" y="0"/>
                  </a:lnTo>
                  <a:lnTo>
                    <a:pt x="195941" y="0"/>
                  </a:lnTo>
                  <a:lnTo>
                    <a:pt x="195941" y="7254"/>
                  </a:lnTo>
                  <a:cubicBezTo>
                    <a:pt x="192026" y="7527"/>
                    <a:pt x="188217" y="8631"/>
                    <a:pt x="184763" y="10493"/>
                  </a:cubicBezTo>
                  <a:cubicBezTo>
                    <a:pt x="181333" y="12956"/>
                    <a:pt x="178404" y="16049"/>
                    <a:pt x="176141" y="19617"/>
                  </a:cubicBezTo>
                  <a:cubicBezTo>
                    <a:pt x="173596" y="24640"/>
                    <a:pt x="171374" y="29822"/>
                    <a:pt x="169481" y="35128"/>
                  </a:cubicBezTo>
                  <a:lnTo>
                    <a:pt x="96488" y="218660"/>
                  </a:lnTo>
                  <a:cubicBezTo>
                    <a:pt x="90945" y="234266"/>
                    <a:pt x="81392" y="248144"/>
                    <a:pt x="68796" y="258897"/>
                  </a:cubicBezTo>
                  <a:cubicBezTo>
                    <a:pt x="57391" y="268021"/>
                    <a:pt x="46396" y="272583"/>
                    <a:pt x="35812" y="272583"/>
                  </a:cubicBezTo>
                  <a:cubicBezTo>
                    <a:pt x="28837" y="272825"/>
                    <a:pt x="22030" y="270393"/>
                    <a:pt x="16788" y="265786"/>
                  </a:cubicBezTo>
                  <a:cubicBezTo>
                    <a:pt x="12158" y="261894"/>
                    <a:pt x="9444" y="256187"/>
                    <a:pt x="9352" y="250138"/>
                  </a:cubicBezTo>
                  <a:cubicBezTo>
                    <a:pt x="9101" y="245015"/>
                    <a:pt x="11063" y="240028"/>
                    <a:pt x="14736" y="236452"/>
                  </a:cubicBezTo>
                  <a:cubicBezTo>
                    <a:pt x="18800" y="232870"/>
                    <a:pt x="24111" y="231032"/>
                    <a:pt x="29517" y="231342"/>
                  </a:cubicBezTo>
                  <a:cubicBezTo>
                    <a:pt x="35625" y="231794"/>
                    <a:pt x="41606" y="233340"/>
                    <a:pt x="47172" y="235904"/>
                  </a:cubicBezTo>
                  <a:cubicBezTo>
                    <a:pt x="50283" y="237337"/>
                    <a:pt x="53563" y="238363"/>
                    <a:pt x="56935" y="238961"/>
                  </a:cubicBezTo>
                  <a:cubicBezTo>
                    <a:pt x="61830" y="238514"/>
                    <a:pt x="66387" y="236287"/>
                    <a:pt x="69754" y="232711"/>
                  </a:cubicBezTo>
                  <a:cubicBezTo>
                    <a:pt x="76091" y="225776"/>
                    <a:pt x="80867" y="217560"/>
                    <a:pt x="83759" y="208623"/>
                  </a:cubicBezTo>
                  <a:lnTo>
                    <a:pt x="96396" y="176689"/>
                  </a:lnTo>
                  <a:lnTo>
                    <a:pt x="31934" y="38367"/>
                  </a:lnTo>
                  <a:cubicBezTo>
                    <a:pt x="29225" y="32924"/>
                    <a:pt x="26081" y="27705"/>
                    <a:pt x="22537" y="22765"/>
                  </a:cubicBezTo>
                  <a:cubicBezTo>
                    <a:pt x="20297" y="19243"/>
                    <a:pt x="17578" y="16049"/>
                    <a:pt x="14462" y="13276"/>
                  </a:cubicBezTo>
                  <a:cubicBezTo>
                    <a:pt x="10032" y="10502"/>
                    <a:pt x="5128" y="8568"/>
                    <a:pt x="0" y="7573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4FA22E4-5909-9CFC-550C-0DF99FF7FC49}"/>
                </a:ext>
              </a:extLst>
            </p:cNvPr>
            <p:cNvSpPr/>
            <p:nvPr/>
          </p:nvSpPr>
          <p:spPr>
            <a:xfrm>
              <a:off x="6344882" y="2127024"/>
              <a:ext cx="239043" cy="284304"/>
            </a:xfrm>
            <a:custGeom>
              <a:avLst/>
              <a:gdLst>
                <a:gd name="connsiteX0" fmla="*/ 226862 w 239043"/>
                <a:gd name="connsiteY0" fmla="*/ 185 h 284304"/>
                <a:gd name="connsiteX1" fmla="*/ 232930 w 239043"/>
                <a:gd name="connsiteY1" fmla="*/ 92567 h 284304"/>
                <a:gd name="connsiteX2" fmla="*/ 226862 w 239043"/>
                <a:gd name="connsiteY2" fmla="*/ 92567 h 284304"/>
                <a:gd name="connsiteX3" fmla="*/ 192237 w 239043"/>
                <a:gd name="connsiteY3" fmla="*/ 32758 h 284304"/>
                <a:gd name="connsiteX4" fmla="*/ 138313 w 239043"/>
                <a:gd name="connsiteY4" fmla="*/ 14510 h 284304"/>
                <a:gd name="connsiteX5" fmla="*/ 90594 w 239043"/>
                <a:gd name="connsiteY5" fmla="*/ 28196 h 284304"/>
                <a:gd name="connsiteX6" fmla="*/ 57063 w 239043"/>
                <a:gd name="connsiteY6" fmla="*/ 71992 h 284304"/>
                <a:gd name="connsiteX7" fmla="*/ 44836 w 239043"/>
                <a:gd name="connsiteY7" fmla="*/ 146718 h 284304"/>
                <a:gd name="connsiteX8" fmla="*/ 56378 w 239043"/>
                <a:gd name="connsiteY8" fmla="*/ 210587 h 284304"/>
                <a:gd name="connsiteX9" fmla="*/ 91096 w 239043"/>
                <a:gd name="connsiteY9" fmla="*/ 252056 h 284304"/>
                <a:gd name="connsiteX10" fmla="*/ 143970 w 239043"/>
                <a:gd name="connsiteY10" fmla="*/ 266518 h 284304"/>
                <a:gd name="connsiteX11" fmla="*/ 189590 w 239043"/>
                <a:gd name="connsiteY11" fmla="*/ 255204 h 284304"/>
                <a:gd name="connsiteX12" fmla="*/ 232976 w 239043"/>
                <a:gd name="connsiteY12" fmla="*/ 210268 h 284304"/>
                <a:gd name="connsiteX13" fmla="*/ 239043 w 239043"/>
                <a:gd name="connsiteY13" fmla="*/ 214328 h 284304"/>
                <a:gd name="connsiteX14" fmla="*/ 192465 w 239043"/>
                <a:gd name="connsiteY14" fmla="*/ 267430 h 284304"/>
                <a:gd name="connsiteX15" fmla="*/ 129235 w 239043"/>
                <a:gd name="connsiteY15" fmla="*/ 284264 h 284304"/>
                <a:gd name="connsiteX16" fmla="*/ 27044 w 239043"/>
                <a:gd name="connsiteY16" fmla="*/ 234082 h 284304"/>
                <a:gd name="connsiteX17" fmla="*/ 37 w 239043"/>
                <a:gd name="connsiteY17" fmla="*/ 146308 h 284304"/>
                <a:gd name="connsiteX18" fmla="*/ 17829 w 239043"/>
                <a:gd name="connsiteY18" fmla="*/ 71535 h 284304"/>
                <a:gd name="connsiteX19" fmla="*/ 135074 w 239043"/>
                <a:gd name="connsiteY19" fmla="*/ 2 h 284304"/>
                <a:gd name="connsiteX20" fmla="*/ 191872 w 239043"/>
                <a:gd name="connsiteY20" fmla="*/ 14418 h 284304"/>
                <a:gd name="connsiteX21" fmla="*/ 203596 w 239043"/>
                <a:gd name="connsiteY21" fmla="*/ 18981 h 284304"/>
                <a:gd name="connsiteX22" fmla="*/ 212720 w 239043"/>
                <a:gd name="connsiteY22" fmla="*/ 15194 h 284304"/>
                <a:gd name="connsiteX23" fmla="*/ 219928 w 239043"/>
                <a:gd name="connsiteY23" fmla="*/ 185 h 28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39043" h="284304">
                  <a:moveTo>
                    <a:pt x="226862" y="185"/>
                  </a:moveTo>
                  <a:lnTo>
                    <a:pt x="232930" y="92567"/>
                  </a:lnTo>
                  <a:lnTo>
                    <a:pt x="226862" y="92567"/>
                  </a:lnTo>
                  <a:cubicBezTo>
                    <a:pt x="218742" y="64861"/>
                    <a:pt x="207200" y="44925"/>
                    <a:pt x="192237" y="32758"/>
                  </a:cubicBezTo>
                  <a:cubicBezTo>
                    <a:pt x="176986" y="20491"/>
                    <a:pt x="157880" y="14026"/>
                    <a:pt x="138313" y="14510"/>
                  </a:cubicBezTo>
                  <a:cubicBezTo>
                    <a:pt x="121406" y="14286"/>
                    <a:pt x="104809" y="19044"/>
                    <a:pt x="90594" y="28196"/>
                  </a:cubicBezTo>
                  <a:cubicBezTo>
                    <a:pt x="76406" y="37320"/>
                    <a:pt x="65229" y="51964"/>
                    <a:pt x="57063" y="71992"/>
                  </a:cubicBezTo>
                  <a:cubicBezTo>
                    <a:pt x="48897" y="92019"/>
                    <a:pt x="44836" y="116928"/>
                    <a:pt x="44836" y="146718"/>
                  </a:cubicBezTo>
                  <a:cubicBezTo>
                    <a:pt x="44357" y="168566"/>
                    <a:pt x="48281" y="190286"/>
                    <a:pt x="56378" y="210587"/>
                  </a:cubicBezTo>
                  <a:cubicBezTo>
                    <a:pt x="63317" y="227708"/>
                    <a:pt x="75462" y="242216"/>
                    <a:pt x="91096" y="252056"/>
                  </a:cubicBezTo>
                  <a:cubicBezTo>
                    <a:pt x="106981" y="261824"/>
                    <a:pt x="125325" y="266842"/>
                    <a:pt x="143970" y="266518"/>
                  </a:cubicBezTo>
                  <a:cubicBezTo>
                    <a:pt x="159910" y="266846"/>
                    <a:pt x="175653" y="262941"/>
                    <a:pt x="189590" y="255204"/>
                  </a:cubicBezTo>
                  <a:cubicBezTo>
                    <a:pt x="202761" y="247631"/>
                    <a:pt x="217223" y="232654"/>
                    <a:pt x="232976" y="210268"/>
                  </a:cubicBezTo>
                  <a:lnTo>
                    <a:pt x="239043" y="214328"/>
                  </a:lnTo>
                  <a:cubicBezTo>
                    <a:pt x="225722" y="238507"/>
                    <a:pt x="210197" y="256208"/>
                    <a:pt x="192465" y="267430"/>
                  </a:cubicBezTo>
                  <a:cubicBezTo>
                    <a:pt x="173445" y="279000"/>
                    <a:pt x="151493" y="284848"/>
                    <a:pt x="129235" y="284264"/>
                  </a:cubicBezTo>
                  <a:cubicBezTo>
                    <a:pt x="85256" y="284264"/>
                    <a:pt x="51191" y="267535"/>
                    <a:pt x="27044" y="234082"/>
                  </a:cubicBezTo>
                  <a:cubicBezTo>
                    <a:pt x="8805" y="208507"/>
                    <a:pt x="-670" y="177713"/>
                    <a:pt x="37" y="146308"/>
                  </a:cubicBezTo>
                  <a:cubicBezTo>
                    <a:pt x="-237" y="120304"/>
                    <a:pt x="5872" y="94629"/>
                    <a:pt x="17829" y="71535"/>
                  </a:cubicBezTo>
                  <a:cubicBezTo>
                    <a:pt x="40201" y="27402"/>
                    <a:pt x="85594" y="-294"/>
                    <a:pt x="135074" y="2"/>
                  </a:cubicBezTo>
                  <a:cubicBezTo>
                    <a:pt x="154891" y="148"/>
                    <a:pt x="174381" y="5094"/>
                    <a:pt x="191872" y="14418"/>
                  </a:cubicBezTo>
                  <a:cubicBezTo>
                    <a:pt x="195421" y="16736"/>
                    <a:pt x="199413" y="18292"/>
                    <a:pt x="203596" y="18981"/>
                  </a:cubicBezTo>
                  <a:cubicBezTo>
                    <a:pt x="207022" y="18999"/>
                    <a:pt x="210311" y="17635"/>
                    <a:pt x="212720" y="15194"/>
                  </a:cubicBezTo>
                  <a:cubicBezTo>
                    <a:pt x="216429" y="10928"/>
                    <a:pt x="218915" y="5746"/>
                    <a:pt x="219928" y="185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F3FA0E1-3054-E30B-F974-F2373423682A}"/>
                </a:ext>
              </a:extLst>
            </p:cNvPr>
            <p:cNvSpPr/>
            <p:nvPr/>
          </p:nvSpPr>
          <p:spPr>
            <a:xfrm>
              <a:off x="6611248" y="2216137"/>
              <a:ext cx="173325" cy="194631"/>
            </a:xfrm>
            <a:custGeom>
              <a:avLst/>
              <a:gdLst>
                <a:gd name="connsiteX0" fmla="*/ 86911 w 173325"/>
                <a:gd name="connsiteY0" fmla="*/ 32 h 194631"/>
                <a:gd name="connsiteX1" fmla="*/ 152377 w 173325"/>
                <a:gd name="connsiteY1" fmla="*/ 31693 h 194631"/>
                <a:gd name="connsiteX2" fmla="*/ 173317 w 173325"/>
                <a:gd name="connsiteY2" fmla="*/ 93828 h 194631"/>
                <a:gd name="connsiteX3" fmla="*/ 161775 w 173325"/>
                <a:gd name="connsiteY3" fmla="*/ 143737 h 194631"/>
                <a:gd name="connsiteX4" fmla="*/ 129840 w 173325"/>
                <a:gd name="connsiteY4" fmla="*/ 181785 h 194631"/>
                <a:gd name="connsiteX5" fmla="*/ 84676 w 173325"/>
                <a:gd name="connsiteY5" fmla="*/ 194604 h 194631"/>
                <a:gd name="connsiteX6" fmla="*/ 20214 w 173325"/>
                <a:gd name="connsiteY6" fmla="*/ 161575 h 194631"/>
                <a:gd name="connsiteX7" fmla="*/ 4 w 173325"/>
                <a:gd name="connsiteY7" fmla="*/ 99029 h 194631"/>
                <a:gd name="connsiteX8" fmla="*/ 12276 w 173325"/>
                <a:gd name="connsiteY8" fmla="*/ 48846 h 194631"/>
                <a:gd name="connsiteX9" fmla="*/ 44484 w 173325"/>
                <a:gd name="connsiteY9" fmla="*/ 11939 h 194631"/>
                <a:gd name="connsiteX10" fmla="*/ 86820 w 173325"/>
                <a:gd name="connsiteY10" fmla="*/ 32 h 194631"/>
                <a:gd name="connsiteX11" fmla="*/ 80844 w 173325"/>
                <a:gd name="connsiteY11" fmla="*/ 13080 h 194631"/>
                <a:gd name="connsiteX12" fmla="*/ 59904 w 173325"/>
                <a:gd name="connsiteY12" fmla="*/ 19375 h 194631"/>
                <a:gd name="connsiteX13" fmla="*/ 42933 w 173325"/>
                <a:gd name="connsiteY13" fmla="*/ 41501 h 194631"/>
                <a:gd name="connsiteX14" fmla="*/ 36455 w 173325"/>
                <a:gd name="connsiteY14" fmla="*/ 82149 h 194631"/>
                <a:gd name="connsiteX15" fmla="*/ 52057 w 173325"/>
                <a:gd name="connsiteY15" fmla="*/ 151265 h 194631"/>
                <a:gd name="connsiteX16" fmla="*/ 93116 w 173325"/>
                <a:gd name="connsiteY16" fmla="*/ 180279 h 194631"/>
                <a:gd name="connsiteX17" fmla="*/ 124503 w 173325"/>
                <a:gd name="connsiteY17" fmla="*/ 164267 h 194631"/>
                <a:gd name="connsiteX18" fmla="*/ 136866 w 173325"/>
                <a:gd name="connsiteY18" fmla="*/ 109202 h 194631"/>
                <a:gd name="connsiteX19" fmla="*/ 116245 w 173325"/>
                <a:gd name="connsiteY19" fmla="*/ 32286 h 194631"/>
                <a:gd name="connsiteX20" fmla="*/ 80753 w 173325"/>
                <a:gd name="connsiteY20" fmla="*/ 13080 h 19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3325" h="194631">
                  <a:moveTo>
                    <a:pt x="86911" y="32"/>
                  </a:moveTo>
                  <a:cubicBezTo>
                    <a:pt x="112587" y="-702"/>
                    <a:pt x="137012" y="11109"/>
                    <a:pt x="152377" y="31693"/>
                  </a:cubicBezTo>
                  <a:cubicBezTo>
                    <a:pt x="166236" y="49412"/>
                    <a:pt x="173623" y="71337"/>
                    <a:pt x="173317" y="93828"/>
                  </a:cubicBezTo>
                  <a:cubicBezTo>
                    <a:pt x="173134" y="111105"/>
                    <a:pt x="169193" y="128135"/>
                    <a:pt x="161775" y="143737"/>
                  </a:cubicBezTo>
                  <a:cubicBezTo>
                    <a:pt x="155119" y="159294"/>
                    <a:pt x="144010" y="172533"/>
                    <a:pt x="129840" y="181785"/>
                  </a:cubicBezTo>
                  <a:cubicBezTo>
                    <a:pt x="116341" y="190334"/>
                    <a:pt x="100652" y="194787"/>
                    <a:pt x="84676" y="194604"/>
                  </a:cubicBezTo>
                  <a:cubicBezTo>
                    <a:pt x="58964" y="195302"/>
                    <a:pt x="34667" y="182852"/>
                    <a:pt x="20214" y="161575"/>
                  </a:cubicBezTo>
                  <a:cubicBezTo>
                    <a:pt x="6893" y="143459"/>
                    <a:pt x="-197" y="121515"/>
                    <a:pt x="4" y="99029"/>
                  </a:cubicBezTo>
                  <a:cubicBezTo>
                    <a:pt x="159" y="81579"/>
                    <a:pt x="4361" y="64398"/>
                    <a:pt x="12276" y="48846"/>
                  </a:cubicBezTo>
                  <a:cubicBezTo>
                    <a:pt x="19160" y="33655"/>
                    <a:pt x="30360" y="20817"/>
                    <a:pt x="44484" y="11939"/>
                  </a:cubicBezTo>
                  <a:cubicBezTo>
                    <a:pt x="57235" y="4156"/>
                    <a:pt x="71884" y="37"/>
                    <a:pt x="86820" y="32"/>
                  </a:cubicBezTo>
                  <a:moveTo>
                    <a:pt x="80844" y="13080"/>
                  </a:moveTo>
                  <a:cubicBezTo>
                    <a:pt x="73421" y="13226"/>
                    <a:pt x="66177" y="15402"/>
                    <a:pt x="59904" y="19375"/>
                  </a:cubicBezTo>
                  <a:cubicBezTo>
                    <a:pt x="52011" y="24731"/>
                    <a:pt x="46058" y="32491"/>
                    <a:pt x="42933" y="41501"/>
                  </a:cubicBezTo>
                  <a:cubicBezTo>
                    <a:pt x="38193" y="54512"/>
                    <a:pt x="35994" y="68313"/>
                    <a:pt x="36455" y="82149"/>
                  </a:cubicBezTo>
                  <a:cubicBezTo>
                    <a:pt x="35816" y="106128"/>
                    <a:pt x="41181" y="129887"/>
                    <a:pt x="52057" y="151265"/>
                  </a:cubicBezTo>
                  <a:cubicBezTo>
                    <a:pt x="62459" y="170608"/>
                    <a:pt x="76145" y="180279"/>
                    <a:pt x="93116" y="180279"/>
                  </a:cubicBezTo>
                  <a:cubicBezTo>
                    <a:pt x="105566" y="180393"/>
                    <a:pt x="117286" y="174413"/>
                    <a:pt x="124503" y="164267"/>
                  </a:cubicBezTo>
                  <a:cubicBezTo>
                    <a:pt x="132774" y="153591"/>
                    <a:pt x="136898" y="135238"/>
                    <a:pt x="136866" y="109202"/>
                  </a:cubicBezTo>
                  <a:cubicBezTo>
                    <a:pt x="136866" y="76629"/>
                    <a:pt x="129991" y="50990"/>
                    <a:pt x="116245" y="32286"/>
                  </a:cubicBezTo>
                  <a:cubicBezTo>
                    <a:pt x="108449" y="20270"/>
                    <a:pt x="95077" y="13034"/>
                    <a:pt x="80753" y="13080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AA0948F-C7F0-344B-8FBA-3F08EAAC389D}"/>
                </a:ext>
              </a:extLst>
            </p:cNvPr>
            <p:cNvSpPr/>
            <p:nvPr/>
          </p:nvSpPr>
          <p:spPr>
            <a:xfrm>
              <a:off x="6810341" y="2120137"/>
              <a:ext cx="91651" cy="285083"/>
            </a:xfrm>
            <a:custGeom>
              <a:avLst/>
              <a:gdLst>
                <a:gd name="connsiteX0" fmla="*/ 62637 w 91651"/>
                <a:gd name="connsiteY0" fmla="*/ 0 h 285083"/>
                <a:gd name="connsiteX1" fmla="*/ 62637 w 91651"/>
                <a:gd name="connsiteY1" fmla="*/ 243568 h 285083"/>
                <a:gd name="connsiteX2" fmla="*/ 65055 w 91651"/>
                <a:gd name="connsiteY2" fmla="*/ 266379 h 285083"/>
                <a:gd name="connsiteX3" fmla="*/ 72628 w 91651"/>
                <a:gd name="connsiteY3" fmla="*/ 274910 h 285083"/>
                <a:gd name="connsiteX4" fmla="*/ 91652 w 91651"/>
                <a:gd name="connsiteY4" fmla="*/ 277784 h 285083"/>
                <a:gd name="connsiteX5" fmla="*/ 91652 w 91651"/>
                <a:gd name="connsiteY5" fmla="*/ 285083 h 285083"/>
                <a:gd name="connsiteX6" fmla="*/ 3285 w 91651"/>
                <a:gd name="connsiteY6" fmla="*/ 285083 h 285083"/>
                <a:gd name="connsiteX7" fmla="*/ 3285 w 91651"/>
                <a:gd name="connsiteY7" fmla="*/ 277875 h 285083"/>
                <a:gd name="connsiteX8" fmla="*/ 20301 w 91651"/>
                <a:gd name="connsiteY8" fmla="*/ 275275 h 285083"/>
                <a:gd name="connsiteX9" fmla="*/ 27463 w 91651"/>
                <a:gd name="connsiteY9" fmla="*/ 266698 h 285083"/>
                <a:gd name="connsiteX10" fmla="*/ 30018 w 91651"/>
                <a:gd name="connsiteY10" fmla="*/ 243888 h 285083"/>
                <a:gd name="connsiteX11" fmla="*/ 30018 w 91651"/>
                <a:gd name="connsiteY11" fmla="*/ 76780 h 285083"/>
                <a:gd name="connsiteX12" fmla="*/ 28650 w 91651"/>
                <a:gd name="connsiteY12" fmla="*/ 38823 h 285083"/>
                <a:gd name="connsiteX13" fmla="*/ 24088 w 91651"/>
                <a:gd name="connsiteY13" fmla="*/ 29106 h 285083"/>
                <a:gd name="connsiteX14" fmla="*/ 16332 w 91651"/>
                <a:gd name="connsiteY14" fmla="*/ 26506 h 285083"/>
                <a:gd name="connsiteX15" fmla="*/ 3330 w 91651"/>
                <a:gd name="connsiteY15" fmla="*/ 29745 h 285083"/>
                <a:gd name="connsiteX16" fmla="*/ 0 w 91651"/>
                <a:gd name="connsiteY16" fmla="*/ 22445 h 285083"/>
                <a:gd name="connsiteX17" fmla="*/ 53650 w 91651"/>
                <a:gd name="connsiteY17" fmla="*/ 0 h 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651" h="285083">
                  <a:moveTo>
                    <a:pt x="62637" y="0"/>
                  </a:moveTo>
                  <a:lnTo>
                    <a:pt x="62637" y="243568"/>
                  </a:lnTo>
                  <a:cubicBezTo>
                    <a:pt x="62163" y="251255"/>
                    <a:pt x="62984" y="258965"/>
                    <a:pt x="65055" y="266379"/>
                  </a:cubicBezTo>
                  <a:cubicBezTo>
                    <a:pt x="66570" y="269978"/>
                    <a:pt x="69234" y="272976"/>
                    <a:pt x="72628" y="274910"/>
                  </a:cubicBezTo>
                  <a:cubicBezTo>
                    <a:pt x="78673" y="277287"/>
                    <a:pt x="85174" y="278272"/>
                    <a:pt x="91652" y="277784"/>
                  </a:cubicBezTo>
                  <a:lnTo>
                    <a:pt x="91652" y="285083"/>
                  </a:lnTo>
                  <a:lnTo>
                    <a:pt x="3285" y="285083"/>
                  </a:lnTo>
                  <a:lnTo>
                    <a:pt x="3285" y="277875"/>
                  </a:lnTo>
                  <a:cubicBezTo>
                    <a:pt x="9083" y="278322"/>
                    <a:pt x="14904" y="277433"/>
                    <a:pt x="20301" y="275275"/>
                  </a:cubicBezTo>
                  <a:cubicBezTo>
                    <a:pt x="23567" y="273281"/>
                    <a:pt x="26086" y="270266"/>
                    <a:pt x="27463" y="266698"/>
                  </a:cubicBezTo>
                  <a:cubicBezTo>
                    <a:pt x="29589" y="259294"/>
                    <a:pt x="30452" y="251580"/>
                    <a:pt x="30018" y="243888"/>
                  </a:cubicBezTo>
                  <a:lnTo>
                    <a:pt x="30018" y="76780"/>
                  </a:lnTo>
                  <a:cubicBezTo>
                    <a:pt x="30383" y="64111"/>
                    <a:pt x="29927" y="51433"/>
                    <a:pt x="28650" y="38823"/>
                  </a:cubicBezTo>
                  <a:cubicBezTo>
                    <a:pt x="28234" y="35173"/>
                    <a:pt x="26629" y="31757"/>
                    <a:pt x="24088" y="29106"/>
                  </a:cubicBezTo>
                  <a:cubicBezTo>
                    <a:pt x="21907" y="27322"/>
                    <a:pt x="19147" y="26396"/>
                    <a:pt x="16332" y="26506"/>
                  </a:cubicBezTo>
                  <a:cubicBezTo>
                    <a:pt x="11834" y="26766"/>
                    <a:pt x="7427" y="27865"/>
                    <a:pt x="3330" y="29745"/>
                  </a:cubicBezTo>
                  <a:lnTo>
                    <a:pt x="0" y="22445"/>
                  </a:lnTo>
                  <a:lnTo>
                    <a:pt x="53650" y="0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ADAAF86-E777-6606-9547-36B0E3A5AB12}"/>
                </a:ext>
              </a:extLst>
            </p:cNvPr>
            <p:cNvSpPr/>
            <p:nvPr/>
          </p:nvSpPr>
          <p:spPr>
            <a:xfrm>
              <a:off x="6921792" y="2120137"/>
              <a:ext cx="91651" cy="285083"/>
            </a:xfrm>
            <a:custGeom>
              <a:avLst/>
              <a:gdLst>
                <a:gd name="connsiteX0" fmla="*/ 62637 w 91651"/>
                <a:gd name="connsiteY0" fmla="*/ 0 h 285083"/>
                <a:gd name="connsiteX1" fmla="*/ 62637 w 91651"/>
                <a:gd name="connsiteY1" fmla="*/ 243568 h 285083"/>
                <a:gd name="connsiteX2" fmla="*/ 65100 w 91651"/>
                <a:gd name="connsiteY2" fmla="*/ 266379 h 285083"/>
                <a:gd name="connsiteX3" fmla="*/ 72628 w 91651"/>
                <a:gd name="connsiteY3" fmla="*/ 274910 h 285083"/>
                <a:gd name="connsiteX4" fmla="*/ 91652 w 91651"/>
                <a:gd name="connsiteY4" fmla="*/ 277784 h 285083"/>
                <a:gd name="connsiteX5" fmla="*/ 91652 w 91651"/>
                <a:gd name="connsiteY5" fmla="*/ 285083 h 285083"/>
                <a:gd name="connsiteX6" fmla="*/ 3285 w 91651"/>
                <a:gd name="connsiteY6" fmla="*/ 285083 h 285083"/>
                <a:gd name="connsiteX7" fmla="*/ 3285 w 91651"/>
                <a:gd name="connsiteY7" fmla="*/ 277875 h 285083"/>
                <a:gd name="connsiteX8" fmla="*/ 20301 w 91651"/>
                <a:gd name="connsiteY8" fmla="*/ 275275 h 285083"/>
                <a:gd name="connsiteX9" fmla="*/ 27463 w 91651"/>
                <a:gd name="connsiteY9" fmla="*/ 266698 h 285083"/>
                <a:gd name="connsiteX10" fmla="*/ 30018 w 91651"/>
                <a:gd name="connsiteY10" fmla="*/ 243888 h 285083"/>
                <a:gd name="connsiteX11" fmla="*/ 30018 w 91651"/>
                <a:gd name="connsiteY11" fmla="*/ 76780 h 285083"/>
                <a:gd name="connsiteX12" fmla="*/ 28650 w 91651"/>
                <a:gd name="connsiteY12" fmla="*/ 38823 h 285083"/>
                <a:gd name="connsiteX13" fmla="*/ 24088 w 91651"/>
                <a:gd name="connsiteY13" fmla="*/ 29106 h 285083"/>
                <a:gd name="connsiteX14" fmla="*/ 16332 w 91651"/>
                <a:gd name="connsiteY14" fmla="*/ 26506 h 285083"/>
                <a:gd name="connsiteX15" fmla="*/ 3376 w 91651"/>
                <a:gd name="connsiteY15" fmla="*/ 29745 h 285083"/>
                <a:gd name="connsiteX16" fmla="*/ 0 w 91651"/>
                <a:gd name="connsiteY16" fmla="*/ 22445 h 285083"/>
                <a:gd name="connsiteX17" fmla="*/ 53650 w 91651"/>
                <a:gd name="connsiteY17" fmla="*/ 0 h 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651" h="285083">
                  <a:moveTo>
                    <a:pt x="62637" y="0"/>
                  </a:moveTo>
                  <a:lnTo>
                    <a:pt x="62637" y="243568"/>
                  </a:lnTo>
                  <a:cubicBezTo>
                    <a:pt x="62149" y="251255"/>
                    <a:pt x="62984" y="258970"/>
                    <a:pt x="65100" y="266379"/>
                  </a:cubicBezTo>
                  <a:cubicBezTo>
                    <a:pt x="66602" y="269974"/>
                    <a:pt x="69247" y="272976"/>
                    <a:pt x="72628" y="274910"/>
                  </a:cubicBezTo>
                  <a:cubicBezTo>
                    <a:pt x="78673" y="277287"/>
                    <a:pt x="85174" y="278272"/>
                    <a:pt x="91652" y="277784"/>
                  </a:cubicBezTo>
                  <a:lnTo>
                    <a:pt x="91652" y="285083"/>
                  </a:lnTo>
                  <a:lnTo>
                    <a:pt x="3285" y="285083"/>
                  </a:lnTo>
                  <a:lnTo>
                    <a:pt x="3285" y="277875"/>
                  </a:lnTo>
                  <a:cubicBezTo>
                    <a:pt x="9083" y="278322"/>
                    <a:pt x="14904" y="277433"/>
                    <a:pt x="20301" y="275275"/>
                  </a:cubicBezTo>
                  <a:cubicBezTo>
                    <a:pt x="23567" y="273281"/>
                    <a:pt x="26086" y="270266"/>
                    <a:pt x="27463" y="266698"/>
                  </a:cubicBezTo>
                  <a:cubicBezTo>
                    <a:pt x="29589" y="259294"/>
                    <a:pt x="30452" y="251580"/>
                    <a:pt x="30018" y="243888"/>
                  </a:cubicBezTo>
                  <a:lnTo>
                    <a:pt x="30018" y="76780"/>
                  </a:lnTo>
                  <a:cubicBezTo>
                    <a:pt x="30383" y="64111"/>
                    <a:pt x="29927" y="51433"/>
                    <a:pt x="28650" y="38823"/>
                  </a:cubicBezTo>
                  <a:cubicBezTo>
                    <a:pt x="28234" y="35173"/>
                    <a:pt x="26629" y="31757"/>
                    <a:pt x="24088" y="29106"/>
                  </a:cubicBezTo>
                  <a:cubicBezTo>
                    <a:pt x="21911" y="27313"/>
                    <a:pt x="19152" y="26387"/>
                    <a:pt x="16332" y="26506"/>
                  </a:cubicBezTo>
                  <a:cubicBezTo>
                    <a:pt x="11848" y="26761"/>
                    <a:pt x="7454" y="27860"/>
                    <a:pt x="3376" y="29745"/>
                  </a:cubicBezTo>
                  <a:lnTo>
                    <a:pt x="0" y="22445"/>
                  </a:lnTo>
                  <a:lnTo>
                    <a:pt x="53650" y="0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DEE901E-7A41-7C7F-DD7B-9D29A15C4950}"/>
                </a:ext>
              </a:extLst>
            </p:cNvPr>
            <p:cNvSpPr/>
            <p:nvPr/>
          </p:nvSpPr>
          <p:spPr>
            <a:xfrm>
              <a:off x="7036345" y="2216089"/>
              <a:ext cx="151916" cy="194661"/>
            </a:xfrm>
            <a:custGeom>
              <a:avLst/>
              <a:gdLst>
                <a:gd name="connsiteX0" fmla="*/ 27555 w 151916"/>
                <a:gd name="connsiteY0" fmla="*/ 74715 h 194661"/>
                <a:gd name="connsiteX1" fmla="*/ 46989 w 151916"/>
                <a:gd name="connsiteY1" fmla="*/ 138584 h 194661"/>
                <a:gd name="connsiteX2" fmla="*/ 93066 w 151916"/>
                <a:gd name="connsiteY2" fmla="*/ 161759 h 194661"/>
                <a:gd name="connsiteX3" fmla="*/ 123769 w 151916"/>
                <a:gd name="connsiteY3" fmla="*/ 151905 h 194661"/>
                <a:gd name="connsiteX4" fmla="*/ 145621 w 151916"/>
                <a:gd name="connsiteY4" fmla="*/ 117918 h 194661"/>
                <a:gd name="connsiteX5" fmla="*/ 151689 w 151916"/>
                <a:gd name="connsiteY5" fmla="*/ 121932 h 194661"/>
                <a:gd name="connsiteX6" fmla="*/ 127783 w 151916"/>
                <a:gd name="connsiteY6" fmla="*/ 172115 h 194661"/>
                <a:gd name="connsiteX7" fmla="*/ 78194 w 151916"/>
                <a:gd name="connsiteY7" fmla="*/ 194652 h 194661"/>
                <a:gd name="connsiteX8" fmla="*/ 22810 w 151916"/>
                <a:gd name="connsiteY8" fmla="*/ 168922 h 194661"/>
                <a:gd name="connsiteX9" fmla="*/ 0 w 151916"/>
                <a:gd name="connsiteY9" fmla="*/ 99715 h 194661"/>
                <a:gd name="connsiteX10" fmla="*/ 23631 w 151916"/>
                <a:gd name="connsiteY10" fmla="*/ 26357 h 194661"/>
                <a:gd name="connsiteX11" fmla="*/ 82938 w 151916"/>
                <a:gd name="connsiteY11" fmla="*/ 34 h 194661"/>
                <a:gd name="connsiteX12" fmla="*/ 132528 w 151916"/>
                <a:gd name="connsiteY12" fmla="*/ 20335 h 194661"/>
                <a:gd name="connsiteX13" fmla="*/ 151917 w 151916"/>
                <a:gd name="connsiteY13" fmla="*/ 74669 h 194661"/>
                <a:gd name="connsiteX14" fmla="*/ 27555 w 151916"/>
                <a:gd name="connsiteY14" fmla="*/ 63173 h 194661"/>
                <a:gd name="connsiteX15" fmla="*/ 111177 w 151916"/>
                <a:gd name="connsiteY15" fmla="*/ 63173 h 194661"/>
                <a:gd name="connsiteX16" fmla="*/ 107026 w 151916"/>
                <a:gd name="connsiteY16" fmla="*/ 38401 h 194661"/>
                <a:gd name="connsiteX17" fmla="*/ 92382 w 151916"/>
                <a:gd name="connsiteY17" fmla="*/ 20791 h 194661"/>
                <a:gd name="connsiteX18" fmla="*/ 72035 w 151916"/>
                <a:gd name="connsiteY18" fmla="*/ 14405 h 194661"/>
                <a:gd name="connsiteX19" fmla="*/ 42838 w 151916"/>
                <a:gd name="connsiteY19" fmla="*/ 27315 h 194661"/>
                <a:gd name="connsiteX20" fmla="*/ 27783 w 151916"/>
                <a:gd name="connsiteY20" fmla="*/ 63173 h 194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916" h="194661">
                  <a:moveTo>
                    <a:pt x="27555" y="74715"/>
                  </a:moveTo>
                  <a:cubicBezTo>
                    <a:pt x="27555" y="101905"/>
                    <a:pt x="34033" y="123196"/>
                    <a:pt x="46989" y="138584"/>
                  </a:cubicBezTo>
                  <a:cubicBezTo>
                    <a:pt x="59946" y="153972"/>
                    <a:pt x="75306" y="161700"/>
                    <a:pt x="93066" y="161759"/>
                  </a:cubicBezTo>
                  <a:cubicBezTo>
                    <a:pt x="104111" y="161992"/>
                    <a:pt x="114918" y="158520"/>
                    <a:pt x="123769" y="151905"/>
                  </a:cubicBezTo>
                  <a:cubicBezTo>
                    <a:pt x="132436" y="145336"/>
                    <a:pt x="139722" y="134008"/>
                    <a:pt x="145621" y="117918"/>
                  </a:cubicBezTo>
                  <a:lnTo>
                    <a:pt x="151689" y="121932"/>
                  </a:lnTo>
                  <a:cubicBezTo>
                    <a:pt x="148837" y="140651"/>
                    <a:pt x="140521" y="158110"/>
                    <a:pt x="127783" y="172115"/>
                  </a:cubicBezTo>
                  <a:cubicBezTo>
                    <a:pt x="115489" y="186709"/>
                    <a:pt x="97272" y="194989"/>
                    <a:pt x="78194" y="194652"/>
                  </a:cubicBezTo>
                  <a:cubicBezTo>
                    <a:pt x="56825" y="194743"/>
                    <a:pt x="36524" y="185313"/>
                    <a:pt x="22810" y="168922"/>
                  </a:cubicBezTo>
                  <a:cubicBezTo>
                    <a:pt x="7605" y="151768"/>
                    <a:pt x="0" y="128698"/>
                    <a:pt x="0" y="99715"/>
                  </a:cubicBezTo>
                  <a:cubicBezTo>
                    <a:pt x="0" y="68360"/>
                    <a:pt x="7879" y="43908"/>
                    <a:pt x="23631" y="26357"/>
                  </a:cubicBezTo>
                  <a:cubicBezTo>
                    <a:pt x="38495" y="9186"/>
                    <a:pt x="60237" y="-463"/>
                    <a:pt x="82938" y="34"/>
                  </a:cubicBezTo>
                  <a:cubicBezTo>
                    <a:pt x="101606" y="-568"/>
                    <a:pt x="119640" y="6818"/>
                    <a:pt x="132528" y="20335"/>
                  </a:cubicBezTo>
                  <a:cubicBezTo>
                    <a:pt x="145452" y="33898"/>
                    <a:pt x="151917" y="52010"/>
                    <a:pt x="151917" y="74669"/>
                  </a:cubicBezTo>
                  <a:close/>
                  <a:moveTo>
                    <a:pt x="27555" y="63173"/>
                  </a:moveTo>
                  <a:lnTo>
                    <a:pt x="111177" y="63173"/>
                  </a:lnTo>
                  <a:cubicBezTo>
                    <a:pt x="111127" y="54747"/>
                    <a:pt x="109727" y="46385"/>
                    <a:pt x="107026" y="38401"/>
                  </a:cubicBezTo>
                  <a:cubicBezTo>
                    <a:pt x="104010" y="31202"/>
                    <a:pt x="98910" y="25071"/>
                    <a:pt x="92382" y="20791"/>
                  </a:cubicBezTo>
                  <a:cubicBezTo>
                    <a:pt x="86387" y="16686"/>
                    <a:pt x="79302" y="14459"/>
                    <a:pt x="72035" y="14405"/>
                  </a:cubicBezTo>
                  <a:cubicBezTo>
                    <a:pt x="60935" y="14491"/>
                    <a:pt x="50370" y="19167"/>
                    <a:pt x="42838" y="27315"/>
                  </a:cubicBezTo>
                  <a:cubicBezTo>
                    <a:pt x="33727" y="37105"/>
                    <a:pt x="28394" y="49815"/>
                    <a:pt x="27783" y="63173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F4C010-6487-1B56-B492-F585DC2F0D68}"/>
                </a:ext>
              </a:extLst>
            </p:cNvPr>
            <p:cNvSpPr/>
            <p:nvPr/>
          </p:nvSpPr>
          <p:spPr>
            <a:xfrm>
              <a:off x="7211391" y="2216256"/>
              <a:ext cx="181796" cy="277621"/>
            </a:xfrm>
            <a:custGeom>
              <a:avLst/>
              <a:gdLst>
                <a:gd name="connsiteX0" fmla="*/ 48586 w 181796"/>
                <a:gd name="connsiteY0" fmla="*/ 121948 h 277621"/>
                <a:gd name="connsiteX1" fmla="*/ 23312 w 181796"/>
                <a:gd name="connsiteY1" fmla="*/ 99137 h 277621"/>
                <a:gd name="connsiteX2" fmla="*/ 14507 w 181796"/>
                <a:gd name="connsiteY2" fmla="*/ 66564 h 277621"/>
                <a:gd name="connsiteX3" fmla="*/ 34626 w 181796"/>
                <a:gd name="connsiteY3" fmla="*/ 19666 h 277621"/>
                <a:gd name="connsiteX4" fmla="*/ 86132 w 181796"/>
                <a:gd name="connsiteY4" fmla="*/ 50 h 277621"/>
                <a:gd name="connsiteX5" fmla="*/ 130657 w 181796"/>
                <a:gd name="connsiteY5" fmla="*/ 12869 h 277621"/>
                <a:gd name="connsiteX6" fmla="*/ 168796 w 181796"/>
                <a:gd name="connsiteY6" fmla="*/ 12869 h 277621"/>
                <a:gd name="connsiteX7" fmla="*/ 178605 w 181796"/>
                <a:gd name="connsiteY7" fmla="*/ 13371 h 277621"/>
                <a:gd name="connsiteX8" fmla="*/ 180566 w 181796"/>
                <a:gd name="connsiteY8" fmla="*/ 15059 h 277621"/>
                <a:gd name="connsiteX9" fmla="*/ 181753 w 181796"/>
                <a:gd name="connsiteY9" fmla="*/ 21445 h 277621"/>
                <a:gd name="connsiteX10" fmla="*/ 180749 w 181796"/>
                <a:gd name="connsiteY10" fmla="*/ 28654 h 277621"/>
                <a:gd name="connsiteX11" fmla="*/ 178696 w 181796"/>
                <a:gd name="connsiteY11" fmla="*/ 30250 h 277621"/>
                <a:gd name="connsiteX12" fmla="*/ 168705 w 181796"/>
                <a:gd name="connsiteY12" fmla="*/ 30843 h 277621"/>
                <a:gd name="connsiteX13" fmla="*/ 145302 w 181796"/>
                <a:gd name="connsiteY13" fmla="*/ 30843 h 277621"/>
                <a:gd name="connsiteX14" fmla="*/ 156251 w 181796"/>
                <a:gd name="connsiteY14" fmla="*/ 67796 h 277621"/>
                <a:gd name="connsiteX15" fmla="*/ 137044 w 181796"/>
                <a:gd name="connsiteY15" fmla="*/ 111774 h 277621"/>
                <a:gd name="connsiteX16" fmla="*/ 85539 w 181796"/>
                <a:gd name="connsiteY16" fmla="*/ 130022 h 277621"/>
                <a:gd name="connsiteX17" fmla="*/ 58166 w 181796"/>
                <a:gd name="connsiteY17" fmla="*/ 125917 h 277621"/>
                <a:gd name="connsiteX18" fmla="*/ 46533 w 181796"/>
                <a:gd name="connsiteY18" fmla="*/ 139238 h 277621"/>
                <a:gd name="connsiteX19" fmla="*/ 43522 w 181796"/>
                <a:gd name="connsiteY19" fmla="*/ 148955 h 277621"/>
                <a:gd name="connsiteX20" fmla="*/ 46715 w 181796"/>
                <a:gd name="connsiteY20" fmla="*/ 155570 h 277621"/>
                <a:gd name="connsiteX21" fmla="*/ 59352 w 181796"/>
                <a:gd name="connsiteY21" fmla="*/ 160132 h 277621"/>
                <a:gd name="connsiteX22" fmla="*/ 86725 w 181796"/>
                <a:gd name="connsiteY22" fmla="*/ 161546 h 277621"/>
                <a:gd name="connsiteX23" fmla="*/ 138960 w 181796"/>
                <a:gd name="connsiteY23" fmla="*/ 164421 h 277621"/>
                <a:gd name="connsiteX24" fmla="*/ 168021 w 181796"/>
                <a:gd name="connsiteY24" fmla="*/ 178107 h 277621"/>
                <a:gd name="connsiteX25" fmla="*/ 178879 w 181796"/>
                <a:gd name="connsiteY25" fmla="*/ 205799 h 277621"/>
                <a:gd name="connsiteX26" fmla="*/ 158167 w 181796"/>
                <a:gd name="connsiteY26" fmla="*/ 248317 h 277621"/>
                <a:gd name="connsiteX27" fmla="*/ 78559 w 181796"/>
                <a:gd name="connsiteY27" fmla="*/ 277560 h 277621"/>
                <a:gd name="connsiteX28" fmla="*/ 14690 w 181796"/>
                <a:gd name="connsiteY28" fmla="*/ 260087 h 277621"/>
                <a:gd name="connsiteX29" fmla="*/ 0 w 181796"/>
                <a:gd name="connsiteY29" fmla="*/ 239193 h 277621"/>
                <a:gd name="connsiteX30" fmla="*/ 2144 w 181796"/>
                <a:gd name="connsiteY30" fmla="*/ 229567 h 277621"/>
                <a:gd name="connsiteX31" fmla="*/ 15830 w 181796"/>
                <a:gd name="connsiteY31" fmla="*/ 208901 h 277621"/>
                <a:gd name="connsiteX32" fmla="*/ 35767 w 181796"/>
                <a:gd name="connsiteY32" fmla="*/ 187185 h 277621"/>
                <a:gd name="connsiteX33" fmla="*/ 21350 w 181796"/>
                <a:gd name="connsiteY33" fmla="*/ 176054 h 277621"/>
                <a:gd name="connsiteX34" fmla="*/ 17108 w 181796"/>
                <a:gd name="connsiteY34" fmla="*/ 164922 h 277621"/>
                <a:gd name="connsiteX35" fmla="*/ 22719 w 181796"/>
                <a:gd name="connsiteY35" fmla="*/ 148499 h 277621"/>
                <a:gd name="connsiteX36" fmla="*/ 48495 w 181796"/>
                <a:gd name="connsiteY36" fmla="*/ 121811 h 277621"/>
                <a:gd name="connsiteX37" fmla="*/ 46533 w 181796"/>
                <a:gd name="connsiteY37" fmla="*/ 188827 h 277621"/>
                <a:gd name="connsiteX38" fmla="*/ 32847 w 181796"/>
                <a:gd name="connsiteY38" fmla="*/ 207851 h 277621"/>
                <a:gd name="connsiteX39" fmla="*/ 28285 w 181796"/>
                <a:gd name="connsiteY39" fmla="*/ 224092 h 277621"/>
                <a:gd name="connsiteX40" fmla="*/ 39644 w 181796"/>
                <a:gd name="connsiteY40" fmla="*/ 240972 h 277621"/>
                <a:gd name="connsiteX41" fmla="*/ 96214 w 181796"/>
                <a:gd name="connsiteY41" fmla="*/ 253381 h 277621"/>
                <a:gd name="connsiteX42" fmla="*/ 148176 w 181796"/>
                <a:gd name="connsiteY42" fmla="*/ 240652 h 277621"/>
                <a:gd name="connsiteX43" fmla="*/ 164919 w 181796"/>
                <a:gd name="connsiteY43" fmla="*/ 213554 h 277621"/>
                <a:gd name="connsiteX44" fmla="*/ 154928 w 181796"/>
                <a:gd name="connsiteY44" fmla="*/ 198727 h 277621"/>
                <a:gd name="connsiteX45" fmla="*/ 114553 w 181796"/>
                <a:gd name="connsiteY45" fmla="*/ 193527 h 277621"/>
                <a:gd name="connsiteX46" fmla="*/ 46807 w 181796"/>
                <a:gd name="connsiteY46" fmla="*/ 188964 h 277621"/>
                <a:gd name="connsiteX47" fmla="*/ 82893 w 181796"/>
                <a:gd name="connsiteY47" fmla="*/ 9539 h 277621"/>
                <a:gd name="connsiteX48" fmla="*/ 58531 w 181796"/>
                <a:gd name="connsiteY48" fmla="*/ 21354 h 277621"/>
                <a:gd name="connsiteX49" fmla="*/ 48723 w 181796"/>
                <a:gd name="connsiteY49" fmla="*/ 57577 h 277621"/>
                <a:gd name="connsiteX50" fmla="*/ 62090 w 181796"/>
                <a:gd name="connsiteY50" fmla="*/ 106665 h 277621"/>
                <a:gd name="connsiteX51" fmla="*/ 87957 w 181796"/>
                <a:gd name="connsiteY51" fmla="*/ 119895 h 277621"/>
                <a:gd name="connsiteX52" fmla="*/ 112455 w 181796"/>
                <a:gd name="connsiteY52" fmla="*/ 108444 h 277621"/>
                <a:gd name="connsiteX53" fmla="*/ 122081 w 181796"/>
                <a:gd name="connsiteY53" fmla="*/ 72586 h 277621"/>
                <a:gd name="connsiteX54" fmla="*/ 108395 w 181796"/>
                <a:gd name="connsiteY54" fmla="*/ 22768 h 277621"/>
                <a:gd name="connsiteX55" fmla="*/ 82756 w 181796"/>
                <a:gd name="connsiteY55" fmla="*/ 9539 h 277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81796" h="277621">
                  <a:moveTo>
                    <a:pt x="48586" y="121948"/>
                  </a:moveTo>
                  <a:cubicBezTo>
                    <a:pt x="38134" y="116948"/>
                    <a:pt x="29357" y="109023"/>
                    <a:pt x="23312" y="99137"/>
                  </a:cubicBezTo>
                  <a:cubicBezTo>
                    <a:pt x="17432" y="89297"/>
                    <a:pt x="14389" y="78024"/>
                    <a:pt x="14507" y="66564"/>
                  </a:cubicBezTo>
                  <a:cubicBezTo>
                    <a:pt x="14334" y="48800"/>
                    <a:pt x="21633" y="31783"/>
                    <a:pt x="34626" y="19666"/>
                  </a:cubicBezTo>
                  <a:cubicBezTo>
                    <a:pt x="48422" y="6414"/>
                    <a:pt x="67012" y="-667"/>
                    <a:pt x="86132" y="50"/>
                  </a:cubicBezTo>
                  <a:cubicBezTo>
                    <a:pt x="101935" y="-316"/>
                    <a:pt x="117469" y="4160"/>
                    <a:pt x="130657" y="12869"/>
                  </a:cubicBezTo>
                  <a:lnTo>
                    <a:pt x="168796" y="12869"/>
                  </a:lnTo>
                  <a:cubicBezTo>
                    <a:pt x="172076" y="12714"/>
                    <a:pt x="175361" y="12883"/>
                    <a:pt x="178605" y="13371"/>
                  </a:cubicBezTo>
                  <a:cubicBezTo>
                    <a:pt x="179462" y="13640"/>
                    <a:pt x="180169" y="14251"/>
                    <a:pt x="180566" y="15059"/>
                  </a:cubicBezTo>
                  <a:cubicBezTo>
                    <a:pt x="181515" y="17048"/>
                    <a:pt x="181921" y="19251"/>
                    <a:pt x="181753" y="21445"/>
                  </a:cubicBezTo>
                  <a:cubicBezTo>
                    <a:pt x="181926" y="23891"/>
                    <a:pt x="181584" y="26345"/>
                    <a:pt x="180749" y="28654"/>
                  </a:cubicBezTo>
                  <a:cubicBezTo>
                    <a:pt x="180261" y="29397"/>
                    <a:pt x="179540" y="29958"/>
                    <a:pt x="178696" y="30250"/>
                  </a:cubicBezTo>
                  <a:cubicBezTo>
                    <a:pt x="175402" y="30834"/>
                    <a:pt x="172049" y="31035"/>
                    <a:pt x="168705" y="30843"/>
                  </a:cubicBezTo>
                  <a:lnTo>
                    <a:pt x="145302" y="30843"/>
                  </a:lnTo>
                  <a:cubicBezTo>
                    <a:pt x="152961" y="41601"/>
                    <a:pt x="156816" y="54603"/>
                    <a:pt x="156251" y="67796"/>
                  </a:cubicBezTo>
                  <a:cubicBezTo>
                    <a:pt x="156442" y="84530"/>
                    <a:pt x="149448" y="100543"/>
                    <a:pt x="137044" y="111774"/>
                  </a:cubicBezTo>
                  <a:cubicBezTo>
                    <a:pt x="124271" y="123941"/>
                    <a:pt x="107103" y="130022"/>
                    <a:pt x="85539" y="130022"/>
                  </a:cubicBezTo>
                  <a:cubicBezTo>
                    <a:pt x="76264" y="129986"/>
                    <a:pt x="67044" y="128604"/>
                    <a:pt x="58166" y="125917"/>
                  </a:cubicBezTo>
                  <a:cubicBezTo>
                    <a:pt x="53559" y="129662"/>
                    <a:pt x="49622" y="134165"/>
                    <a:pt x="46533" y="139238"/>
                  </a:cubicBezTo>
                  <a:cubicBezTo>
                    <a:pt x="44772" y="142190"/>
                    <a:pt x="43741" y="145524"/>
                    <a:pt x="43522" y="148955"/>
                  </a:cubicBezTo>
                  <a:cubicBezTo>
                    <a:pt x="43641" y="151505"/>
                    <a:pt x="44795" y="153891"/>
                    <a:pt x="46715" y="155570"/>
                  </a:cubicBezTo>
                  <a:cubicBezTo>
                    <a:pt x="50397" y="158284"/>
                    <a:pt x="54786" y="159872"/>
                    <a:pt x="59352" y="160132"/>
                  </a:cubicBezTo>
                  <a:cubicBezTo>
                    <a:pt x="63002" y="160680"/>
                    <a:pt x="72126" y="161149"/>
                    <a:pt x="86725" y="161546"/>
                  </a:cubicBezTo>
                  <a:cubicBezTo>
                    <a:pt x="113609" y="162245"/>
                    <a:pt x="131022" y="163202"/>
                    <a:pt x="138960" y="164421"/>
                  </a:cubicBezTo>
                  <a:cubicBezTo>
                    <a:pt x="149918" y="165547"/>
                    <a:pt x="160169" y="170374"/>
                    <a:pt x="168021" y="178107"/>
                  </a:cubicBezTo>
                  <a:cubicBezTo>
                    <a:pt x="175233" y="185488"/>
                    <a:pt x="179152" y="195479"/>
                    <a:pt x="178879" y="205799"/>
                  </a:cubicBezTo>
                  <a:cubicBezTo>
                    <a:pt x="178879" y="221004"/>
                    <a:pt x="171976" y="235178"/>
                    <a:pt x="158167" y="248317"/>
                  </a:cubicBezTo>
                  <a:cubicBezTo>
                    <a:pt x="137879" y="267810"/>
                    <a:pt x="111346" y="277560"/>
                    <a:pt x="78559" y="277560"/>
                  </a:cubicBezTo>
                  <a:cubicBezTo>
                    <a:pt x="55995" y="278312"/>
                    <a:pt x="33727" y="272222"/>
                    <a:pt x="14690" y="260087"/>
                  </a:cubicBezTo>
                  <a:cubicBezTo>
                    <a:pt x="4881" y="253381"/>
                    <a:pt x="0" y="246401"/>
                    <a:pt x="0" y="239193"/>
                  </a:cubicBezTo>
                  <a:cubicBezTo>
                    <a:pt x="14" y="235867"/>
                    <a:pt x="748" y="232582"/>
                    <a:pt x="2144" y="229567"/>
                  </a:cubicBezTo>
                  <a:cubicBezTo>
                    <a:pt x="5899" y="222176"/>
                    <a:pt x="10493" y="215242"/>
                    <a:pt x="15830" y="208901"/>
                  </a:cubicBezTo>
                  <a:cubicBezTo>
                    <a:pt x="16743" y="207669"/>
                    <a:pt x="23358" y="200461"/>
                    <a:pt x="35767" y="187185"/>
                  </a:cubicBezTo>
                  <a:cubicBezTo>
                    <a:pt x="30424" y="184224"/>
                    <a:pt x="25566" y="180474"/>
                    <a:pt x="21350" y="176054"/>
                  </a:cubicBezTo>
                  <a:cubicBezTo>
                    <a:pt x="18600" y="173002"/>
                    <a:pt x="17089" y="169033"/>
                    <a:pt x="17108" y="164922"/>
                  </a:cubicBezTo>
                  <a:cubicBezTo>
                    <a:pt x="17496" y="159046"/>
                    <a:pt x="19434" y="153380"/>
                    <a:pt x="22719" y="148499"/>
                  </a:cubicBezTo>
                  <a:cubicBezTo>
                    <a:pt x="26414" y="142203"/>
                    <a:pt x="35037" y="133307"/>
                    <a:pt x="48495" y="121811"/>
                  </a:cubicBezTo>
                  <a:moveTo>
                    <a:pt x="46533" y="188827"/>
                  </a:moveTo>
                  <a:cubicBezTo>
                    <a:pt x="41223" y="194594"/>
                    <a:pt x="36624" y="200981"/>
                    <a:pt x="32847" y="207851"/>
                  </a:cubicBezTo>
                  <a:cubicBezTo>
                    <a:pt x="30037" y="212815"/>
                    <a:pt x="28472" y="218390"/>
                    <a:pt x="28285" y="224092"/>
                  </a:cubicBezTo>
                  <a:cubicBezTo>
                    <a:pt x="28285" y="230538"/>
                    <a:pt x="32071" y="236168"/>
                    <a:pt x="39644" y="240972"/>
                  </a:cubicBezTo>
                  <a:cubicBezTo>
                    <a:pt x="52692" y="249243"/>
                    <a:pt x="71547" y="253381"/>
                    <a:pt x="96214" y="253381"/>
                  </a:cubicBezTo>
                  <a:cubicBezTo>
                    <a:pt x="119722" y="253381"/>
                    <a:pt x="137044" y="249138"/>
                    <a:pt x="148176" y="240652"/>
                  </a:cubicBezTo>
                  <a:cubicBezTo>
                    <a:pt x="159353" y="232213"/>
                    <a:pt x="164919" y="223134"/>
                    <a:pt x="164919" y="213554"/>
                  </a:cubicBezTo>
                  <a:cubicBezTo>
                    <a:pt x="165170" y="206962"/>
                    <a:pt x="161132" y="200967"/>
                    <a:pt x="154928" y="198727"/>
                  </a:cubicBezTo>
                  <a:cubicBezTo>
                    <a:pt x="148116" y="195684"/>
                    <a:pt x="134658" y="193951"/>
                    <a:pt x="114553" y="193527"/>
                  </a:cubicBezTo>
                  <a:cubicBezTo>
                    <a:pt x="91907" y="193230"/>
                    <a:pt x="69289" y="191706"/>
                    <a:pt x="46807" y="188964"/>
                  </a:cubicBezTo>
                  <a:moveTo>
                    <a:pt x="82893" y="9539"/>
                  </a:moveTo>
                  <a:cubicBezTo>
                    <a:pt x="73372" y="9447"/>
                    <a:pt x="64357" y="13822"/>
                    <a:pt x="58531" y="21354"/>
                  </a:cubicBezTo>
                  <a:cubicBezTo>
                    <a:pt x="52008" y="29247"/>
                    <a:pt x="48723" y="41290"/>
                    <a:pt x="48723" y="57577"/>
                  </a:cubicBezTo>
                  <a:cubicBezTo>
                    <a:pt x="48723" y="78713"/>
                    <a:pt x="53180" y="95077"/>
                    <a:pt x="62090" y="106665"/>
                  </a:cubicBezTo>
                  <a:cubicBezTo>
                    <a:pt x="68029" y="115041"/>
                    <a:pt x="77687" y="119981"/>
                    <a:pt x="87957" y="119895"/>
                  </a:cubicBezTo>
                  <a:cubicBezTo>
                    <a:pt x="97459" y="120096"/>
                    <a:pt x="106515" y="115862"/>
                    <a:pt x="112455" y="108444"/>
                  </a:cubicBezTo>
                  <a:cubicBezTo>
                    <a:pt x="118874" y="100871"/>
                    <a:pt x="122081" y="88918"/>
                    <a:pt x="122081" y="72586"/>
                  </a:cubicBezTo>
                  <a:cubicBezTo>
                    <a:pt x="122081" y="51295"/>
                    <a:pt x="117519" y="34689"/>
                    <a:pt x="108395" y="22768"/>
                  </a:cubicBezTo>
                  <a:cubicBezTo>
                    <a:pt x="102583" y="14370"/>
                    <a:pt x="92970" y="9406"/>
                    <a:pt x="82756" y="9539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A188572-6908-5846-7F7A-EA9130A2071E}"/>
                </a:ext>
              </a:extLst>
            </p:cNvPr>
            <p:cNvSpPr/>
            <p:nvPr/>
          </p:nvSpPr>
          <p:spPr>
            <a:xfrm>
              <a:off x="7414996" y="2216089"/>
              <a:ext cx="151916" cy="194662"/>
            </a:xfrm>
            <a:custGeom>
              <a:avLst/>
              <a:gdLst>
                <a:gd name="connsiteX0" fmla="*/ 27600 w 151916"/>
                <a:gd name="connsiteY0" fmla="*/ 74715 h 194662"/>
                <a:gd name="connsiteX1" fmla="*/ 46989 w 151916"/>
                <a:gd name="connsiteY1" fmla="*/ 138584 h 194662"/>
                <a:gd name="connsiteX2" fmla="*/ 93066 w 151916"/>
                <a:gd name="connsiteY2" fmla="*/ 161759 h 194662"/>
                <a:gd name="connsiteX3" fmla="*/ 123769 w 151916"/>
                <a:gd name="connsiteY3" fmla="*/ 151905 h 194662"/>
                <a:gd name="connsiteX4" fmla="*/ 145621 w 151916"/>
                <a:gd name="connsiteY4" fmla="*/ 117918 h 194662"/>
                <a:gd name="connsiteX5" fmla="*/ 151689 w 151916"/>
                <a:gd name="connsiteY5" fmla="*/ 121932 h 194662"/>
                <a:gd name="connsiteX6" fmla="*/ 127783 w 151916"/>
                <a:gd name="connsiteY6" fmla="*/ 172115 h 194662"/>
                <a:gd name="connsiteX7" fmla="*/ 78194 w 151916"/>
                <a:gd name="connsiteY7" fmla="*/ 194652 h 194662"/>
                <a:gd name="connsiteX8" fmla="*/ 22810 w 151916"/>
                <a:gd name="connsiteY8" fmla="*/ 168922 h 194662"/>
                <a:gd name="connsiteX9" fmla="*/ 0 w 151916"/>
                <a:gd name="connsiteY9" fmla="*/ 99715 h 194662"/>
                <a:gd name="connsiteX10" fmla="*/ 23631 w 151916"/>
                <a:gd name="connsiteY10" fmla="*/ 26357 h 194662"/>
                <a:gd name="connsiteX11" fmla="*/ 82938 w 151916"/>
                <a:gd name="connsiteY11" fmla="*/ 34 h 194662"/>
                <a:gd name="connsiteX12" fmla="*/ 132528 w 151916"/>
                <a:gd name="connsiteY12" fmla="*/ 20335 h 194662"/>
                <a:gd name="connsiteX13" fmla="*/ 151917 w 151916"/>
                <a:gd name="connsiteY13" fmla="*/ 74669 h 194662"/>
                <a:gd name="connsiteX14" fmla="*/ 27600 w 151916"/>
                <a:gd name="connsiteY14" fmla="*/ 63173 h 194662"/>
                <a:gd name="connsiteX15" fmla="*/ 111177 w 151916"/>
                <a:gd name="connsiteY15" fmla="*/ 63173 h 194662"/>
                <a:gd name="connsiteX16" fmla="*/ 107071 w 151916"/>
                <a:gd name="connsiteY16" fmla="*/ 38401 h 194662"/>
                <a:gd name="connsiteX17" fmla="*/ 92382 w 151916"/>
                <a:gd name="connsiteY17" fmla="*/ 20791 h 194662"/>
                <a:gd name="connsiteX18" fmla="*/ 72035 w 151916"/>
                <a:gd name="connsiteY18" fmla="*/ 14405 h 194662"/>
                <a:gd name="connsiteX19" fmla="*/ 42838 w 151916"/>
                <a:gd name="connsiteY19" fmla="*/ 27315 h 194662"/>
                <a:gd name="connsiteX20" fmla="*/ 27828 w 151916"/>
                <a:gd name="connsiteY20" fmla="*/ 63173 h 194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916" h="194662">
                  <a:moveTo>
                    <a:pt x="27600" y="74715"/>
                  </a:moveTo>
                  <a:cubicBezTo>
                    <a:pt x="27600" y="101905"/>
                    <a:pt x="34065" y="123196"/>
                    <a:pt x="46989" y="138584"/>
                  </a:cubicBezTo>
                  <a:cubicBezTo>
                    <a:pt x="59914" y="153972"/>
                    <a:pt x="75274" y="161700"/>
                    <a:pt x="93066" y="161759"/>
                  </a:cubicBezTo>
                  <a:cubicBezTo>
                    <a:pt x="104111" y="161992"/>
                    <a:pt x="114918" y="158520"/>
                    <a:pt x="123769" y="151905"/>
                  </a:cubicBezTo>
                  <a:cubicBezTo>
                    <a:pt x="132436" y="145336"/>
                    <a:pt x="139722" y="134008"/>
                    <a:pt x="145621" y="117918"/>
                  </a:cubicBezTo>
                  <a:lnTo>
                    <a:pt x="151689" y="121932"/>
                  </a:lnTo>
                  <a:cubicBezTo>
                    <a:pt x="148837" y="140651"/>
                    <a:pt x="140521" y="158110"/>
                    <a:pt x="127783" y="172115"/>
                  </a:cubicBezTo>
                  <a:cubicBezTo>
                    <a:pt x="115493" y="186718"/>
                    <a:pt x="97277" y="194999"/>
                    <a:pt x="78194" y="194652"/>
                  </a:cubicBezTo>
                  <a:cubicBezTo>
                    <a:pt x="56825" y="194743"/>
                    <a:pt x="36524" y="185313"/>
                    <a:pt x="22810" y="168922"/>
                  </a:cubicBezTo>
                  <a:cubicBezTo>
                    <a:pt x="7605" y="151768"/>
                    <a:pt x="0" y="128698"/>
                    <a:pt x="0" y="99715"/>
                  </a:cubicBezTo>
                  <a:cubicBezTo>
                    <a:pt x="0" y="68360"/>
                    <a:pt x="7879" y="43908"/>
                    <a:pt x="23631" y="26357"/>
                  </a:cubicBezTo>
                  <a:cubicBezTo>
                    <a:pt x="38495" y="9195"/>
                    <a:pt x="60237" y="-459"/>
                    <a:pt x="82938" y="34"/>
                  </a:cubicBezTo>
                  <a:cubicBezTo>
                    <a:pt x="101606" y="-568"/>
                    <a:pt x="119640" y="6818"/>
                    <a:pt x="132528" y="20335"/>
                  </a:cubicBezTo>
                  <a:cubicBezTo>
                    <a:pt x="145452" y="33898"/>
                    <a:pt x="151917" y="52010"/>
                    <a:pt x="151917" y="74669"/>
                  </a:cubicBezTo>
                  <a:close/>
                  <a:moveTo>
                    <a:pt x="27600" y="63173"/>
                  </a:moveTo>
                  <a:lnTo>
                    <a:pt x="111177" y="63173"/>
                  </a:lnTo>
                  <a:cubicBezTo>
                    <a:pt x="111114" y="54751"/>
                    <a:pt x="109731" y="46394"/>
                    <a:pt x="107071" y="38401"/>
                  </a:cubicBezTo>
                  <a:cubicBezTo>
                    <a:pt x="104024" y="31207"/>
                    <a:pt x="98910" y="25080"/>
                    <a:pt x="92382" y="20791"/>
                  </a:cubicBezTo>
                  <a:cubicBezTo>
                    <a:pt x="86387" y="16686"/>
                    <a:pt x="79302" y="14459"/>
                    <a:pt x="72035" y="14405"/>
                  </a:cubicBezTo>
                  <a:cubicBezTo>
                    <a:pt x="60935" y="14491"/>
                    <a:pt x="50370" y="19167"/>
                    <a:pt x="42838" y="27315"/>
                  </a:cubicBezTo>
                  <a:cubicBezTo>
                    <a:pt x="33727" y="37101"/>
                    <a:pt x="28403" y="49815"/>
                    <a:pt x="27828" y="63173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33425-F964-DD7D-0DB7-3CA9466D9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Light Bulb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27F96-1593-053E-BD36-9DAF085E02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31BFA1A-7256-E729-C411-E754210AC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1332090"/>
            <a:ext cx="5267548" cy="5215465"/>
          </a:xfrm>
        </p:spPr>
        <p:txBody>
          <a:bodyPr/>
          <a:lstStyle/>
          <a:p>
            <a:r>
              <a:rPr lang="en-US" sz="2000" dirty="0"/>
              <a:t>An electric current passes through the tungsten filament</a:t>
            </a:r>
          </a:p>
          <a:p>
            <a:pPr marL="231775" lvl="1" indent="0">
              <a:buNone/>
            </a:pPr>
            <a:r>
              <a:rPr lang="en-US" sz="16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Element symbol W</a:t>
            </a:r>
          </a:p>
          <a:p>
            <a:r>
              <a:rPr lang="en-US" sz="2000" dirty="0"/>
              <a:t>The filament resists the flow, heating to ~3000 °C</a:t>
            </a:r>
          </a:p>
          <a:p>
            <a:r>
              <a:rPr lang="en-US" sz="2000" dirty="0"/>
              <a:t>At this high temperature, it emits </a:t>
            </a:r>
            <a:r>
              <a:rPr lang="en-US" sz="2000" dirty="0">
                <a:solidFill>
                  <a:srgbClr val="FFFF00"/>
                </a:solidFill>
              </a:rPr>
              <a:t>blackbody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FF00"/>
                </a:solidFill>
              </a:rPr>
              <a:t>radiation</a:t>
            </a:r>
          </a:p>
          <a:p>
            <a:r>
              <a:rPr lang="en-US" sz="2000" dirty="0"/>
              <a:t>The spectrum spans visible wavelengths, so the glow</a:t>
            </a:r>
            <a:br>
              <a:rPr lang="en-US" sz="2000" dirty="0"/>
            </a:br>
            <a:r>
              <a:rPr lang="en-US" sz="2000" dirty="0"/>
              <a:t>appears white light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⚡ This is not from tungsten’s</a:t>
            </a:r>
            <a:br>
              <a:rPr lang="en-US" sz="2000" dirty="0"/>
            </a:br>
            <a:r>
              <a:rPr lang="en-US" sz="2000" dirty="0"/>
              <a:t>atomic emission spectrum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FEE96A-D9BA-3D8B-2F57-BEF88F764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025" y="363788"/>
            <a:ext cx="3116074" cy="311607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F6CF1EC-34B1-1DF6-3745-34818B5B9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686" y="3811281"/>
            <a:ext cx="4579538" cy="2736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427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0CEB470-47E9-AABD-3B15-02DE0BC6E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Historical Observations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A0CCF3-371C-7F5D-8384-C62954A62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1897 </a:t>
            </a:r>
            <a:r>
              <a:rPr lang="en-US" sz="2800" dirty="0">
                <a:solidFill>
                  <a:srgbClr val="FFFF00"/>
                </a:solidFill>
              </a:rPr>
              <a:t>JJ Thomson </a:t>
            </a:r>
            <a:r>
              <a:rPr lang="en-US" sz="2800" dirty="0"/>
              <a:t>discovers the electron is a </a:t>
            </a:r>
            <a:r>
              <a:rPr lang="en-US" sz="2800" dirty="0">
                <a:solidFill>
                  <a:srgbClr val="FFFF00"/>
                </a:solidFill>
              </a:rPr>
              <a:t>negatively charged particle</a:t>
            </a:r>
          </a:p>
          <a:p>
            <a:r>
              <a:rPr lang="en-US" sz="2800" dirty="0"/>
              <a:t>Proposes “</a:t>
            </a:r>
            <a:r>
              <a:rPr lang="en-US" sz="2800" dirty="0">
                <a:solidFill>
                  <a:srgbClr val="00FF00"/>
                </a:solidFill>
              </a:rPr>
              <a:t>plum pudding</a:t>
            </a:r>
            <a:r>
              <a:rPr lang="en-US" sz="2800" dirty="0"/>
              <a:t>” model of atom</a:t>
            </a:r>
          </a:p>
          <a:p>
            <a:endParaRPr lang="en-US" sz="2800" dirty="0"/>
          </a:p>
          <a:p>
            <a:r>
              <a:rPr lang="en-US" sz="2800" dirty="0"/>
              <a:t>Electrons and protons</a:t>
            </a:r>
            <a:br>
              <a:rPr lang="en-US" sz="2800" dirty="0"/>
            </a:br>
            <a:r>
              <a:rPr lang="en-US" sz="2800" dirty="0"/>
              <a:t>in a </a:t>
            </a:r>
            <a:r>
              <a:rPr lang="en-US" sz="2800" dirty="0">
                <a:solidFill>
                  <a:srgbClr val="FFFF00"/>
                </a:solidFill>
              </a:rPr>
              <a:t>mix</a:t>
            </a:r>
            <a:r>
              <a:rPr lang="en-US" sz="2800" dirty="0"/>
              <a:t> (</a:t>
            </a:r>
            <a:r>
              <a:rPr lang="en-US" sz="2800" dirty="0">
                <a:solidFill>
                  <a:srgbClr val="FFFF00"/>
                </a:solidFill>
              </a:rPr>
              <a:t>cloud</a:t>
            </a:r>
            <a:r>
              <a:rPr lang="en-US" sz="2800" dirty="0"/>
              <a:t>)</a:t>
            </a:r>
          </a:p>
          <a:p>
            <a:r>
              <a:rPr lang="en-US" sz="2800" dirty="0">
                <a:solidFill>
                  <a:srgbClr val="FF0000"/>
                </a:solidFill>
              </a:rPr>
              <a:t>No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00"/>
                </a:solidFill>
              </a:rPr>
              <a:t>nucleus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ACB1D8-930B-E5B1-C356-BDF96A89AE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122" name="Picture 2" descr="Plum Pudding Model — Overview &amp; Importance - Expii">
            <a:extLst>
              <a:ext uri="{FF2B5EF4-FFF2-40B4-BE49-F238E27FC236}">
                <a16:creationId xmlns:a16="http://schemas.microsoft.com/office/drawing/2014/main" id="{A1BA4DBC-EF50-992F-97A6-5E6170D0D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757" y="3000894"/>
            <a:ext cx="3721385" cy="335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70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13ABE-2EA7-20BA-BC64-40A9EEA11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B3EDEE-081A-AD5A-0A7A-EDC53E098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992" y="250776"/>
            <a:ext cx="8421512" cy="707886"/>
          </a:xfrm>
        </p:spPr>
        <p:txBody>
          <a:bodyPr/>
          <a:lstStyle/>
          <a:p>
            <a:r>
              <a:rPr lang="en-US" sz="4000" dirty="0"/>
              <a:t>Historical Observations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812569-57DC-BD12-4B67-0B2B422B5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177" y="1024519"/>
            <a:ext cx="8387645" cy="521546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1909 Rutherford aimed</a:t>
            </a:r>
            <a:br>
              <a:rPr lang="en-US" sz="2000" dirty="0"/>
            </a:br>
            <a:r>
              <a:rPr lang="en-US" sz="2000" dirty="0"/>
              <a:t>alpha particles at thin gold foil</a:t>
            </a:r>
            <a:br>
              <a:rPr lang="en-US" sz="2000" dirty="0"/>
            </a:br>
            <a:r>
              <a:rPr lang="en-US" sz="2000" dirty="0"/>
              <a:t>and he sees that they</a:t>
            </a:r>
            <a:br>
              <a:rPr lang="en-US" sz="2000" dirty="0"/>
            </a:br>
            <a:r>
              <a:rPr lang="en-US" sz="2000" dirty="0"/>
              <a:t>pass through the foil and</a:t>
            </a:r>
            <a:br>
              <a:rPr lang="en-US" sz="2000" dirty="0"/>
            </a:br>
            <a:r>
              <a:rPr lang="en-US" sz="2000" dirty="0"/>
              <a:t>some are deflected</a:t>
            </a:r>
          </a:p>
          <a:p>
            <a:pPr marL="0" indent="0">
              <a:buNone/>
            </a:pPr>
            <a:r>
              <a:rPr lang="en-US" sz="1800" i="1" dirty="0">
                <a:solidFill>
                  <a:srgbClr val="CC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Alpha particles are positively</a:t>
            </a:r>
            <a:br>
              <a:rPr lang="en-US" sz="1800" i="1" dirty="0">
                <a:solidFill>
                  <a:srgbClr val="CC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i="1" dirty="0">
                <a:solidFill>
                  <a:srgbClr val="CC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charged helium atoms </a:t>
            </a:r>
            <a:r>
              <a:rPr lang="en-US" sz="1800" dirty="0">
                <a:solidFill>
                  <a:srgbClr val="CC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aseline="30000" dirty="0">
                <a:solidFill>
                  <a:srgbClr val="CC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800" dirty="0">
                <a:solidFill>
                  <a:srgbClr val="CC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He)</a:t>
            </a:r>
          </a:p>
          <a:p>
            <a:pPr marL="0" indent="0">
              <a:buNone/>
            </a:pPr>
            <a:r>
              <a:rPr lang="en-US" sz="1600" i="1" dirty="0"/>
              <a:t>Important findings</a:t>
            </a:r>
          </a:p>
          <a:p>
            <a:r>
              <a:rPr lang="en-US" sz="2000" dirty="0"/>
              <a:t>Gold foil atoms must have</a:t>
            </a:r>
            <a:br>
              <a:rPr lang="en-US" sz="2000" dirty="0"/>
            </a:br>
            <a:r>
              <a:rPr lang="en-US" sz="2000" dirty="0"/>
              <a:t>space in them or the alpha</a:t>
            </a:r>
            <a:br>
              <a:rPr lang="en-US" sz="2000" dirty="0"/>
            </a:br>
            <a:r>
              <a:rPr lang="en-US" sz="2000" dirty="0"/>
              <a:t>particles would not pass through</a:t>
            </a:r>
          </a:p>
          <a:p>
            <a:r>
              <a:rPr lang="en-US" sz="2000" dirty="0"/>
              <a:t>The deflections would have to be</a:t>
            </a:r>
            <a:br>
              <a:rPr lang="en-US" sz="2000" dirty="0"/>
            </a:br>
            <a:r>
              <a:rPr lang="en-US" sz="2000" dirty="0"/>
              <a:t>positive charges in the gold foil,</a:t>
            </a:r>
            <a:br>
              <a:rPr lang="en-US" sz="2000" dirty="0"/>
            </a:br>
            <a:r>
              <a:rPr lang="en-US" sz="2000" dirty="0"/>
              <a:t>since positive charges repel</a:t>
            </a:r>
          </a:p>
          <a:p>
            <a:pPr marL="0" indent="0">
              <a:buNone/>
            </a:pPr>
            <a:r>
              <a:rPr lang="en-US" sz="2000" dirty="0"/>
              <a:t>Rutherford proposes a positively charged</a:t>
            </a:r>
            <a:br>
              <a:rPr lang="en-US" sz="2000" dirty="0"/>
            </a:br>
            <a:r>
              <a:rPr lang="en-US" sz="2000" dirty="0"/>
              <a:t>“nucleus” with electrons outside of it</a:t>
            </a:r>
            <a:br>
              <a:rPr lang="en-US" sz="2000" dirty="0"/>
            </a:br>
            <a:r>
              <a:rPr lang="en-US" sz="2000" dirty="0"/>
              <a:t>(did not describe orbits)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C9DCF-8A8B-5C52-4926-2087D815F0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098" name="Picture 2" descr="Rutherford's Atomic Model - W3schools">
            <a:extLst>
              <a:ext uri="{FF2B5EF4-FFF2-40B4-BE49-F238E27FC236}">
                <a16:creationId xmlns:a16="http://schemas.microsoft.com/office/drawing/2014/main" id="{7AC2AAD3-7CFF-93B2-D654-EC8A48F45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726" y="1562087"/>
            <a:ext cx="3546451" cy="2680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3 Types of Radioactive Emission | SPM Physics Form 4/Form 5 Revision Notes">
            <a:extLst>
              <a:ext uri="{FF2B5EF4-FFF2-40B4-BE49-F238E27FC236}">
                <a16:creationId xmlns:a16="http://schemas.microsoft.com/office/drawing/2014/main" id="{6F9593A2-BEFD-D6EB-823D-297E3B444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547" y="245238"/>
            <a:ext cx="2372957" cy="1250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4AAF10-3659-D5ED-1857-FD6C981C2E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9539" y="4308401"/>
            <a:ext cx="2380952" cy="2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269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6BB18-6E5D-F1C1-5EBB-14D6217DC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55" y="394566"/>
            <a:ext cx="8421512" cy="769441"/>
          </a:xfrm>
        </p:spPr>
        <p:txBody>
          <a:bodyPr/>
          <a:lstStyle/>
          <a:p>
            <a:r>
              <a:rPr lang="en-US" sz="4400" dirty="0"/>
              <a:t>Atoms &amp; Orbiting Electrons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00C45-4E2F-A3CD-E155-705003CA0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i="1" dirty="0">
                <a:solidFill>
                  <a:srgbClr val="CC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Bohr Model</a:t>
            </a:r>
          </a:p>
          <a:p>
            <a:r>
              <a:rPr lang="en-US" dirty="0"/>
              <a:t>Electrons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orbit</a:t>
            </a:r>
            <a:r>
              <a:rPr lang="en-US" dirty="0"/>
              <a:t> the nucleus in </a:t>
            </a:r>
            <a:r>
              <a:rPr lang="en-US" dirty="0">
                <a:solidFill>
                  <a:srgbClr val="FFFF00"/>
                </a:solidFill>
              </a:rPr>
              <a:t>fixed energy levels </a:t>
            </a:r>
          </a:p>
          <a:p>
            <a:r>
              <a:rPr lang="en-US" dirty="0"/>
              <a:t>Electrons can transition between energy levels by </a:t>
            </a:r>
            <a:r>
              <a:rPr lang="en-US" dirty="0">
                <a:solidFill>
                  <a:srgbClr val="FFFF00"/>
                </a:solidFill>
              </a:rPr>
              <a:t>absorbing</a:t>
            </a:r>
            <a:r>
              <a:rPr lang="en-US" dirty="0"/>
              <a:t> or </a:t>
            </a:r>
            <a:r>
              <a:rPr lang="en-US" dirty="0">
                <a:solidFill>
                  <a:srgbClr val="FFFF00"/>
                </a:solidFill>
              </a:rPr>
              <a:t>emitting</a:t>
            </a:r>
            <a:r>
              <a:rPr lang="en-US" dirty="0"/>
              <a:t> a photon as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quantum</a:t>
            </a:r>
            <a:r>
              <a:rPr lang="en-US" dirty="0"/>
              <a:t> of energy</a:t>
            </a:r>
          </a:p>
          <a:p>
            <a:r>
              <a:rPr lang="en-US" dirty="0"/>
              <a:t>Transition between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ground state </a:t>
            </a:r>
            <a:r>
              <a:rPr lang="en-US" dirty="0"/>
              <a:t>and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excited state</a:t>
            </a:r>
          </a:p>
          <a:p>
            <a:r>
              <a:rPr lang="en-US" dirty="0"/>
              <a:t>Explained the hydrogen emission</a:t>
            </a:r>
            <a:br>
              <a:rPr lang="en-US" dirty="0"/>
            </a:br>
            <a:r>
              <a:rPr lang="en-US" dirty="0"/>
              <a:t>spectrum with mathematical</a:t>
            </a:r>
            <a:br>
              <a:rPr lang="en-US" dirty="0"/>
            </a:br>
            <a:r>
              <a:rPr lang="en-US" dirty="0"/>
              <a:t>precision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909146-47C8-7201-98B3-C76D2985B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907" y="4172989"/>
            <a:ext cx="2367900" cy="229044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C6728-A9F0-2EB4-6FF1-6FC2432740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070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0BAFF-2993-3A05-2BDD-48F024654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Quantized vs Continuous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21983-925E-45FC-AD76-42D6C97F79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268559-316B-AA29-7DAF-40CFF8282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707" y="1194785"/>
            <a:ext cx="8387645" cy="5215465"/>
          </a:xfrm>
        </p:spPr>
        <p:txBody>
          <a:bodyPr/>
          <a:lstStyle/>
          <a:p>
            <a:r>
              <a:rPr lang="en-US" dirty="0"/>
              <a:t>Energy level transitions in atoms are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quantized</a:t>
            </a:r>
          </a:p>
          <a:p>
            <a:r>
              <a:rPr lang="en-US" dirty="0"/>
              <a:t>Electrons cannot absorb just any amount of energy</a:t>
            </a:r>
          </a:p>
          <a:p>
            <a:r>
              <a:rPr lang="en-US" dirty="0"/>
              <a:t>They can only move between specific energy levels with exact energy differences</a:t>
            </a:r>
          </a:p>
          <a:p>
            <a:r>
              <a:rPr lang="en-US" dirty="0"/>
              <a:t>If incoming photon does not</a:t>
            </a:r>
            <a:br>
              <a:rPr lang="en-US" dirty="0"/>
            </a:br>
            <a:r>
              <a:rPr lang="en-US" dirty="0"/>
              <a:t>have required amount</a:t>
            </a:r>
            <a:br>
              <a:rPr lang="en-US" dirty="0"/>
            </a:br>
            <a:r>
              <a:rPr lang="en-US" dirty="0"/>
              <a:t>of energy,</a:t>
            </a:r>
            <a:br>
              <a:rPr lang="en-US" dirty="0"/>
            </a:br>
            <a:r>
              <a:rPr lang="en-US" dirty="0"/>
              <a:t>no transition occurs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6" name="Picture 8" descr="Frequency and Wavelength - ppt video ...">
            <a:extLst>
              <a:ext uri="{FF2B5EF4-FFF2-40B4-BE49-F238E27FC236}">
                <a16:creationId xmlns:a16="http://schemas.microsoft.com/office/drawing/2014/main" id="{491F6CB4-2E07-EF06-B8F3-20D79C1DD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736" y="3539977"/>
            <a:ext cx="3923616" cy="293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059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B3E373-3A27-4004-EADA-552685641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CA38D-B4B6-A7BB-BEB4-32CE2BE19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Electrons &amp; Energy Levels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12E67-16D5-B6D2-94A1-F2856F22E5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2050" name="Picture 2" descr="4.2: Understanding Atomic Spectra - Chemistry LibreTexts">
            <a:extLst>
              <a:ext uri="{FF2B5EF4-FFF2-40B4-BE49-F238E27FC236}">
                <a16:creationId xmlns:a16="http://schemas.microsoft.com/office/drawing/2014/main" id="{9FF0CF57-87CE-778C-34AB-4C02A4EB1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020" y="1434413"/>
            <a:ext cx="3768126" cy="2092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pectroscopy - Atoms and Light">
            <a:extLst>
              <a:ext uri="{FF2B5EF4-FFF2-40B4-BE49-F238E27FC236}">
                <a16:creationId xmlns:a16="http://schemas.microsoft.com/office/drawing/2014/main" id="{2E3E8C1C-EF50-276F-5C02-0E27860CD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774" y="3766697"/>
            <a:ext cx="357187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D4C8B0-C3DF-918A-82A7-57EB20039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707" y="1194785"/>
            <a:ext cx="4823313" cy="5215465"/>
          </a:xfrm>
        </p:spPr>
        <p:txBody>
          <a:bodyPr/>
          <a:lstStyle/>
          <a:p>
            <a:r>
              <a:rPr lang="en-US" sz="2000" dirty="0"/>
              <a:t>An electron in an atom moves</a:t>
            </a:r>
            <a:br>
              <a:rPr lang="en-US" sz="2000" dirty="0"/>
            </a:br>
            <a:r>
              <a:rPr lang="en-US" sz="2000" dirty="0"/>
              <a:t>in an orbit about the nucleus</a:t>
            </a:r>
            <a:br>
              <a:rPr lang="en-US" sz="2000" dirty="0"/>
            </a:br>
            <a:r>
              <a:rPr lang="en-US" sz="2000" dirty="0"/>
              <a:t>of the atom</a:t>
            </a:r>
          </a:p>
          <a:p>
            <a:r>
              <a:rPr lang="en-US" sz="2000" dirty="0"/>
              <a:t>Its usual orbit is in a </a:t>
            </a:r>
            <a:r>
              <a:rPr lang="en-US" sz="2000" dirty="0">
                <a:solidFill>
                  <a:srgbClr val="00FF00"/>
                </a:solidFill>
              </a:rPr>
              <a:t>ground state</a:t>
            </a:r>
            <a:r>
              <a:rPr lang="en-US" sz="2000" dirty="0"/>
              <a:t>, its lowest energy state</a:t>
            </a:r>
          </a:p>
          <a:p>
            <a:r>
              <a:rPr lang="en-US" sz="2000" dirty="0"/>
              <a:t>When given energy through the “</a:t>
            </a:r>
            <a:r>
              <a:rPr lang="en-US" sz="2000" dirty="0">
                <a:solidFill>
                  <a:srgbClr val="00FF00"/>
                </a:solidFill>
              </a:rPr>
              <a:t>absorption</a:t>
            </a:r>
            <a:r>
              <a:rPr lang="en-US" sz="2000" dirty="0"/>
              <a:t>” of a </a:t>
            </a:r>
            <a:r>
              <a:rPr lang="en-US" sz="2000" dirty="0">
                <a:solidFill>
                  <a:srgbClr val="FFFF00"/>
                </a:solidFill>
              </a:rPr>
              <a:t>photon</a:t>
            </a:r>
            <a:r>
              <a:rPr lang="en-US" sz="2000" dirty="0"/>
              <a:t> (EM radiation), it jumps to another a higher energy level, an orbit further away from the nucleus. It is in an </a:t>
            </a:r>
            <a:r>
              <a:rPr lang="en-US" sz="2000" dirty="0">
                <a:solidFill>
                  <a:srgbClr val="00FF00"/>
                </a:solidFill>
              </a:rPr>
              <a:t>excited state</a:t>
            </a:r>
            <a:r>
              <a:rPr lang="en-US" sz="2000" dirty="0"/>
              <a:t>.</a:t>
            </a:r>
          </a:p>
          <a:p>
            <a:r>
              <a:rPr lang="en-US" sz="2000" dirty="0"/>
              <a:t>When it loses its energy back to its ground state, it </a:t>
            </a:r>
            <a:r>
              <a:rPr lang="en-US" sz="2000" dirty="0">
                <a:solidFill>
                  <a:srgbClr val="00FF00"/>
                </a:solidFill>
              </a:rPr>
              <a:t>emits</a:t>
            </a:r>
            <a:r>
              <a:rPr lang="en-US" sz="2000" dirty="0"/>
              <a:t> a photon.</a:t>
            </a:r>
          </a:p>
        </p:txBody>
      </p:sp>
    </p:spTree>
    <p:extLst>
      <p:ext uri="{BB962C8B-B14F-4D97-AF65-F5344CB8AC3E}">
        <p14:creationId xmlns:p14="http://schemas.microsoft.com/office/powerpoint/2010/main" val="2257429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56EC4C-A8B5-D920-BEEB-2D8CFF94D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23202-D799-3AE5-6368-776DD929E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Electrons and EM Radiation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8F046C-E916-30FA-7005-71E46242D2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A048A8-97DC-308F-7B04-7C61E729F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822" y="1305721"/>
            <a:ext cx="8387645" cy="5215465"/>
          </a:xfrm>
        </p:spPr>
        <p:txBody>
          <a:bodyPr/>
          <a:lstStyle/>
          <a:p>
            <a:r>
              <a:rPr lang="en-US" dirty="0"/>
              <a:t>This cycle of absorbing photon in the </a:t>
            </a:r>
            <a:r>
              <a:rPr lang="en-US" dirty="0">
                <a:solidFill>
                  <a:srgbClr val="00FF00"/>
                </a:solidFill>
              </a:rPr>
              <a:t>ground state </a:t>
            </a:r>
            <a:r>
              <a:rPr lang="en-US" dirty="0"/>
              <a:t>and being excited (the </a:t>
            </a:r>
            <a:r>
              <a:rPr lang="en-US" dirty="0">
                <a:solidFill>
                  <a:srgbClr val="00FF00"/>
                </a:solidFill>
              </a:rPr>
              <a:t>excited state</a:t>
            </a:r>
            <a:r>
              <a:rPr lang="en-US" dirty="0"/>
              <a:t>) to an energy level and then relaxing or losing that energy back to the ground state with </a:t>
            </a:r>
            <a:r>
              <a:rPr lang="en-US" dirty="0">
                <a:solidFill>
                  <a:srgbClr val="00FF00"/>
                </a:solidFill>
              </a:rPr>
              <a:t>emission</a:t>
            </a:r>
            <a:r>
              <a:rPr lang="en-US" dirty="0"/>
              <a:t> of a photon shown below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EF7794-464D-85AC-D0EC-6FAD1F168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77" y="3499382"/>
            <a:ext cx="8493045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790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A24467-4AB2-B060-C0AE-A97138739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E3C13-E454-1C3D-B80B-C1378EBA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Emission Spectrum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7FC6D-4F9A-8B3D-0995-0B9048E68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332090"/>
            <a:ext cx="8387645" cy="52154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These electron energy level transitions explain the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emission spectra</a:t>
            </a:r>
            <a:r>
              <a:rPr lang="en-US" dirty="0"/>
              <a:t> observations</a:t>
            </a:r>
          </a:p>
          <a:p>
            <a:r>
              <a:rPr lang="en-US" dirty="0">
                <a:solidFill>
                  <a:srgbClr val="FFFF00"/>
                </a:solidFill>
              </a:rPr>
              <a:t>Hydrogen</a:t>
            </a:r>
            <a:r>
              <a:rPr lang="en-US" dirty="0"/>
              <a:t> atom has only a few energy transitions</a:t>
            </a:r>
          </a:p>
          <a:p>
            <a:r>
              <a:rPr lang="en-US" dirty="0">
                <a:solidFill>
                  <a:srgbClr val="FFFF00"/>
                </a:solidFill>
              </a:rPr>
              <a:t>Iron</a:t>
            </a:r>
            <a:r>
              <a:rPr lang="en-US" dirty="0"/>
              <a:t> atom has numerous of these transitions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7C7AEA-63C0-345C-9F53-EA60606B6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097" y="3475412"/>
            <a:ext cx="4901742" cy="13459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BAC28C-6C84-9C37-D952-2FE0AB2A7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899" y="5371629"/>
            <a:ext cx="4869939" cy="83542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180035-86A0-3261-6584-FE4D5D01D2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EF339C-93C9-3BC0-0D4C-4D2AEB089D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955" y="3172888"/>
            <a:ext cx="3723073" cy="329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615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61687-33B0-2B68-2E09-892A31E0A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279667"/>
            <a:ext cx="8421512" cy="830997"/>
          </a:xfrm>
        </p:spPr>
        <p:txBody>
          <a:bodyPr/>
          <a:lstStyle/>
          <a:p>
            <a:r>
              <a:rPr lang="en-US" dirty="0"/>
              <a:t>Quantum Mechanics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06AB1-056E-05F2-0706-B16329E46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Following Bohr’s explanations, a model for how electrons exist</a:t>
            </a:r>
          </a:p>
          <a:p>
            <a:r>
              <a:rPr lang="en-US" dirty="0"/>
              <a:t>Electrons have an identity: quantum numbers</a:t>
            </a:r>
          </a:p>
          <a:p>
            <a:r>
              <a:rPr lang="en-US" dirty="0"/>
              <a:t>There are 4 quantum numbers for each electron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8642E0-6477-6A2C-A1AB-5B3C18F47F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274A369-82C9-BAA3-AED6-57904DFDB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66" y="3357252"/>
            <a:ext cx="8535236" cy="263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158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4B5CB-D349-17BB-D276-864E70714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2CC06-04B8-DFD6-02AE-0DBC210AF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190956"/>
            <a:ext cx="8421512" cy="830997"/>
          </a:xfrm>
        </p:spPr>
        <p:txBody>
          <a:bodyPr/>
          <a:lstStyle/>
          <a:p>
            <a:r>
              <a:rPr lang="en-US" dirty="0"/>
              <a:t>Quantum Numbers: Meaning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A7AB3-E91F-ABE8-0B7F-3A633AEAE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1021953"/>
            <a:ext cx="8387645" cy="5215465"/>
          </a:xfrm>
        </p:spPr>
        <p:txBody>
          <a:bodyPr/>
          <a:lstStyle/>
          <a:p>
            <a:r>
              <a:rPr lang="en-US" sz="2000" dirty="0"/>
              <a:t>Principal Quantum Number (</a:t>
            </a:r>
            <a:r>
              <a:rPr lang="en-US" b="1" i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/>
              <a:t>)</a:t>
            </a:r>
          </a:p>
          <a:p>
            <a:pPr lvl="1"/>
            <a:r>
              <a:rPr lang="en-US" sz="1600" dirty="0"/>
              <a:t>describes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main energy level</a:t>
            </a:r>
            <a:r>
              <a:rPr lang="en-US" sz="1600" dirty="0"/>
              <a:t> or </a:t>
            </a:r>
            <a:r>
              <a:rPr lang="en-US" sz="1600" dirty="0">
                <a:solidFill>
                  <a:srgbClr val="FFFF00"/>
                </a:solidFill>
              </a:rPr>
              <a:t>shell</a:t>
            </a:r>
            <a:r>
              <a:rPr lang="en-US" sz="1600" dirty="0"/>
              <a:t> the electron is in</a:t>
            </a:r>
          </a:p>
          <a:p>
            <a:pPr lvl="1"/>
            <a:r>
              <a:rPr lang="en-US" sz="1600" dirty="0"/>
              <a:t>the bigger the number (1,2,3,...), the farther the electron is from the nucleus and the higher its energy</a:t>
            </a:r>
          </a:p>
          <a:p>
            <a:r>
              <a:rPr lang="en-US" sz="2000" dirty="0"/>
              <a:t>Angular Momentum Quantum Number (</a:t>
            </a:r>
            <a:r>
              <a:rPr lang="en-US" b="1" i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dirty="0"/>
              <a:t>)</a:t>
            </a:r>
          </a:p>
          <a:p>
            <a:pPr lvl="1"/>
            <a:r>
              <a:rPr lang="en-US" sz="1600" dirty="0"/>
              <a:t>describes </a:t>
            </a:r>
            <a:r>
              <a:rPr lang="en-US" sz="1600" dirty="0">
                <a:solidFill>
                  <a:srgbClr val="FFFF00"/>
                </a:solidFill>
              </a:rPr>
              <a:t>shape</a:t>
            </a:r>
            <a:r>
              <a:rPr lang="en-US" sz="1600" dirty="0"/>
              <a:t> of the orbital, or the region where the electron is likely to be found</a:t>
            </a:r>
          </a:p>
          <a:p>
            <a:pPr lvl="1"/>
            <a:r>
              <a:rPr lang="en-US" sz="1600" dirty="0"/>
              <a:t>the shapes are given letter names (come from spectroscopy):</a:t>
            </a:r>
            <a:br>
              <a:rPr lang="en-US" sz="1600" dirty="0"/>
            </a:br>
            <a:r>
              <a:rPr lang="en-US" sz="1600" i="1" dirty="0">
                <a:solidFill>
                  <a:srgbClr val="00FF00"/>
                </a:solidFill>
              </a:rPr>
              <a:t>s</a:t>
            </a:r>
            <a:r>
              <a:rPr lang="en-US" sz="1600" dirty="0"/>
              <a:t> (sphere), </a:t>
            </a:r>
            <a:r>
              <a:rPr lang="en-US" sz="1600" i="1" dirty="0">
                <a:solidFill>
                  <a:srgbClr val="00FF00"/>
                </a:solidFill>
              </a:rPr>
              <a:t>p</a:t>
            </a:r>
            <a:r>
              <a:rPr lang="en-US" sz="1600" dirty="0">
                <a:solidFill>
                  <a:srgbClr val="00FF00"/>
                </a:solidFill>
              </a:rPr>
              <a:t> </a:t>
            </a:r>
            <a:r>
              <a:rPr lang="en-US" sz="1600" dirty="0"/>
              <a:t>(dumbbell), </a:t>
            </a:r>
            <a:r>
              <a:rPr lang="en-US" sz="1600" i="1" dirty="0">
                <a:solidFill>
                  <a:srgbClr val="00FF00"/>
                </a:solidFill>
              </a:rPr>
              <a:t>d</a:t>
            </a:r>
            <a:r>
              <a:rPr lang="en-US" sz="1600" dirty="0"/>
              <a:t> (cloverleaf), </a:t>
            </a:r>
            <a:r>
              <a:rPr lang="en-US" sz="1600" i="1" dirty="0">
                <a:solidFill>
                  <a:srgbClr val="00FF00"/>
                </a:solidFill>
              </a:rPr>
              <a:t>f</a:t>
            </a:r>
            <a:r>
              <a:rPr lang="en-US" sz="1600" dirty="0"/>
              <a:t> (double cloverleaf)</a:t>
            </a:r>
          </a:p>
          <a:p>
            <a:r>
              <a:rPr lang="en-US" sz="2000" dirty="0"/>
              <a:t>Magnetic Quantum Number (</a:t>
            </a:r>
            <a:r>
              <a:rPr lang="en-US" b="1" i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="1" i="1" baseline="-25000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="1" dirty="0"/>
              <a:t>)</a:t>
            </a:r>
            <a:endParaRPr lang="en-US" sz="2000" b="1" dirty="0"/>
          </a:p>
          <a:p>
            <a:pPr lvl="1"/>
            <a:r>
              <a:rPr lang="en-US" sz="1600" dirty="0"/>
              <a:t>Describes the </a:t>
            </a:r>
            <a:r>
              <a:rPr lang="en-US" sz="1600" dirty="0">
                <a:solidFill>
                  <a:srgbClr val="FFFF00"/>
                </a:solidFill>
              </a:rPr>
              <a:t>orientation</a:t>
            </a:r>
            <a:r>
              <a:rPr lang="en-US" sz="1600" dirty="0"/>
              <a:t> of the orbital in 3D space</a:t>
            </a:r>
          </a:p>
          <a:p>
            <a:pPr lvl="1"/>
            <a:r>
              <a:rPr lang="en-US" sz="1600" dirty="0"/>
              <a:t>For a dumbbell-shaped p-orbital, this number tells you if it's on the x, y, or z-axis</a:t>
            </a:r>
          </a:p>
          <a:p>
            <a:r>
              <a:rPr lang="en-US" sz="2000" dirty="0"/>
              <a:t>Spin Quantum Number (</a:t>
            </a:r>
            <a:r>
              <a:rPr lang="en-US" b="1" i="1" dirty="0" err="1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="1" i="1" baseline="-25000" dirty="0" err="1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/>
              <a:t>)</a:t>
            </a:r>
          </a:p>
          <a:p>
            <a:pPr lvl="1"/>
            <a:r>
              <a:rPr lang="en-US" sz="1400" dirty="0"/>
              <a:t>Describes an electron's intrinsic "spin"</a:t>
            </a:r>
          </a:p>
          <a:p>
            <a:pPr lvl="1"/>
            <a:r>
              <a:rPr lang="en-US" sz="1400" dirty="0"/>
              <a:t>There are only two possible values: spin up (+1/2) or spin down (−1/2)</a:t>
            </a:r>
          </a:p>
          <a:p>
            <a:pPr lvl="1"/>
            <a:r>
              <a:rPr lang="en-US" sz="1400" dirty="0"/>
              <a:t>Every orbital can hold a maximum of two electrons</a:t>
            </a:r>
          </a:p>
          <a:p>
            <a:pPr lvl="1"/>
            <a:r>
              <a:rPr lang="en-US" sz="1400" dirty="0"/>
              <a:t>They must have opposite spins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E2CC3-6ABB-4EF6-1A9D-808D99E50E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957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078178-09A5-760C-4B2B-FE5DCFDCD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A80972-7737-085E-3207-5FA5F59AC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55" y="184939"/>
            <a:ext cx="8421512" cy="646331"/>
          </a:xfrm>
        </p:spPr>
        <p:txBody>
          <a:bodyPr/>
          <a:lstStyle/>
          <a:p>
            <a:r>
              <a:rPr lang="en-US" sz="3600" dirty="0"/>
              <a:t>Concepts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1649CD-26F3-FDAC-6641-475A24C14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888" y="895382"/>
            <a:ext cx="8404579" cy="5713567"/>
          </a:xfrm>
        </p:spPr>
        <p:txBody>
          <a:bodyPr/>
          <a:lstStyle/>
          <a:p>
            <a:r>
              <a:rPr lang="en-US" dirty="0"/>
              <a:t>Waves</a:t>
            </a:r>
          </a:p>
          <a:p>
            <a:r>
              <a:rPr lang="en-US" dirty="0"/>
              <a:t>Observations on Atom Structure</a:t>
            </a:r>
          </a:p>
          <a:p>
            <a:r>
              <a:rPr lang="en-US" dirty="0"/>
              <a:t>Electromagnetic Radiation &amp; Spectrum</a:t>
            </a:r>
          </a:p>
          <a:p>
            <a:r>
              <a:rPr lang="en-US" dirty="0"/>
              <a:t>Quantized Nature of Energy</a:t>
            </a:r>
          </a:p>
          <a:p>
            <a:r>
              <a:rPr lang="en-US" dirty="0"/>
              <a:t>Energy levels of Electrons</a:t>
            </a:r>
          </a:p>
          <a:p>
            <a:r>
              <a:rPr lang="en-US" dirty="0"/>
              <a:t>Quantum Mechanical Model of Atom</a:t>
            </a:r>
          </a:p>
          <a:p>
            <a:r>
              <a:rPr lang="en-US" dirty="0"/>
              <a:t>Electron "Identity": Quantum Numbers</a:t>
            </a:r>
          </a:p>
          <a:p>
            <a:r>
              <a:rPr lang="en-US" dirty="0"/>
              <a:t>Shells, Subshells</a:t>
            </a:r>
          </a:p>
          <a:p>
            <a:r>
              <a:rPr lang="en-US" dirty="0"/>
              <a:t>Orbitals and their "Shapes"</a:t>
            </a:r>
          </a:p>
          <a:p>
            <a:r>
              <a:rPr lang="en-US" dirty="0"/>
              <a:t>Populating (Filling) Electrons: Electron Configuration</a:t>
            </a:r>
          </a:p>
          <a:p>
            <a:r>
              <a:rPr lang="en-US" dirty="0"/>
              <a:t>Related Trends in Periodic Table</a:t>
            </a:r>
          </a:p>
          <a:p>
            <a:r>
              <a:rPr lang="en-US" dirty="0"/>
              <a:t>Atomic Radius, Ionization Energy, Electron Affinity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CFB736-14C5-7025-BB4C-306103A632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390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5AFE6B-EF53-EBDD-B83F-5701C66DB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D0C77-5B26-F5C4-CA66-63DB002E1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Orbitals and Electron Configurations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8FE998-B1BA-22C5-C025-E165F794BD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AB224-F9BB-9414-B277-473E06D01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9863" y="1332090"/>
            <a:ext cx="4817659" cy="52154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Orbital shapes are actually mathematical calculations describing the space where an electron can be found</a:t>
            </a:r>
          </a:p>
          <a:p>
            <a:pPr marL="236538" lvl="1" indent="0">
              <a:buNone/>
            </a:pPr>
            <a:r>
              <a:rPr lang="en-US" dirty="0">
                <a:solidFill>
                  <a:srgbClr val="CC99FF"/>
                </a:solidFill>
              </a:rPr>
              <a:t>Probabilities functions</a:t>
            </a:r>
          </a:p>
          <a:p>
            <a:pPr marL="0" indent="0">
              <a:buNone/>
            </a:pPr>
            <a:r>
              <a:rPr lang="en-US" dirty="0"/>
              <a:t>Depending on the value of </a:t>
            </a:r>
            <a:r>
              <a:rPr lang="en-US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lang="en-US" dirty="0"/>
              <a:t> (the shell), there is possible</a:t>
            </a:r>
          </a:p>
          <a:p>
            <a:r>
              <a:rPr lang="en-US" dirty="0">
                <a:solidFill>
                  <a:srgbClr val="00FF00"/>
                </a:solidFill>
              </a:rPr>
              <a:t>only</a:t>
            </a:r>
            <a:r>
              <a:rPr lang="en-US" dirty="0"/>
              <a:t> </a:t>
            </a:r>
            <a:r>
              <a:rPr lang="en-US" dirty="0">
                <a:solidFill>
                  <a:srgbClr val="00FF00"/>
                </a:solidFill>
              </a:rPr>
              <a:t>one</a:t>
            </a:r>
            <a:r>
              <a:rPr lang="en-US" dirty="0"/>
              <a:t> </a:t>
            </a:r>
            <a:r>
              <a:rPr lang="en-US" i="1" dirty="0">
                <a:solidFill>
                  <a:srgbClr val="FFFF00"/>
                </a:solidFill>
              </a:rPr>
              <a:t>s</a:t>
            </a:r>
            <a:r>
              <a:rPr lang="en-US" dirty="0"/>
              <a:t> orbital</a:t>
            </a:r>
          </a:p>
          <a:p>
            <a:r>
              <a:rPr lang="en-US" dirty="0">
                <a:solidFill>
                  <a:srgbClr val="00FF00"/>
                </a:solidFill>
              </a:rPr>
              <a:t>three</a:t>
            </a:r>
            <a:r>
              <a:rPr lang="en-US" dirty="0"/>
              <a:t> </a:t>
            </a:r>
            <a:r>
              <a:rPr lang="en-US" i="1" dirty="0">
                <a:solidFill>
                  <a:srgbClr val="FFFF00"/>
                </a:solidFill>
              </a:rPr>
              <a:t>p</a:t>
            </a:r>
            <a:r>
              <a:rPr lang="en-US" dirty="0"/>
              <a:t> orbitals</a:t>
            </a:r>
          </a:p>
          <a:p>
            <a:r>
              <a:rPr lang="en-US" dirty="0">
                <a:solidFill>
                  <a:srgbClr val="00FF00"/>
                </a:solidFill>
              </a:rPr>
              <a:t>five</a:t>
            </a:r>
            <a:r>
              <a:rPr lang="en-US" dirty="0"/>
              <a:t> </a:t>
            </a:r>
            <a:r>
              <a:rPr lang="en-US" i="1" dirty="0">
                <a:solidFill>
                  <a:srgbClr val="FFFF00"/>
                </a:solidFill>
              </a:rPr>
              <a:t>d</a:t>
            </a:r>
            <a:r>
              <a:rPr lang="en-US" dirty="0"/>
              <a:t> orbitals</a:t>
            </a:r>
          </a:p>
          <a:p>
            <a:r>
              <a:rPr lang="en-US" dirty="0">
                <a:solidFill>
                  <a:srgbClr val="00FF00"/>
                </a:solidFill>
              </a:rPr>
              <a:t>seven</a:t>
            </a:r>
            <a:r>
              <a:rPr lang="en-US" dirty="0"/>
              <a:t> </a:t>
            </a:r>
            <a:r>
              <a:rPr lang="en-US" i="1" dirty="0">
                <a:solidFill>
                  <a:srgbClr val="FFFF00"/>
                </a:solidFill>
              </a:rPr>
              <a:t>f</a:t>
            </a:r>
            <a:r>
              <a:rPr lang="en-US" dirty="0"/>
              <a:t> orbitals</a:t>
            </a:r>
          </a:p>
          <a:p>
            <a:pPr marL="0" indent="0">
              <a:buNone/>
            </a:pPr>
            <a:r>
              <a:rPr lang="en-US" dirty="0"/>
              <a:t>Each orbital can have only two electrons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079732D-18DD-EF0A-9232-26AA38298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6270" y="1469467"/>
            <a:ext cx="3902527" cy="4803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979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3D62B5-9046-63A5-6B8C-E3825B9EDC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49A40-FCD5-C4F1-8720-1A75E1B78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341223"/>
            <a:ext cx="8421512" cy="707886"/>
          </a:xfrm>
        </p:spPr>
        <p:txBody>
          <a:bodyPr/>
          <a:lstStyle/>
          <a:p>
            <a:r>
              <a:rPr lang="en-US" sz="4000" dirty="0"/>
              <a:t>Orbitals and Electron Configurations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FC208-CADC-A4B4-1A6A-DD62F24FF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2866001"/>
            <a:ext cx="8387645" cy="3681554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Why these patterns in this detail?</a:t>
            </a:r>
          </a:p>
          <a:p>
            <a:r>
              <a:rPr lang="en-US" dirty="0"/>
              <a:t>Because it explains the nature of the atoms and Periodic Table</a:t>
            </a:r>
          </a:p>
          <a:p>
            <a:r>
              <a:rPr lang="en-US" dirty="0"/>
              <a:t>It explains the </a:t>
            </a:r>
            <a:r>
              <a:rPr lang="en-US" b="1" i="1" dirty="0">
                <a:solidFill>
                  <a:srgbClr val="FFFF00"/>
                </a:solidFill>
              </a:rPr>
              <a:t>periods</a:t>
            </a:r>
            <a:r>
              <a:rPr lang="en-US" dirty="0"/>
              <a:t> (rows) and the </a:t>
            </a:r>
            <a:r>
              <a:rPr lang="en-US" b="1" i="1" dirty="0">
                <a:solidFill>
                  <a:srgbClr val="FFFF00"/>
                </a:solidFill>
              </a:rPr>
              <a:t>groups</a:t>
            </a:r>
            <a:r>
              <a:rPr lang="en-US" dirty="0"/>
              <a:t> (columns)</a:t>
            </a:r>
          </a:p>
          <a:p>
            <a:endParaRPr lang="en-US" dirty="0"/>
          </a:p>
          <a:p>
            <a:r>
              <a:rPr lang="en-US" dirty="0"/>
              <a:t>This will be an exercise in memorization of these patterns of matter, nature, and the atom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EF684C-FF96-364C-CBCC-635F7539D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44" y="1203164"/>
            <a:ext cx="8269039" cy="16628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16060-A21C-742A-23E2-BCE7FD95EB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213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5B2E3-6491-F5A3-459B-5974F7364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Structure Glossary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F8DAE-590C-D915-C3AA-ACA0CB651C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5769ADF-1B87-A052-8E25-489ABB983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607274"/>
              </p:ext>
            </p:extLst>
          </p:nvPr>
        </p:nvGraphicFramePr>
        <p:xfrm>
          <a:off x="464024" y="1403824"/>
          <a:ext cx="8161361" cy="4973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8298">
                  <a:extLst>
                    <a:ext uri="{9D8B030D-6E8A-4147-A177-3AD203B41FA5}">
                      <a16:colId xmlns:a16="http://schemas.microsoft.com/office/drawing/2014/main" val="1567369288"/>
                    </a:ext>
                  </a:extLst>
                </a:gridCol>
                <a:gridCol w="4380932">
                  <a:extLst>
                    <a:ext uri="{9D8B030D-6E8A-4147-A177-3AD203B41FA5}">
                      <a16:colId xmlns:a16="http://schemas.microsoft.com/office/drawing/2014/main" val="2835077012"/>
                    </a:ext>
                  </a:extLst>
                </a:gridCol>
                <a:gridCol w="2552131">
                  <a:extLst>
                    <a:ext uri="{9D8B030D-6E8A-4147-A177-3AD203B41FA5}">
                      <a16:colId xmlns:a16="http://schemas.microsoft.com/office/drawing/2014/main" val="2202668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Symbol/Example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590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Shell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major energy level in an atom, defined by </a:t>
                      </a:r>
                      <a:r>
                        <a:rPr lang="en-US" sz="1600" dirty="0">
                          <a:solidFill>
                            <a:srgbClr val="339933"/>
                          </a:solidFill>
                        </a:rPr>
                        <a:t>principal quantum number </a:t>
                      </a:r>
                      <a:r>
                        <a:rPr lang="en-US" sz="1600" b="1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</a:t>
                      </a:r>
                      <a:r>
                        <a:rPr lang="en-US" sz="1600" dirty="0"/>
                        <a:t>. All electrons with same n are in same shell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n</a:t>
                      </a:r>
                      <a:r>
                        <a:rPr lang="en-US" sz="1600" dirty="0"/>
                        <a:t> = 1, 2, 3,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36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Subshell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Subdivision of shell defined by the </a:t>
                      </a:r>
                      <a:r>
                        <a:rPr lang="en-US" sz="1600" dirty="0">
                          <a:solidFill>
                            <a:srgbClr val="339933"/>
                          </a:solidFill>
                        </a:rPr>
                        <a:t>azimuthal quantum number </a:t>
                      </a:r>
                      <a:r>
                        <a:rPr lang="en-US" sz="1600" b="1" i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l</a:t>
                      </a:r>
                      <a:r>
                        <a:rPr lang="en-US" sz="1600" dirty="0"/>
                        <a:t>. Determine the shape of the orbital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l</a:t>
                      </a:r>
                      <a:r>
                        <a:rPr lang="en-US" sz="1600" dirty="0"/>
                        <a:t> = 0 (</a:t>
                      </a:r>
                      <a:r>
                        <a:rPr lang="en-US" sz="1600" b="1" i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1600" dirty="0"/>
                        <a:t>), </a:t>
                      </a:r>
                      <a:r>
                        <a:rPr lang="en-US" sz="1600" b="1" i="1" dirty="0"/>
                        <a:t>l</a:t>
                      </a:r>
                      <a:r>
                        <a:rPr lang="en-US" sz="1600" dirty="0"/>
                        <a:t> = 1 (</a:t>
                      </a:r>
                      <a:r>
                        <a:rPr lang="en-US" sz="1600" b="1" i="1" dirty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sz="1600" dirty="0"/>
                        <a:t>),</a:t>
                      </a:r>
                      <a:br>
                        <a:rPr lang="en-US" sz="1600" dirty="0"/>
                      </a:br>
                      <a:r>
                        <a:rPr lang="en-US" sz="1600" b="1" i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l</a:t>
                      </a:r>
                      <a:r>
                        <a:rPr lang="en-US" sz="1600" dirty="0"/>
                        <a:t> = 2 (</a:t>
                      </a:r>
                      <a:r>
                        <a:rPr lang="en-US" sz="1600" b="1" i="1" dirty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en-US" sz="1600" dirty="0"/>
                        <a:t>), </a:t>
                      </a:r>
                      <a:r>
                        <a:rPr lang="en-US" sz="1600" b="1" i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l</a:t>
                      </a:r>
                      <a:r>
                        <a:rPr lang="en-US" sz="1600" dirty="0"/>
                        <a:t> = 3 (</a:t>
                      </a:r>
                      <a:r>
                        <a:rPr lang="en-US" sz="1600" b="1" i="1" dirty="0">
                          <a:solidFill>
                            <a:srgbClr val="FF0000"/>
                          </a:solidFill>
                        </a:rPr>
                        <a:t>f</a:t>
                      </a:r>
                      <a:r>
                        <a:rPr lang="en-US" sz="16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678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Energy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Used synonymously with </a:t>
                      </a:r>
                      <a:r>
                        <a:rPr lang="en-US" sz="1600" b="1" i="1" dirty="0">
                          <a:solidFill>
                            <a:srgbClr val="7030A0"/>
                          </a:solidFill>
                        </a:rPr>
                        <a:t>shell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(but can refer to quantized energy associated with electron’s position in atom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Can also refer to </a:t>
                      </a:r>
                      <a:r>
                        <a:rPr lang="en-US" sz="1600" dirty="0">
                          <a:solidFill>
                            <a:srgbClr val="339933"/>
                          </a:solidFill>
                        </a:rPr>
                        <a:t>ground state </a:t>
                      </a:r>
                      <a:r>
                        <a:rPr lang="en-US" sz="1600" dirty="0"/>
                        <a:t>vs </a:t>
                      </a:r>
                      <a:r>
                        <a:rPr lang="en-US" sz="1600" dirty="0">
                          <a:solidFill>
                            <a:srgbClr val="339933"/>
                          </a:solidFill>
                        </a:rPr>
                        <a:t>excited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036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Energy Sublevel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Informal term for </a:t>
                      </a:r>
                      <a:r>
                        <a:rPr lang="en-US" sz="1600" b="1" i="1" dirty="0">
                          <a:solidFill>
                            <a:srgbClr val="7030A0"/>
                          </a:solidFill>
                        </a:rPr>
                        <a:t>subshell</a:t>
                      </a:r>
                      <a:r>
                        <a:rPr lang="en-US" sz="1600" dirty="0"/>
                        <a:t> and it emphasizes the energy hierarchy within a shell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1600" dirty="0"/>
                        <a:t> &lt;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sz="1600" dirty="0"/>
                        <a:t> &lt;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</a:rPr>
                        <a:t>d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(within shell </a:t>
                      </a:r>
                      <a:r>
                        <a:rPr lang="en-US" sz="1600" b="1" i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n</a:t>
                      </a:r>
                      <a:r>
                        <a:rPr lang="en-US" sz="1600" dirty="0"/>
                        <a:t> = 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443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Orbital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region of space where there is high probability of finding an electron. Defined by (</a:t>
                      </a:r>
                      <a:r>
                        <a:rPr lang="en-US" sz="1600" b="1" i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n</a:t>
                      </a:r>
                      <a:r>
                        <a:rPr lang="en-US" sz="1600" dirty="0"/>
                        <a:t>, </a:t>
                      </a:r>
                      <a:r>
                        <a:rPr lang="en-US" sz="1600" b="1" i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l</a:t>
                      </a:r>
                      <a:r>
                        <a:rPr lang="en-US" sz="1600" dirty="0"/>
                        <a:t>, </a:t>
                      </a:r>
                      <a:r>
                        <a:rPr lang="en-US" sz="1600" b="1" i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m</a:t>
                      </a:r>
                      <a:r>
                        <a:rPr lang="en-US" sz="1600" b="1" i="1" baseline="-250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l</a:t>
                      </a:r>
                      <a:r>
                        <a:rPr lang="en-US" sz="16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Examples: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sz="1600" i="1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en-US" sz="1600" i="1" baseline="-25000" dirty="0">
                          <a:solidFill>
                            <a:srgbClr val="FF0000"/>
                          </a:solidFill>
                        </a:rPr>
                        <a:t>xy</a:t>
                      </a:r>
                      <a:endParaRPr lang="en-US" sz="1600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296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4196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B5903-813A-1DF9-7AE6-B22DAA5479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C5762-42E2-9975-91F9-BF6880E10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Quantum Number Relationships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2DCC8C-D8EB-24DC-792C-052FF1F09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dirty="0"/>
              <a:t>More info for emphasis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dirty="0"/>
              <a:t>Shell → defined by </a:t>
            </a:r>
            <a:r>
              <a:rPr lang="en-US" altLang="en-US" sz="2800" b="1" i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en-US" b="1" i="1" dirty="0">
              <a:solidFill>
                <a:srgbClr val="00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dirty="0"/>
              <a:t>Subshell → defined by </a:t>
            </a:r>
            <a:r>
              <a:rPr lang="en-US" altLang="en-US" sz="2800" b="1" i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/>
              <a:t> and </a:t>
            </a:r>
            <a:r>
              <a:rPr lang="en-US" altLang="en-US" sz="2800" b="1" i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altLang="en-US" b="1" i="1" dirty="0">
              <a:solidFill>
                <a:srgbClr val="00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dirty="0"/>
              <a:t>Orbital → defined by </a:t>
            </a:r>
            <a:r>
              <a:rPr lang="en-US" altLang="en-US" sz="2800" b="1" i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/>
              <a:t>, </a:t>
            </a:r>
            <a:r>
              <a:rPr lang="en-US" altLang="en-US" sz="2800" b="1" i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dirty="0"/>
              <a:t> , </a:t>
            </a:r>
            <a:r>
              <a:rPr lang="en-US" altLang="en-US" sz="2800" b="1" i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800" b="1" i="1" baseline="-25000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altLang="en-US" b="1" i="1" baseline="-25000" dirty="0">
              <a:solidFill>
                <a:srgbClr val="00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dirty="0"/>
              <a:t>Electron spin → defined by </a:t>
            </a:r>
            <a:r>
              <a:rPr lang="en-US" altLang="en-US" sz="2800" b="1" i="1" dirty="0" err="1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800" b="1" i="1" baseline="-25000" dirty="0" err="1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dirty="0"/>
              <a:t>, either </a:t>
            </a:r>
            <a:r>
              <a:rPr lang="en-US" altLang="en-US" dirty="0">
                <a:solidFill>
                  <a:srgbClr val="FFFF00"/>
                </a:solidFill>
              </a:rPr>
              <a:t>+½</a:t>
            </a:r>
            <a:r>
              <a:rPr lang="en-US" altLang="en-US" dirty="0"/>
              <a:t> or </a:t>
            </a:r>
            <a:r>
              <a:rPr lang="en-US" altLang="en-US" dirty="0">
                <a:solidFill>
                  <a:srgbClr val="FFFF00"/>
                </a:solidFill>
              </a:rPr>
              <a:t>−½</a:t>
            </a:r>
          </a:p>
          <a:p>
            <a:endParaRPr lang="en-US" sz="1000" dirty="0"/>
          </a:p>
          <a:p>
            <a:pPr marL="0" indent="0">
              <a:buNone/>
            </a:pPr>
            <a:r>
              <a:rPr lang="en-US" sz="2000" dirty="0"/>
              <a:t>This use of many terms </a:t>
            </a:r>
            <a:br>
              <a:rPr lang="en-US" sz="2000" dirty="0"/>
            </a:br>
            <a:r>
              <a:rPr lang="en-US" sz="2000" dirty="0"/>
              <a:t>is indicated to you because</a:t>
            </a:r>
            <a:br>
              <a:rPr lang="en-US" sz="2000" dirty="0"/>
            </a:br>
            <a:r>
              <a:rPr lang="en-US" sz="2000" dirty="0"/>
              <a:t>a 9-minute video in your</a:t>
            </a:r>
            <a:br>
              <a:rPr lang="en-US" sz="2000" dirty="0"/>
            </a:br>
            <a:r>
              <a:rPr lang="en-US" sz="2000" dirty="0"/>
              <a:t>book also uses certain terms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BDA57-FAA2-4FAF-B4D6-A9460DB480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BC45EB-9581-F338-467C-DA892EB6F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482" y="3799698"/>
            <a:ext cx="4335783" cy="27478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545DD3-5054-F119-9D76-0BC2A0A34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85" y="5166435"/>
            <a:ext cx="3729025" cy="138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1455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B43058-42AD-689A-21CB-8546421FE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2FD10-A0D9-D919-6019-4B9ED0A82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341223"/>
            <a:ext cx="8421512" cy="707886"/>
          </a:xfrm>
        </p:spPr>
        <p:txBody>
          <a:bodyPr/>
          <a:lstStyle/>
          <a:p>
            <a:r>
              <a:rPr lang="en-US" sz="4000" dirty="0"/>
              <a:t>Orbital Filling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7C55B-3AB1-303D-312C-B1F7DBB5A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667" y="1197682"/>
            <a:ext cx="5482104" cy="5215465"/>
          </a:xfrm>
        </p:spPr>
        <p:txBody>
          <a:bodyPr/>
          <a:lstStyle/>
          <a:p>
            <a:pPr marL="0" indent="0">
              <a:buNone/>
            </a:pPr>
            <a:r>
              <a:rPr lang="en-US" sz="3200" b="1" i="1" dirty="0">
                <a:solidFill>
                  <a:srgbClr val="CC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Aufbau Principle</a:t>
            </a:r>
          </a:p>
          <a:p>
            <a:pPr marL="0" indent="0">
              <a:buNone/>
            </a:pPr>
            <a:r>
              <a:rPr lang="en-US" sz="2000" dirty="0"/>
              <a:t>In “filling” the atom’s orbitals so that</a:t>
            </a:r>
            <a:br>
              <a:rPr lang="en-US" sz="2000" dirty="0"/>
            </a:br>
            <a:r>
              <a:rPr lang="en-US" sz="2000" dirty="0"/>
              <a:t>electron’s are added in order of lowest</a:t>
            </a:r>
            <a:br>
              <a:rPr lang="en-US" sz="2000" dirty="0"/>
            </a:br>
            <a:r>
              <a:rPr lang="en-US" sz="2000" dirty="0"/>
              <a:t>to higher energy, use the </a:t>
            </a:r>
            <a:r>
              <a:rPr lang="en-US" sz="2000" i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+ l</a:t>
            </a:r>
            <a:r>
              <a:rPr lang="en-US" sz="2000" dirty="0"/>
              <a:t> Aufbau</a:t>
            </a:r>
            <a:br>
              <a:rPr lang="en-US" sz="2000" dirty="0"/>
            </a:br>
            <a:r>
              <a:rPr lang="en-US" sz="2000" dirty="0"/>
              <a:t>Principle. </a:t>
            </a:r>
            <a:r>
              <a:rPr lang="en-US" sz="2000" u="sng" dirty="0"/>
              <a:t>The lower value gets filled first</a:t>
            </a:r>
            <a:br>
              <a:rPr lang="en-US" sz="2000" dirty="0"/>
            </a:br>
            <a:r>
              <a:rPr lang="en-US" sz="2000" dirty="0"/>
              <a:t>(“Aufbau” is “build up” in German)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WAIT!!</a:t>
            </a:r>
          </a:p>
          <a:p>
            <a:pPr marL="0" indent="0">
              <a:buNone/>
            </a:pPr>
            <a:r>
              <a:rPr lang="en-US" sz="2000" dirty="0"/>
              <a:t>Shouldn’t </a:t>
            </a:r>
            <a:r>
              <a:rPr lang="en-US" sz="20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/>
              <a:t> =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  <a:r>
              <a:rPr lang="en-US" sz="2000" dirty="0"/>
              <a:t> have higher</a:t>
            </a:r>
            <a:br>
              <a:rPr lang="en-US" sz="2000" dirty="0"/>
            </a:br>
            <a:r>
              <a:rPr lang="en-US" sz="2000" dirty="0"/>
              <a:t>energy level than </a:t>
            </a:r>
            <a:r>
              <a:rPr lang="en-US" sz="20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/>
              <a:t> =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  <a:r>
              <a:rPr lang="en-US" sz="2000" dirty="0"/>
              <a:t>, so why</a:t>
            </a:r>
            <a:br>
              <a:rPr lang="en-US" sz="2000" dirty="0"/>
            </a:br>
            <a:r>
              <a:rPr lang="en-US" sz="2000" dirty="0"/>
              <a:t>fill </a:t>
            </a:r>
            <a:r>
              <a:rPr lang="en-US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4s</a:t>
            </a:r>
            <a:r>
              <a:rPr lang="en-US" sz="2000" dirty="0"/>
              <a:t> before </a:t>
            </a:r>
            <a:r>
              <a:rPr lang="en-US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3d</a:t>
            </a:r>
            <a:r>
              <a:rPr lang="en-US" sz="2000" dirty="0"/>
              <a:t> !!??</a:t>
            </a:r>
          </a:p>
          <a:p>
            <a:pPr marL="0" indent="0">
              <a:buNone/>
            </a:pPr>
            <a:r>
              <a:rPr lang="en-US" sz="2000" dirty="0"/>
              <a:t>Well…it’s really </a:t>
            </a:r>
            <a:r>
              <a:rPr lang="en-US" sz="20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+ l </a:t>
            </a:r>
            <a:br>
              <a:rPr lang="en-US" sz="20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4s = 4 + 0 = 4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3d = 3 + 2 = 5</a:t>
            </a:r>
          </a:p>
          <a:p>
            <a:pPr marL="0" indent="0">
              <a:buNone/>
            </a:pPr>
            <a:r>
              <a:rPr lang="en-US" sz="2000" dirty="0"/>
              <a:t>So</a:t>
            </a:r>
            <a:r>
              <a:rPr lang="en-US" sz="18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4s</a:t>
            </a:r>
            <a:r>
              <a:rPr lang="en-US" sz="18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/>
              <a:t>gets filled first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A98DA2E2-8AF4-124C-CC26-61FBB57B3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771" y="2019868"/>
            <a:ext cx="3049292" cy="197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E9D0F-DB41-2989-00F7-2F583DED31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8FCE3C3-897D-2569-0274-D640CEC0B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086576"/>
              </p:ext>
            </p:extLst>
          </p:nvPr>
        </p:nvGraphicFramePr>
        <p:xfrm>
          <a:off x="6271147" y="4350757"/>
          <a:ext cx="1760561" cy="1859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1399">
                  <a:extLst>
                    <a:ext uri="{9D8B030D-6E8A-4147-A177-3AD203B41FA5}">
                      <a16:colId xmlns:a16="http://schemas.microsoft.com/office/drawing/2014/main" val="1870957134"/>
                    </a:ext>
                  </a:extLst>
                </a:gridCol>
                <a:gridCol w="669162">
                  <a:extLst>
                    <a:ext uri="{9D8B030D-6E8A-4147-A177-3AD203B41FA5}">
                      <a16:colId xmlns:a16="http://schemas.microsoft.com/office/drawing/2014/main" val="895858133"/>
                    </a:ext>
                  </a:extLst>
                </a:gridCol>
              </a:tblGrid>
              <a:tr h="3245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shape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solidFill>
                            <a:srgbClr val="00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101763"/>
                  </a:ext>
                </a:extLst>
              </a:tr>
              <a:tr h="329049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560934"/>
                  </a:ext>
                </a:extLst>
              </a:tr>
              <a:tr h="329049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516390"/>
                  </a:ext>
                </a:extLst>
              </a:tr>
              <a:tr h="329049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635695"/>
                  </a:ext>
                </a:extLst>
              </a:tr>
              <a:tr h="329049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70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270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AF004-0CC9-5D4F-F10F-C430A1BE4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C6478-6E2D-A3B0-130C-DFD5A58EC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341223"/>
            <a:ext cx="8421512" cy="707886"/>
          </a:xfrm>
        </p:spPr>
        <p:txBody>
          <a:bodyPr/>
          <a:lstStyle/>
          <a:p>
            <a:r>
              <a:rPr lang="en-US" sz="4000" dirty="0"/>
              <a:t>Quantum Number Uniqueness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A3565-F7ED-ABAD-3154-3D2518B22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666" y="1197682"/>
            <a:ext cx="8368605" cy="5215465"/>
          </a:xfrm>
        </p:spPr>
        <p:txBody>
          <a:bodyPr/>
          <a:lstStyle/>
          <a:p>
            <a:pPr marL="0" indent="0">
              <a:buNone/>
            </a:pPr>
            <a:r>
              <a:rPr lang="en-US" sz="3200" b="1" i="1" dirty="0">
                <a:solidFill>
                  <a:srgbClr val="CC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Pauli Exclusion Principle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Remember those four quantum numbers that indicate the “identity” of an electron in the atom?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Pauli Exclusion Principle is just a rule that states that no two electrons in an atom can have the same four quantum numbers, the same “identity”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AA827-9582-DBE5-A562-B3310227AE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78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E7A27-C804-E275-CADC-7281CF749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35A61-C0F4-567B-8B2E-D3EF17A6A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341223"/>
            <a:ext cx="8421512" cy="707886"/>
          </a:xfrm>
        </p:spPr>
        <p:txBody>
          <a:bodyPr/>
          <a:lstStyle/>
          <a:p>
            <a:r>
              <a:rPr lang="en-US" sz="4000" dirty="0"/>
              <a:t>Unpaired vs Paired Electrons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DC8A0-D960-3E05-C8DC-39F001535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666" y="1197682"/>
            <a:ext cx="8368605" cy="5215465"/>
          </a:xfrm>
        </p:spPr>
        <p:txBody>
          <a:bodyPr/>
          <a:lstStyle/>
          <a:p>
            <a:pPr marL="0" indent="0">
              <a:buNone/>
            </a:pPr>
            <a:r>
              <a:rPr lang="en-US" sz="3200" b="1" i="1" dirty="0">
                <a:solidFill>
                  <a:srgbClr val="CC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Hund’s Rule</a:t>
            </a:r>
          </a:p>
          <a:p>
            <a:r>
              <a:rPr lang="en-US" dirty="0"/>
              <a:t>Electrons can be “paired”</a:t>
            </a:r>
            <a:br>
              <a:rPr lang="en-US" dirty="0"/>
            </a:br>
            <a:r>
              <a:rPr lang="en-US" dirty="0"/>
              <a:t>into orbitals (2 e</a:t>
            </a:r>
            <a:r>
              <a:rPr lang="en-US" baseline="30000" dirty="0"/>
              <a:t>-</a:t>
            </a:r>
            <a:r>
              <a:rPr lang="en-US" dirty="0"/>
              <a:t> per orbital)</a:t>
            </a:r>
          </a:p>
          <a:p>
            <a:pPr marL="236538" lvl="1" indent="0">
              <a:buNone/>
            </a:pPr>
            <a:r>
              <a:rPr lang="en-US" dirty="0"/>
              <a:t>They must have opposite spins</a:t>
            </a:r>
          </a:p>
          <a:p>
            <a:r>
              <a:rPr lang="en-US" dirty="0"/>
              <a:t>But pairing requires an</a:t>
            </a:r>
            <a:br>
              <a:rPr lang="en-US" dirty="0"/>
            </a:br>
            <a:r>
              <a:rPr lang="en-US" dirty="0"/>
              <a:t>energy input</a:t>
            </a:r>
          </a:p>
          <a:p>
            <a:r>
              <a:rPr lang="en-US" dirty="0">
                <a:solidFill>
                  <a:srgbClr val="FFFF00"/>
                </a:solidFill>
              </a:rPr>
              <a:t>For orbitals of the same energy level (</a:t>
            </a:r>
            <a:r>
              <a:rPr lang="en-US" dirty="0">
                <a:solidFill>
                  <a:srgbClr val="00FF00"/>
                </a:solidFill>
              </a:rPr>
              <a:t>degenerate</a:t>
            </a:r>
            <a:r>
              <a:rPr lang="en-US" dirty="0">
                <a:solidFill>
                  <a:srgbClr val="FFFF00"/>
                </a:solidFill>
              </a:rPr>
              <a:t> orbitals), fill the orbitals FIRST with one electron, and as filling proceeds, then pair them</a:t>
            </a:r>
          </a:p>
          <a:p>
            <a:r>
              <a:rPr lang="en-US" dirty="0"/>
              <a:t>This applies to </a:t>
            </a:r>
            <a:r>
              <a:rPr lang="en-US" i="1" dirty="0">
                <a:solidFill>
                  <a:srgbClr val="00FF00"/>
                </a:solidFill>
              </a:rPr>
              <a:t>p</a:t>
            </a:r>
            <a:r>
              <a:rPr lang="en-US" dirty="0"/>
              <a:t> (3 degenerate orbitals), </a:t>
            </a:r>
            <a:r>
              <a:rPr lang="en-US" i="1" dirty="0">
                <a:solidFill>
                  <a:srgbClr val="00FF00"/>
                </a:solidFill>
              </a:rPr>
              <a:t>d</a:t>
            </a:r>
            <a:r>
              <a:rPr lang="en-US" dirty="0"/>
              <a:t> (5), and </a:t>
            </a:r>
            <a:r>
              <a:rPr lang="en-US" i="1" dirty="0">
                <a:solidFill>
                  <a:srgbClr val="00FF00"/>
                </a:solidFill>
              </a:rPr>
              <a:t>f</a:t>
            </a:r>
            <a:r>
              <a:rPr lang="en-US" dirty="0"/>
              <a:t> (7). The </a:t>
            </a:r>
            <a:r>
              <a:rPr lang="en-US" i="1" dirty="0">
                <a:solidFill>
                  <a:srgbClr val="00FF00"/>
                </a:solidFill>
              </a:rPr>
              <a:t>s</a:t>
            </a:r>
            <a:r>
              <a:rPr lang="en-US" dirty="0"/>
              <a:t> orbital has only one energy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E952D-C51F-6F9F-304E-A26545FAB4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8196" name="Picture 4" descr="Hund's Rule Definition and Example">
            <a:extLst>
              <a:ext uri="{FF2B5EF4-FFF2-40B4-BE49-F238E27FC236}">
                <a16:creationId xmlns:a16="http://schemas.microsoft.com/office/drawing/2014/main" id="{FC2CB2CE-2380-48F5-C041-C075857C5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05" y="1049109"/>
            <a:ext cx="3985146" cy="2658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9683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7BE13-F129-5A0D-9995-F5CC7077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 Configurations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61F18-A54A-56C4-CC9B-D02229A97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electrons that will complete a particular atom are presented in a particular format called an </a:t>
            </a:r>
            <a:r>
              <a:rPr lang="en-US" dirty="0">
                <a:solidFill>
                  <a:srgbClr val="00FF00"/>
                </a:solidFill>
              </a:rPr>
              <a:t>electron configuration</a:t>
            </a:r>
          </a:p>
          <a:p>
            <a:r>
              <a:rPr lang="en-US" dirty="0"/>
              <a:t>The format is</a:t>
            </a:r>
          </a:p>
          <a:p>
            <a:pPr marL="0" indent="0" algn="ctr">
              <a:buNone/>
            </a:pPr>
            <a:r>
              <a:rPr lang="en-US" dirty="0"/>
              <a:t>&lt;</a:t>
            </a:r>
            <a:r>
              <a:rPr lang="en-US" sz="28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-number&gt;&lt;</a:t>
            </a:r>
            <a:r>
              <a:rPr lang="en-US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/>
              <a:t>-letter&gt;</a:t>
            </a:r>
            <a:r>
              <a:rPr lang="en-US" baseline="30000" dirty="0"/>
              <a:t>&lt;# of electrons superscript&gt;</a:t>
            </a:r>
          </a:p>
          <a:p>
            <a:pPr marL="0" indent="0">
              <a:buNone/>
            </a:pPr>
            <a:r>
              <a:rPr lang="en-US" sz="1800" dirty="0"/>
              <a:t>The </a:t>
            </a:r>
            <a:r>
              <a:rPr lang="en-US" sz="20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/>
              <a:t>-number will be shell number:  1, 2, 3, 4, 5, 6, 7</a:t>
            </a:r>
          </a:p>
          <a:p>
            <a:pPr marL="0" indent="0">
              <a:buNone/>
            </a:pPr>
            <a:r>
              <a:rPr lang="en-US" sz="1800" dirty="0"/>
              <a:t>The </a:t>
            </a:r>
            <a:r>
              <a:rPr lang="en-US" sz="20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800" dirty="0"/>
              <a:t>-letter will be subshell designation:  </a:t>
            </a:r>
            <a:r>
              <a:rPr lang="en-US" sz="1800" b="1" i="1" dirty="0"/>
              <a:t>s, p, d, f</a:t>
            </a:r>
          </a:p>
          <a:p>
            <a:pPr marL="0" indent="0">
              <a:buNone/>
            </a:pPr>
            <a:r>
              <a:rPr lang="en-US" sz="1800" dirty="0"/>
              <a:t>The # of electrons in superscript are the range of electrons possible for the subshell: </a:t>
            </a:r>
            <a:r>
              <a:rPr lang="en-US" sz="18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1800" dirty="0"/>
              <a:t> </a:t>
            </a:r>
            <a:r>
              <a:rPr lang="en-US" sz="1800" dirty="0">
                <a:sym typeface="Wingdings" panose="05000000000000000000" pitchFamily="2" charset="2"/>
              </a:rPr>
              <a:t> 1 × 2 = 2 ,  </a:t>
            </a:r>
            <a:r>
              <a:rPr lang="en-US" sz="1800" i="1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p</a:t>
            </a:r>
            <a:r>
              <a:rPr lang="en-US" sz="1800" dirty="0">
                <a:sym typeface="Wingdings" panose="05000000000000000000" pitchFamily="2" charset="2"/>
              </a:rPr>
              <a:t>  3 × 2 = 6,  </a:t>
            </a:r>
            <a:r>
              <a:rPr lang="en-US" sz="1800" i="1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d</a:t>
            </a:r>
            <a:r>
              <a:rPr lang="en-US" sz="1800" dirty="0">
                <a:sym typeface="Wingdings" panose="05000000000000000000" pitchFamily="2" charset="2"/>
              </a:rPr>
              <a:t>  5 × 2 = 10, </a:t>
            </a:r>
          </a:p>
          <a:p>
            <a:pPr marL="0" indent="0">
              <a:buNone/>
            </a:pPr>
            <a:r>
              <a:rPr lang="en-US" sz="1800" i="1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f</a:t>
            </a:r>
            <a:r>
              <a:rPr lang="en-US" sz="1800" dirty="0">
                <a:sym typeface="Wingdings" panose="05000000000000000000" pitchFamily="2" charset="2"/>
              </a:rPr>
              <a:t>  7 × 2 = 14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B6A24-594C-D0FC-47CA-A95B9841D9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0070D1-65F5-415D-9B45-9327022FA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70" y="5119964"/>
            <a:ext cx="8269039" cy="166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1705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154CF-26CB-D7AE-BA98-99F4C0FAA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62761-EAC6-1B4A-75BC-4B118B82F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 Configurations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8DDBD-DFD4-6D10-3D74-83851A691A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85FDAC-B0BB-87E1-B996-B790D0D70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Actual electron configuration in 2</a:t>
            </a:r>
            <a:r>
              <a:rPr lang="en-US" baseline="30000" dirty="0"/>
              <a:t>nd</a:t>
            </a:r>
            <a:r>
              <a:rPr lang="en-US" dirty="0"/>
              <a:t> column</a:t>
            </a:r>
          </a:p>
          <a:p>
            <a:r>
              <a:rPr lang="en-US" dirty="0"/>
              <a:t>The 3</a:t>
            </a:r>
            <a:r>
              <a:rPr lang="en-US" baseline="30000" dirty="0"/>
              <a:t>rd</a:t>
            </a:r>
            <a:r>
              <a:rPr lang="en-US" dirty="0"/>
              <a:t> column shows the filling of orbitals according to Hund’s Rule</a:t>
            </a:r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A5B20AA7-E320-C587-B96F-4A28582127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8463666"/>
              </p:ext>
            </p:extLst>
          </p:nvPr>
        </p:nvGraphicFramePr>
        <p:xfrm>
          <a:off x="349955" y="2634602"/>
          <a:ext cx="8386760" cy="385961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03974">
                  <a:extLst>
                    <a:ext uri="{9D8B030D-6E8A-4147-A177-3AD203B41FA5}">
                      <a16:colId xmlns:a16="http://schemas.microsoft.com/office/drawing/2014/main" val="1677757503"/>
                    </a:ext>
                  </a:extLst>
                </a:gridCol>
                <a:gridCol w="2285963">
                  <a:extLst>
                    <a:ext uri="{9D8B030D-6E8A-4147-A177-3AD203B41FA5}">
                      <a16:colId xmlns:a16="http://schemas.microsoft.com/office/drawing/2014/main" val="3969071836"/>
                    </a:ext>
                  </a:extLst>
                </a:gridCol>
                <a:gridCol w="3896823">
                  <a:extLst>
                    <a:ext uri="{9D8B030D-6E8A-4147-A177-3AD203B41FA5}">
                      <a16:colId xmlns:a16="http://schemas.microsoft.com/office/drawing/2014/main" val="3858478908"/>
                    </a:ext>
                  </a:extLst>
                </a:gridCol>
              </a:tblGrid>
              <a:tr h="38596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FF00"/>
                          </a:solidFill>
                        </a:rPr>
                        <a:t>Hydrogen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1s</a:t>
                      </a:r>
                      <a:r>
                        <a:rPr lang="en-US" b="0" baseline="30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baseline="30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677592"/>
                  </a:ext>
                </a:extLst>
              </a:tr>
              <a:tr h="38596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FF00"/>
                          </a:solidFill>
                        </a:rPr>
                        <a:t>Helium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1s</a:t>
                      </a:r>
                      <a:r>
                        <a:rPr lang="en-US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baseline="30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041364"/>
                  </a:ext>
                </a:extLst>
              </a:tr>
              <a:tr h="38596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FF00"/>
                          </a:solidFill>
                        </a:rPr>
                        <a:t>Lithium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1s</a:t>
                      </a:r>
                      <a:r>
                        <a:rPr lang="en-US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2s</a:t>
                      </a:r>
                      <a:r>
                        <a:rPr lang="en-US" b="0" baseline="30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baseline="30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602069"/>
                  </a:ext>
                </a:extLst>
              </a:tr>
              <a:tr h="38596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FF00"/>
                          </a:solidFill>
                        </a:rPr>
                        <a:t>Beryllium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1s</a:t>
                      </a:r>
                      <a:r>
                        <a:rPr lang="en-US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2s</a:t>
                      </a:r>
                      <a:r>
                        <a:rPr lang="en-US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baseline="30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450380"/>
                  </a:ext>
                </a:extLst>
              </a:tr>
              <a:tr h="38596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FF00"/>
                          </a:solidFill>
                        </a:rPr>
                        <a:t>Boron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1s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2s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2p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1s</a:t>
                      </a:r>
                      <a:r>
                        <a:rPr lang="en-US" baseline="30000" dirty="0">
                          <a:solidFill>
                            <a:srgbClr val="FFFF00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2s</a:t>
                      </a:r>
                      <a:r>
                        <a:rPr lang="en-US" baseline="30000" dirty="0">
                          <a:solidFill>
                            <a:srgbClr val="FFFF00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2p</a:t>
                      </a:r>
                      <a:r>
                        <a:rPr lang="en-US" baseline="-25000" dirty="0">
                          <a:solidFill>
                            <a:srgbClr val="FFFF00"/>
                          </a:solidFill>
                        </a:rPr>
                        <a:t>x</a:t>
                      </a:r>
                      <a:r>
                        <a:rPr lang="en-US" baseline="30000" dirty="0">
                          <a:solidFill>
                            <a:srgbClr val="FFFF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172967"/>
                  </a:ext>
                </a:extLst>
              </a:tr>
              <a:tr h="38596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FF00"/>
                          </a:solidFill>
                        </a:rPr>
                        <a:t>Carbon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1s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2s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2p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1s</a:t>
                      </a:r>
                      <a:r>
                        <a:rPr lang="en-US" baseline="30000" dirty="0">
                          <a:solidFill>
                            <a:srgbClr val="FFFF00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2s</a:t>
                      </a:r>
                      <a:r>
                        <a:rPr lang="en-US" baseline="30000" dirty="0">
                          <a:solidFill>
                            <a:srgbClr val="FFFF00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2p</a:t>
                      </a:r>
                      <a:r>
                        <a:rPr lang="en-US" baseline="-25000" dirty="0">
                          <a:solidFill>
                            <a:srgbClr val="FFFF00"/>
                          </a:solidFill>
                        </a:rPr>
                        <a:t>x</a:t>
                      </a:r>
                      <a:r>
                        <a:rPr lang="en-US" baseline="30000" dirty="0">
                          <a:solidFill>
                            <a:srgbClr val="FFFF00"/>
                          </a:solidFill>
                        </a:rPr>
                        <a:t>1</a:t>
                      </a: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p</a:t>
                      </a:r>
                      <a:r>
                        <a:rPr lang="en-US" baseline="-25000" dirty="0">
                          <a:solidFill>
                            <a:srgbClr val="FFFF00"/>
                          </a:solidFill>
                        </a:rPr>
                        <a:t>y</a:t>
                      </a:r>
                      <a:r>
                        <a:rPr lang="en-US" baseline="30000" dirty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807697"/>
                  </a:ext>
                </a:extLst>
              </a:tr>
              <a:tr h="38596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FF00"/>
                          </a:solidFill>
                        </a:rPr>
                        <a:t>Nitrogen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1s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2s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2p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1s</a:t>
                      </a:r>
                      <a:r>
                        <a:rPr lang="en-US" baseline="30000" dirty="0">
                          <a:solidFill>
                            <a:srgbClr val="FFFF00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2s</a:t>
                      </a:r>
                      <a:r>
                        <a:rPr lang="en-US" baseline="30000" dirty="0">
                          <a:solidFill>
                            <a:srgbClr val="FFFF00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2p</a:t>
                      </a:r>
                      <a:r>
                        <a:rPr lang="en-US" baseline="-25000" dirty="0">
                          <a:solidFill>
                            <a:srgbClr val="FFFF00"/>
                          </a:solidFill>
                        </a:rPr>
                        <a:t>x</a:t>
                      </a:r>
                      <a:r>
                        <a:rPr lang="en-US" baseline="30000" dirty="0">
                          <a:solidFill>
                            <a:srgbClr val="FFFF00"/>
                          </a:solidFill>
                        </a:rPr>
                        <a:t>1</a:t>
                      </a: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p</a:t>
                      </a:r>
                      <a:r>
                        <a:rPr lang="en-US" baseline="-25000" dirty="0">
                          <a:solidFill>
                            <a:srgbClr val="FFFF00"/>
                          </a:solidFill>
                        </a:rPr>
                        <a:t>y</a:t>
                      </a:r>
                      <a:r>
                        <a:rPr lang="en-US" baseline="30000" dirty="0">
                          <a:solidFill>
                            <a:srgbClr val="FFFF00"/>
                          </a:solidFill>
                        </a:rPr>
                        <a:t>1</a:t>
                      </a: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p</a:t>
                      </a:r>
                      <a:r>
                        <a:rPr lang="en-US" baseline="-25000" dirty="0">
                          <a:solidFill>
                            <a:srgbClr val="FFFF00"/>
                          </a:solidFill>
                        </a:rPr>
                        <a:t>z</a:t>
                      </a:r>
                      <a:r>
                        <a:rPr lang="en-US" baseline="30000" dirty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641282"/>
                  </a:ext>
                </a:extLst>
              </a:tr>
              <a:tr h="38596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FF00"/>
                          </a:solidFill>
                        </a:rPr>
                        <a:t>Oxygen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1s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2s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2p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1s</a:t>
                      </a:r>
                      <a:r>
                        <a:rPr lang="en-US" baseline="30000" dirty="0">
                          <a:solidFill>
                            <a:srgbClr val="FFFF00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2s</a:t>
                      </a:r>
                      <a:r>
                        <a:rPr lang="en-US" baseline="30000" dirty="0">
                          <a:solidFill>
                            <a:srgbClr val="FFFF00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2p</a:t>
                      </a:r>
                      <a:r>
                        <a:rPr lang="en-US" baseline="-25000" dirty="0">
                          <a:solidFill>
                            <a:srgbClr val="FFFF00"/>
                          </a:solidFill>
                        </a:rPr>
                        <a:t>x</a:t>
                      </a:r>
                      <a:r>
                        <a:rPr lang="en-US" baseline="30000" dirty="0">
                          <a:solidFill>
                            <a:srgbClr val="FFFF00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p</a:t>
                      </a:r>
                      <a:r>
                        <a:rPr lang="en-US" baseline="-25000" dirty="0">
                          <a:solidFill>
                            <a:srgbClr val="FFFF00"/>
                          </a:solidFill>
                        </a:rPr>
                        <a:t>y</a:t>
                      </a:r>
                      <a:r>
                        <a:rPr lang="en-US" baseline="30000" dirty="0">
                          <a:solidFill>
                            <a:srgbClr val="FFFF00"/>
                          </a:solidFill>
                        </a:rPr>
                        <a:t>1</a:t>
                      </a: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p</a:t>
                      </a:r>
                      <a:r>
                        <a:rPr lang="en-US" baseline="-25000" dirty="0">
                          <a:solidFill>
                            <a:srgbClr val="FFFF00"/>
                          </a:solidFill>
                        </a:rPr>
                        <a:t>z</a:t>
                      </a:r>
                      <a:r>
                        <a:rPr lang="en-US" baseline="30000" dirty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062730"/>
                  </a:ext>
                </a:extLst>
              </a:tr>
              <a:tr h="38596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FF00"/>
                          </a:solidFill>
                        </a:rPr>
                        <a:t>Fluorine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1s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2s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2p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1s</a:t>
                      </a:r>
                      <a:r>
                        <a:rPr lang="en-US" baseline="30000" dirty="0">
                          <a:solidFill>
                            <a:srgbClr val="FFFF00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2s</a:t>
                      </a:r>
                      <a:r>
                        <a:rPr lang="en-US" baseline="30000" dirty="0">
                          <a:solidFill>
                            <a:srgbClr val="FFFF00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2p</a:t>
                      </a:r>
                      <a:r>
                        <a:rPr lang="en-US" baseline="-25000" dirty="0">
                          <a:solidFill>
                            <a:srgbClr val="FFFF00"/>
                          </a:solidFill>
                        </a:rPr>
                        <a:t>x</a:t>
                      </a:r>
                      <a:r>
                        <a:rPr lang="en-US" baseline="30000" dirty="0">
                          <a:solidFill>
                            <a:srgbClr val="FFFF00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p</a:t>
                      </a:r>
                      <a:r>
                        <a:rPr lang="en-US" baseline="-25000" dirty="0">
                          <a:solidFill>
                            <a:srgbClr val="FFFF00"/>
                          </a:solidFill>
                        </a:rPr>
                        <a:t>y</a:t>
                      </a:r>
                      <a:r>
                        <a:rPr lang="en-US" baseline="30000" dirty="0">
                          <a:solidFill>
                            <a:srgbClr val="FFFF00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p</a:t>
                      </a:r>
                      <a:r>
                        <a:rPr lang="en-US" baseline="-25000" dirty="0">
                          <a:solidFill>
                            <a:srgbClr val="FFFF00"/>
                          </a:solidFill>
                        </a:rPr>
                        <a:t>z</a:t>
                      </a:r>
                      <a:r>
                        <a:rPr lang="en-US" baseline="30000" dirty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199776"/>
                  </a:ext>
                </a:extLst>
              </a:tr>
              <a:tr h="38596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FF00"/>
                          </a:solidFill>
                        </a:rPr>
                        <a:t>Neon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1s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2s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2p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1s</a:t>
                      </a:r>
                      <a:r>
                        <a:rPr lang="en-US" baseline="30000" dirty="0">
                          <a:solidFill>
                            <a:srgbClr val="FFFF00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2s</a:t>
                      </a:r>
                      <a:r>
                        <a:rPr lang="en-US" baseline="30000" dirty="0">
                          <a:solidFill>
                            <a:srgbClr val="FFFF00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2p</a:t>
                      </a:r>
                      <a:r>
                        <a:rPr lang="en-US" baseline="-25000" dirty="0">
                          <a:solidFill>
                            <a:srgbClr val="FFFF00"/>
                          </a:solidFill>
                        </a:rPr>
                        <a:t>x</a:t>
                      </a:r>
                      <a:r>
                        <a:rPr lang="en-US" baseline="30000" dirty="0">
                          <a:solidFill>
                            <a:srgbClr val="FFFF00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p</a:t>
                      </a:r>
                      <a:r>
                        <a:rPr lang="en-US" baseline="-25000" dirty="0">
                          <a:solidFill>
                            <a:srgbClr val="FFFF00"/>
                          </a:solidFill>
                        </a:rPr>
                        <a:t>y</a:t>
                      </a:r>
                      <a:r>
                        <a:rPr lang="en-US" baseline="30000" dirty="0">
                          <a:solidFill>
                            <a:srgbClr val="FFFF00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p</a:t>
                      </a:r>
                      <a:r>
                        <a:rPr lang="en-US" baseline="-25000" dirty="0">
                          <a:solidFill>
                            <a:srgbClr val="FFFF00"/>
                          </a:solidFill>
                        </a:rPr>
                        <a:t>z</a:t>
                      </a:r>
                      <a:r>
                        <a:rPr lang="en-US" baseline="30000" dirty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117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54076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E211F-5955-24CD-A0BC-F19AA3F163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BA6CD-9B26-BB66-7ED5-C31F43BE1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55" y="246630"/>
            <a:ext cx="8421512" cy="707886"/>
          </a:xfrm>
        </p:spPr>
        <p:txBody>
          <a:bodyPr/>
          <a:lstStyle/>
          <a:p>
            <a:r>
              <a:rPr lang="en-US" sz="4000" dirty="0"/>
              <a:t>Core and Valence Electrons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63DF7-ADA2-6F12-37C1-38B9039F0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954516"/>
            <a:ext cx="8387645" cy="5593039"/>
          </a:xfrm>
        </p:spPr>
        <p:txBody>
          <a:bodyPr/>
          <a:lstStyle/>
          <a:p>
            <a:r>
              <a:rPr lang="en-US" dirty="0"/>
              <a:t>The outermost shell (shells designated by the </a:t>
            </a:r>
            <a:r>
              <a:rPr lang="en-US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 </a:t>
            </a:r>
            <a:r>
              <a:rPr lang="en-US" dirty="0"/>
              <a:t>value) of the atom contains electrons called the </a:t>
            </a:r>
            <a:r>
              <a:rPr lang="en-US" dirty="0">
                <a:solidFill>
                  <a:srgbClr val="00FF00"/>
                </a:solidFill>
              </a:rPr>
              <a:t>valence electrons</a:t>
            </a:r>
          </a:p>
          <a:p>
            <a:r>
              <a:rPr lang="en-US" dirty="0"/>
              <a:t>All other (inner) shells form the </a:t>
            </a:r>
            <a:r>
              <a:rPr lang="en-US" dirty="0">
                <a:solidFill>
                  <a:srgbClr val="00FF00"/>
                </a:solidFill>
              </a:rPr>
              <a:t>core electrons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99692-A43F-B23F-4898-468129A726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DE1469-376E-9F52-1B4B-34292C7E8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903" y="2623041"/>
            <a:ext cx="6562725" cy="23907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7BCF14-8B03-C382-A329-D8CB10D42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761" y="5077631"/>
            <a:ext cx="7421011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723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DEAA0-7545-FE36-95F2-61432C01F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BA60D-7A0F-B97A-34C1-0C59D200A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888" y="1278747"/>
            <a:ext cx="8387645" cy="5215465"/>
          </a:xfrm>
        </p:spPr>
        <p:txBody>
          <a:bodyPr/>
          <a:lstStyle/>
          <a:p>
            <a:r>
              <a:rPr lang="en-US" dirty="0"/>
              <a:t>Waves are a sinusoidal motion or movement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FFCC"/>
                </a:solidFill>
              </a:rPr>
              <a:t>There are terms used to talk about waves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Crest</a:t>
            </a:r>
            <a:r>
              <a:rPr lang="en-US" dirty="0"/>
              <a:t> – the topmost point of a wave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Trough</a:t>
            </a:r>
            <a:r>
              <a:rPr lang="en-US" dirty="0"/>
              <a:t> – the bottommost point of a wave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6C47D-D53F-58FF-7E04-807E4CEE6D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8" descr="A diagram of a parabola&#10;&#10;AI-generated content may be incorrect.">
            <a:extLst>
              <a:ext uri="{FF2B5EF4-FFF2-40B4-BE49-F238E27FC236}">
                <a16:creationId xmlns:a16="http://schemas.microsoft.com/office/drawing/2014/main" id="{CD9B7047-1BD3-7D2D-4324-3D5A73FFD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14" y="3513635"/>
            <a:ext cx="8367686" cy="244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6495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9E4CF-EEBF-F82F-7B1D-66D8B74C9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B3C07-6C9B-5BEF-90A0-734D26635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 Configurations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A0F9A-8C73-D6EF-12AD-40B5DEACD9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DE1183-CD71-F1C7-836B-0FD4F6835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955" y="4143983"/>
            <a:ext cx="8455380" cy="2490280"/>
          </a:xfrm>
        </p:spPr>
        <p:txBody>
          <a:bodyPr/>
          <a:lstStyle/>
          <a:p>
            <a:r>
              <a:rPr lang="en-US" sz="2000" dirty="0"/>
              <a:t>Copper: (move 4</a:t>
            </a:r>
            <a:r>
              <a:rPr lang="en-US" sz="2000" i="1" dirty="0"/>
              <a:t>s</a:t>
            </a:r>
            <a:r>
              <a:rPr lang="en-US" sz="2000" dirty="0"/>
              <a:t> electron to 3</a:t>
            </a:r>
            <a:r>
              <a:rPr lang="en-US" sz="2000" i="1" dirty="0"/>
              <a:t>d</a:t>
            </a:r>
            <a:r>
              <a:rPr lang="en-US" sz="2000" dirty="0"/>
              <a:t>!) making 3d</a:t>
            </a:r>
            <a:r>
              <a:rPr lang="en-US" sz="2000" baseline="30000" dirty="0"/>
              <a:t>10</a:t>
            </a:r>
            <a:r>
              <a:rPr lang="en-US" sz="2000" dirty="0"/>
              <a:t>4s</a:t>
            </a:r>
            <a:r>
              <a:rPr lang="en-US" sz="2000" baseline="30000" dirty="0"/>
              <a:t>1</a:t>
            </a:r>
            <a:r>
              <a:rPr lang="en-US" sz="2000" dirty="0"/>
              <a:t> is more energetically stable than expect 3d</a:t>
            </a:r>
            <a:r>
              <a:rPr lang="en-US" sz="2000" baseline="30000" dirty="0"/>
              <a:t>9</a:t>
            </a:r>
            <a:r>
              <a:rPr lang="en-US" sz="2000" dirty="0"/>
              <a:t>4s</a:t>
            </a:r>
            <a:r>
              <a:rPr lang="en-US" sz="2000" baseline="30000" dirty="0"/>
              <a:t>2</a:t>
            </a:r>
          </a:p>
          <a:p>
            <a:r>
              <a:rPr lang="en-US" sz="2000" dirty="0"/>
              <a:t>Zinc: not a transition metal (!) according to IUPAC</a:t>
            </a:r>
          </a:p>
          <a:p>
            <a:r>
              <a:rPr lang="en-US" sz="2000" dirty="0"/>
              <a:t>Silver: like copper in filling the </a:t>
            </a:r>
            <a:r>
              <a:rPr lang="en-US" sz="2000" i="1" dirty="0"/>
              <a:t>d</a:t>
            </a:r>
            <a:r>
              <a:rPr lang="en-US" sz="2000" dirty="0"/>
              <a:t>-subshell</a:t>
            </a:r>
          </a:p>
          <a:p>
            <a:r>
              <a:rPr lang="en-US" sz="2000" dirty="0"/>
              <a:t>Platinum: big exception in stabilizing 5</a:t>
            </a:r>
            <a:r>
              <a:rPr lang="en-US" sz="2000" i="1" dirty="0"/>
              <a:t>d</a:t>
            </a:r>
            <a:r>
              <a:rPr lang="en-US" sz="2000" dirty="0"/>
              <a:t> subshell</a:t>
            </a:r>
          </a:p>
          <a:p>
            <a:r>
              <a:rPr lang="en-US" sz="2000" dirty="0"/>
              <a:t>Gold: Move from 6</a:t>
            </a:r>
            <a:r>
              <a:rPr lang="en-US" sz="2000" i="1" dirty="0"/>
              <a:t>s</a:t>
            </a:r>
            <a:r>
              <a:rPr lang="en-US" sz="2000" dirty="0"/>
              <a:t> to 5</a:t>
            </a:r>
            <a:r>
              <a:rPr lang="en-US" sz="2000" i="1" dirty="0"/>
              <a:t>d</a:t>
            </a:r>
            <a:r>
              <a:rPr lang="en-US" sz="2000" dirty="0"/>
              <a:t> completes the 5</a:t>
            </a:r>
            <a:r>
              <a:rPr lang="en-US" sz="2000" i="1" dirty="0"/>
              <a:t>d</a:t>
            </a:r>
            <a:r>
              <a:rPr lang="en-US" sz="2000" dirty="0"/>
              <a:t> subshell!</a:t>
            </a:r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A086CACD-004C-0FE5-3B64-B08A6D03F4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6490824"/>
              </p:ext>
            </p:extLst>
          </p:nvPr>
        </p:nvGraphicFramePr>
        <p:xfrm>
          <a:off x="338665" y="1332091"/>
          <a:ext cx="8421513" cy="23469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130598">
                  <a:extLst>
                    <a:ext uri="{9D8B030D-6E8A-4147-A177-3AD203B41FA5}">
                      <a16:colId xmlns:a16="http://schemas.microsoft.com/office/drawing/2014/main" val="1677757503"/>
                    </a:ext>
                  </a:extLst>
                </a:gridCol>
                <a:gridCol w="1809345">
                  <a:extLst>
                    <a:ext uri="{9D8B030D-6E8A-4147-A177-3AD203B41FA5}">
                      <a16:colId xmlns:a16="http://schemas.microsoft.com/office/drawing/2014/main" val="3969071836"/>
                    </a:ext>
                  </a:extLst>
                </a:gridCol>
                <a:gridCol w="2178996">
                  <a:extLst>
                    <a:ext uri="{9D8B030D-6E8A-4147-A177-3AD203B41FA5}">
                      <a16:colId xmlns:a16="http://schemas.microsoft.com/office/drawing/2014/main" val="810695934"/>
                    </a:ext>
                  </a:extLst>
                </a:gridCol>
                <a:gridCol w="2302574">
                  <a:extLst>
                    <a:ext uri="{9D8B030D-6E8A-4147-A177-3AD203B41FA5}">
                      <a16:colId xmlns:a16="http://schemas.microsoft.com/office/drawing/2014/main" val="1385682510"/>
                    </a:ext>
                  </a:extLst>
                </a:gridCol>
              </a:tblGrid>
              <a:tr h="286357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FF00"/>
                          </a:solidFill>
                        </a:rPr>
                        <a:t>Hydrogen (H)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1s</a:t>
                      </a:r>
                      <a:r>
                        <a:rPr lang="en-US" sz="1600" b="0" baseline="30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FF00"/>
                          </a:solidFill>
                        </a:rPr>
                        <a:t>Iron (Fe)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z="1600" b="0" dirty="0" err="1">
                          <a:solidFill>
                            <a:schemeClr val="bg1"/>
                          </a:solidFill>
                        </a:rPr>
                        <a:t>Ar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]3d</a:t>
                      </a:r>
                      <a:r>
                        <a:rPr lang="en-US" sz="1600" b="0" baseline="30000" dirty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4s</a:t>
                      </a:r>
                      <a:r>
                        <a:rPr lang="en-US" sz="1600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677592"/>
                  </a:ext>
                </a:extLst>
              </a:tr>
              <a:tr h="286357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FF00"/>
                          </a:solidFill>
                        </a:rPr>
                        <a:t>Helium (He]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1s</a:t>
                      </a:r>
                      <a:r>
                        <a:rPr lang="en-US" sz="1600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FF00"/>
                          </a:solidFill>
                        </a:rPr>
                        <a:t>Copper (Cu)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z="1600" b="0" dirty="0" err="1">
                          <a:solidFill>
                            <a:schemeClr val="bg1"/>
                          </a:solidFill>
                        </a:rPr>
                        <a:t>Ar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] 3d</a:t>
                      </a:r>
                      <a:r>
                        <a:rPr lang="en-US" sz="1600" b="0" baseline="30000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4s</a:t>
                      </a:r>
                      <a:r>
                        <a:rPr lang="en-US" sz="1600" b="0" baseline="30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041364"/>
                  </a:ext>
                </a:extLst>
              </a:tr>
              <a:tr h="286357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FF00"/>
                          </a:solidFill>
                        </a:rPr>
                        <a:t>Lithium (Li)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[He]2s</a:t>
                      </a:r>
                      <a:r>
                        <a:rPr lang="en-US" sz="1600" b="0" baseline="30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FF00"/>
                          </a:solidFill>
                        </a:rPr>
                        <a:t>Zinc (Zn)</a:t>
                      </a:r>
                      <a:endParaRPr lang="en-US" sz="1600" b="0" baseline="30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z="1600" b="0" dirty="0" err="1">
                          <a:solidFill>
                            <a:schemeClr val="bg1"/>
                          </a:solidFill>
                        </a:rPr>
                        <a:t>Ar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]4s</a:t>
                      </a:r>
                      <a:r>
                        <a:rPr lang="en-US" sz="1600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3d</a:t>
                      </a:r>
                      <a:r>
                        <a:rPr lang="en-US" sz="1600" b="0" baseline="30000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602069"/>
                  </a:ext>
                </a:extLst>
              </a:tr>
              <a:tr h="286357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FF00"/>
                          </a:solidFill>
                        </a:rPr>
                        <a:t>Boron 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[He]2s</a:t>
                      </a:r>
                      <a:r>
                        <a:rPr lang="en-US" sz="160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2p</a:t>
                      </a:r>
                      <a:r>
                        <a:rPr lang="en-US" sz="1600" baseline="30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FF00"/>
                          </a:solidFill>
                        </a:rPr>
                        <a:t>Silver (Ag)</a:t>
                      </a:r>
                      <a:endParaRPr lang="en-US" sz="1600" baseline="30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[Kr]5s</a:t>
                      </a:r>
                      <a:r>
                        <a:rPr lang="en-US" sz="1600" b="0" baseline="30000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4d</a:t>
                      </a:r>
                      <a:r>
                        <a:rPr lang="en-US" sz="1600" b="0" baseline="30000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sz="1600" baseline="30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172967"/>
                  </a:ext>
                </a:extLst>
              </a:tr>
              <a:tr h="286357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FF00"/>
                          </a:solidFill>
                        </a:rPr>
                        <a:t>Carbon 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[He]2s</a:t>
                      </a:r>
                      <a:r>
                        <a:rPr lang="en-US" sz="160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2p</a:t>
                      </a:r>
                      <a:r>
                        <a:rPr lang="en-US" sz="1600" baseline="30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FF00"/>
                          </a:solidFill>
                        </a:rPr>
                        <a:t>Platinum (Pt)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[Xe]4f</a:t>
                      </a:r>
                      <a:r>
                        <a:rPr lang="en-US" sz="1600" b="0" baseline="30000" dirty="0">
                          <a:solidFill>
                            <a:schemeClr val="bg1"/>
                          </a:solidFill>
                        </a:rPr>
                        <a:t>14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5d</a:t>
                      </a:r>
                      <a:r>
                        <a:rPr lang="en-US" sz="1600" b="0" baseline="30000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6s</a:t>
                      </a:r>
                      <a:r>
                        <a:rPr lang="en-US" sz="1600" b="0" baseline="30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600" baseline="30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807697"/>
                  </a:ext>
                </a:extLst>
              </a:tr>
              <a:tr h="286357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FF00"/>
                          </a:solidFill>
                        </a:rPr>
                        <a:t>Sodium (Na)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[Ne]3s</a:t>
                      </a:r>
                      <a:r>
                        <a:rPr lang="en-US" sz="1600" baseline="30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FF00"/>
                          </a:solidFill>
                        </a:rPr>
                        <a:t>Gold (Au)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[Xe] 4f</a:t>
                      </a:r>
                      <a:r>
                        <a:rPr lang="en-US" sz="1600" b="0" baseline="30000" dirty="0">
                          <a:solidFill>
                            <a:schemeClr val="bg1"/>
                          </a:solidFill>
                        </a:rPr>
                        <a:t>14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5d</a:t>
                      </a:r>
                      <a:r>
                        <a:rPr lang="en-US" sz="1600" b="0" baseline="30000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6s</a:t>
                      </a:r>
                      <a:r>
                        <a:rPr lang="en-US" sz="1600" b="0" baseline="30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600" baseline="30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641282"/>
                  </a:ext>
                </a:extLst>
              </a:tr>
              <a:tr h="286357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FF00"/>
                          </a:solidFill>
                        </a:rPr>
                        <a:t>Magnesium (Mg)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[Ne]3s</a:t>
                      </a:r>
                      <a:r>
                        <a:rPr lang="en-US" sz="160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FF00"/>
                          </a:solidFill>
                        </a:rPr>
                        <a:t>Mercury (Hg)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[Xe] 4f</a:t>
                      </a:r>
                      <a:r>
                        <a:rPr lang="en-US" sz="1600" b="0" baseline="30000" dirty="0">
                          <a:solidFill>
                            <a:schemeClr val="bg1"/>
                          </a:solidFill>
                        </a:rPr>
                        <a:t>14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5d</a:t>
                      </a:r>
                      <a:r>
                        <a:rPr lang="en-US" sz="1600" b="0" baseline="30000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6s</a:t>
                      </a:r>
                      <a:r>
                        <a:rPr lang="en-US" sz="1600" b="0" baseline="30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600" baseline="30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062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68339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C4C91-E92F-48C7-D18F-F2CD93EC8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D82D-4082-6930-4B2D-243D40FFF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55" y="310445"/>
            <a:ext cx="8421512" cy="830997"/>
          </a:xfrm>
        </p:spPr>
        <p:txBody>
          <a:bodyPr/>
          <a:lstStyle/>
          <a:p>
            <a:r>
              <a:rPr lang="en-US" dirty="0"/>
              <a:t>Exceptions to Rules Always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005925-9068-F952-527D-E1EF1705B4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08F28A-C753-C591-83E7-81FA5C9BA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1332090"/>
            <a:ext cx="2110691" cy="52154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Notice an electron is taken from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lang="en-US" dirty="0"/>
              <a:t> and put into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lang="en-US" dirty="0"/>
              <a:t> for some of the elements!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It’s always about a more energetically stable configuration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9F0D33-B2E4-37AF-99A6-FBD0CC4ED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020" y="1404915"/>
            <a:ext cx="6116728" cy="484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8673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C7ADD-DA1D-0077-8FA5-CB9124E9E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Period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F95D1-8E90-922F-873A-9C991C808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period has only two elements: hydrogen (H) and helium (He)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period has 8 elements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Along with hydrogen (H), 2nd period elements are the most important to life: carbon (C), nitrogen (N), oxygen (O)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0A858-8798-7A77-95F4-1DEA7EC0E0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9B6675-A363-E727-221E-1716FA9F4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152" y="2851285"/>
            <a:ext cx="6224930" cy="203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3364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4B0F1-CBF1-161D-ACEF-7236D0793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55" y="486898"/>
            <a:ext cx="8421512" cy="584775"/>
          </a:xfrm>
        </p:spPr>
        <p:txBody>
          <a:bodyPr/>
          <a:lstStyle/>
          <a:p>
            <a:r>
              <a:rPr lang="en-US" sz="3200" dirty="0"/>
              <a:t>Electron Configurations and Periodic Table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A2C7C-E607-F9DB-1C1D-A0937678F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4" y="3712779"/>
            <a:ext cx="4727612" cy="28347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Note how </a:t>
            </a:r>
            <a:r>
              <a:rPr lang="en-US" b="1" i="1" dirty="0">
                <a:solidFill>
                  <a:srgbClr val="00FF00"/>
                </a:solidFill>
              </a:rPr>
              <a:t>3d</a:t>
            </a:r>
            <a:r>
              <a:rPr lang="en-US" dirty="0"/>
              <a:t> is in the 4</a:t>
            </a:r>
            <a:r>
              <a:rPr lang="en-US" baseline="30000" dirty="0"/>
              <a:t>th</a:t>
            </a:r>
            <a:r>
              <a:rPr lang="en-US" dirty="0"/>
              <a:t> period and </a:t>
            </a:r>
            <a:r>
              <a:rPr lang="en-US" b="1" i="1" dirty="0">
                <a:solidFill>
                  <a:srgbClr val="00FF00"/>
                </a:solidFill>
              </a:rPr>
              <a:t>4f</a:t>
            </a:r>
            <a:r>
              <a:rPr lang="en-US" dirty="0"/>
              <a:t> actually starts in the 6</a:t>
            </a:r>
            <a:r>
              <a:rPr lang="en-US" baseline="30000" dirty="0"/>
              <a:t>th</a:t>
            </a:r>
            <a:r>
              <a:rPr lang="en-US" dirty="0"/>
              <a:t> period!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Why??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9E2A4-A6E7-46E3-3B66-73FE219C58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424ABE3-1288-A58E-66A9-3CE2FD000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9955" y="1210563"/>
            <a:ext cx="4146667" cy="2438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306C723-1EB7-FD98-D3C2-51B32EE62D89}"/>
              </a:ext>
            </a:extLst>
          </p:cNvPr>
          <p:cNvSpPr txBox="1">
            <a:spLocks/>
          </p:cNvSpPr>
          <p:nvPr/>
        </p:nvSpPr>
        <p:spPr bwMode="auto">
          <a:xfrm>
            <a:off x="4496621" y="1088359"/>
            <a:ext cx="4455787" cy="2624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2575" indent="-2825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9113" indent="-287338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bg1"/>
                </a:solidFill>
                <a:latin typeface="+mn-lt"/>
              </a:defRPr>
            </a:lvl2pPr>
            <a:lvl3pPr marL="801688" indent="-225425" algn="l" rtl="0" eaLnBrk="1" fontAlgn="base" hangingPunct="1">
              <a:spcBef>
                <a:spcPct val="20000"/>
              </a:spcBef>
              <a:spcAft>
                <a:spcPct val="0"/>
              </a:spcAft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  <a:latin typeface="+mn-lt"/>
              </a:defRPr>
            </a:lvl3pPr>
            <a:lvl4pPr marL="1084263" indent="-288925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1600">
                <a:solidFill>
                  <a:schemeClr val="bg1"/>
                </a:solidFill>
                <a:latin typeface="+mn-lt"/>
              </a:defRPr>
            </a:lvl4pPr>
            <a:lvl5pPr marL="1377950" indent="-293688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kern="0" dirty="0"/>
              <a:t>Subshells important</a:t>
            </a:r>
          </a:p>
          <a:p>
            <a:r>
              <a:rPr lang="en-US" i="1" kern="0" dirty="0">
                <a:solidFill>
                  <a:srgbClr val="00FF00"/>
                </a:solidFill>
              </a:rPr>
              <a:t>s</a:t>
            </a:r>
            <a:r>
              <a:rPr lang="en-US" kern="0" dirty="0"/>
              <a:t> </a:t>
            </a:r>
            <a:r>
              <a:rPr lang="en-US" kern="0" dirty="0">
                <a:sym typeface="Wingdings" panose="05000000000000000000" pitchFamily="2" charset="2"/>
              </a:rPr>
              <a:t> </a:t>
            </a:r>
            <a:r>
              <a:rPr lang="en-US" kern="0" dirty="0">
                <a:solidFill>
                  <a:srgbClr val="FFFF00"/>
                </a:solidFill>
                <a:sym typeface="Wingdings" panose="05000000000000000000" pitchFamily="2" charset="2"/>
              </a:rPr>
              <a:t>1</a:t>
            </a:r>
            <a:r>
              <a:rPr lang="en-US" kern="0" dirty="0">
                <a:sym typeface="Wingdings" panose="05000000000000000000" pitchFamily="2" charset="2"/>
              </a:rPr>
              <a:t> = 1 x 2e</a:t>
            </a:r>
            <a:r>
              <a:rPr lang="en-US" kern="0" baseline="30000" dirty="0">
                <a:sym typeface="Wingdings" panose="05000000000000000000" pitchFamily="2" charset="2"/>
              </a:rPr>
              <a:t>-</a:t>
            </a:r>
            <a:r>
              <a:rPr lang="en-US" kern="0" dirty="0">
                <a:sym typeface="Wingdings" panose="05000000000000000000" pitchFamily="2" charset="2"/>
              </a:rPr>
              <a:t> = 2e</a:t>
            </a:r>
            <a:r>
              <a:rPr lang="en-US" kern="0" baseline="30000" dirty="0">
                <a:sym typeface="Wingdings" panose="05000000000000000000" pitchFamily="2" charset="2"/>
              </a:rPr>
              <a:t>-</a:t>
            </a:r>
          </a:p>
          <a:p>
            <a:r>
              <a:rPr lang="en-US" i="1" kern="0" dirty="0">
                <a:solidFill>
                  <a:srgbClr val="00FF00"/>
                </a:solidFill>
              </a:rPr>
              <a:t>p</a:t>
            </a:r>
            <a:r>
              <a:rPr lang="en-US" kern="0" dirty="0"/>
              <a:t> </a:t>
            </a:r>
            <a:r>
              <a:rPr lang="en-US" kern="0" dirty="0">
                <a:sym typeface="Wingdings" panose="05000000000000000000" pitchFamily="2" charset="2"/>
              </a:rPr>
              <a:t> </a:t>
            </a:r>
            <a:r>
              <a:rPr lang="en-US" kern="0" dirty="0">
                <a:solidFill>
                  <a:srgbClr val="FFFF00"/>
                </a:solidFill>
                <a:sym typeface="Wingdings" panose="05000000000000000000" pitchFamily="2" charset="2"/>
              </a:rPr>
              <a:t>3</a:t>
            </a:r>
            <a:r>
              <a:rPr lang="en-US" kern="0" dirty="0">
                <a:sym typeface="Wingdings" panose="05000000000000000000" pitchFamily="2" charset="2"/>
              </a:rPr>
              <a:t> = 3 x 2e</a:t>
            </a:r>
            <a:r>
              <a:rPr lang="en-US" kern="0" baseline="30000" dirty="0">
                <a:sym typeface="Wingdings" panose="05000000000000000000" pitchFamily="2" charset="2"/>
              </a:rPr>
              <a:t>-</a:t>
            </a:r>
            <a:r>
              <a:rPr lang="en-US" kern="0" dirty="0">
                <a:sym typeface="Wingdings" panose="05000000000000000000" pitchFamily="2" charset="2"/>
              </a:rPr>
              <a:t> = 6e</a:t>
            </a:r>
            <a:r>
              <a:rPr lang="en-US" kern="0" baseline="30000" dirty="0">
                <a:sym typeface="Wingdings" panose="05000000000000000000" pitchFamily="2" charset="2"/>
              </a:rPr>
              <a:t>-</a:t>
            </a:r>
            <a:endParaRPr lang="en-US" kern="0" dirty="0">
              <a:sym typeface="Wingdings" panose="05000000000000000000" pitchFamily="2" charset="2"/>
            </a:endParaRPr>
          </a:p>
          <a:p>
            <a:r>
              <a:rPr lang="en-US" i="1" kern="0" dirty="0">
                <a:solidFill>
                  <a:srgbClr val="00FF00"/>
                </a:solidFill>
                <a:sym typeface="Wingdings" panose="05000000000000000000" pitchFamily="2" charset="2"/>
              </a:rPr>
              <a:t>d</a:t>
            </a:r>
            <a:r>
              <a:rPr lang="en-US" kern="0" dirty="0">
                <a:sym typeface="Wingdings" panose="05000000000000000000" pitchFamily="2" charset="2"/>
              </a:rPr>
              <a:t>  </a:t>
            </a:r>
            <a:r>
              <a:rPr lang="en-US" kern="0" dirty="0">
                <a:solidFill>
                  <a:srgbClr val="FFFF00"/>
                </a:solidFill>
                <a:sym typeface="Wingdings" panose="05000000000000000000" pitchFamily="2" charset="2"/>
              </a:rPr>
              <a:t>5</a:t>
            </a:r>
            <a:r>
              <a:rPr lang="en-US" kern="0" dirty="0">
                <a:sym typeface="Wingdings" panose="05000000000000000000" pitchFamily="2" charset="2"/>
              </a:rPr>
              <a:t> = 5 x 2e</a:t>
            </a:r>
            <a:r>
              <a:rPr lang="en-US" kern="0" baseline="30000" dirty="0">
                <a:sym typeface="Wingdings" panose="05000000000000000000" pitchFamily="2" charset="2"/>
              </a:rPr>
              <a:t>-</a:t>
            </a:r>
            <a:r>
              <a:rPr lang="en-US" kern="0" dirty="0">
                <a:sym typeface="Wingdings" panose="05000000000000000000" pitchFamily="2" charset="2"/>
              </a:rPr>
              <a:t> = 10e</a:t>
            </a:r>
            <a:r>
              <a:rPr lang="en-US" kern="0" baseline="30000" dirty="0">
                <a:sym typeface="Wingdings" panose="05000000000000000000" pitchFamily="2" charset="2"/>
              </a:rPr>
              <a:t>-</a:t>
            </a:r>
            <a:endParaRPr lang="en-US" kern="0" dirty="0">
              <a:sym typeface="Wingdings" panose="05000000000000000000" pitchFamily="2" charset="2"/>
            </a:endParaRPr>
          </a:p>
          <a:p>
            <a:r>
              <a:rPr lang="en-US" i="1" kern="0" dirty="0">
                <a:solidFill>
                  <a:srgbClr val="00FF00"/>
                </a:solidFill>
                <a:sym typeface="Wingdings" panose="05000000000000000000" pitchFamily="2" charset="2"/>
              </a:rPr>
              <a:t>f</a:t>
            </a:r>
            <a:r>
              <a:rPr lang="en-US" kern="0" dirty="0">
                <a:sym typeface="Wingdings" panose="05000000000000000000" pitchFamily="2" charset="2"/>
              </a:rPr>
              <a:t>  </a:t>
            </a:r>
            <a:r>
              <a:rPr lang="en-US" kern="0" dirty="0">
                <a:solidFill>
                  <a:srgbClr val="FFFF00"/>
                </a:solidFill>
                <a:sym typeface="Wingdings" panose="05000000000000000000" pitchFamily="2" charset="2"/>
              </a:rPr>
              <a:t>7</a:t>
            </a:r>
            <a:r>
              <a:rPr lang="en-US" kern="0" dirty="0">
                <a:sym typeface="Wingdings" panose="05000000000000000000" pitchFamily="2" charset="2"/>
              </a:rPr>
              <a:t> = 7 x 2e</a:t>
            </a:r>
            <a:r>
              <a:rPr lang="en-US" kern="0" baseline="30000" dirty="0">
                <a:sym typeface="Wingdings" panose="05000000000000000000" pitchFamily="2" charset="2"/>
              </a:rPr>
              <a:t>-</a:t>
            </a:r>
            <a:r>
              <a:rPr lang="en-US" kern="0" dirty="0">
                <a:sym typeface="Wingdings" panose="05000000000000000000" pitchFamily="2" charset="2"/>
              </a:rPr>
              <a:t> = 14e</a:t>
            </a:r>
            <a:r>
              <a:rPr lang="en-US" kern="0" baseline="30000" dirty="0">
                <a:sym typeface="Wingdings" panose="05000000000000000000" pitchFamily="2" charset="2"/>
              </a:rPr>
              <a:t>-</a:t>
            </a:r>
            <a:endParaRPr lang="en-US" kern="0" dirty="0">
              <a:sym typeface="Wingdings" panose="05000000000000000000" pitchFamily="2" charset="2"/>
            </a:endParaRPr>
          </a:p>
          <a:p>
            <a:endParaRPr lang="en-US" kern="0" dirty="0">
              <a:sym typeface="Wingdings" panose="05000000000000000000" pitchFamily="2" charset="2"/>
            </a:endParaRPr>
          </a:p>
          <a:p>
            <a:endParaRPr lang="en-US" kern="0" dirty="0">
              <a:sym typeface="Wingdings" panose="05000000000000000000" pitchFamily="2" charset="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852223-E3C8-0317-BFA0-44A418874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083" y="3729876"/>
            <a:ext cx="3835489" cy="281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5143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7EB076-C6C2-D892-474C-AB8358CBB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AADFB-D4C8-38FB-B86F-7677C4D54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55" y="310445"/>
            <a:ext cx="8421512" cy="707886"/>
          </a:xfrm>
        </p:spPr>
        <p:txBody>
          <a:bodyPr/>
          <a:lstStyle/>
          <a:p>
            <a:pPr>
              <a:tabLst>
                <a:tab pos="8118475" algn="r"/>
              </a:tabLst>
            </a:pPr>
            <a:r>
              <a:rPr lang="en-US" sz="3200" dirty="0"/>
              <a:t>The </a:t>
            </a:r>
            <a:r>
              <a:rPr lang="en-US" sz="4000" i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+ l</a:t>
            </a:r>
            <a:r>
              <a:rPr lang="en-US" sz="3200" dirty="0"/>
              <a:t> Rule	</a:t>
            </a:r>
            <a:r>
              <a:rPr lang="en-US" sz="2400" dirty="0"/>
              <a:t>(Aufbau Principle Reiterated)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9D5B8-3CA1-E3FA-80AD-40B738418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1072055"/>
            <a:ext cx="8203908" cy="54755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</a:rPr>
              <a:t>Why does </a:t>
            </a:r>
            <a:r>
              <a:rPr lang="en-US" sz="2000" i="1" dirty="0">
                <a:solidFill>
                  <a:srgbClr val="92D050"/>
                </a:solidFill>
              </a:rPr>
              <a:t>3d</a:t>
            </a:r>
            <a:r>
              <a:rPr lang="en-US" sz="2000" dirty="0">
                <a:solidFill>
                  <a:srgbClr val="92D050"/>
                </a:solidFill>
              </a:rPr>
              <a:t> occur in the 4</a:t>
            </a:r>
            <a:r>
              <a:rPr lang="en-US" sz="2000" baseline="30000" dirty="0">
                <a:solidFill>
                  <a:srgbClr val="92D050"/>
                </a:solidFill>
              </a:rPr>
              <a:t>th</a:t>
            </a:r>
            <a:r>
              <a:rPr lang="en-US" sz="2000" dirty="0">
                <a:solidFill>
                  <a:srgbClr val="92D050"/>
                </a:solidFill>
              </a:rPr>
              <a:t> period and </a:t>
            </a:r>
            <a:r>
              <a:rPr lang="en-US" sz="2000" i="1" dirty="0">
                <a:solidFill>
                  <a:srgbClr val="92D050"/>
                </a:solidFill>
              </a:rPr>
              <a:t>4f</a:t>
            </a:r>
            <a:r>
              <a:rPr lang="en-US" sz="2000" dirty="0">
                <a:solidFill>
                  <a:srgbClr val="92D050"/>
                </a:solidFill>
              </a:rPr>
              <a:t> occur in the 6</a:t>
            </a:r>
            <a:r>
              <a:rPr lang="en-US" sz="2000" baseline="30000" dirty="0">
                <a:solidFill>
                  <a:srgbClr val="92D050"/>
                </a:solidFill>
              </a:rPr>
              <a:t>th</a:t>
            </a:r>
            <a:r>
              <a:rPr lang="en-US" sz="2000" dirty="0">
                <a:solidFill>
                  <a:srgbClr val="92D050"/>
                </a:solidFill>
              </a:rPr>
              <a:t> period?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Orbitals with lowest </a:t>
            </a:r>
            <a:r>
              <a:rPr lang="en-US" i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+ l</a:t>
            </a:r>
            <a:r>
              <a:rPr lang="en-US" sz="1800" dirty="0"/>
              <a:t>  </a:t>
            </a:r>
            <a:r>
              <a:rPr lang="en-US" dirty="0"/>
              <a:t>get filled first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two orbitals have same </a:t>
            </a:r>
            <a:r>
              <a:rPr lang="en-US" i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+ l </a:t>
            </a:r>
            <a:r>
              <a:rPr lang="en-US" dirty="0"/>
              <a:t>the one with smaller </a:t>
            </a:r>
            <a:r>
              <a:rPr lang="en-US" i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 fills first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4s (</a:t>
            </a:r>
            <a:r>
              <a:rPr lang="en-US" i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pt-BR" dirty="0"/>
              <a:t>=4, </a:t>
            </a:r>
            <a:r>
              <a:rPr lang="en-US" i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pt-BR" dirty="0"/>
              <a:t>=0) → </a:t>
            </a:r>
            <a:r>
              <a:rPr lang="en-US" i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+ l</a:t>
            </a:r>
            <a:r>
              <a:rPr lang="pt-BR" dirty="0"/>
              <a:t> = 4</a:t>
            </a:r>
          </a:p>
          <a:p>
            <a:pPr marL="0" indent="0">
              <a:buNone/>
            </a:pPr>
            <a:r>
              <a:rPr lang="pt-BR" dirty="0"/>
              <a:t>3d (</a:t>
            </a:r>
            <a:r>
              <a:rPr lang="en-US" i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pt-BR" dirty="0"/>
              <a:t>=3, </a:t>
            </a:r>
            <a:r>
              <a:rPr lang="en-US" i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pt-BR" dirty="0"/>
              <a:t>=2) → </a:t>
            </a:r>
            <a:r>
              <a:rPr lang="en-US" i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+ l</a:t>
            </a:r>
            <a:r>
              <a:rPr lang="pt-BR" dirty="0"/>
              <a:t> = 5</a:t>
            </a:r>
          </a:p>
          <a:p>
            <a:pPr marL="0" indent="0">
              <a:buNone/>
            </a:pPr>
            <a:endParaRPr lang="pt-BR" sz="1200" dirty="0"/>
          </a:p>
          <a:p>
            <a:pPr marL="0" indent="0">
              <a:buNone/>
            </a:pPr>
            <a:r>
              <a:rPr lang="pt-BR" dirty="0"/>
              <a:t>4f (</a:t>
            </a:r>
            <a:r>
              <a:rPr lang="en-US" i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pt-BR" dirty="0"/>
              <a:t>=4, </a:t>
            </a:r>
            <a:r>
              <a:rPr lang="en-US" i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pt-BR" dirty="0"/>
              <a:t>=3) → </a:t>
            </a:r>
            <a:r>
              <a:rPr lang="en-US" i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+ l</a:t>
            </a:r>
            <a:r>
              <a:rPr lang="pt-BR" dirty="0"/>
              <a:t> = 7</a:t>
            </a:r>
          </a:p>
          <a:p>
            <a:pPr marL="0" indent="0">
              <a:buNone/>
            </a:pPr>
            <a:r>
              <a:rPr lang="pt-BR" dirty="0"/>
              <a:t>6s (</a:t>
            </a:r>
            <a:r>
              <a:rPr lang="en-US" i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pt-BR" dirty="0"/>
              <a:t>=6, </a:t>
            </a:r>
            <a:r>
              <a:rPr lang="en-US" i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pt-BR" dirty="0"/>
              <a:t>=0) → </a:t>
            </a:r>
            <a:r>
              <a:rPr lang="en-US" i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+ l</a:t>
            </a:r>
            <a:r>
              <a:rPr lang="pt-BR" dirty="0"/>
              <a:t> = 6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2000" dirty="0">
                <a:solidFill>
                  <a:srgbClr val="FFFFCC"/>
                </a:solidFill>
              </a:rPr>
              <a:t>Explains why </a:t>
            </a:r>
            <a:r>
              <a:rPr lang="pt-BR" sz="2000" i="1" dirty="0">
                <a:solidFill>
                  <a:srgbClr val="FFFFCC"/>
                </a:solidFill>
              </a:rPr>
              <a:t>4s</a:t>
            </a:r>
            <a:r>
              <a:rPr lang="pt-BR" sz="2000" dirty="0">
                <a:solidFill>
                  <a:srgbClr val="FFFFCC"/>
                </a:solidFill>
              </a:rPr>
              <a:t> fills before </a:t>
            </a:r>
            <a:r>
              <a:rPr lang="pt-BR" sz="2000" i="1" dirty="0">
                <a:solidFill>
                  <a:srgbClr val="FFFFCC"/>
                </a:solidFill>
              </a:rPr>
              <a:t>3d</a:t>
            </a:r>
            <a:r>
              <a:rPr lang="pt-BR" sz="2000" dirty="0">
                <a:solidFill>
                  <a:srgbClr val="FFFFCC"/>
                </a:solidFill>
              </a:rPr>
              <a:t>,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FFFFCC"/>
                </a:solidFill>
              </a:rPr>
              <a:t>And </a:t>
            </a:r>
            <a:r>
              <a:rPr lang="pt-BR" sz="2000" i="1" dirty="0">
                <a:solidFill>
                  <a:srgbClr val="FFFFCC"/>
                </a:solidFill>
              </a:rPr>
              <a:t>6s</a:t>
            </a:r>
            <a:r>
              <a:rPr lang="pt-BR" sz="2000" dirty="0">
                <a:solidFill>
                  <a:srgbClr val="FFFFCC"/>
                </a:solidFill>
              </a:rPr>
              <a:t> before </a:t>
            </a:r>
            <a:r>
              <a:rPr lang="pt-BR" sz="2000" i="1" dirty="0">
                <a:solidFill>
                  <a:srgbClr val="FFFFCC"/>
                </a:solidFill>
              </a:rPr>
              <a:t>4f</a:t>
            </a:r>
            <a:endParaRPr lang="en-US" sz="2000" i="1" dirty="0">
              <a:solidFill>
                <a:srgbClr val="FFFFCC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FDB998-5B5A-5A4F-ADFA-69C6FB3022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34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5BD67B0-62C9-833A-DDDA-E2700988F4CA}"/>
              </a:ext>
            </a:extLst>
          </p:cNvPr>
          <p:cNvGraphicFramePr>
            <a:graphicFrameLocks noGrp="1"/>
          </p:cNvGraphicFramePr>
          <p:nvPr/>
        </p:nvGraphicFramePr>
        <p:xfrm>
          <a:off x="7576206" y="2828315"/>
          <a:ext cx="1195261" cy="19629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5801">
                  <a:extLst>
                    <a:ext uri="{9D8B030D-6E8A-4147-A177-3AD203B41FA5}">
                      <a16:colId xmlns:a16="http://schemas.microsoft.com/office/drawing/2014/main" val="1943179679"/>
                    </a:ext>
                  </a:extLst>
                </a:gridCol>
                <a:gridCol w="509460">
                  <a:extLst>
                    <a:ext uri="{9D8B030D-6E8A-4147-A177-3AD203B41FA5}">
                      <a16:colId xmlns:a16="http://schemas.microsoft.com/office/drawing/2014/main" val="3276409425"/>
                    </a:ext>
                  </a:extLst>
                </a:gridCol>
              </a:tblGrid>
              <a:tr h="376445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solidFill>
                            <a:srgbClr val="00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91165"/>
                  </a:ext>
                </a:extLst>
              </a:tr>
              <a:tr h="376445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237913"/>
                  </a:ext>
                </a:extLst>
              </a:tr>
              <a:tr h="3764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885784"/>
                  </a:ext>
                </a:extLst>
              </a:tr>
              <a:tr h="3764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204533"/>
                  </a:ext>
                </a:extLst>
              </a:tr>
              <a:tr h="3764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87832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F1FB529-57F4-527D-4078-98FFBA9FAD4F}"/>
              </a:ext>
            </a:extLst>
          </p:cNvPr>
          <p:cNvGraphicFramePr>
            <a:graphicFrameLocks noGrp="1"/>
          </p:cNvGraphicFramePr>
          <p:nvPr/>
        </p:nvGraphicFramePr>
        <p:xfrm>
          <a:off x="6801214" y="2828315"/>
          <a:ext cx="660837" cy="3053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60837">
                  <a:extLst>
                    <a:ext uri="{9D8B030D-6E8A-4147-A177-3AD203B41FA5}">
                      <a16:colId xmlns:a16="http://schemas.microsoft.com/office/drawing/2014/main" val="1824923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solidFill>
                            <a:srgbClr val="00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91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237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885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204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87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640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827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452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00623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84FFC-E0EB-EF7A-8361-003EE12F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33" y="310445"/>
            <a:ext cx="8421512" cy="646331"/>
          </a:xfrm>
        </p:spPr>
        <p:txBody>
          <a:bodyPr/>
          <a:lstStyle/>
          <a:p>
            <a:r>
              <a:rPr lang="en-US" sz="3600" dirty="0"/>
              <a:t>Figuring Out Valence Electron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7D34D-10A9-9802-CEF0-FBD61B910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7849E-B762-681B-BB6F-869B909468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4E2177-72C7-15A4-5F09-0F367758C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325" y="1332090"/>
            <a:ext cx="6875349" cy="529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216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F09F2-0721-ED3B-2118-CC88B3C38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Radius (“size”)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EB733-671A-B724-DEE0-CAFF84C2A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4" y="1332090"/>
            <a:ext cx="3883060" cy="5215465"/>
          </a:xfrm>
        </p:spPr>
        <p:txBody>
          <a:bodyPr/>
          <a:lstStyle/>
          <a:p>
            <a:r>
              <a:rPr lang="en-US" dirty="0"/>
              <a:t>Going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DOWN</a:t>
            </a:r>
            <a:r>
              <a:rPr lang="en-US" dirty="0"/>
              <a:t> the table (1</a:t>
            </a:r>
            <a:r>
              <a:rPr lang="en-US" baseline="30000" dirty="0"/>
              <a:t>st</a:t>
            </a:r>
            <a:r>
              <a:rPr lang="en-US" dirty="0"/>
              <a:t>, 2</a:t>
            </a:r>
            <a:r>
              <a:rPr lang="en-US" baseline="30000" dirty="0"/>
              <a:t>nd</a:t>
            </a:r>
            <a:r>
              <a:rPr lang="en-US" dirty="0"/>
              <a:t>, … period), the </a:t>
            </a:r>
            <a:r>
              <a:rPr lang="en-US" dirty="0">
                <a:solidFill>
                  <a:srgbClr val="00FF00"/>
                </a:solidFill>
              </a:rPr>
              <a:t>radius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INCREASES</a:t>
            </a:r>
          </a:p>
          <a:p>
            <a:pPr marL="0" indent="0">
              <a:buNone/>
            </a:pPr>
            <a:r>
              <a:rPr lang="en-US" b="1" i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 shells</a:t>
            </a:r>
            <a:r>
              <a:rPr lang="en-US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makes an atom bigger generally</a:t>
            </a:r>
          </a:p>
          <a:p>
            <a:r>
              <a:rPr lang="en-US" dirty="0"/>
              <a:t>Going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RIGHT</a:t>
            </a:r>
            <a:r>
              <a:rPr lang="en-US" dirty="0"/>
              <a:t> in table (1</a:t>
            </a:r>
            <a:r>
              <a:rPr lang="en-US" baseline="30000" dirty="0"/>
              <a:t>st</a:t>
            </a:r>
            <a:r>
              <a:rPr lang="en-US" dirty="0"/>
              <a:t>,2</a:t>
            </a:r>
            <a:r>
              <a:rPr lang="en-US" baseline="30000" dirty="0"/>
              <a:t>nd </a:t>
            </a:r>
            <a:r>
              <a:rPr lang="en-US" dirty="0"/>
              <a:t>… groups), the </a:t>
            </a:r>
            <a:r>
              <a:rPr lang="en-US" dirty="0">
                <a:solidFill>
                  <a:srgbClr val="00FF00"/>
                </a:solidFill>
              </a:rPr>
              <a:t>radius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DECREASES</a:t>
            </a:r>
          </a:p>
          <a:p>
            <a:pPr marL="0" indent="0">
              <a:buNone/>
            </a:pPr>
            <a:r>
              <a:rPr lang="en-US" b="1" i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 protons without adding a shell</a:t>
            </a:r>
            <a:r>
              <a:rPr lang="en-US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pulls all electrons in closer to nucleus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4F834E-A692-E9AF-F41D-E4CE049BB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594" y="1362544"/>
            <a:ext cx="4877757" cy="413291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20AAC4-F4FA-0DDA-0F7B-EB052BC545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289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8B0B9-B3D3-E237-5957-1B9416E1A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Ionization Energy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54B731-C581-E5CC-1F00-70B9259849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790259" y="2080962"/>
            <a:ext cx="4162150" cy="441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6680CA-C6F9-024F-D55C-855C96E591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E22493-FDFC-D9AD-799F-2FD20CD3725F}"/>
              </a:ext>
            </a:extLst>
          </p:cNvPr>
          <p:cNvSpPr txBox="1">
            <a:spLocks/>
          </p:cNvSpPr>
          <p:nvPr/>
        </p:nvSpPr>
        <p:spPr bwMode="auto">
          <a:xfrm>
            <a:off x="372534" y="1411014"/>
            <a:ext cx="4319672" cy="5136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2575" indent="-2825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9113" indent="-287338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bg1"/>
                </a:solidFill>
                <a:latin typeface="+mn-lt"/>
              </a:defRPr>
            </a:lvl2pPr>
            <a:lvl3pPr marL="801688" indent="-225425" algn="l" rtl="0" eaLnBrk="1" fontAlgn="base" hangingPunct="1">
              <a:spcBef>
                <a:spcPct val="20000"/>
              </a:spcBef>
              <a:spcAft>
                <a:spcPct val="0"/>
              </a:spcAft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  <a:latin typeface="+mn-lt"/>
              </a:defRPr>
            </a:lvl3pPr>
            <a:lvl4pPr marL="1084263" indent="-288925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1600">
                <a:solidFill>
                  <a:schemeClr val="bg1"/>
                </a:solidFill>
                <a:latin typeface="+mn-lt"/>
              </a:defRPr>
            </a:lvl4pPr>
            <a:lvl5pPr marL="1377950" indent="-293688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sz="2200" kern="0" dirty="0"/>
              <a:t>Going </a:t>
            </a:r>
            <a:r>
              <a:rPr lang="en-US" sz="2200" kern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DOWN</a:t>
            </a:r>
            <a:r>
              <a:rPr lang="en-US" sz="2200" kern="0" dirty="0"/>
              <a:t> the table (1</a:t>
            </a:r>
            <a:r>
              <a:rPr lang="en-US" sz="2200" kern="0" baseline="30000" dirty="0"/>
              <a:t>st</a:t>
            </a:r>
            <a:r>
              <a:rPr lang="en-US" sz="2200" kern="0" dirty="0"/>
              <a:t>, 2</a:t>
            </a:r>
            <a:r>
              <a:rPr lang="en-US" sz="2200" kern="0" baseline="30000" dirty="0"/>
              <a:t>nd</a:t>
            </a:r>
            <a:r>
              <a:rPr lang="en-US" sz="2200" kern="0" dirty="0"/>
              <a:t>, … period), the </a:t>
            </a:r>
            <a:r>
              <a:rPr lang="en-US" sz="2200" kern="0" dirty="0">
                <a:solidFill>
                  <a:srgbClr val="00FF00"/>
                </a:solidFill>
              </a:rPr>
              <a:t>ionization energy </a:t>
            </a:r>
            <a:r>
              <a:rPr lang="en-US" sz="2200" kern="0" dirty="0"/>
              <a:t> </a:t>
            </a:r>
            <a:r>
              <a:rPr lang="en-US" sz="2200" kern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DECREASES</a:t>
            </a:r>
          </a:p>
          <a:p>
            <a:pPr marL="0" indent="0">
              <a:buFontTx/>
              <a:buNone/>
            </a:pPr>
            <a:r>
              <a:rPr lang="en-US" sz="2200" b="1" i="1" kern="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Easier to remove one valence electron as valence shell gets further away from nucleus</a:t>
            </a:r>
          </a:p>
          <a:p>
            <a:r>
              <a:rPr lang="en-US" sz="2200" kern="0" dirty="0"/>
              <a:t>Going </a:t>
            </a:r>
            <a:r>
              <a:rPr lang="en-US" sz="2200" kern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RIGHT</a:t>
            </a:r>
            <a:r>
              <a:rPr lang="en-US" sz="2200" kern="0" dirty="0"/>
              <a:t> in table (1</a:t>
            </a:r>
            <a:r>
              <a:rPr lang="en-US" sz="2200" kern="0" baseline="30000" dirty="0"/>
              <a:t>st</a:t>
            </a:r>
            <a:r>
              <a:rPr lang="en-US" sz="2200" kern="0" dirty="0"/>
              <a:t>,2</a:t>
            </a:r>
            <a:r>
              <a:rPr lang="en-US" sz="2200" kern="0" baseline="30000" dirty="0"/>
              <a:t>nd </a:t>
            </a:r>
            <a:r>
              <a:rPr lang="en-US" sz="2200" kern="0" dirty="0"/>
              <a:t>… groups), the </a:t>
            </a:r>
            <a:r>
              <a:rPr lang="en-US" sz="2200" kern="0" dirty="0">
                <a:solidFill>
                  <a:srgbClr val="00FF00"/>
                </a:solidFill>
              </a:rPr>
              <a:t>ionization energy</a:t>
            </a:r>
            <a:r>
              <a:rPr lang="en-US" sz="2200" kern="0" dirty="0"/>
              <a:t> </a:t>
            </a:r>
            <a:r>
              <a:rPr lang="en-US" sz="2200" kern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INCREASES</a:t>
            </a:r>
          </a:p>
          <a:p>
            <a:pPr marL="0" indent="0">
              <a:buFontTx/>
              <a:buNone/>
            </a:pPr>
            <a:r>
              <a:rPr lang="en-US" sz="2200" b="1" i="1" kern="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Because radius decreases, valence electrons are brought in closer, so takes more energy to ionize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F0DF8D-A069-E122-5854-9F5708B3F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544" y="1333199"/>
            <a:ext cx="3286584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6213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542F87-216C-A535-7D9A-A9987BFD6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C1315-6CFE-9DC0-A27D-B941339BB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, 3</a:t>
            </a:r>
            <a:r>
              <a:rPr lang="en-US" baseline="30000" dirty="0"/>
              <a:t>rd</a:t>
            </a:r>
            <a:r>
              <a:rPr lang="en-US" dirty="0"/>
              <a:t>,… Ionization Energies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01D92D-1435-43F1-4D1C-ADB9BC7F48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5BFEBC7-62EA-AD13-002D-1C053D030401}"/>
              </a:ext>
            </a:extLst>
          </p:cNvPr>
          <p:cNvSpPr txBox="1">
            <a:spLocks/>
          </p:cNvSpPr>
          <p:nvPr/>
        </p:nvSpPr>
        <p:spPr bwMode="auto">
          <a:xfrm>
            <a:off x="552148" y="3737891"/>
            <a:ext cx="8039703" cy="2495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2575" indent="-2825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9113" indent="-287338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bg1"/>
                </a:solidFill>
                <a:latin typeface="+mn-lt"/>
              </a:defRPr>
            </a:lvl2pPr>
            <a:lvl3pPr marL="801688" indent="-225425" algn="l" rtl="0" eaLnBrk="1" fontAlgn="base" hangingPunct="1">
              <a:spcBef>
                <a:spcPct val="20000"/>
              </a:spcBef>
              <a:spcAft>
                <a:spcPct val="0"/>
              </a:spcAft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  <a:latin typeface="+mn-lt"/>
              </a:defRPr>
            </a:lvl3pPr>
            <a:lvl4pPr marL="1084263" indent="-288925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1600">
                <a:solidFill>
                  <a:schemeClr val="bg1"/>
                </a:solidFill>
                <a:latin typeface="+mn-lt"/>
              </a:defRPr>
            </a:lvl4pPr>
            <a:lvl5pPr marL="1377950" indent="-293688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dirty="0"/>
              <a:t>Removing additional electrons requires more energy because each ion becomes increasingly positive, strengthening its hold on remaining electrons. Electrostatic attraction grows, making further ionization energetically costly</a:t>
            </a:r>
            <a:endParaRPr lang="en-US" b="1" i="1" kern="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743F422-39BE-3AD6-9B13-615DF698F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390" y="1320093"/>
            <a:ext cx="6833722" cy="229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934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4BF99C-6E7C-842E-00DC-121632861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57EE3-4ECB-7650-9AA8-E24462945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55" y="284961"/>
            <a:ext cx="8421512" cy="830997"/>
          </a:xfrm>
        </p:spPr>
        <p:txBody>
          <a:bodyPr/>
          <a:lstStyle/>
          <a:p>
            <a:r>
              <a:rPr lang="en-US" dirty="0"/>
              <a:t>Electron Affinity (EA)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1DE933-39A4-94F1-D6A3-4638F733A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999461" y="1692642"/>
            <a:ext cx="3981268" cy="4461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8DD509-33BA-11FD-FF07-47F5778D0B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689163-B646-5360-9478-B2AE185CC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409" y="1139513"/>
            <a:ext cx="3096057" cy="54300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BB11ACD-C7DA-3A3A-2A37-AF9053354DA1}"/>
              </a:ext>
            </a:extLst>
          </p:cNvPr>
          <p:cNvSpPr txBox="1">
            <a:spLocks/>
          </p:cNvSpPr>
          <p:nvPr/>
        </p:nvSpPr>
        <p:spPr bwMode="auto">
          <a:xfrm>
            <a:off x="372534" y="1411014"/>
            <a:ext cx="4569956" cy="5136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2575" indent="-2825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9113" indent="-287338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bg1"/>
                </a:solidFill>
                <a:latin typeface="+mn-lt"/>
              </a:defRPr>
            </a:lvl2pPr>
            <a:lvl3pPr marL="801688" indent="-225425" algn="l" rtl="0" eaLnBrk="1" fontAlgn="base" hangingPunct="1">
              <a:spcBef>
                <a:spcPct val="20000"/>
              </a:spcBef>
              <a:spcAft>
                <a:spcPct val="0"/>
              </a:spcAft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  <a:latin typeface="+mn-lt"/>
              </a:defRPr>
            </a:lvl3pPr>
            <a:lvl4pPr marL="1084263" indent="-288925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1600">
                <a:solidFill>
                  <a:schemeClr val="bg1"/>
                </a:solidFill>
                <a:latin typeface="+mn-lt"/>
              </a:defRPr>
            </a:lvl4pPr>
            <a:lvl5pPr marL="1377950" indent="-293688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sz="2000" kern="0" dirty="0"/>
              <a:t>Going </a:t>
            </a:r>
            <a:r>
              <a:rPr lang="en-US" sz="2000" kern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DOWN</a:t>
            </a:r>
            <a:r>
              <a:rPr lang="en-US" sz="2000" kern="0" dirty="0"/>
              <a:t> the table (1</a:t>
            </a:r>
            <a:r>
              <a:rPr lang="en-US" sz="2000" kern="0" baseline="30000" dirty="0"/>
              <a:t>st</a:t>
            </a:r>
            <a:r>
              <a:rPr lang="en-US" sz="2000" kern="0" dirty="0"/>
              <a:t>, 2</a:t>
            </a:r>
            <a:r>
              <a:rPr lang="en-US" sz="2000" kern="0" baseline="30000" dirty="0"/>
              <a:t>nd</a:t>
            </a:r>
            <a:r>
              <a:rPr lang="en-US" sz="2000" kern="0" dirty="0"/>
              <a:t>, … period), there appears to be no clear trend</a:t>
            </a:r>
            <a:endParaRPr lang="en-US" sz="2000" kern="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FontTx/>
              <a:buNone/>
            </a:pPr>
            <a:r>
              <a:rPr lang="en-US" sz="2000" b="1" i="1" kern="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atom gets larger, they have more diffuse electron clouds: any added electron experiences weaker attraction to nucleus, so energy release less significant</a:t>
            </a:r>
          </a:p>
          <a:p>
            <a:r>
              <a:rPr lang="en-US" sz="2000" kern="0" dirty="0"/>
              <a:t>Going </a:t>
            </a:r>
            <a:r>
              <a:rPr lang="en-US" sz="2000" kern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RIGHT</a:t>
            </a:r>
            <a:r>
              <a:rPr lang="en-US" sz="2000" kern="0" dirty="0"/>
              <a:t> in table (1</a:t>
            </a:r>
            <a:r>
              <a:rPr lang="en-US" sz="2000" kern="0" baseline="30000" dirty="0"/>
              <a:t>st</a:t>
            </a:r>
            <a:r>
              <a:rPr lang="en-US" sz="2000" kern="0" dirty="0"/>
              <a:t>,2</a:t>
            </a:r>
            <a:r>
              <a:rPr lang="en-US" sz="2000" kern="0" baseline="30000" dirty="0"/>
              <a:t>nd </a:t>
            </a:r>
            <a:r>
              <a:rPr lang="en-US" sz="2000" kern="0" dirty="0"/>
              <a:t>… groups), the </a:t>
            </a:r>
            <a:r>
              <a:rPr lang="en-US" sz="2000" kern="0" dirty="0">
                <a:solidFill>
                  <a:srgbClr val="00FF00"/>
                </a:solidFill>
              </a:rPr>
              <a:t>electron affinity</a:t>
            </a:r>
            <a:r>
              <a:rPr lang="en-US" sz="2000" kern="0" dirty="0"/>
              <a:t> </a:t>
            </a:r>
            <a:r>
              <a:rPr lang="en-US" sz="2000" kern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INCREASES</a:t>
            </a:r>
          </a:p>
          <a:p>
            <a:pPr marL="0" indent="0">
              <a:buFontTx/>
              <a:buNone/>
            </a:pPr>
            <a:r>
              <a:rPr lang="en-US" sz="2200" b="1" i="1" kern="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Atoms strongly favor gaining electrons to complete the valence shell, and the added electron releases energy in stabilizing the atom</a:t>
            </a:r>
          </a:p>
        </p:txBody>
      </p:sp>
    </p:spTree>
    <p:extLst>
      <p:ext uri="{BB962C8B-B14F-4D97-AF65-F5344CB8AC3E}">
        <p14:creationId xmlns:p14="http://schemas.microsoft.com/office/powerpoint/2010/main" val="1145236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F6315-5A9D-3F63-025E-D13FE878F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7D08E-E6EF-14EF-CE41-AFDB0E30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43102-C217-1C79-9BCA-4A26BCD9D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888" y="1278747"/>
            <a:ext cx="8387645" cy="5215465"/>
          </a:xfrm>
        </p:spPr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rgbClr val="00FF00"/>
                </a:solidFill>
              </a:rPr>
              <a:t>Wavelength</a:t>
            </a:r>
          </a:p>
          <a:p>
            <a:r>
              <a:rPr lang="en-US" sz="2000" dirty="0"/>
              <a:t>Distance between to</a:t>
            </a:r>
            <a:br>
              <a:rPr lang="en-US" sz="2000" dirty="0"/>
            </a:br>
            <a:r>
              <a:rPr lang="en-US" sz="2000" dirty="0"/>
              <a:t>corresponding points</a:t>
            </a:r>
            <a:br>
              <a:rPr lang="en-US" sz="2000" dirty="0"/>
            </a:br>
            <a:r>
              <a:rPr lang="en-US" sz="2000" dirty="0"/>
              <a:t>on adjacent waves</a:t>
            </a:r>
          </a:p>
          <a:p>
            <a:r>
              <a:rPr lang="en-US" sz="2000" dirty="0"/>
              <a:t>Crest-to-crest or trough-to-trough distance</a:t>
            </a:r>
          </a:p>
          <a:p>
            <a:r>
              <a:rPr lang="en-US" sz="2000" dirty="0"/>
              <a:t>Represented by Greek letter </a:t>
            </a:r>
            <a:r>
              <a:rPr lang="en-US" sz="2000" i="1" dirty="0">
                <a:solidFill>
                  <a:srgbClr val="FFFF00"/>
                </a:solidFill>
              </a:rPr>
              <a:t>lambda</a:t>
            </a:r>
            <a:r>
              <a:rPr lang="en-US" sz="2000" dirty="0"/>
              <a:t> </a:t>
            </a:r>
            <a:r>
              <a:rPr lang="en-US" sz="2000" dirty="0">
                <a:latin typeface="Symbol" panose="05050102010706020507" pitchFamily="18" charset="2"/>
              </a:rPr>
              <a:t>(</a:t>
            </a:r>
            <a:r>
              <a:rPr lang="en-US" sz="2000" i="1" dirty="0">
                <a:solidFill>
                  <a:srgbClr val="00FF00"/>
                </a:solidFill>
                <a:latin typeface="Symbol" panose="05050102010706020507" pitchFamily="18" charset="2"/>
              </a:rPr>
              <a:t>l</a:t>
            </a:r>
            <a:r>
              <a:rPr lang="en-US" sz="2000" dirty="0">
                <a:latin typeface="Symbol" panose="05050102010706020507" pitchFamily="18" charset="2"/>
              </a:rPr>
              <a:t>)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Units</a:t>
            </a:r>
            <a:r>
              <a:rPr lang="en-US" sz="2000" dirty="0"/>
              <a:t>: some form of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meter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00FF00"/>
                </a:solidFill>
              </a:rPr>
              <a:t>m, nm, cm, km</a:t>
            </a:r>
            <a:r>
              <a:rPr lang="en-US" sz="2000" dirty="0"/>
              <a:t>)</a:t>
            </a:r>
            <a:endParaRPr lang="en-US" dirty="0"/>
          </a:p>
          <a:p>
            <a:pPr marL="0" indent="0">
              <a:buNone/>
            </a:pPr>
            <a:r>
              <a:rPr lang="en-US" i="1" dirty="0">
                <a:solidFill>
                  <a:srgbClr val="00FF00"/>
                </a:solidFill>
              </a:rPr>
              <a:t>Frequency</a:t>
            </a:r>
          </a:p>
          <a:p>
            <a:r>
              <a:rPr lang="en-US" sz="2000" dirty="0"/>
              <a:t>The number of waves that pass a point in a certain period of time</a:t>
            </a:r>
          </a:p>
          <a:p>
            <a:r>
              <a:rPr lang="en-US" sz="2000" dirty="0"/>
              <a:t>Represented by Greek letter </a:t>
            </a:r>
            <a:r>
              <a:rPr lang="en-US" sz="2000" i="1" dirty="0">
                <a:solidFill>
                  <a:srgbClr val="FFFF00"/>
                </a:solidFill>
              </a:rPr>
              <a:t>nu</a:t>
            </a:r>
            <a:r>
              <a:rPr lang="en-US" sz="2000" dirty="0"/>
              <a:t> (</a:t>
            </a:r>
            <a:r>
              <a:rPr lang="en-US" sz="2000" i="1" dirty="0">
                <a:solidFill>
                  <a:srgbClr val="00FF00"/>
                </a:solidFill>
                <a:latin typeface="Symbol" panose="05050102010706020507" pitchFamily="18" charset="2"/>
              </a:rPr>
              <a:t>n</a:t>
            </a:r>
            <a:r>
              <a:rPr lang="en-US" sz="2000" dirty="0"/>
              <a:t>)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Units</a:t>
            </a:r>
            <a:r>
              <a:rPr lang="en-US" sz="2000" dirty="0"/>
              <a:t>: per unit time [waves per second (</a:t>
            </a:r>
            <a:r>
              <a:rPr lang="en-US" sz="2000" dirty="0">
                <a:solidFill>
                  <a:srgbClr val="00FF00"/>
                </a:solidFill>
              </a:rPr>
              <a:t>s</a:t>
            </a:r>
            <a:r>
              <a:rPr lang="en-US" sz="2000" baseline="30000" dirty="0">
                <a:solidFill>
                  <a:srgbClr val="00FF00"/>
                </a:solidFill>
              </a:rPr>
              <a:t>-1</a:t>
            </a:r>
            <a:r>
              <a:rPr lang="en-US" sz="2000" dirty="0"/>
              <a:t>)]</a:t>
            </a:r>
          </a:p>
          <a:p>
            <a:pPr marL="231775" lvl="1" indent="0">
              <a:buNone/>
            </a:pPr>
            <a:r>
              <a:rPr lang="en-US" sz="1600" dirty="0"/>
              <a:t>Also called </a:t>
            </a:r>
            <a:r>
              <a:rPr lang="en-US" sz="1600" dirty="0">
                <a:solidFill>
                  <a:srgbClr val="00FF00"/>
                </a:solidFill>
              </a:rPr>
              <a:t>Hertz (Hz)</a:t>
            </a:r>
            <a:endParaRPr lang="en-US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AF835C-53EA-F982-C0C9-BA3951A92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335" y="779286"/>
            <a:ext cx="4718074" cy="188039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0EAEE-732E-0220-F567-487C2F237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4504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0516-E849-4E32-C1DD-C78375DEB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Periodic Trends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223F36-31F3-D845-799C-9FC44DD5DA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66989" y="1452972"/>
            <a:ext cx="8387443" cy="4836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FE6E0F-143E-9242-6809-74A26BCFF0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109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A91FCE-9790-EBA3-82F3-E2E0E2F3F4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3443A-1635-78E0-9CF9-7BE055D59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88" y="254447"/>
            <a:ext cx="8421512" cy="830997"/>
          </a:xfrm>
        </p:spPr>
        <p:txBody>
          <a:bodyPr/>
          <a:lstStyle/>
          <a:p>
            <a:r>
              <a:rPr lang="en-US" dirty="0"/>
              <a:t>Waves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7AB073-4F85-1082-533A-6D3CF22ACD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6888" y="1085444"/>
                <a:ext cx="8387645" cy="521546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i="1" dirty="0">
                    <a:solidFill>
                      <a:srgbClr val="00FF00"/>
                    </a:solidFill>
                  </a:rPr>
                  <a:t>Amplitude</a:t>
                </a:r>
              </a:p>
              <a:p>
                <a:r>
                  <a:rPr lang="en-US" sz="2000" dirty="0"/>
                  <a:t>maximum distance or</a:t>
                </a:r>
                <a:br>
                  <a:rPr lang="en-US" sz="2000" dirty="0"/>
                </a:br>
                <a:r>
                  <a:rPr lang="en-US" sz="2000" dirty="0"/>
                  <a:t>displacement of a wave from</a:t>
                </a:r>
                <a:br>
                  <a:rPr lang="en-US" sz="2000" dirty="0"/>
                </a:br>
                <a:r>
                  <a:rPr lang="en-US" sz="2000" dirty="0"/>
                  <a:t>its resting (zero) position</a:t>
                </a:r>
              </a:p>
              <a:p>
                <a:pPr marL="231775" lvl="1" indent="0">
                  <a:buNone/>
                </a:pPr>
                <a:r>
                  <a:rPr lang="en-US" sz="1600" dirty="0">
                    <a:solidFill>
                      <a:srgbClr val="FFFFCC"/>
                    </a:solidFill>
                  </a:rPr>
                  <a:t>Also called equilibrium position</a:t>
                </a:r>
              </a:p>
              <a:p>
                <a:r>
                  <a:rPr lang="en-US" sz="2000" dirty="0"/>
                  <a:t>represents height of wave’s crest (or trough)</a:t>
                </a:r>
              </a:p>
              <a:p>
                <a:r>
                  <a:rPr lang="en-US" sz="2000" dirty="0"/>
                  <a:t>indicator of the energy of a wave</a:t>
                </a:r>
              </a:p>
              <a:p>
                <a:pPr marL="231775" lvl="1" indent="0">
                  <a:buNone/>
                </a:pPr>
                <a:r>
                  <a:rPr lang="en-US" sz="1600" dirty="0">
                    <a:solidFill>
                      <a:srgbClr val="FFFF00"/>
                    </a:solidFill>
                  </a:rPr>
                  <a:t>higher amplitude </a:t>
                </a:r>
                <a:r>
                  <a:rPr lang="en-US" sz="1600" dirty="0">
                    <a:solidFill>
                      <a:srgbClr val="FFFF00"/>
                    </a:solidFill>
                    <a:sym typeface="Wingdings" panose="05000000000000000000" pitchFamily="2" charset="2"/>
                  </a:rPr>
                  <a:t> higher energy</a:t>
                </a:r>
                <a:endParaRPr lang="en-US" sz="1600" dirty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rgbClr val="00FF00"/>
                    </a:solidFill>
                  </a:rPr>
                  <a:t>Wave speed</a:t>
                </a:r>
              </a:p>
              <a:p>
                <a:pPr marL="342900" indent="-342900"/>
                <a:r>
                  <a:rPr lang="en-US" sz="2000" dirty="0"/>
                  <a:t>distance a wave disturbance travels through a medium in a given amount of time</a:t>
                </a:r>
              </a:p>
              <a:p>
                <a:pPr marL="342900" indent="-342900"/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Units</a:t>
                </a:r>
                <a:r>
                  <a:rPr lang="en-US" sz="2000" dirty="0"/>
                  <a:t>: distance per unit time (</a:t>
                </a:r>
                <a:r>
                  <a:rPr lang="en-US" sz="2000" dirty="0">
                    <a:solidFill>
                      <a:srgbClr val="00FF00"/>
                    </a:solidFill>
                  </a:rPr>
                  <a:t>m/s</a:t>
                </a:r>
                <a:r>
                  <a:rPr lang="en-US" sz="2000" dirty="0"/>
                  <a:t>)</a:t>
                </a:r>
              </a:p>
              <a:p>
                <a:pPr marL="342900" indent="-342900"/>
                <a:r>
                  <a:rPr lang="en-US" sz="2000" dirty="0"/>
                  <a:t>indicated usually by </a:t>
                </a:r>
                <a:r>
                  <a:rPr lang="en-US" sz="2000" b="1" i="1" dirty="0">
                    <a:solidFill>
                      <a:srgbClr val="00FF00"/>
                    </a:solidFill>
                  </a:rPr>
                  <a:t>v</a:t>
                </a:r>
                <a:r>
                  <a:rPr lang="en-US" sz="2000" dirty="0"/>
                  <a:t> (velocity)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wave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speed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wavelength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frequency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US" b="0" i="0" baseline="30000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36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𝜆𝜈</m:t>
                      </m:r>
                    </m:oMath>
                  </m:oMathPara>
                </a14:m>
                <a:endParaRPr lang="en-US" b="0" dirty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i="1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7AB073-4F85-1082-533A-6D3CF22ACD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6888" y="1085444"/>
                <a:ext cx="8387645" cy="5215465"/>
              </a:xfrm>
              <a:blipFill>
                <a:blip r:embed="rId2"/>
                <a:stretch>
                  <a:fillRect l="-1090" t="-935" b="-2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C9ED004-9D6A-7E5F-39AC-47862A968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669946"/>
            <a:ext cx="4380409" cy="174581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663BE-EAD9-E102-3578-B42AC9E4FA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643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7258A-E608-7CC4-197A-B6C0574B8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99040-7847-5B2A-F911-41C06F63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C798D-0149-7864-AC8E-5F3CD69FA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Electromagnetic radiation </a:t>
            </a:r>
            <a:r>
              <a:rPr lang="en-US" dirty="0"/>
              <a:t>is a wave</a:t>
            </a:r>
          </a:p>
          <a:p>
            <a:r>
              <a:rPr lang="en-US" dirty="0"/>
              <a:t>Actually a wave with </a:t>
            </a:r>
            <a:r>
              <a:rPr lang="en-US" dirty="0">
                <a:solidFill>
                  <a:srgbClr val="FFFF00"/>
                </a:solidFill>
              </a:rPr>
              <a:t>two</a:t>
            </a:r>
            <a:r>
              <a:rPr lang="en-US" dirty="0"/>
              <a:t> components perpendicular (at right angles, 90° to) each other</a:t>
            </a:r>
          </a:p>
          <a:p>
            <a:pPr lvl="1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Electric field </a:t>
            </a:r>
            <a:r>
              <a:rPr lang="en-US" dirty="0"/>
              <a:t>wave</a:t>
            </a:r>
          </a:p>
          <a:p>
            <a:pPr lvl="1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Magnetic field </a:t>
            </a:r>
            <a:r>
              <a:rPr lang="en-US" dirty="0"/>
              <a:t>wave</a:t>
            </a:r>
          </a:p>
        </p:txBody>
      </p:sp>
      <p:pic>
        <p:nvPicPr>
          <p:cNvPr id="1026" name="Picture 2" descr="Electromagnetic waves | National Oceanic and Atmospheric Administration">
            <a:extLst>
              <a:ext uri="{FF2B5EF4-FFF2-40B4-BE49-F238E27FC236}">
                <a16:creationId xmlns:a16="http://schemas.microsoft.com/office/drawing/2014/main" id="{291667ED-0923-B756-3F9C-F1C327943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880" y="3457509"/>
            <a:ext cx="6943380" cy="303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9BB959-EAFF-4E19-0B8B-A610B57AC9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14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AC58F5-960A-1235-D511-AA3B5BE4F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D755-0FD4-72D3-EED7-F08B44F41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2347F-EA9E-455D-7C99-B60C36B10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is typical to talk about EM waves with respect to their </a:t>
            </a:r>
            <a:r>
              <a:rPr lang="en-US" dirty="0">
                <a:solidFill>
                  <a:srgbClr val="FFFF00"/>
                </a:solidFill>
              </a:rPr>
              <a:t>wavelength</a:t>
            </a:r>
          </a:p>
          <a:p>
            <a:pPr marL="173038" lvl="2" indent="0">
              <a:buNone/>
            </a:pPr>
            <a:r>
              <a:rPr lang="en-US" dirty="0"/>
              <a:t>Frequency is required when you make energy calculations—</a:t>
            </a:r>
            <a:r>
              <a:rPr lang="en-US" i="1" dirty="0"/>
              <a:t>slide after</a:t>
            </a:r>
            <a:r>
              <a:rPr lang="en-US" dirty="0"/>
              <a:t> </a:t>
            </a:r>
            <a:r>
              <a:rPr lang="en-US" i="1" dirty="0"/>
              <a:t>next slide</a:t>
            </a:r>
            <a:r>
              <a:rPr lang="en-US" dirty="0"/>
              <a:t>!</a:t>
            </a:r>
          </a:p>
          <a:p>
            <a:pPr marL="0" indent="-4763">
              <a:buNone/>
            </a:pPr>
            <a:r>
              <a:rPr lang="en-US" dirty="0"/>
              <a:t>In the visible light spectrum, wavelengths are from 400-700 nanometers (nm). </a:t>
            </a:r>
          </a:p>
          <a:p>
            <a:pPr marL="0" indent="-4763">
              <a:buNone/>
            </a:pPr>
            <a:endParaRPr lang="en-US" dirty="0"/>
          </a:p>
          <a:p>
            <a:pPr marL="0" indent="-4763">
              <a:buNone/>
            </a:pPr>
            <a:endParaRPr lang="en-US" sz="2000" dirty="0"/>
          </a:p>
          <a:p>
            <a:pPr marL="0" indent="-4763">
              <a:buNone/>
            </a:pPr>
            <a:endParaRPr lang="en-US" sz="2000" dirty="0"/>
          </a:p>
          <a:p>
            <a:pPr marL="0" indent="-4763">
              <a:buNone/>
            </a:pPr>
            <a:br>
              <a:rPr lang="en-US" sz="2000" dirty="0"/>
            </a:br>
            <a:endParaRPr lang="en-US" sz="2000" dirty="0"/>
          </a:p>
          <a:p>
            <a:pPr marL="0" indent="-4763">
              <a:buNone/>
            </a:pPr>
            <a:endParaRPr lang="en-US" sz="2000" dirty="0"/>
          </a:p>
          <a:p>
            <a:pPr marL="0" indent="-4763">
              <a:buNone/>
            </a:pPr>
            <a:endParaRPr lang="en-US" sz="2000" dirty="0"/>
          </a:p>
          <a:p>
            <a:pPr marL="0" indent="-4763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4CCB1-E00E-EE71-339C-BBADE010E3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74D70E-6283-2FC5-1697-CBEAF3D91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61" y="3695097"/>
            <a:ext cx="8189617" cy="206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93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287A1B-F10D-EE29-D7C7-9280E1579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73CD1-0851-5208-F27D-53901D96A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Calculation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BF4A12-4BFC-297D-9CBF-7CE24A1FBA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What is the frequency of green light at </a:t>
                </a:r>
                <a:r>
                  <a:rPr lang="en-US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530 nm</a:t>
                </a:r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𝜆𝜈</m:t>
                      </m:r>
                    </m:oMath>
                  </m:oMathPara>
                </a14:m>
                <a:endParaRPr lang="en-US" i="1" dirty="0">
                  <a:solidFill>
                    <a:srgbClr val="FFFF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br>
                  <a:rPr lang="en-US" i="1" dirty="0">
                    <a:solidFill>
                      <a:srgbClr val="FFFF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3.00 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530 </m:t>
                          </m:r>
                          <m:r>
                            <m:rPr>
                              <m:nor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nm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nm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=5.66 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14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or 5.66 x 10</a:t>
                </a:r>
                <a:r>
                  <a:rPr lang="en-US" baseline="30000" dirty="0"/>
                  <a:t>14</a:t>
                </a:r>
                <a:r>
                  <a:rPr lang="en-US" dirty="0"/>
                  <a:t> Hz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-4763">
                  <a:buNone/>
                </a:pPr>
                <a:r>
                  <a:rPr lang="en-US" sz="2000" dirty="0"/>
                  <a:t>Algebra + conversion factors +</a:t>
                </a:r>
                <a:br>
                  <a:rPr lang="en-US" sz="2000" dirty="0"/>
                </a:br>
                <a:r>
                  <a:rPr lang="en-US" sz="2000" dirty="0"/>
                  <a:t>a natural constant (the speed of light)</a:t>
                </a:r>
              </a:p>
              <a:p>
                <a:pPr marL="0" indent="-4763">
                  <a:buNone/>
                </a:pPr>
                <a:endParaRPr lang="en-US" sz="2000" dirty="0"/>
              </a:p>
              <a:p>
                <a:pPr marL="0" indent="-4763">
                  <a:buNone/>
                </a:pPr>
                <a:endParaRPr lang="en-US" sz="2000" dirty="0"/>
              </a:p>
              <a:p>
                <a:pPr marL="0" indent="-4763">
                  <a:buNone/>
                </a:pPr>
                <a:br>
                  <a:rPr lang="en-US" sz="2000" dirty="0"/>
                </a:br>
                <a:endParaRPr lang="en-US" sz="2000" dirty="0"/>
              </a:p>
              <a:p>
                <a:pPr marL="0" indent="-4763">
                  <a:buNone/>
                </a:pPr>
                <a:endParaRPr lang="en-US" sz="2000" dirty="0"/>
              </a:p>
              <a:p>
                <a:pPr marL="0" indent="-4763">
                  <a:buNone/>
                </a:pPr>
                <a:endParaRPr lang="en-US" sz="2000" dirty="0"/>
              </a:p>
              <a:p>
                <a:pPr marL="0" indent="-4763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BF4A12-4BFC-297D-9CBF-7CE24A1FBA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0" t="-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A9FBDB-4304-B08F-DD9D-75B7FA798E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564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2FCA8-BDA2-A6D1-A908-BAC86079E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Electromagnetic Spectrum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92E65B-67C8-3E8A-2251-027A46D18A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Spans from radio waves</a:t>
                </a:r>
                <a:br>
                  <a:rPr lang="en-US" dirty="0"/>
                </a:br>
                <a:r>
                  <a:rPr lang="en-US" dirty="0"/>
                  <a:t>to gamma rays</a:t>
                </a:r>
              </a:p>
              <a:p>
                <a:r>
                  <a:rPr lang="en-US" dirty="0"/>
                  <a:t>Our eyes detect a narrow</a:t>
                </a:r>
                <a:br>
                  <a:rPr lang="en-US" dirty="0"/>
                </a:br>
                <a:r>
                  <a:rPr lang="en-US" dirty="0"/>
                  <a:t>part of the EM spectrum</a:t>
                </a:r>
                <a:br>
                  <a:rPr lang="en-US" dirty="0"/>
                </a:br>
                <a:r>
                  <a:rPr lang="en-US" dirty="0"/>
                  <a:t>called “visible light”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EM radiation has ENERGY that is calculated using</a:t>
                </a:r>
                <a:br>
                  <a:rPr lang="en-US" dirty="0"/>
                </a:br>
                <a:r>
                  <a:rPr lang="en-US" dirty="0"/>
                  <a:t>the famous Planck’s equation</a:t>
                </a:r>
              </a:p>
              <a:p>
                <a:pPr marL="231775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32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32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𝜈</m:t>
                      </m:r>
                    </m:oMath>
                  </m:oMathPara>
                </a14:m>
                <a:endParaRPr lang="en-US" sz="3200" dirty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EM radiation that is “ionizing” has frequencies in the UV and higher (X-rays, </a:t>
                </a:r>
                <a:r>
                  <a:rPr lang="en-US" dirty="0">
                    <a:sym typeface="Symbol" panose="05050102010706020507" pitchFamily="18" charset="2"/>
                  </a:rPr>
                  <a:t></a:t>
                </a:r>
                <a:r>
                  <a:rPr lang="en-US" dirty="0"/>
                  <a:t> rays)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92E65B-67C8-3E8A-2251-027A46D18A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0" t="-936" r="-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1241CB8-7B4C-E82F-851C-095E75D33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315" y="1194785"/>
            <a:ext cx="4387036" cy="230269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F878BF-FA77-B226-EAE8-DE145FD9BF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079428"/>
      </p:ext>
    </p:extLst>
  </p:cSld>
  <p:clrMapOvr>
    <a:masterClrMapping/>
  </p:clrMapOvr>
</p:sld>
</file>

<file path=ppt/theme/theme1.xml><?xml version="1.0" encoding="utf-8"?>
<a:theme xmlns:a="http://schemas.openxmlformats.org/drawingml/2006/main" name="1_Light-on-dark-standard-presentation">
  <a:themeElements>
    <a:clrScheme name="4_LightOnD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LightOnDark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dirty="0" smtClean="0">
            <a:solidFill>
              <a:schemeClr val="bg1"/>
            </a:solidFill>
          </a:defRPr>
        </a:defPPr>
      </a:lstStyle>
    </a:txDef>
  </a:objectDefaults>
  <a:extraClrSchemeLst>
    <a:extraClrScheme>
      <a:clrScheme name="4_LightOn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LightOnDark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ight-on-dark-standard-presentation">
  <a:themeElements>
    <a:clrScheme name="4_LightOnD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LightOnDark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dirty="0" smtClean="0">
            <a:solidFill>
              <a:schemeClr val="bg1"/>
            </a:solidFill>
          </a:defRPr>
        </a:defPPr>
      </a:lstStyle>
    </a:txDef>
  </a:objectDefaults>
  <a:extraClrSchemeLst>
    <a:extraClrScheme>
      <a:clrScheme name="4_LightOn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LightOnDark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31904</TotalTime>
  <Words>2641</Words>
  <Application>Microsoft Office PowerPoint</Application>
  <PresentationFormat>On-screen Show (4:3)</PresentationFormat>
  <Paragraphs>401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52" baseType="lpstr">
      <vt:lpstr>Aptos</vt:lpstr>
      <vt:lpstr>Arial</vt:lpstr>
      <vt:lpstr>Cambria</vt:lpstr>
      <vt:lpstr>Cambria Math</vt:lpstr>
      <vt:lpstr>Courier New</vt:lpstr>
      <vt:lpstr>Symbol</vt:lpstr>
      <vt:lpstr>Tahoma</vt:lpstr>
      <vt:lpstr>Times New Roman</vt:lpstr>
      <vt:lpstr>Verdana</vt:lpstr>
      <vt:lpstr>Wingdings</vt:lpstr>
      <vt:lpstr>1_Light-on-dark-standard-presentation</vt:lpstr>
      <vt:lpstr>Light-on-dark-standard-presentation</vt:lpstr>
      <vt:lpstr>Introductory General Chemistry</vt:lpstr>
      <vt:lpstr>Concepts</vt:lpstr>
      <vt:lpstr>Waves</vt:lpstr>
      <vt:lpstr>Waves</vt:lpstr>
      <vt:lpstr>Waves</vt:lpstr>
      <vt:lpstr>Waves</vt:lpstr>
      <vt:lpstr>Waves</vt:lpstr>
      <vt:lpstr>Making A Calculation</vt:lpstr>
      <vt:lpstr>Electromagnetic Spectrum</vt:lpstr>
      <vt:lpstr>The Light Bulb</vt:lpstr>
      <vt:lpstr>Historical Observations</vt:lpstr>
      <vt:lpstr>Historical Observations</vt:lpstr>
      <vt:lpstr>Atoms &amp; Orbiting Electrons</vt:lpstr>
      <vt:lpstr>Quantized vs Continuous</vt:lpstr>
      <vt:lpstr>Electrons &amp; Energy Levels</vt:lpstr>
      <vt:lpstr>Electrons and EM Radiation</vt:lpstr>
      <vt:lpstr>Emission Spectrum</vt:lpstr>
      <vt:lpstr>Quantum Mechanics Model</vt:lpstr>
      <vt:lpstr>Quantum Numbers: Meaning</vt:lpstr>
      <vt:lpstr>Orbitals and Electron Configurations</vt:lpstr>
      <vt:lpstr>Orbitals and Electron Configurations</vt:lpstr>
      <vt:lpstr>Atomic Structure Glossary</vt:lpstr>
      <vt:lpstr>Quantum Number Relationships</vt:lpstr>
      <vt:lpstr>Orbital Filling</vt:lpstr>
      <vt:lpstr>Quantum Number Uniqueness</vt:lpstr>
      <vt:lpstr>Unpaired vs Paired Electrons</vt:lpstr>
      <vt:lpstr>Electron Configurations</vt:lpstr>
      <vt:lpstr>Electron Configurations</vt:lpstr>
      <vt:lpstr>Core and Valence Electrons</vt:lpstr>
      <vt:lpstr>Electron Configurations</vt:lpstr>
      <vt:lpstr>Exceptions to Rules Always</vt:lpstr>
      <vt:lpstr>Second Period Elements</vt:lpstr>
      <vt:lpstr>Electron Configurations and Periodic Table</vt:lpstr>
      <vt:lpstr>The n + l Rule (Aufbau Principle Reiterated)</vt:lpstr>
      <vt:lpstr>Figuring Out Valence Electron Numbers</vt:lpstr>
      <vt:lpstr>Atomic Radius (“size”)</vt:lpstr>
      <vt:lpstr>Ionization Energy</vt:lpstr>
      <vt:lpstr>2nd, 3rd,… Ionization Energies</vt:lpstr>
      <vt:lpstr>Electron Affinity (EA)</vt:lpstr>
      <vt:lpstr>Summary of Periodic Trends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 M Halloran</dc:creator>
  <cp:lastModifiedBy>sm h</cp:lastModifiedBy>
  <cp:revision>1080</cp:revision>
  <cp:lastPrinted>2016-03-14T04:22:58Z</cp:lastPrinted>
  <dcterms:created xsi:type="dcterms:W3CDTF">2005-12-08T13:54:14Z</dcterms:created>
  <dcterms:modified xsi:type="dcterms:W3CDTF">2025-08-26T21:39:26Z</dcterms:modified>
</cp:coreProperties>
</file>