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3" r:id="rId1"/>
  </p:sldMasterIdLst>
  <p:notesMasterIdLst>
    <p:notesMasterId r:id="rId36"/>
  </p:notesMasterIdLst>
  <p:sldIdLst>
    <p:sldId id="608" r:id="rId2"/>
    <p:sldId id="830" r:id="rId3"/>
    <p:sldId id="831" r:id="rId4"/>
    <p:sldId id="841" r:id="rId5"/>
    <p:sldId id="842" r:id="rId6"/>
    <p:sldId id="843" r:id="rId7"/>
    <p:sldId id="844" r:id="rId8"/>
    <p:sldId id="845" r:id="rId9"/>
    <p:sldId id="846" r:id="rId10"/>
    <p:sldId id="847" r:id="rId11"/>
    <p:sldId id="848" r:id="rId12"/>
    <p:sldId id="832" r:id="rId13"/>
    <p:sldId id="833" r:id="rId14"/>
    <p:sldId id="850" r:id="rId15"/>
    <p:sldId id="849" r:id="rId16"/>
    <p:sldId id="851" r:id="rId17"/>
    <p:sldId id="852" r:id="rId18"/>
    <p:sldId id="853" r:id="rId19"/>
    <p:sldId id="854" r:id="rId20"/>
    <p:sldId id="834" r:id="rId21"/>
    <p:sldId id="855" r:id="rId22"/>
    <p:sldId id="856" r:id="rId23"/>
    <p:sldId id="857" r:id="rId24"/>
    <p:sldId id="858" r:id="rId25"/>
    <p:sldId id="859" r:id="rId26"/>
    <p:sldId id="860" r:id="rId27"/>
    <p:sldId id="861" r:id="rId28"/>
    <p:sldId id="862" r:id="rId29"/>
    <p:sldId id="835" r:id="rId30"/>
    <p:sldId id="836" r:id="rId31"/>
    <p:sldId id="837" r:id="rId32"/>
    <p:sldId id="838" r:id="rId33"/>
    <p:sldId id="839" r:id="rId34"/>
    <p:sldId id="840"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339933"/>
    <a:srgbClr val="FFFFCC"/>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96" d="100"/>
          <a:sy n="96" d="100"/>
        </p:scale>
        <p:origin x="90" y="55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99482511-FE84-6C6F-540B-C1958CE72F2D}"/>
              </a:ext>
            </a:extLst>
          </p:cNvPr>
          <p:cNvSpPr>
            <a:spLocks noGrp="1"/>
          </p:cNvSpPr>
          <p:nvPr>
            <p:ph type="sldNum" sz="quarter" idx="10"/>
          </p:nvPr>
        </p:nvSpPr>
        <p:spPr/>
        <p:txBody>
          <a:body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545B0884-610B-0A85-8837-582F21883055}"/>
              </a:ext>
            </a:extLst>
          </p:cNvPr>
          <p:cNvSpPr>
            <a:spLocks noGrp="1"/>
          </p:cNvSpPr>
          <p:nvPr>
            <p:ph type="sldNum" sz="quarter" idx="10"/>
          </p:nvPr>
        </p:nvSpPr>
        <p:spPr/>
        <p:txBody>
          <a:body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
        <p:nvSpPr>
          <p:cNvPr id="4" name="Slide Number Placeholder 3">
            <a:extLst>
              <a:ext uri="{FF2B5EF4-FFF2-40B4-BE49-F238E27FC236}">
                <a16:creationId xmlns:a16="http://schemas.microsoft.com/office/drawing/2014/main" id="{EE905058-CF29-5FB8-56B1-9A3C56D265CB}"/>
              </a:ext>
            </a:extLst>
          </p:cNvPr>
          <p:cNvSpPr>
            <a:spLocks noGrp="1"/>
          </p:cNvSpPr>
          <p:nvPr>
            <p:ph type="sldNum" sz="quarter" idx="11"/>
          </p:nvPr>
        </p:nvSpPr>
        <p:spPr/>
        <p:txBody>
          <a:body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a:extLst>
              <a:ext uri="{FF2B5EF4-FFF2-40B4-BE49-F238E27FC236}">
                <a16:creationId xmlns:a16="http://schemas.microsoft.com/office/drawing/2014/main" id="{6F5FD06F-9110-9E49-81D2-CAEEE5C6E057}"/>
              </a:ext>
            </a:extLst>
          </p:cNvPr>
          <p:cNvSpPr>
            <a:spLocks noGrp="1"/>
          </p:cNvSpPr>
          <p:nvPr>
            <p:ph type="sldNum" sz="quarter" idx="4"/>
          </p:nvPr>
        </p:nvSpPr>
        <p:spPr>
          <a:xfrm>
            <a:off x="7004050" y="6413500"/>
            <a:ext cx="2057400" cy="365125"/>
          </a:xfrm>
          <a:prstGeom prst="rect">
            <a:avLst/>
          </a:prstGeom>
        </p:spPr>
        <p:txBody>
          <a:bodyPr vert="horz" lIns="91440" tIns="45720" rIns="91440" bIns="45720" rtlCol="0" anchor="ctr"/>
          <a:lstStyle>
            <a:lvl1pPr algn="r">
              <a:defRPr sz="1200" baseline="0">
                <a:solidFill>
                  <a:schemeClr val="bg1"/>
                </a:solidFill>
              </a:defRPr>
            </a:lvl1p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7B14C-06CA-EF60-5E16-0F72A299C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8046B-82BB-22BB-6E97-AC2514B8B5B6}"/>
              </a:ext>
            </a:extLst>
          </p:cNvPr>
          <p:cNvSpPr>
            <a:spLocks noGrp="1"/>
          </p:cNvSpPr>
          <p:nvPr>
            <p:ph type="title"/>
          </p:nvPr>
        </p:nvSpPr>
        <p:spPr>
          <a:xfrm>
            <a:off x="355599" y="237176"/>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70EE64B9-EE27-C220-5BA7-38DE620A4F04}"/>
              </a:ext>
            </a:extLst>
          </p:cNvPr>
          <p:cNvSpPr>
            <a:spLocks noGrp="1"/>
          </p:cNvSpPr>
          <p:nvPr>
            <p:ph idx="1"/>
          </p:nvPr>
        </p:nvSpPr>
        <p:spPr>
          <a:xfrm>
            <a:off x="372532" y="933884"/>
            <a:ext cx="8387645" cy="1300308"/>
          </a:xfrm>
        </p:spPr>
        <p:txBody>
          <a:bodyPr/>
          <a:lstStyle/>
          <a:p>
            <a:pPr marL="0" indent="0">
              <a:buNone/>
            </a:pPr>
            <a:r>
              <a:rPr lang="en-US" sz="2200" dirty="0"/>
              <a:t>Forming the octet through covalent bonding, or sharing.</a:t>
            </a:r>
          </a:p>
          <a:p>
            <a:pPr marL="0" indent="0">
              <a:buNone/>
            </a:pPr>
            <a:r>
              <a:rPr lang="en-US" sz="2200" dirty="0"/>
              <a:t>The boxes count 8 electrons in valence (outermost) shells</a:t>
            </a:r>
          </a:p>
          <a:p>
            <a:pPr marL="0" indent="0">
              <a:buNone/>
            </a:pPr>
            <a:r>
              <a:rPr lang="en-US" sz="2200" dirty="0"/>
              <a:t>Count them!</a:t>
            </a:r>
          </a:p>
        </p:txBody>
      </p:sp>
      <p:pic>
        <p:nvPicPr>
          <p:cNvPr id="12" name="Picture 11">
            <a:extLst>
              <a:ext uri="{FF2B5EF4-FFF2-40B4-BE49-F238E27FC236}">
                <a16:creationId xmlns:a16="http://schemas.microsoft.com/office/drawing/2014/main" id="{4381CEF8-1BF8-BEC5-8A18-6786E99FFBA3}"/>
              </a:ext>
            </a:extLst>
          </p:cNvPr>
          <p:cNvPicPr>
            <a:picLocks noChangeAspect="1"/>
          </p:cNvPicPr>
          <p:nvPr/>
        </p:nvPicPr>
        <p:blipFill>
          <a:blip r:embed="rId2"/>
          <a:stretch>
            <a:fillRect/>
          </a:stretch>
        </p:blipFill>
        <p:spPr>
          <a:xfrm>
            <a:off x="818534" y="2234191"/>
            <a:ext cx="7631925" cy="4475124"/>
          </a:xfrm>
          <a:prstGeom prst="rect">
            <a:avLst/>
          </a:prstGeom>
        </p:spPr>
      </p:pic>
      <p:sp>
        <p:nvSpPr>
          <p:cNvPr id="4" name="Slide Number Placeholder 3">
            <a:extLst>
              <a:ext uri="{FF2B5EF4-FFF2-40B4-BE49-F238E27FC236}">
                <a16:creationId xmlns:a16="http://schemas.microsoft.com/office/drawing/2014/main" id="{C83F6F76-A685-2ED6-9C10-0961CBC461DE}"/>
              </a:ext>
            </a:extLst>
          </p:cNvPr>
          <p:cNvSpPr>
            <a:spLocks noGrp="1"/>
          </p:cNvSpPr>
          <p:nvPr>
            <p:ph type="sldNum" sz="quarter" idx="10"/>
          </p:nvPr>
        </p:nvSpPr>
        <p:spPr/>
        <p:txBody>
          <a:bodyPr/>
          <a:lstStyle/>
          <a:p>
            <a:fld id="{5B6962B3-FD4C-44AA-AB11-79423C828F3E}" type="slidenum">
              <a:rPr lang="en-US" smtClean="0"/>
              <a:pPr/>
              <a:t>10</a:t>
            </a:fld>
            <a:endParaRPr lang="en-US" dirty="0"/>
          </a:p>
        </p:txBody>
      </p:sp>
    </p:spTree>
    <p:extLst>
      <p:ext uri="{BB962C8B-B14F-4D97-AF65-F5344CB8AC3E}">
        <p14:creationId xmlns:p14="http://schemas.microsoft.com/office/powerpoint/2010/main" val="262606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C0FE-0761-3976-F681-3700ECC69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A1130-E2D9-20F3-A39A-814A301D4021}"/>
              </a:ext>
            </a:extLst>
          </p:cNvPr>
          <p:cNvSpPr>
            <a:spLocks noGrp="1"/>
          </p:cNvSpPr>
          <p:nvPr>
            <p:ph type="title"/>
          </p:nvPr>
        </p:nvSpPr>
        <p:spPr>
          <a:xfrm>
            <a:off x="355599" y="237176"/>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3E8B958D-BB22-B49F-CC8A-7B791F14AC16}"/>
              </a:ext>
            </a:extLst>
          </p:cNvPr>
          <p:cNvSpPr>
            <a:spLocks noGrp="1"/>
          </p:cNvSpPr>
          <p:nvPr>
            <p:ph idx="1"/>
          </p:nvPr>
        </p:nvSpPr>
        <p:spPr>
          <a:xfrm>
            <a:off x="372532" y="933884"/>
            <a:ext cx="8387645" cy="1226756"/>
          </a:xfrm>
        </p:spPr>
        <p:txBody>
          <a:bodyPr/>
          <a:lstStyle/>
          <a:p>
            <a:pPr marL="0" indent="0">
              <a:buNone/>
            </a:pPr>
            <a:r>
              <a:rPr lang="en-US" sz="2200" dirty="0"/>
              <a:t>Forming the octet through covalent bonding, or sharing.</a:t>
            </a:r>
          </a:p>
          <a:p>
            <a:pPr marL="0" indent="0">
              <a:buNone/>
            </a:pPr>
            <a:r>
              <a:rPr lang="en-US" sz="2200" dirty="0"/>
              <a:t>The boxes count 8 electrons in valence (outermost) shells</a:t>
            </a:r>
          </a:p>
          <a:p>
            <a:pPr marL="0" indent="0">
              <a:buNone/>
            </a:pPr>
            <a:r>
              <a:rPr lang="en-US" sz="2200" dirty="0"/>
              <a:t>Count them!</a:t>
            </a:r>
          </a:p>
          <a:p>
            <a:pPr marL="0" indent="0">
              <a:buNone/>
            </a:pPr>
            <a:endParaRPr lang="en-US" sz="2200" dirty="0"/>
          </a:p>
        </p:txBody>
      </p:sp>
      <p:pic>
        <p:nvPicPr>
          <p:cNvPr id="6" name="Picture 5">
            <a:extLst>
              <a:ext uri="{FF2B5EF4-FFF2-40B4-BE49-F238E27FC236}">
                <a16:creationId xmlns:a16="http://schemas.microsoft.com/office/drawing/2014/main" id="{5AEB4771-D7F4-4EBE-5F7F-3329926F4FFB}"/>
              </a:ext>
            </a:extLst>
          </p:cNvPr>
          <p:cNvPicPr>
            <a:picLocks noChangeAspect="1"/>
          </p:cNvPicPr>
          <p:nvPr/>
        </p:nvPicPr>
        <p:blipFill>
          <a:blip r:embed="rId2"/>
          <a:stretch>
            <a:fillRect/>
          </a:stretch>
        </p:blipFill>
        <p:spPr>
          <a:xfrm>
            <a:off x="951272" y="2267231"/>
            <a:ext cx="7458102" cy="4471580"/>
          </a:xfrm>
          <a:prstGeom prst="rect">
            <a:avLst/>
          </a:prstGeom>
        </p:spPr>
      </p:pic>
      <p:sp>
        <p:nvSpPr>
          <p:cNvPr id="4" name="Slide Number Placeholder 3">
            <a:extLst>
              <a:ext uri="{FF2B5EF4-FFF2-40B4-BE49-F238E27FC236}">
                <a16:creationId xmlns:a16="http://schemas.microsoft.com/office/drawing/2014/main" id="{1C564667-669C-0A6B-5103-597EBF512160}"/>
              </a:ext>
            </a:extLst>
          </p:cNvPr>
          <p:cNvSpPr>
            <a:spLocks noGrp="1"/>
          </p:cNvSpPr>
          <p:nvPr>
            <p:ph type="sldNum" sz="quarter" idx="10"/>
          </p:nvPr>
        </p:nvSpPr>
        <p:spPr/>
        <p:txBody>
          <a:bodyPr/>
          <a:lstStyle/>
          <a:p>
            <a:fld id="{5B6962B3-FD4C-44AA-AB11-79423C828F3E}" type="slidenum">
              <a:rPr lang="en-US" smtClean="0"/>
              <a:pPr/>
              <a:t>11</a:t>
            </a:fld>
            <a:endParaRPr lang="en-US" dirty="0"/>
          </a:p>
        </p:txBody>
      </p:sp>
    </p:spTree>
    <p:extLst>
      <p:ext uri="{BB962C8B-B14F-4D97-AF65-F5344CB8AC3E}">
        <p14:creationId xmlns:p14="http://schemas.microsoft.com/office/powerpoint/2010/main" val="219321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E8A2-9840-849E-1F57-AC424D0CDEE2}"/>
              </a:ext>
            </a:extLst>
          </p:cNvPr>
          <p:cNvSpPr>
            <a:spLocks noGrp="1"/>
          </p:cNvSpPr>
          <p:nvPr>
            <p:ph type="title"/>
          </p:nvPr>
        </p:nvSpPr>
        <p:spPr>
          <a:xfrm>
            <a:off x="361244" y="319543"/>
            <a:ext cx="8421512" cy="830997"/>
          </a:xfrm>
        </p:spPr>
        <p:txBody>
          <a:bodyPr/>
          <a:lstStyle/>
          <a:p>
            <a:r>
              <a:rPr lang="en-US" dirty="0"/>
              <a:t>Electron Dot Diagramming</a:t>
            </a:r>
          </a:p>
        </p:txBody>
      </p:sp>
      <p:sp>
        <p:nvSpPr>
          <p:cNvPr id="29" name="Content Placeholder 28">
            <a:extLst>
              <a:ext uri="{FF2B5EF4-FFF2-40B4-BE49-F238E27FC236}">
                <a16:creationId xmlns:a16="http://schemas.microsoft.com/office/drawing/2014/main" id="{F399B1EF-6752-7FEA-0300-ADD041BFFF3D}"/>
              </a:ext>
            </a:extLst>
          </p:cNvPr>
          <p:cNvSpPr>
            <a:spLocks noGrp="1"/>
          </p:cNvSpPr>
          <p:nvPr>
            <p:ph idx="1"/>
          </p:nvPr>
        </p:nvSpPr>
        <p:spPr>
          <a:xfrm>
            <a:off x="372533" y="1224116"/>
            <a:ext cx="8387645" cy="5323439"/>
          </a:xfrm>
        </p:spPr>
        <p:txBody>
          <a:bodyPr/>
          <a:lstStyle/>
          <a:p>
            <a:r>
              <a:rPr lang="en-US" b="1" dirty="0">
                <a:solidFill>
                  <a:srgbClr val="00FF00"/>
                </a:solidFill>
              </a:rPr>
              <a:t>Lewis structures </a:t>
            </a:r>
            <a:r>
              <a:rPr lang="en-US" dirty="0"/>
              <a:t>are the presentation of </a:t>
            </a:r>
            <a:r>
              <a:rPr lang="en-US" dirty="0">
                <a:solidFill>
                  <a:srgbClr val="FFFF00"/>
                </a:solidFill>
              </a:rPr>
              <a:t>atoms</a:t>
            </a:r>
            <a:r>
              <a:rPr lang="en-US" dirty="0"/>
              <a:t> with their </a:t>
            </a:r>
            <a:r>
              <a:rPr lang="en-US" b="1" dirty="0">
                <a:solidFill>
                  <a:schemeClr val="accent1">
                    <a:lumMod val="60000"/>
                    <a:lumOff val="40000"/>
                  </a:schemeClr>
                </a:solidFill>
              </a:rPr>
              <a:t>valence</a:t>
            </a:r>
            <a:r>
              <a:rPr lang="en-US" dirty="0"/>
              <a:t> (outermost shell of) </a:t>
            </a:r>
            <a:r>
              <a:rPr lang="en-US" b="1" dirty="0">
                <a:solidFill>
                  <a:schemeClr val="accent1">
                    <a:lumMod val="60000"/>
                    <a:lumOff val="40000"/>
                  </a:schemeClr>
                </a:solidFill>
              </a:rPr>
              <a:t>electrons</a:t>
            </a:r>
            <a:r>
              <a:rPr lang="en-US" dirty="0"/>
              <a:t> represented as </a:t>
            </a:r>
            <a:r>
              <a:rPr lang="en-US" b="1" dirty="0">
                <a:solidFill>
                  <a:srgbClr val="FFFF00"/>
                </a:solidFill>
              </a:rPr>
              <a:t>dots</a:t>
            </a:r>
          </a:p>
          <a:p>
            <a:r>
              <a:rPr lang="en-US" dirty="0"/>
              <a:t>The dots can be placed around the element symbol top, right, bottom, left</a:t>
            </a:r>
          </a:p>
          <a:p>
            <a:pPr marL="0" indent="0">
              <a:buNone/>
            </a:pPr>
            <a:r>
              <a:rPr lang="en-US" dirty="0">
                <a:solidFill>
                  <a:srgbClr val="FFC000"/>
                </a:solidFill>
              </a:rPr>
              <a:t>The purpose of these diagrams are as an aid to chemists in showing the electrons available for BONDING of atoms to each other</a:t>
            </a:r>
          </a:p>
        </p:txBody>
      </p:sp>
      <p:pic>
        <p:nvPicPr>
          <p:cNvPr id="30" name="Content Placeholder 14">
            <a:extLst>
              <a:ext uri="{FF2B5EF4-FFF2-40B4-BE49-F238E27FC236}">
                <a16:creationId xmlns:a16="http://schemas.microsoft.com/office/drawing/2014/main" id="{3384039A-ED44-333A-DEBA-62C7E1647F46}"/>
              </a:ext>
            </a:extLst>
          </p:cNvPr>
          <p:cNvPicPr>
            <a:picLocks noChangeAspect="1"/>
          </p:cNvPicPr>
          <p:nvPr/>
        </p:nvPicPr>
        <p:blipFill>
          <a:blip r:embed="rId2"/>
          <a:stretch>
            <a:fillRect/>
          </a:stretch>
        </p:blipFill>
        <p:spPr bwMode="auto">
          <a:xfrm>
            <a:off x="1393306" y="5649122"/>
            <a:ext cx="628738" cy="495369"/>
          </a:xfrm>
          <a:prstGeom prst="rect">
            <a:avLst/>
          </a:prstGeom>
          <a:noFill/>
          <a:ln w="9525">
            <a:noFill/>
            <a:miter lim="800000"/>
            <a:headEnd/>
            <a:tailEnd/>
          </a:ln>
          <a:effectLst/>
        </p:spPr>
      </p:pic>
      <p:pic>
        <p:nvPicPr>
          <p:cNvPr id="31" name="Picture 30">
            <a:extLst>
              <a:ext uri="{FF2B5EF4-FFF2-40B4-BE49-F238E27FC236}">
                <a16:creationId xmlns:a16="http://schemas.microsoft.com/office/drawing/2014/main" id="{68D16497-FA5F-7DD4-4A85-325C36DA65F4}"/>
              </a:ext>
            </a:extLst>
          </p:cNvPr>
          <p:cNvPicPr>
            <a:picLocks noChangeAspect="1"/>
          </p:cNvPicPr>
          <p:nvPr/>
        </p:nvPicPr>
        <p:blipFill>
          <a:blip r:embed="rId3"/>
          <a:stretch>
            <a:fillRect/>
          </a:stretch>
        </p:blipFill>
        <p:spPr>
          <a:xfrm>
            <a:off x="657647" y="4880397"/>
            <a:ext cx="562053" cy="552527"/>
          </a:xfrm>
          <a:prstGeom prst="rect">
            <a:avLst/>
          </a:prstGeom>
        </p:spPr>
      </p:pic>
      <p:pic>
        <p:nvPicPr>
          <p:cNvPr id="32" name="Picture 31">
            <a:extLst>
              <a:ext uri="{FF2B5EF4-FFF2-40B4-BE49-F238E27FC236}">
                <a16:creationId xmlns:a16="http://schemas.microsoft.com/office/drawing/2014/main" id="{6496C997-0D87-9878-EA21-BC787285718F}"/>
              </a:ext>
            </a:extLst>
          </p:cNvPr>
          <p:cNvPicPr>
            <a:picLocks noChangeAspect="1"/>
          </p:cNvPicPr>
          <p:nvPr/>
        </p:nvPicPr>
        <p:blipFill>
          <a:blip r:embed="rId4"/>
          <a:stretch>
            <a:fillRect/>
          </a:stretch>
        </p:blipFill>
        <p:spPr>
          <a:xfrm>
            <a:off x="7135374" y="4974162"/>
            <a:ext cx="619211" cy="533474"/>
          </a:xfrm>
          <a:prstGeom prst="rect">
            <a:avLst/>
          </a:prstGeom>
        </p:spPr>
      </p:pic>
      <p:pic>
        <p:nvPicPr>
          <p:cNvPr id="33" name="Picture 32">
            <a:extLst>
              <a:ext uri="{FF2B5EF4-FFF2-40B4-BE49-F238E27FC236}">
                <a16:creationId xmlns:a16="http://schemas.microsoft.com/office/drawing/2014/main" id="{3DA252C6-71FC-EC60-12C1-08D3C0D3D259}"/>
              </a:ext>
            </a:extLst>
          </p:cNvPr>
          <p:cNvPicPr>
            <a:picLocks noChangeAspect="1"/>
          </p:cNvPicPr>
          <p:nvPr/>
        </p:nvPicPr>
        <p:blipFill>
          <a:blip r:embed="rId5"/>
          <a:stretch>
            <a:fillRect/>
          </a:stretch>
        </p:blipFill>
        <p:spPr>
          <a:xfrm>
            <a:off x="667174" y="5691991"/>
            <a:ext cx="543001" cy="438211"/>
          </a:xfrm>
          <a:prstGeom prst="rect">
            <a:avLst/>
          </a:prstGeom>
        </p:spPr>
      </p:pic>
      <p:pic>
        <p:nvPicPr>
          <p:cNvPr id="34" name="Picture 33">
            <a:extLst>
              <a:ext uri="{FF2B5EF4-FFF2-40B4-BE49-F238E27FC236}">
                <a16:creationId xmlns:a16="http://schemas.microsoft.com/office/drawing/2014/main" id="{038A7A89-0D3A-ACFA-2F92-0FBB2BDA7765}"/>
              </a:ext>
            </a:extLst>
          </p:cNvPr>
          <p:cNvPicPr>
            <a:picLocks noChangeAspect="1"/>
          </p:cNvPicPr>
          <p:nvPr/>
        </p:nvPicPr>
        <p:blipFill>
          <a:blip r:embed="rId6"/>
          <a:stretch>
            <a:fillRect/>
          </a:stretch>
        </p:blipFill>
        <p:spPr>
          <a:xfrm>
            <a:off x="3519142" y="5658648"/>
            <a:ext cx="514422" cy="447737"/>
          </a:xfrm>
          <a:prstGeom prst="rect">
            <a:avLst/>
          </a:prstGeom>
        </p:spPr>
      </p:pic>
      <p:pic>
        <p:nvPicPr>
          <p:cNvPr id="35" name="Picture 34">
            <a:extLst>
              <a:ext uri="{FF2B5EF4-FFF2-40B4-BE49-F238E27FC236}">
                <a16:creationId xmlns:a16="http://schemas.microsoft.com/office/drawing/2014/main" id="{C45EF1F7-288B-1FD5-7F79-E756B620527D}"/>
              </a:ext>
            </a:extLst>
          </p:cNvPr>
          <p:cNvPicPr>
            <a:picLocks noChangeAspect="1"/>
          </p:cNvPicPr>
          <p:nvPr/>
        </p:nvPicPr>
        <p:blipFill>
          <a:blip r:embed="rId7"/>
          <a:stretch>
            <a:fillRect/>
          </a:stretch>
        </p:blipFill>
        <p:spPr>
          <a:xfrm>
            <a:off x="4163377" y="5601490"/>
            <a:ext cx="666843" cy="562053"/>
          </a:xfrm>
          <a:prstGeom prst="rect">
            <a:avLst/>
          </a:prstGeom>
        </p:spPr>
      </p:pic>
      <p:pic>
        <p:nvPicPr>
          <p:cNvPr id="36" name="Picture 35">
            <a:extLst>
              <a:ext uri="{FF2B5EF4-FFF2-40B4-BE49-F238E27FC236}">
                <a16:creationId xmlns:a16="http://schemas.microsoft.com/office/drawing/2014/main" id="{5F912B1C-2C63-BDE1-0B26-FD71E5D546B3}"/>
              </a:ext>
            </a:extLst>
          </p:cNvPr>
          <p:cNvPicPr>
            <a:picLocks noChangeAspect="1"/>
          </p:cNvPicPr>
          <p:nvPr/>
        </p:nvPicPr>
        <p:blipFill>
          <a:blip r:embed="rId8"/>
          <a:stretch>
            <a:fillRect/>
          </a:stretch>
        </p:blipFill>
        <p:spPr>
          <a:xfrm>
            <a:off x="4960033" y="5649183"/>
            <a:ext cx="609685" cy="504895"/>
          </a:xfrm>
          <a:prstGeom prst="rect">
            <a:avLst/>
          </a:prstGeom>
        </p:spPr>
      </p:pic>
      <p:pic>
        <p:nvPicPr>
          <p:cNvPr id="37" name="Picture 36">
            <a:extLst>
              <a:ext uri="{FF2B5EF4-FFF2-40B4-BE49-F238E27FC236}">
                <a16:creationId xmlns:a16="http://schemas.microsoft.com/office/drawing/2014/main" id="{2657FBA4-79BA-1C35-6DD4-99D6A8E38C27}"/>
              </a:ext>
            </a:extLst>
          </p:cNvPr>
          <p:cNvPicPr>
            <a:picLocks noChangeAspect="1"/>
          </p:cNvPicPr>
          <p:nvPr/>
        </p:nvPicPr>
        <p:blipFill>
          <a:blip r:embed="rId9"/>
          <a:stretch>
            <a:fillRect/>
          </a:stretch>
        </p:blipFill>
        <p:spPr>
          <a:xfrm>
            <a:off x="5699531" y="5611078"/>
            <a:ext cx="552527" cy="533474"/>
          </a:xfrm>
          <a:prstGeom prst="rect">
            <a:avLst/>
          </a:prstGeom>
        </p:spPr>
      </p:pic>
      <p:pic>
        <p:nvPicPr>
          <p:cNvPr id="38" name="Picture 37">
            <a:extLst>
              <a:ext uri="{FF2B5EF4-FFF2-40B4-BE49-F238E27FC236}">
                <a16:creationId xmlns:a16="http://schemas.microsoft.com/office/drawing/2014/main" id="{B6BD8703-E177-1011-2710-058CD47E256D}"/>
              </a:ext>
            </a:extLst>
          </p:cNvPr>
          <p:cNvPicPr>
            <a:picLocks noChangeAspect="1"/>
          </p:cNvPicPr>
          <p:nvPr/>
        </p:nvPicPr>
        <p:blipFill>
          <a:blip r:embed="rId10"/>
          <a:stretch>
            <a:fillRect/>
          </a:stretch>
        </p:blipFill>
        <p:spPr>
          <a:xfrm>
            <a:off x="6396164" y="5658648"/>
            <a:ext cx="504895" cy="457264"/>
          </a:xfrm>
          <a:prstGeom prst="rect">
            <a:avLst/>
          </a:prstGeom>
        </p:spPr>
      </p:pic>
      <p:pic>
        <p:nvPicPr>
          <p:cNvPr id="39" name="Picture 38">
            <a:extLst>
              <a:ext uri="{FF2B5EF4-FFF2-40B4-BE49-F238E27FC236}">
                <a16:creationId xmlns:a16="http://schemas.microsoft.com/office/drawing/2014/main" id="{E7122C20-8508-FB9B-2933-71F9ABF1FB43}"/>
              </a:ext>
            </a:extLst>
          </p:cNvPr>
          <p:cNvPicPr>
            <a:picLocks noChangeAspect="1"/>
          </p:cNvPicPr>
          <p:nvPr/>
        </p:nvPicPr>
        <p:blipFill>
          <a:blip r:embed="rId11"/>
          <a:stretch>
            <a:fillRect/>
          </a:stretch>
        </p:blipFill>
        <p:spPr>
          <a:xfrm>
            <a:off x="7063927" y="5658648"/>
            <a:ext cx="762106" cy="485843"/>
          </a:xfrm>
          <a:prstGeom prst="rect">
            <a:avLst/>
          </a:prstGeom>
        </p:spPr>
      </p:pic>
      <p:sp>
        <p:nvSpPr>
          <p:cNvPr id="3" name="Slide Number Placeholder 2">
            <a:extLst>
              <a:ext uri="{FF2B5EF4-FFF2-40B4-BE49-F238E27FC236}">
                <a16:creationId xmlns:a16="http://schemas.microsoft.com/office/drawing/2014/main" id="{EE5A3A3A-6C58-5A91-2FA8-EB98EFC9E2A3}"/>
              </a:ext>
            </a:extLst>
          </p:cNvPr>
          <p:cNvSpPr>
            <a:spLocks noGrp="1"/>
          </p:cNvSpPr>
          <p:nvPr>
            <p:ph type="sldNum" sz="quarter" idx="10"/>
          </p:nvPr>
        </p:nvSpPr>
        <p:spPr/>
        <p:txBody>
          <a:bodyPr/>
          <a:lstStyle/>
          <a:p>
            <a:fld id="{5B6962B3-FD4C-44AA-AB11-79423C828F3E}" type="slidenum">
              <a:rPr lang="en-US" smtClean="0"/>
              <a:pPr/>
              <a:t>12</a:t>
            </a:fld>
            <a:endParaRPr lang="en-US" dirty="0"/>
          </a:p>
        </p:txBody>
      </p:sp>
    </p:spTree>
    <p:extLst>
      <p:ext uri="{BB962C8B-B14F-4D97-AF65-F5344CB8AC3E}">
        <p14:creationId xmlns:p14="http://schemas.microsoft.com/office/powerpoint/2010/main" val="236060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EDDA-0B50-1342-4CE2-9731CD41E004}"/>
              </a:ext>
            </a:extLst>
          </p:cNvPr>
          <p:cNvSpPr>
            <a:spLocks noGrp="1"/>
          </p:cNvSpPr>
          <p:nvPr>
            <p:ph type="title"/>
          </p:nvPr>
        </p:nvSpPr>
        <p:spPr>
          <a:xfrm>
            <a:off x="349955" y="456121"/>
            <a:ext cx="8421512" cy="646331"/>
          </a:xfrm>
        </p:spPr>
        <p:txBody>
          <a:bodyPr/>
          <a:lstStyle/>
          <a:p>
            <a:r>
              <a:rPr lang="en-US" sz="3600" dirty="0"/>
              <a:t>Formation of Ionic Compounds </a:t>
            </a:r>
          </a:p>
        </p:txBody>
      </p:sp>
      <p:sp>
        <p:nvSpPr>
          <p:cNvPr id="3" name="Content Placeholder 2">
            <a:extLst>
              <a:ext uri="{FF2B5EF4-FFF2-40B4-BE49-F238E27FC236}">
                <a16:creationId xmlns:a16="http://schemas.microsoft.com/office/drawing/2014/main" id="{185ADC53-6929-1568-28EC-1A9E953CD1E0}"/>
              </a:ext>
            </a:extLst>
          </p:cNvPr>
          <p:cNvSpPr>
            <a:spLocks noGrp="1"/>
          </p:cNvSpPr>
          <p:nvPr>
            <p:ph idx="1"/>
          </p:nvPr>
        </p:nvSpPr>
        <p:spPr/>
        <p:txBody>
          <a:bodyPr/>
          <a:lstStyle/>
          <a:p>
            <a:r>
              <a:rPr lang="en-US" sz="2000" dirty="0">
                <a:solidFill>
                  <a:schemeClr val="accent1">
                    <a:lumMod val="60000"/>
                    <a:lumOff val="40000"/>
                  </a:schemeClr>
                </a:solidFill>
              </a:rPr>
              <a:t>Sodium</a:t>
            </a:r>
            <a:r>
              <a:rPr lang="en-US" sz="2000" dirty="0"/>
              <a:t> (</a:t>
            </a:r>
            <a:r>
              <a:rPr lang="en-US" sz="2000" dirty="0">
                <a:solidFill>
                  <a:schemeClr val="accent1">
                    <a:lumMod val="60000"/>
                    <a:lumOff val="40000"/>
                  </a:schemeClr>
                </a:solidFill>
              </a:rPr>
              <a:t>Na</a:t>
            </a:r>
            <a:r>
              <a:rPr lang="en-US" sz="2000" dirty="0"/>
              <a:t>) in </a:t>
            </a:r>
            <a:r>
              <a:rPr lang="en-US" sz="2000" dirty="0">
                <a:solidFill>
                  <a:srgbClr val="FFFF00"/>
                </a:solidFill>
              </a:rPr>
              <a:t>Group 1</a:t>
            </a:r>
            <a:r>
              <a:rPr lang="en-US" sz="2000" dirty="0"/>
              <a:t> has </a:t>
            </a:r>
            <a:r>
              <a:rPr lang="en-US" sz="2000" dirty="0">
                <a:solidFill>
                  <a:schemeClr val="accent1">
                    <a:lumMod val="60000"/>
                    <a:lumOff val="40000"/>
                  </a:schemeClr>
                </a:solidFill>
              </a:rPr>
              <a:t>1</a:t>
            </a:r>
            <a:r>
              <a:rPr lang="en-US" sz="2000" dirty="0"/>
              <a:t> valence (outermost shell) electron. Getting rid of it will make it have the </a:t>
            </a:r>
            <a:r>
              <a:rPr lang="en-US" sz="2000" dirty="0">
                <a:solidFill>
                  <a:srgbClr val="FFFF00"/>
                </a:solidFill>
              </a:rPr>
              <a:t>octet</a:t>
            </a:r>
            <a:r>
              <a:rPr lang="en-US" sz="2000" dirty="0"/>
              <a:t> of the noble gas element of the previous period, </a:t>
            </a:r>
            <a:r>
              <a:rPr lang="en-US" sz="2000" dirty="0">
                <a:solidFill>
                  <a:schemeClr val="accent1">
                    <a:lumMod val="60000"/>
                    <a:lumOff val="40000"/>
                  </a:schemeClr>
                </a:solidFill>
              </a:rPr>
              <a:t>neon</a:t>
            </a:r>
            <a:r>
              <a:rPr lang="en-US" sz="2000" dirty="0"/>
              <a:t> (</a:t>
            </a:r>
            <a:r>
              <a:rPr lang="en-US" sz="2000" dirty="0">
                <a:solidFill>
                  <a:schemeClr val="accent1">
                    <a:lumMod val="60000"/>
                    <a:lumOff val="40000"/>
                  </a:schemeClr>
                </a:solidFill>
              </a:rPr>
              <a:t>Ne</a:t>
            </a:r>
            <a:r>
              <a:rPr lang="en-US" sz="2000" dirty="0"/>
              <a:t>). This provides an energy stability to sodium. It will become a +1 positive ion, so will be attracted to -1 negative ions.</a:t>
            </a:r>
          </a:p>
          <a:p>
            <a:r>
              <a:rPr lang="en-US" sz="2000" dirty="0">
                <a:solidFill>
                  <a:schemeClr val="accent1">
                    <a:lumMod val="60000"/>
                    <a:lumOff val="40000"/>
                  </a:schemeClr>
                </a:solidFill>
              </a:rPr>
              <a:t>Chlorine</a:t>
            </a:r>
            <a:r>
              <a:rPr lang="en-US" sz="2000" dirty="0"/>
              <a:t> (</a:t>
            </a:r>
            <a:r>
              <a:rPr lang="en-US" sz="2000" dirty="0">
                <a:solidFill>
                  <a:schemeClr val="accent1">
                    <a:lumMod val="60000"/>
                    <a:lumOff val="40000"/>
                  </a:schemeClr>
                </a:solidFill>
              </a:rPr>
              <a:t>Cl</a:t>
            </a:r>
            <a:r>
              <a:rPr lang="en-US" sz="2000" dirty="0"/>
              <a:t>) in </a:t>
            </a:r>
            <a:r>
              <a:rPr lang="en-US" sz="2000" dirty="0">
                <a:solidFill>
                  <a:srgbClr val="FFFF00"/>
                </a:solidFill>
              </a:rPr>
              <a:t>Group 17</a:t>
            </a:r>
            <a:r>
              <a:rPr lang="en-US" sz="2000" dirty="0"/>
              <a:t> has </a:t>
            </a:r>
            <a:r>
              <a:rPr lang="en-US" sz="2000" dirty="0">
                <a:solidFill>
                  <a:schemeClr val="accent1">
                    <a:lumMod val="60000"/>
                    <a:lumOff val="40000"/>
                  </a:schemeClr>
                </a:solidFill>
              </a:rPr>
              <a:t>7</a:t>
            </a:r>
            <a:r>
              <a:rPr lang="en-US" sz="2000" dirty="0"/>
              <a:t> valence electrons. If it just adds one more electron to that valence shell, it will have the </a:t>
            </a:r>
            <a:r>
              <a:rPr lang="en-US" sz="2000" dirty="0">
                <a:solidFill>
                  <a:srgbClr val="FFFF00"/>
                </a:solidFill>
              </a:rPr>
              <a:t>octet</a:t>
            </a:r>
            <a:r>
              <a:rPr lang="en-US" sz="2000" dirty="0"/>
              <a:t> of the noble gas element of its period, </a:t>
            </a:r>
            <a:r>
              <a:rPr lang="en-US" sz="2000" dirty="0">
                <a:solidFill>
                  <a:schemeClr val="accent1">
                    <a:lumMod val="60000"/>
                    <a:lumOff val="40000"/>
                  </a:schemeClr>
                </a:solidFill>
              </a:rPr>
              <a:t>argon</a:t>
            </a:r>
            <a:r>
              <a:rPr lang="en-US" sz="2000" dirty="0"/>
              <a:t> (</a:t>
            </a:r>
            <a:r>
              <a:rPr lang="en-US" sz="2000" dirty="0" err="1">
                <a:solidFill>
                  <a:schemeClr val="accent1">
                    <a:lumMod val="60000"/>
                    <a:lumOff val="40000"/>
                  </a:schemeClr>
                </a:solidFill>
              </a:rPr>
              <a:t>Ar</a:t>
            </a:r>
            <a:r>
              <a:rPr lang="en-US" sz="2000" dirty="0"/>
              <a:t>), providing energy stability to chlorine. It will become a -1 negative ion, so will be attracted to +1 positive ions</a:t>
            </a:r>
          </a:p>
          <a:p>
            <a:r>
              <a:rPr lang="en-US" sz="2000" dirty="0"/>
              <a:t>Sodium and chlorine thus form </a:t>
            </a:r>
            <a:r>
              <a:rPr lang="en-US" sz="2000" dirty="0">
                <a:solidFill>
                  <a:srgbClr val="00FF00"/>
                </a:solidFill>
              </a:rPr>
              <a:t>ionic compounds </a:t>
            </a:r>
            <a:r>
              <a:rPr lang="en-US" sz="2000" dirty="0"/>
              <a:t>with each other</a:t>
            </a:r>
          </a:p>
          <a:p>
            <a:r>
              <a:rPr lang="en-US" sz="2000" dirty="0">
                <a:solidFill>
                  <a:srgbClr val="FFFF00"/>
                </a:solidFill>
              </a:rPr>
              <a:t>Ionic compounds </a:t>
            </a:r>
            <a:r>
              <a:rPr lang="en-US" sz="2000" dirty="0"/>
              <a:t>are formed by </a:t>
            </a:r>
            <a:r>
              <a:rPr lang="en-US" sz="2000" dirty="0">
                <a:solidFill>
                  <a:schemeClr val="accent1">
                    <a:lumMod val="60000"/>
                    <a:lumOff val="40000"/>
                  </a:schemeClr>
                </a:solidFill>
              </a:rPr>
              <a:t>bonds</a:t>
            </a:r>
            <a:r>
              <a:rPr lang="en-US" sz="2000" dirty="0"/>
              <a:t> that are based on positive and negative electric charge points </a:t>
            </a:r>
          </a:p>
        </p:txBody>
      </p:sp>
      <p:sp>
        <p:nvSpPr>
          <p:cNvPr id="4" name="Slide Number Placeholder 3">
            <a:extLst>
              <a:ext uri="{FF2B5EF4-FFF2-40B4-BE49-F238E27FC236}">
                <a16:creationId xmlns:a16="http://schemas.microsoft.com/office/drawing/2014/main" id="{3374B0CE-DA70-4F6F-D76F-D88B022577D1}"/>
              </a:ext>
            </a:extLst>
          </p:cNvPr>
          <p:cNvSpPr>
            <a:spLocks noGrp="1"/>
          </p:cNvSpPr>
          <p:nvPr>
            <p:ph type="sldNum" sz="quarter" idx="10"/>
          </p:nvPr>
        </p:nvSpPr>
        <p:spPr/>
        <p:txBody>
          <a:bodyPr/>
          <a:lstStyle/>
          <a:p>
            <a:fld id="{5B6962B3-FD4C-44AA-AB11-79423C828F3E}" type="slidenum">
              <a:rPr lang="en-US" smtClean="0"/>
              <a:pPr/>
              <a:t>13</a:t>
            </a:fld>
            <a:endParaRPr lang="en-US" dirty="0"/>
          </a:p>
        </p:txBody>
      </p:sp>
    </p:spTree>
    <p:extLst>
      <p:ext uri="{BB962C8B-B14F-4D97-AF65-F5344CB8AC3E}">
        <p14:creationId xmlns:p14="http://schemas.microsoft.com/office/powerpoint/2010/main" val="53945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3EA72-5717-F070-2566-B503982AA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EA272-6182-0752-B523-3FC196982791}"/>
              </a:ext>
            </a:extLst>
          </p:cNvPr>
          <p:cNvSpPr>
            <a:spLocks noGrp="1"/>
          </p:cNvSpPr>
          <p:nvPr>
            <p:ph type="title"/>
          </p:nvPr>
        </p:nvSpPr>
        <p:spPr>
          <a:xfrm>
            <a:off x="349955" y="456121"/>
            <a:ext cx="8421512" cy="646331"/>
          </a:xfrm>
        </p:spPr>
        <p:txBody>
          <a:bodyPr/>
          <a:lstStyle/>
          <a:p>
            <a:r>
              <a:rPr lang="en-US" sz="3600" dirty="0"/>
              <a:t>Lewis Structures of Ionic Compounds </a:t>
            </a:r>
          </a:p>
        </p:txBody>
      </p:sp>
      <p:sp>
        <p:nvSpPr>
          <p:cNvPr id="3" name="Content Placeholder 2">
            <a:extLst>
              <a:ext uri="{FF2B5EF4-FFF2-40B4-BE49-F238E27FC236}">
                <a16:creationId xmlns:a16="http://schemas.microsoft.com/office/drawing/2014/main" id="{079FC8D2-2C9E-5D2E-CFFC-A5E98DAEC130}"/>
              </a:ext>
            </a:extLst>
          </p:cNvPr>
          <p:cNvSpPr>
            <a:spLocks noGrp="1"/>
          </p:cNvSpPr>
          <p:nvPr>
            <p:ph idx="1"/>
          </p:nvPr>
        </p:nvSpPr>
        <p:spPr>
          <a:xfrm>
            <a:off x="372533" y="1332090"/>
            <a:ext cx="5446633" cy="5215465"/>
          </a:xfrm>
        </p:spPr>
        <p:txBody>
          <a:bodyPr/>
          <a:lstStyle/>
          <a:p>
            <a:r>
              <a:rPr lang="en-US" sz="1800" dirty="0"/>
              <a:t>Initially the </a:t>
            </a:r>
            <a:r>
              <a:rPr lang="en-US" sz="1800" dirty="0">
                <a:solidFill>
                  <a:schemeClr val="accent1">
                    <a:lumMod val="60000"/>
                    <a:lumOff val="40000"/>
                  </a:schemeClr>
                </a:solidFill>
              </a:rPr>
              <a:t>Lewis structures </a:t>
            </a:r>
            <a:r>
              <a:rPr lang="en-US" sz="1800" dirty="0"/>
              <a:t>show the atoms with their natural number of valence electrons, having </a:t>
            </a:r>
            <a:r>
              <a:rPr lang="en-US" sz="1800" dirty="0">
                <a:solidFill>
                  <a:srgbClr val="FFFF00"/>
                </a:solidFill>
              </a:rPr>
              <a:t>zero</a:t>
            </a:r>
            <a:r>
              <a:rPr lang="en-US" sz="1800" dirty="0"/>
              <a:t> charge</a:t>
            </a:r>
          </a:p>
          <a:p>
            <a:r>
              <a:rPr lang="en-US" sz="1800" dirty="0"/>
              <a:t>For </a:t>
            </a:r>
            <a:r>
              <a:rPr lang="en-US" sz="1800" dirty="0">
                <a:solidFill>
                  <a:srgbClr val="FFFF00"/>
                </a:solidFill>
              </a:rPr>
              <a:t>sodium</a:t>
            </a:r>
            <a:r>
              <a:rPr lang="en-US" sz="1800" dirty="0"/>
              <a:t> (Na), there is 1 valence electron (dot). For </a:t>
            </a:r>
            <a:r>
              <a:rPr lang="en-US" sz="1800" dirty="0">
                <a:solidFill>
                  <a:srgbClr val="FFFF00"/>
                </a:solidFill>
              </a:rPr>
              <a:t>chlorine</a:t>
            </a:r>
            <a:r>
              <a:rPr lang="en-US" sz="1800" dirty="0"/>
              <a:t> (Cl), there are 7 electrons (dots)</a:t>
            </a:r>
          </a:p>
          <a:p>
            <a:r>
              <a:rPr lang="en-US" sz="1800" dirty="0"/>
              <a:t>Note the electron configurations: </a:t>
            </a:r>
            <a:r>
              <a:rPr lang="en-US" sz="1800" dirty="0">
                <a:solidFill>
                  <a:schemeClr val="accent1">
                    <a:lumMod val="60000"/>
                    <a:lumOff val="40000"/>
                  </a:schemeClr>
                </a:solidFill>
              </a:rPr>
              <a:t>Na</a:t>
            </a:r>
            <a:r>
              <a:rPr lang="en-US" sz="1800" baseline="30000" dirty="0">
                <a:solidFill>
                  <a:schemeClr val="accent1">
                    <a:lumMod val="60000"/>
                    <a:lumOff val="40000"/>
                  </a:schemeClr>
                </a:solidFill>
              </a:rPr>
              <a:t>0</a:t>
            </a:r>
            <a:r>
              <a:rPr lang="en-US" sz="1800" dirty="0"/>
              <a:t> has its valence shell at </a:t>
            </a:r>
            <a:r>
              <a:rPr lang="en-US" sz="1800" b="1" i="1" dirty="0">
                <a:solidFill>
                  <a:srgbClr val="FFC000"/>
                </a:solidFill>
              </a:rPr>
              <a:t>n</a:t>
            </a:r>
            <a:r>
              <a:rPr lang="en-US" sz="1800" dirty="0">
                <a:solidFill>
                  <a:srgbClr val="FFC000"/>
                </a:solidFill>
              </a:rPr>
              <a:t> = 3</a:t>
            </a:r>
            <a:r>
              <a:rPr lang="en-US" sz="1800" dirty="0"/>
              <a:t>. </a:t>
            </a:r>
            <a:r>
              <a:rPr lang="en-US" sz="1800" dirty="0">
                <a:solidFill>
                  <a:schemeClr val="accent1">
                    <a:lumMod val="60000"/>
                    <a:lumOff val="40000"/>
                  </a:schemeClr>
                </a:solidFill>
              </a:rPr>
              <a:t>Cl</a:t>
            </a:r>
            <a:r>
              <a:rPr lang="en-US" sz="1800" baseline="30000" dirty="0">
                <a:solidFill>
                  <a:schemeClr val="accent1">
                    <a:lumMod val="60000"/>
                    <a:lumOff val="40000"/>
                  </a:schemeClr>
                </a:solidFill>
              </a:rPr>
              <a:t>0</a:t>
            </a:r>
            <a:r>
              <a:rPr lang="en-US" sz="1800" dirty="0"/>
              <a:t> in same period has its valence shell at</a:t>
            </a:r>
            <a:br>
              <a:rPr lang="en-US" sz="1800" dirty="0"/>
            </a:br>
            <a:r>
              <a:rPr lang="en-US" sz="1800" b="1" i="1" dirty="0">
                <a:solidFill>
                  <a:srgbClr val="FFC000"/>
                </a:solidFill>
              </a:rPr>
              <a:t>n</a:t>
            </a:r>
            <a:r>
              <a:rPr lang="en-US" sz="1800" dirty="0">
                <a:solidFill>
                  <a:srgbClr val="FFC000"/>
                </a:solidFill>
              </a:rPr>
              <a:t> = 3 </a:t>
            </a:r>
            <a:r>
              <a:rPr lang="en-US" sz="1800" dirty="0"/>
              <a:t>too. (the </a:t>
            </a:r>
            <a:r>
              <a:rPr lang="en-US" sz="1800" b="1" i="1" dirty="0"/>
              <a:t>n</a:t>
            </a:r>
            <a:r>
              <a:rPr lang="en-US" sz="1800" dirty="0"/>
              <a:t> value is just a coincidence)</a:t>
            </a:r>
          </a:p>
          <a:p>
            <a:r>
              <a:rPr lang="en-US" sz="1800" dirty="0"/>
              <a:t>An electron moves from Na to Cl </a:t>
            </a:r>
            <a:r>
              <a:rPr lang="en-US" sz="1800" dirty="0">
                <a:sym typeface="Wingdings" panose="05000000000000000000" pitchFamily="2" charset="2"/>
              </a:rPr>
              <a:t> Na</a:t>
            </a:r>
            <a:r>
              <a:rPr lang="en-US" sz="1800" baseline="30000" dirty="0">
                <a:sym typeface="Wingdings" panose="05000000000000000000" pitchFamily="2" charset="2"/>
              </a:rPr>
              <a:t>+</a:t>
            </a:r>
            <a:r>
              <a:rPr lang="en-US" sz="1800" dirty="0">
                <a:sym typeface="Wingdings" panose="05000000000000000000" pitchFamily="2" charset="2"/>
              </a:rPr>
              <a:t> and Cl</a:t>
            </a:r>
            <a:r>
              <a:rPr lang="en-US" sz="1800" baseline="30000" dirty="0">
                <a:sym typeface="Wingdings" panose="05000000000000000000" pitchFamily="2" charset="2"/>
              </a:rPr>
              <a:t>- </a:t>
            </a:r>
            <a:r>
              <a:rPr lang="en-US" sz="1800" dirty="0">
                <a:sym typeface="Wingdings" panose="05000000000000000000" pitchFamily="2" charset="2"/>
              </a:rPr>
              <a:t>form</a:t>
            </a:r>
          </a:p>
          <a:p>
            <a:r>
              <a:rPr lang="en-US" sz="1800" dirty="0">
                <a:sym typeface="Wingdings" panose="05000000000000000000" pitchFamily="2" charset="2"/>
              </a:rPr>
              <a:t>Na</a:t>
            </a:r>
            <a:r>
              <a:rPr lang="en-US" sz="1800" baseline="30000" dirty="0">
                <a:sym typeface="Wingdings" panose="05000000000000000000" pitchFamily="2" charset="2"/>
              </a:rPr>
              <a:t>+</a:t>
            </a:r>
            <a:r>
              <a:rPr lang="en-US" sz="1800" dirty="0">
                <a:sym typeface="Wingdings" panose="05000000000000000000" pitchFamily="2" charset="2"/>
              </a:rPr>
              <a:t> has electron configuration of Ne now. [Ne] is also [He]2s</a:t>
            </a:r>
            <a:r>
              <a:rPr lang="en-US" sz="1800" baseline="30000" dirty="0">
                <a:sym typeface="Wingdings" panose="05000000000000000000" pitchFamily="2" charset="2"/>
              </a:rPr>
              <a:t>2</a:t>
            </a:r>
            <a:r>
              <a:rPr lang="en-US" sz="1800" dirty="0">
                <a:sym typeface="Wingdings" panose="05000000000000000000" pitchFamily="2" charset="2"/>
              </a:rPr>
              <a:t>2p</a:t>
            </a:r>
            <a:r>
              <a:rPr lang="en-US" sz="1800" baseline="30000" dirty="0">
                <a:sym typeface="Wingdings" panose="05000000000000000000" pitchFamily="2" charset="2"/>
              </a:rPr>
              <a:t>6</a:t>
            </a:r>
            <a:r>
              <a:rPr lang="en-US" sz="1800" dirty="0">
                <a:sym typeface="Wingdings" panose="05000000000000000000" pitchFamily="2" charset="2"/>
              </a:rPr>
              <a:t>, and Cl</a:t>
            </a:r>
            <a:r>
              <a:rPr lang="en-US" sz="1800" baseline="30000" dirty="0">
                <a:sym typeface="Wingdings" panose="05000000000000000000" pitchFamily="2" charset="2"/>
              </a:rPr>
              <a:t>-</a:t>
            </a:r>
            <a:r>
              <a:rPr lang="en-US" sz="1800" dirty="0">
                <a:sym typeface="Wingdings" panose="05000000000000000000" pitchFamily="2" charset="2"/>
              </a:rPr>
              <a:t> has configuration of [</a:t>
            </a:r>
            <a:r>
              <a:rPr lang="en-US" sz="1800" dirty="0" err="1">
                <a:sym typeface="Wingdings" panose="05000000000000000000" pitchFamily="2" charset="2"/>
              </a:rPr>
              <a:t>Ar</a:t>
            </a:r>
            <a:r>
              <a:rPr lang="en-US" sz="1800" dirty="0">
                <a:sym typeface="Wingdings" panose="05000000000000000000" pitchFamily="2" charset="2"/>
              </a:rPr>
              <a:t>], which is actually [Ne]3s</a:t>
            </a:r>
            <a:r>
              <a:rPr lang="en-US" sz="1800" baseline="30000" dirty="0">
                <a:sym typeface="Wingdings" panose="05000000000000000000" pitchFamily="2" charset="2"/>
              </a:rPr>
              <a:t>2</a:t>
            </a:r>
            <a:r>
              <a:rPr lang="en-US" sz="1800" dirty="0">
                <a:sym typeface="Wingdings" panose="05000000000000000000" pitchFamily="2" charset="2"/>
              </a:rPr>
              <a:t>3p</a:t>
            </a:r>
            <a:r>
              <a:rPr lang="en-US" sz="1800" baseline="30000" dirty="0">
                <a:sym typeface="Wingdings" panose="05000000000000000000" pitchFamily="2" charset="2"/>
              </a:rPr>
              <a:t>6. </a:t>
            </a:r>
            <a:endParaRPr lang="en-US" baseline="30000" dirty="0"/>
          </a:p>
        </p:txBody>
      </p:sp>
      <p:pic>
        <p:nvPicPr>
          <p:cNvPr id="7" name="Picture 6">
            <a:extLst>
              <a:ext uri="{FF2B5EF4-FFF2-40B4-BE49-F238E27FC236}">
                <a16:creationId xmlns:a16="http://schemas.microsoft.com/office/drawing/2014/main" id="{DB44EA35-94DE-4A5E-0F54-F284C1CE8E53}"/>
              </a:ext>
            </a:extLst>
          </p:cNvPr>
          <p:cNvPicPr>
            <a:picLocks noChangeAspect="1"/>
          </p:cNvPicPr>
          <p:nvPr/>
        </p:nvPicPr>
        <p:blipFill>
          <a:blip r:embed="rId2"/>
          <a:stretch>
            <a:fillRect/>
          </a:stretch>
        </p:blipFill>
        <p:spPr>
          <a:xfrm>
            <a:off x="6682545" y="3429000"/>
            <a:ext cx="1914792" cy="724001"/>
          </a:xfrm>
          <a:prstGeom prst="rect">
            <a:avLst/>
          </a:prstGeom>
        </p:spPr>
      </p:pic>
      <p:pic>
        <p:nvPicPr>
          <p:cNvPr id="9" name="Picture 8">
            <a:extLst>
              <a:ext uri="{FF2B5EF4-FFF2-40B4-BE49-F238E27FC236}">
                <a16:creationId xmlns:a16="http://schemas.microsoft.com/office/drawing/2014/main" id="{22BC40AC-8DC4-D119-308D-B27CBC5CF550}"/>
              </a:ext>
            </a:extLst>
          </p:cNvPr>
          <p:cNvPicPr>
            <a:picLocks noChangeAspect="1"/>
          </p:cNvPicPr>
          <p:nvPr/>
        </p:nvPicPr>
        <p:blipFill>
          <a:blip r:embed="rId3"/>
          <a:stretch>
            <a:fillRect/>
          </a:stretch>
        </p:blipFill>
        <p:spPr>
          <a:xfrm>
            <a:off x="5819166" y="1473039"/>
            <a:ext cx="2867425" cy="1228896"/>
          </a:xfrm>
          <a:prstGeom prst="rect">
            <a:avLst/>
          </a:prstGeom>
        </p:spPr>
      </p:pic>
      <p:pic>
        <p:nvPicPr>
          <p:cNvPr id="11" name="Picture 10">
            <a:extLst>
              <a:ext uri="{FF2B5EF4-FFF2-40B4-BE49-F238E27FC236}">
                <a16:creationId xmlns:a16="http://schemas.microsoft.com/office/drawing/2014/main" id="{19E56DB6-C410-603E-D105-ADA07960579F}"/>
              </a:ext>
            </a:extLst>
          </p:cNvPr>
          <p:cNvPicPr>
            <a:picLocks noChangeAspect="1"/>
          </p:cNvPicPr>
          <p:nvPr/>
        </p:nvPicPr>
        <p:blipFill>
          <a:blip r:embed="rId4"/>
          <a:stretch>
            <a:fillRect/>
          </a:stretch>
        </p:blipFill>
        <p:spPr>
          <a:xfrm>
            <a:off x="6063333" y="4916225"/>
            <a:ext cx="2534004" cy="1219370"/>
          </a:xfrm>
          <a:prstGeom prst="rect">
            <a:avLst/>
          </a:prstGeom>
        </p:spPr>
      </p:pic>
      <p:sp>
        <p:nvSpPr>
          <p:cNvPr id="4" name="Slide Number Placeholder 3">
            <a:extLst>
              <a:ext uri="{FF2B5EF4-FFF2-40B4-BE49-F238E27FC236}">
                <a16:creationId xmlns:a16="http://schemas.microsoft.com/office/drawing/2014/main" id="{5A87C060-2EC5-DE39-9E38-C6D29E12F1D3}"/>
              </a:ext>
            </a:extLst>
          </p:cNvPr>
          <p:cNvSpPr>
            <a:spLocks noGrp="1"/>
          </p:cNvSpPr>
          <p:nvPr>
            <p:ph type="sldNum" sz="quarter" idx="10"/>
          </p:nvPr>
        </p:nvSpPr>
        <p:spPr/>
        <p:txBody>
          <a:bodyPr/>
          <a:lstStyle/>
          <a:p>
            <a:fld id="{5B6962B3-FD4C-44AA-AB11-79423C828F3E}" type="slidenum">
              <a:rPr lang="en-US" smtClean="0"/>
              <a:pPr/>
              <a:t>14</a:t>
            </a:fld>
            <a:endParaRPr lang="en-US" dirty="0"/>
          </a:p>
        </p:txBody>
      </p:sp>
    </p:spTree>
    <p:extLst>
      <p:ext uri="{BB962C8B-B14F-4D97-AF65-F5344CB8AC3E}">
        <p14:creationId xmlns:p14="http://schemas.microsoft.com/office/powerpoint/2010/main" val="242609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DB207-7529-AB77-47BA-E5A0F38B6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752DC-7241-D9C1-4858-BD5C89E13857}"/>
              </a:ext>
            </a:extLst>
          </p:cNvPr>
          <p:cNvSpPr>
            <a:spLocks noGrp="1"/>
          </p:cNvSpPr>
          <p:nvPr>
            <p:ph type="title"/>
          </p:nvPr>
        </p:nvSpPr>
        <p:spPr>
          <a:xfrm>
            <a:off x="349955" y="456121"/>
            <a:ext cx="8421512" cy="646331"/>
          </a:xfrm>
        </p:spPr>
        <p:txBody>
          <a:bodyPr/>
          <a:lstStyle/>
          <a:p>
            <a:r>
              <a:rPr lang="en-US" sz="3600" dirty="0"/>
              <a:t>Two Electrons Moved</a:t>
            </a:r>
          </a:p>
        </p:txBody>
      </p:sp>
      <p:sp>
        <p:nvSpPr>
          <p:cNvPr id="3" name="Content Placeholder 2">
            <a:extLst>
              <a:ext uri="{FF2B5EF4-FFF2-40B4-BE49-F238E27FC236}">
                <a16:creationId xmlns:a16="http://schemas.microsoft.com/office/drawing/2014/main" id="{7B7CF053-BCED-C7CC-5504-7578A02D491E}"/>
              </a:ext>
            </a:extLst>
          </p:cNvPr>
          <p:cNvSpPr>
            <a:spLocks noGrp="1"/>
          </p:cNvSpPr>
          <p:nvPr>
            <p:ph idx="1"/>
          </p:nvPr>
        </p:nvSpPr>
        <p:spPr>
          <a:xfrm>
            <a:off x="372533" y="1332090"/>
            <a:ext cx="5446633" cy="5215465"/>
          </a:xfrm>
        </p:spPr>
        <p:txBody>
          <a:bodyPr/>
          <a:lstStyle/>
          <a:p>
            <a:r>
              <a:rPr lang="en-US" sz="2000" dirty="0">
                <a:solidFill>
                  <a:srgbClr val="FFFF00"/>
                </a:solidFill>
              </a:rPr>
              <a:t>Group 2</a:t>
            </a:r>
            <a:r>
              <a:rPr lang="en-US" sz="2000" dirty="0"/>
              <a:t> element </a:t>
            </a:r>
            <a:r>
              <a:rPr lang="en-US" sz="2000" dirty="0">
                <a:solidFill>
                  <a:srgbClr val="00FF00"/>
                </a:solidFill>
              </a:rPr>
              <a:t>magnesium</a:t>
            </a:r>
            <a:r>
              <a:rPr lang="en-US" sz="2000" dirty="0"/>
              <a:t> (Mg) has </a:t>
            </a:r>
            <a:r>
              <a:rPr lang="en-US" sz="2000" dirty="0">
                <a:solidFill>
                  <a:schemeClr val="accent1">
                    <a:lumMod val="60000"/>
                    <a:lumOff val="40000"/>
                  </a:schemeClr>
                </a:solidFill>
              </a:rPr>
              <a:t>two</a:t>
            </a:r>
            <a:r>
              <a:rPr lang="en-US" sz="2000" dirty="0"/>
              <a:t> electrons in its valence shell. Note the Lewis structure and the electron configuration of Mg</a:t>
            </a:r>
            <a:r>
              <a:rPr lang="en-US" sz="2000" baseline="30000" dirty="0"/>
              <a:t>0</a:t>
            </a:r>
          </a:p>
          <a:p>
            <a:r>
              <a:rPr lang="en-US" sz="2000" dirty="0">
                <a:solidFill>
                  <a:srgbClr val="FFFF00"/>
                </a:solidFill>
              </a:rPr>
              <a:t>Group 16 </a:t>
            </a:r>
            <a:r>
              <a:rPr lang="en-US" sz="2000" dirty="0"/>
              <a:t>element </a:t>
            </a:r>
            <a:r>
              <a:rPr lang="en-US" sz="2000" dirty="0">
                <a:solidFill>
                  <a:srgbClr val="00FF00"/>
                </a:solidFill>
              </a:rPr>
              <a:t>oxygen</a:t>
            </a:r>
            <a:r>
              <a:rPr lang="en-US" sz="2000" dirty="0"/>
              <a:t> (O) has </a:t>
            </a:r>
            <a:r>
              <a:rPr lang="en-US" sz="2000" dirty="0">
                <a:solidFill>
                  <a:schemeClr val="accent1">
                    <a:lumMod val="60000"/>
                    <a:lumOff val="40000"/>
                  </a:schemeClr>
                </a:solidFill>
              </a:rPr>
              <a:t>six</a:t>
            </a:r>
            <a:r>
              <a:rPr lang="en-US" sz="2000" dirty="0"/>
              <a:t> electrons in its valence shell. See its Lewis structure and electron configuration of O</a:t>
            </a:r>
            <a:r>
              <a:rPr lang="en-US" sz="2000" baseline="30000" dirty="0"/>
              <a:t>0</a:t>
            </a:r>
          </a:p>
          <a:p>
            <a:r>
              <a:rPr lang="en-US" sz="2000" dirty="0"/>
              <a:t>Mg willingly gives its two electrons, which O willingly takes</a:t>
            </a:r>
          </a:p>
          <a:p>
            <a:r>
              <a:rPr lang="en-US" sz="2000" dirty="0"/>
              <a:t>The Mg</a:t>
            </a:r>
            <a:r>
              <a:rPr lang="en-US" sz="2000" baseline="30000" dirty="0"/>
              <a:t>2+ </a:t>
            </a:r>
            <a:r>
              <a:rPr lang="en-US" sz="2000" dirty="0"/>
              <a:t>ion now has the octet structure of the previous period noble gas, and O</a:t>
            </a:r>
            <a:r>
              <a:rPr lang="en-US" sz="2000" baseline="30000" dirty="0"/>
              <a:t>2-</a:t>
            </a:r>
            <a:r>
              <a:rPr lang="en-US" sz="2000" dirty="0"/>
              <a:t> has the structure of the noble gas element of its period</a:t>
            </a:r>
          </a:p>
        </p:txBody>
      </p:sp>
      <p:pic>
        <p:nvPicPr>
          <p:cNvPr id="20" name="Picture 19">
            <a:extLst>
              <a:ext uri="{FF2B5EF4-FFF2-40B4-BE49-F238E27FC236}">
                <a16:creationId xmlns:a16="http://schemas.microsoft.com/office/drawing/2014/main" id="{16ADDA33-EAA7-A5B0-CB11-DDF7B688EFD1}"/>
              </a:ext>
            </a:extLst>
          </p:cNvPr>
          <p:cNvPicPr>
            <a:picLocks noChangeAspect="1"/>
          </p:cNvPicPr>
          <p:nvPr/>
        </p:nvPicPr>
        <p:blipFill>
          <a:blip r:embed="rId2"/>
          <a:stretch>
            <a:fillRect/>
          </a:stretch>
        </p:blipFill>
        <p:spPr>
          <a:xfrm>
            <a:off x="6504968" y="1347418"/>
            <a:ext cx="2248214" cy="1619476"/>
          </a:xfrm>
          <a:prstGeom prst="rect">
            <a:avLst/>
          </a:prstGeom>
        </p:spPr>
      </p:pic>
      <p:pic>
        <p:nvPicPr>
          <p:cNvPr id="22" name="Picture 21">
            <a:extLst>
              <a:ext uri="{FF2B5EF4-FFF2-40B4-BE49-F238E27FC236}">
                <a16:creationId xmlns:a16="http://schemas.microsoft.com/office/drawing/2014/main" id="{A96744AF-E0AD-B24B-9917-54E4E1145BF0}"/>
              </a:ext>
            </a:extLst>
          </p:cNvPr>
          <p:cNvPicPr>
            <a:picLocks noChangeAspect="1"/>
          </p:cNvPicPr>
          <p:nvPr/>
        </p:nvPicPr>
        <p:blipFill>
          <a:blip r:embed="rId3"/>
          <a:stretch>
            <a:fillRect/>
          </a:stretch>
        </p:blipFill>
        <p:spPr>
          <a:xfrm>
            <a:off x="6323200" y="3758934"/>
            <a:ext cx="2448267" cy="1476581"/>
          </a:xfrm>
          <a:prstGeom prst="rect">
            <a:avLst/>
          </a:prstGeom>
        </p:spPr>
      </p:pic>
      <p:sp>
        <p:nvSpPr>
          <p:cNvPr id="4" name="Slide Number Placeholder 3">
            <a:extLst>
              <a:ext uri="{FF2B5EF4-FFF2-40B4-BE49-F238E27FC236}">
                <a16:creationId xmlns:a16="http://schemas.microsoft.com/office/drawing/2014/main" id="{20012C84-459B-3ECB-FEF8-58F2B07C529E}"/>
              </a:ext>
            </a:extLst>
          </p:cNvPr>
          <p:cNvSpPr>
            <a:spLocks noGrp="1"/>
          </p:cNvSpPr>
          <p:nvPr>
            <p:ph type="sldNum" sz="quarter" idx="10"/>
          </p:nvPr>
        </p:nvSpPr>
        <p:spPr/>
        <p:txBody>
          <a:bodyPr/>
          <a:lstStyle/>
          <a:p>
            <a:fld id="{5B6962B3-FD4C-44AA-AB11-79423C828F3E}" type="slidenum">
              <a:rPr lang="en-US" smtClean="0"/>
              <a:pPr/>
              <a:t>15</a:t>
            </a:fld>
            <a:endParaRPr lang="en-US" dirty="0"/>
          </a:p>
        </p:txBody>
      </p:sp>
    </p:spTree>
    <p:extLst>
      <p:ext uri="{BB962C8B-B14F-4D97-AF65-F5344CB8AC3E}">
        <p14:creationId xmlns:p14="http://schemas.microsoft.com/office/powerpoint/2010/main" val="315718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6412-A0D3-288E-2479-5B086C873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A00FE-F864-5567-E875-7CC33672E5A4}"/>
              </a:ext>
            </a:extLst>
          </p:cNvPr>
          <p:cNvSpPr>
            <a:spLocks noGrp="1"/>
          </p:cNvSpPr>
          <p:nvPr>
            <p:ph type="title"/>
          </p:nvPr>
        </p:nvSpPr>
        <p:spPr>
          <a:xfrm>
            <a:off x="349955" y="486899"/>
            <a:ext cx="8421512" cy="584775"/>
          </a:xfrm>
        </p:spPr>
        <p:txBody>
          <a:bodyPr/>
          <a:lstStyle/>
          <a:p>
            <a:r>
              <a:rPr lang="en-US" sz="3200" dirty="0"/>
              <a:t>Two Electrons Moved, But FROM Two Atoms</a:t>
            </a:r>
          </a:p>
        </p:txBody>
      </p:sp>
      <p:sp>
        <p:nvSpPr>
          <p:cNvPr id="3" name="Content Placeholder 2">
            <a:extLst>
              <a:ext uri="{FF2B5EF4-FFF2-40B4-BE49-F238E27FC236}">
                <a16:creationId xmlns:a16="http://schemas.microsoft.com/office/drawing/2014/main" id="{EA7E3D2C-863A-DA42-9CD0-9FF8AC45EA8D}"/>
              </a:ext>
            </a:extLst>
          </p:cNvPr>
          <p:cNvSpPr>
            <a:spLocks noGrp="1"/>
          </p:cNvSpPr>
          <p:nvPr>
            <p:ph idx="1"/>
          </p:nvPr>
        </p:nvSpPr>
        <p:spPr>
          <a:xfrm>
            <a:off x="372533" y="1332090"/>
            <a:ext cx="6122271" cy="5215465"/>
          </a:xfrm>
        </p:spPr>
        <p:txBody>
          <a:bodyPr/>
          <a:lstStyle/>
          <a:p>
            <a:r>
              <a:rPr lang="en-US" dirty="0"/>
              <a:t>Sulfur, in same Group 16 as oxygen, but one period down, is ready to take two electrons into its valence shell with 6 electrons, to complete the octet</a:t>
            </a:r>
          </a:p>
          <a:p>
            <a:r>
              <a:rPr lang="en-US" dirty="0"/>
              <a:t>It is not required that it be from a Group 2 element with two electrons. Instead it can be two Group 1 elements, like potassium (K) or lithium (Li), but in this case sodium (Na) again</a:t>
            </a:r>
          </a:p>
          <a:p>
            <a:r>
              <a:rPr lang="en-US" dirty="0"/>
              <a:t>Note the resulting electron configurations and Lewis structures</a:t>
            </a:r>
          </a:p>
          <a:p>
            <a:pPr marL="0" indent="0">
              <a:buNone/>
            </a:pPr>
            <a:endParaRPr lang="en-US" dirty="0"/>
          </a:p>
        </p:txBody>
      </p:sp>
      <p:pic>
        <p:nvPicPr>
          <p:cNvPr id="7" name="Picture 6">
            <a:extLst>
              <a:ext uri="{FF2B5EF4-FFF2-40B4-BE49-F238E27FC236}">
                <a16:creationId xmlns:a16="http://schemas.microsoft.com/office/drawing/2014/main" id="{83560500-9510-9FE2-C619-BDF91F3EE8BD}"/>
              </a:ext>
            </a:extLst>
          </p:cNvPr>
          <p:cNvPicPr>
            <a:picLocks noChangeAspect="1"/>
          </p:cNvPicPr>
          <p:nvPr/>
        </p:nvPicPr>
        <p:blipFill>
          <a:blip r:embed="rId2"/>
          <a:stretch>
            <a:fillRect/>
          </a:stretch>
        </p:blipFill>
        <p:spPr>
          <a:xfrm>
            <a:off x="6742632" y="1366582"/>
            <a:ext cx="2146242" cy="1797345"/>
          </a:xfrm>
          <a:prstGeom prst="rect">
            <a:avLst/>
          </a:prstGeom>
        </p:spPr>
      </p:pic>
      <p:pic>
        <p:nvPicPr>
          <p:cNvPr id="17" name="Picture 16">
            <a:extLst>
              <a:ext uri="{FF2B5EF4-FFF2-40B4-BE49-F238E27FC236}">
                <a16:creationId xmlns:a16="http://schemas.microsoft.com/office/drawing/2014/main" id="{9CA7CBE5-3F48-28A2-E068-BBF6A64D9D65}"/>
              </a:ext>
            </a:extLst>
          </p:cNvPr>
          <p:cNvPicPr>
            <a:picLocks noChangeAspect="1"/>
          </p:cNvPicPr>
          <p:nvPr/>
        </p:nvPicPr>
        <p:blipFill>
          <a:blip r:embed="rId3"/>
          <a:stretch>
            <a:fillRect/>
          </a:stretch>
        </p:blipFill>
        <p:spPr>
          <a:xfrm>
            <a:off x="6929804" y="3939822"/>
            <a:ext cx="1771897" cy="1705213"/>
          </a:xfrm>
          <a:prstGeom prst="rect">
            <a:avLst/>
          </a:prstGeom>
        </p:spPr>
      </p:pic>
      <p:sp>
        <p:nvSpPr>
          <p:cNvPr id="4" name="Slide Number Placeholder 3">
            <a:extLst>
              <a:ext uri="{FF2B5EF4-FFF2-40B4-BE49-F238E27FC236}">
                <a16:creationId xmlns:a16="http://schemas.microsoft.com/office/drawing/2014/main" id="{23AB12AF-DB97-EA5D-A84E-843573152A4F}"/>
              </a:ext>
            </a:extLst>
          </p:cNvPr>
          <p:cNvSpPr>
            <a:spLocks noGrp="1"/>
          </p:cNvSpPr>
          <p:nvPr>
            <p:ph type="sldNum" sz="quarter" idx="10"/>
          </p:nvPr>
        </p:nvSpPr>
        <p:spPr/>
        <p:txBody>
          <a:bodyPr/>
          <a:lstStyle/>
          <a:p>
            <a:fld id="{5B6962B3-FD4C-44AA-AB11-79423C828F3E}" type="slidenum">
              <a:rPr lang="en-US" smtClean="0"/>
              <a:pPr/>
              <a:t>16</a:t>
            </a:fld>
            <a:endParaRPr lang="en-US" dirty="0"/>
          </a:p>
        </p:txBody>
      </p:sp>
    </p:spTree>
    <p:extLst>
      <p:ext uri="{BB962C8B-B14F-4D97-AF65-F5344CB8AC3E}">
        <p14:creationId xmlns:p14="http://schemas.microsoft.com/office/powerpoint/2010/main" val="415807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46782-F069-A33D-5842-42150686C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D15D9-337E-5489-4A20-EF44B708CB59}"/>
              </a:ext>
            </a:extLst>
          </p:cNvPr>
          <p:cNvSpPr>
            <a:spLocks noGrp="1"/>
          </p:cNvSpPr>
          <p:nvPr>
            <p:ph type="title"/>
          </p:nvPr>
        </p:nvSpPr>
        <p:spPr>
          <a:xfrm>
            <a:off x="349955" y="486899"/>
            <a:ext cx="8421512" cy="584775"/>
          </a:xfrm>
        </p:spPr>
        <p:txBody>
          <a:bodyPr/>
          <a:lstStyle/>
          <a:p>
            <a:r>
              <a:rPr lang="en-US" sz="3200" dirty="0"/>
              <a:t>Two Electrons Moved, But TO Two Atoms</a:t>
            </a:r>
          </a:p>
        </p:txBody>
      </p:sp>
      <p:sp>
        <p:nvSpPr>
          <p:cNvPr id="3" name="Content Placeholder 2">
            <a:extLst>
              <a:ext uri="{FF2B5EF4-FFF2-40B4-BE49-F238E27FC236}">
                <a16:creationId xmlns:a16="http://schemas.microsoft.com/office/drawing/2014/main" id="{88AED53F-2340-C808-55B1-1F77637C3E28}"/>
              </a:ext>
            </a:extLst>
          </p:cNvPr>
          <p:cNvSpPr>
            <a:spLocks noGrp="1"/>
          </p:cNvSpPr>
          <p:nvPr>
            <p:ph idx="1"/>
          </p:nvPr>
        </p:nvSpPr>
        <p:spPr>
          <a:xfrm>
            <a:off x="372533" y="1332090"/>
            <a:ext cx="5446633" cy="5215465"/>
          </a:xfrm>
        </p:spPr>
        <p:txBody>
          <a:bodyPr/>
          <a:lstStyle/>
          <a:p>
            <a:r>
              <a:rPr lang="en-US" sz="2200" dirty="0"/>
              <a:t>This diagramming just demonstrates how the two valence shell electrons of calcium (Ca) in Ca</a:t>
            </a:r>
            <a:r>
              <a:rPr lang="en-US" sz="2200" baseline="30000" dirty="0"/>
              <a:t>0</a:t>
            </a:r>
            <a:r>
              <a:rPr lang="en-US" sz="2200" dirty="0"/>
              <a:t> where one each is used to add one electron to each of two chlorine (Cl) atoms in the Cl</a:t>
            </a:r>
            <a:r>
              <a:rPr lang="en-US" sz="2200" baseline="30000" dirty="0"/>
              <a:t>0</a:t>
            </a:r>
            <a:r>
              <a:rPr lang="en-US" sz="2200" dirty="0"/>
              <a:t> state</a:t>
            </a:r>
          </a:p>
          <a:p>
            <a:r>
              <a:rPr lang="en-US" sz="2200" dirty="0"/>
              <a:t>The result is a Ca</a:t>
            </a:r>
            <a:r>
              <a:rPr lang="en-US" sz="2200" baseline="30000" dirty="0"/>
              <a:t>2+ </a:t>
            </a:r>
            <a:r>
              <a:rPr lang="en-US" sz="2200" dirty="0"/>
              <a:t>ion, two Cl</a:t>
            </a:r>
            <a:r>
              <a:rPr lang="en-US" sz="2200" baseline="30000" dirty="0"/>
              <a:t>-</a:t>
            </a:r>
            <a:r>
              <a:rPr lang="en-US" sz="2200" dirty="0"/>
              <a:t> ions, and these will be the formula unit of ionic compound solid/crystal that is the compound</a:t>
            </a:r>
          </a:p>
          <a:p>
            <a:r>
              <a:rPr lang="en-US" sz="2200" dirty="0"/>
              <a:t>Note how the electron configurations of the ions in the compound show how they form the octet of a noble </a:t>
            </a:r>
            <a:r>
              <a:rPr lang="en-US" sz="2200"/>
              <a:t>gas element</a:t>
            </a:r>
            <a:endParaRPr lang="en-US" sz="2200" dirty="0"/>
          </a:p>
        </p:txBody>
      </p:sp>
      <p:pic>
        <p:nvPicPr>
          <p:cNvPr id="9" name="Picture 8">
            <a:extLst>
              <a:ext uri="{FF2B5EF4-FFF2-40B4-BE49-F238E27FC236}">
                <a16:creationId xmlns:a16="http://schemas.microsoft.com/office/drawing/2014/main" id="{C676229A-047B-7F9E-A005-2415FD4489BA}"/>
              </a:ext>
            </a:extLst>
          </p:cNvPr>
          <p:cNvPicPr>
            <a:picLocks noChangeAspect="1"/>
          </p:cNvPicPr>
          <p:nvPr/>
        </p:nvPicPr>
        <p:blipFill>
          <a:blip r:embed="rId2"/>
          <a:stretch>
            <a:fillRect/>
          </a:stretch>
        </p:blipFill>
        <p:spPr>
          <a:xfrm>
            <a:off x="6230798" y="1204219"/>
            <a:ext cx="2572109" cy="2333951"/>
          </a:xfrm>
          <a:prstGeom prst="rect">
            <a:avLst/>
          </a:prstGeom>
        </p:spPr>
      </p:pic>
      <p:pic>
        <p:nvPicPr>
          <p:cNvPr id="14" name="Picture 13">
            <a:extLst>
              <a:ext uri="{FF2B5EF4-FFF2-40B4-BE49-F238E27FC236}">
                <a16:creationId xmlns:a16="http://schemas.microsoft.com/office/drawing/2014/main" id="{9D6EADBD-9239-CBDE-77A2-7B38282DC891}"/>
              </a:ext>
            </a:extLst>
          </p:cNvPr>
          <p:cNvPicPr>
            <a:picLocks noChangeAspect="1"/>
          </p:cNvPicPr>
          <p:nvPr/>
        </p:nvPicPr>
        <p:blipFill>
          <a:blip r:embed="rId3"/>
          <a:stretch>
            <a:fillRect/>
          </a:stretch>
        </p:blipFill>
        <p:spPr>
          <a:xfrm>
            <a:off x="6488008" y="3745214"/>
            <a:ext cx="2057687" cy="2905530"/>
          </a:xfrm>
          <a:prstGeom prst="rect">
            <a:avLst/>
          </a:prstGeom>
        </p:spPr>
      </p:pic>
      <p:sp>
        <p:nvSpPr>
          <p:cNvPr id="4" name="Slide Number Placeholder 3">
            <a:extLst>
              <a:ext uri="{FF2B5EF4-FFF2-40B4-BE49-F238E27FC236}">
                <a16:creationId xmlns:a16="http://schemas.microsoft.com/office/drawing/2014/main" id="{A24040C4-8386-A16B-834F-8BAF9EB799FD}"/>
              </a:ext>
            </a:extLst>
          </p:cNvPr>
          <p:cNvSpPr>
            <a:spLocks noGrp="1"/>
          </p:cNvSpPr>
          <p:nvPr>
            <p:ph type="sldNum" sz="quarter" idx="10"/>
          </p:nvPr>
        </p:nvSpPr>
        <p:spPr/>
        <p:txBody>
          <a:bodyPr/>
          <a:lstStyle/>
          <a:p>
            <a:fld id="{5B6962B3-FD4C-44AA-AB11-79423C828F3E}" type="slidenum">
              <a:rPr lang="en-US" smtClean="0"/>
              <a:pPr/>
              <a:t>17</a:t>
            </a:fld>
            <a:endParaRPr lang="en-US" dirty="0"/>
          </a:p>
        </p:txBody>
      </p:sp>
    </p:spTree>
    <p:extLst>
      <p:ext uri="{BB962C8B-B14F-4D97-AF65-F5344CB8AC3E}">
        <p14:creationId xmlns:p14="http://schemas.microsoft.com/office/powerpoint/2010/main" val="28083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E02D6-1B8B-97C7-EF44-E075BD785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E6A31-543A-6BEA-6A7B-F4CA49C82D22}"/>
              </a:ext>
            </a:extLst>
          </p:cNvPr>
          <p:cNvSpPr>
            <a:spLocks noGrp="1"/>
          </p:cNvSpPr>
          <p:nvPr>
            <p:ph type="title"/>
          </p:nvPr>
        </p:nvSpPr>
        <p:spPr/>
        <p:txBody>
          <a:bodyPr/>
          <a:lstStyle/>
          <a:p>
            <a:r>
              <a:rPr lang="en-US" sz="2800" dirty="0"/>
              <a:t>Summarizing Ionic Compound Lewis Structures</a:t>
            </a:r>
          </a:p>
        </p:txBody>
      </p:sp>
      <p:sp>
        <p:nvSpPr>
          <p:cNvPr id="4" name="Content Placeholder 3">
            <a:extLst>
              <a:ext uri="{FF2B5EF4-FFF2-40B4-BE49-F238E27FC236}">
                <a16:creationId xmlns:a16="http://schemas.microsoft.com/office/drawing/2014/main" id="{34235B8F-6A76-675F-CC3C-921052063986}"/>
              </a:ext>
            </a:extLst>
          </p:cNvPr>
          <p:cNvSpPr>
            <a:spLocks noGrp="1"/>
          </p:cNvSpPr>
          <p:nvPr>
            <p:ph idx="1"/>
          </p:nvPr>
        </p:nvSpPr>
        <p:spPr/>
        <p:txBody>
          <a:bodyPr/>
          <a:lstStyle/>
          <a:p>
            <a:r>
              <a:rPr lang="en-US" dirty="0">
                <a:solidFill>
                  <a:schemeClr val="accent1">
                    <a:lumMod val="60000"/>
                    <a:lumOff val="40000"/>
                  </a:schemeClr>
                </a:solidFill>
              </a:rPr>
              <a:t>Lewis structures </a:t>
            </a:r>
            <a:r>
              <a:rPr lang="en-US" dirty="0"/>
              <a:t>are </a:t>
            </a:r>
            <a:r>
              <a:rPr lang="en-US" dirty="0">
                <a:solidFill>
                  <a:srgbClr val="FFFF00"/>
                </a:solidFill>
              </a:rPr>
              <a:t>dot diagrams </a:t>
            </a:r>
            <a:r>
              <a:rPr lang="en-US" dirty="0"/>
              <a:t>of atoms where the dots around the atom represent the </a:t>
            </a:r>
            <a:r>
              <a:rPr lang="en-US" dirty="0">
                <a:solidFill>
                  <a:schemeClr val="accent1">
                    <a:lumMod val="60000"/>
                    <a:lumOff val="40000"/>
                  </a:schemeClr>
                </a:solidFill>
              </a:rPr>
              <a:t>valence</a:t>
            </a:r>
            <a:r>
              <a:rPr lang="en-US" dirty="0"/>
              <a:t> (outermost) </a:t>
            </a:r>
            <a:r>
              <a:rPr lang="en-US" dirty="0">
                <a:solidFill>
                  <a:schemeClr val="accent1">
                    <a:lumMod val="60000"/>
                    <a:lumOff val="40000"/>
                  </a:schemeClr>
                </a:solidFill>
              </a:rPr>
              <a:t>shell</a:t>
            </a:r>
            <a:r>
              <a:rPr lang="en-US" dirty="0"/>
              <a:t> of electrons</a:t>
            </a:r>
          </a:p>
          <a:p>
            <a:r>
              <a:rPr lang="en-US" dirty="0"/>
              <a:t>Electrons are involved in </a:t>
            </a:r>
            <a:r>
              <a:rPr lang="en-US" dirty="0">
                <a:solidFill>
                  <a:schemeClr val="accent1">
                    <a:lumMod val="60000"/>
                    <a:lumOff val="40000"/>
                  </a:schemeClr>
                </a:solidFill>
              </a:rPr>
              <a:t>bonding</a:t>
            </a:r>
            <a:r>
              <a:rPr lang="en-US" dirty="0"/>
              <a:t>. Bonding of the </a:t>
            </a:r>
            <a:r>
              <a:rPr lang="en-US" dirty="0">
                <a:solidFill>
                  <a:srgbClr val="00FF00"/>
                </a:solidFill>
              </a:rPr>
              <a:t>ionic</a:t>
            </a:r>
            <a:r>
              <a:rPr lang="en-US" dirty="0"/>
              <a:t> type is where one atom fully takes the electron(s) of another atom, and the resulting electric (positive and negative) charges are what creates the bond (attraction), a strong force keeping the atoms close to each other</a:t>
            </a:r>
          </a:p>
          <a:p>
            <a:r>
              <a:rPr lang="en-US" dirty="0"/>
              <a:t>Start with a Lewis structure of the </a:t>
            </a:r>
            <a:r>
              <a:rPr lang="en-US" dirty="0">
                <a:solidFill>
                  <a:srgbClr val="FFFF00"/>
                </a:solidFill>
              </a:rPr>
              <a:t>neutral</a:t>
            </a:r>
            <a:r>
              <a:rPr lang="en-US" dirty="0"/>
              <a:t> (</a:t>
            </a:r>
            <a:r>
              <a:rPr lang="en-US" dirty="0">
                <a:solidFill>
                  <a:srgbClr val="FFFF00"/>
                </a:solidFill>
              </a:rPr>
              <a:t>zero-charge, non-ionized</a:t>
            </a:r>
            <a:r>
              <a:rPr lang="en-US" dirty="0"/>
              <a:t>) atom with its proper number of electrons; then move the dots (electrons) as they interact with other atoms</a:t>
            </a:r>
          </a:p>
        </p:txBody>
      </p:sp>
      <p:sp>
        <p:nvSpPr>
          <p:cNvPr id="3" name="Slide Number Placeholder 2">
            <a:extLst>
              <a:ext uri="{FF2B5EF4-FFF2-40B4-BE49-F238E27FC236}">
                <a16:creationId xmlns:a16="http://schemas.microsoft.com/office/drawing/2014/main" id="{9CB4B068-1C21-9258-C5D3-2EE4B31AEAA5}"/>
              </a:ext>
            </a:extLst>
          </p:cNvPr>
          <p:cNvSpPr>
            <a:spLocks noGrp="1"/>
          </p:cNvSpPr>
          <p:nvPr>
            <p:ph type="sldNum" sz="quarter" idx="10"/>
          </p:nvPr>
        </p:nvSpPr>
        <p:spPr/>
        <p:txBody>
          <a:bodyPr/>
          <a:lstStyle/>
          <a:p>
            <a:fld id="{5B6962B3-FD4C-44AA-AB11-79423C828F3E}" type="slidenum">
              <a:rPr lang="en-US" smtClean="0"/>
              <a:pPr/>
              <a:t>18</a:t>
            </a:fld>
            <a:endParaRPr lang="en-US" dirty="0"/>
          </a:p>
        </p:txBody>
      </p:sp>
    </p:spTree>
    <p:extLst>
      <p:ext uri="{BB962C8B-B14F-4D97-AF65-F5344CB8AC3E}">
        <p14:creationId xmlns:p14="http://schemas.microsoft.com/office/powerpoint/2010/main" val="11172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D1098-815E-5191-BBF7-F446C868A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76A1F-6CC9-3D76-DA47-12FE98AEBCD1}"/>
              </a:ext>
            </a:extLst>
          </p:cNvPr>
          <p:cNvSpPr>
            <a:spLocks noGrp="1"/>
          </p:cNvSpPr>
          <p:nvPr>
            <p:ph type="title"/>
          </p:nvPr>
        </p:nvSpPr>
        <p:spPr/>
        <p:txBody>
          <a:bodyPr/>
          <a:lstStyle/>
          <a:p>
            <a:r>
              <a:rPr lang="en-US" sz="4000" dirty="0"/>
              <a:t>More Detail on </a:t>
            </a:r>
            <a:r>
              <a:rPr lang="en-US" sz="4000" b="1" dirty="0">
                <a:solidFill>
                  <a:srgbClr val="00FF00"/>
                </a:solidFill>
              </a:rPr>
              <a:t>Formula Unit</a:t>
            </a:r>
          </a:p>
        </p:txBody>
      </p:sp>
      <p:sp>
        <p:nvSpPr>
          <p:cNvPr id="4" name="Content Placeholder 3">
            <a:extLst>
              <a:ext uri="{FF2B5EF4-FFF2-40B4-BE49-F238E27FC236}">
                <a16:creationId xmlns:a16="http://schemas.microsoft.com/office/drawing/2014/main" id="{9CB8B40F-2635-E728-51B1-590A16E2CC08}"/>
              </a:ext>
            </a:extLst>
          </p:cNvPr>
          <p:cNvSpPr>
            <a:spLocks noGrp="1"/>
          </p:cNvSpPr>
          <p:nvPr>
            <p:ph idx="1"/>
          </p:nvPr>
        </p:nvSpPr>
        <p:spPr>
          <a:xfrm>
            <a:off x="349955" y="1278747"/>
            <a:ext cx="4798070" cy="5215465"/>
          </a:xfrm>
        </p:spPr>
        <p:txBody>
          <a:bodyPr/>
          <a:lstStyle/>
          <a:p>
            <a:r>
              <a:rPr lang="en-US" dirty="0"/>
              <a:t>The </a:t>
            </a:r>
            <a:r>
              <a:rPr lang="en-US" dirty="0">
                <a:solidFill>
                  <a:srgbClr val="00FF00"/>
                </a:solidFill>
              </a:rPr>
              <a:t>formula unit </a:t>
            </a:r>
            <a:r>
              <a:rPr lang="en-US" dirty="0"/>
              <a:t>describes an </a:t>
            </a:r>
            <a:r>
              <a:rPr lang="en-US" dirty="0">
                <a:solidFill>
                  <a:schemeClr val="accent1">
                    <a:lumMod val="60000"/>
                    <a:lumOff val="40000"/>
                  </a:schemeClr>
                </a:solidFill>
              </a:rPr>
              <a:t>ionic compound </a:t>
            </a:r>
            <a:r>
              <a:rPr lang="en-US" dirty="0"/>
              <a:t>(</a:t>
            </a:r>
            <a:r>
              <a:rPr lang="en-US" dirty="0">
                <a:solidFill>
                  <a:srgbClr val="FFFF00"/>
                </a:solidFill>
              </a:rPr>
              <a:t>salt</a:t>
            </a:r>
            <a:r>
              <a:rPr lang="en-US" dirty="0"/>
              <a:t>) in the </a:t>
            </a:r>
            <a:r>
              <a:rPr lang="en-US" dirty="0">
                <a:solidFill>
                  <a:srgbClr val="FFC000"/>
                </a:solidFill>
              </a:rPr>
              <a:t>solid phase </a:t>
            </a:r>
          </a:p>
          <a:p>
            <a:r>
              <a:rPr lang="en-US" dirty="0"/>
              <a:t>It is the </a:t>
            </a:r>
            <a:r>
              <a:rPr lang="en-US" dirty="0">
                <a:solidFill>
                  <a:schemeClr val="accent1">
                    <a:lumMod val="60000"/>
                    <a:lumOff val="40000"/>
                  </a:schemeClr>
                </a:solidFill>
              </a:rPr>
              <a:t>smallest, electrically neutral ratio </a:t>
            </a:r>
            <a:r>
              <a:rPr lang="en-US" dirty="0"/>
              <a:t>of ions in a </a:t>
            </a:r>
            <a:r>
              <a:rPr lang="en-US" dirty="0">
                <a:solidFill>
                  <a:schemeClr val="accent1">
                    <a:lumMod val="60000"/>
                    <a:lumOff val="40000"/>
                  </a:schemeClr>
                </a:solidFill>
              </a:rPr>
              <a:t>3-dimensional crystal lattice</a:t>
            </a:r>
          </a:p>
          <a:p>
            <a:r>
              <a:rPr lang="en-US" dirty="0"/>
              <a:t>Unlike a </a:t>
            </a:r>
            <a:r>
              <a:rPr lang="en-US" dirty="0">
                <a:solidFill>
                  <a:srgbClr val="FFFF00"/>
                </a:solidFill>
              </a:rPr>
              <a:t>molecule</a:t>
            </a:r>
            <a:r>
              <a:rPr lang="en-US" dirty="0"/>
              <a:t>, it is </a:t>
            </a:r>
            <a:r>
              <a:rPr lang="en-US" b="1" dirty="0">
                <a:solidFill>
                  <a:srgbClr val="FFFF00"/>
                </a:solidFill>
              </a:rPr>
              <a:t>NOT</a:t>
            </a:r>
            <a:r>
              <a:rPr lang="en-US" dirty="0"/>
              <a:t> a </a:t>
            </a:r>
            <a:r>
              <a:rPr lang="en-US" dirty="0">
                <a:solidFill>
                  <a:schemeClr val="accent1">
                    <a:lumMod val="60000"/>
                    <a:lumOff val="40000"/>
                  </a:schemeClr>
                </a:solidFill>
              </a:rPr>
              <a:t>distinct independent particle</a:t>
            </a:r>
          </a:p>
          <a:p>
            <a:r>
              <a:rPr lang="en-US" dirty="0"/>
              <a:t>The </a:t>
            </a:r>
            <a:r>
              <a:rPr lang="en-US" dirty="0">
                <a:solidFill>
                  <a:srgbClr val="FFFF00"/>
                </a:solidFill>
              </a:rPr>
              <a:t>formula unit </a:t>
            </a:r>
            <a:r>
              <a:rPr lang="en-US" dirty="0"/>
              <a:t>does </a:t>
            </a:r>
            <a:r>
              <a:rPr lang="en-US" b="1" dirty="0">
                <a:solidFill>
                  <a:srgbClr val="FFFF00"/>
                </a:solidFill>
              </a:rPr>
              <a:t>NOT</a:t>
            </a:r>
            <a:r>
              <a:rPr lang="en-US" dirty="0"/>
              <a:t> describe </a:t>
            </a:r>
            <a:r>
              <a:rPr lang="en-US" dirty="0">
                <a:solidFill>
                  <a:srgbClr val="00FF00"/>
                </a:solidFill>
              </a:rPr>
              <a:t>solvated ions</a:t>
            </a:r>
            <a:r>
              <a:rPr lang="en-US" dirty="0"/>
              <a:t> (ions in the </a:t>
            </a:r>
            <a:r>
              <a:rPr lang="en-US" dirty="0">
                <a:solidFill>
                  <a:schemeClr val="accent1">
                    <a:lumMod val="60000"/>
                    <a:lumOff val="40000"/>
                  </a:schemeClr>
                </a:solidFill>
              </a:rPr>
              <a:t>aqueous phase</a:t>
            </a:r>
            <a:r>
              <a:rPr lang="en-US" dirty="0"/>
              <a:t>)</a:t>
            </a:r>
          </a:p>
        </p:txBody>
      </p:sp>
      <p:pic>
        <p:nvPicPr>
          <p:cNvPr id="8" name="Picture 7">
            <a:extLst>
              <a:ext uri="{FF2B5EF4-FFF2-40B4-BE49-F238E27FC236}">
                <a16:creationId xmlns:a16="http://schemas.microsoft.com/office/drawing/2014/main" id="{EE05A88D-1A67-1B93-3755-452506E454A8}"/>
              </a:ext>
            </a:extLst>
          </p:cNvPr>
          <p:cNvPicPr>
            <a:picLocks noChangeAspect="1"/>
          </p:cNvPicPr>
          <p:nvPr/>
        </p:nvPicPr>
        <p:blipFill>
          <a:blip r:embed="rId2"/>
          <a:stretch>
            <a:fillRect/>
          </a:stretch>
        </p:blipFill>
        <p:spPr>
          <a:xfrm>
            <a:off x="5148025" y="1451110"/>
            <a:ext cx="3919819" cy="3955780"/>
          </a:xfrm>
          <a:prstGeom prst="rect">
            <a:avLst/>
          </a:prstGeom>
        </p:spPr>
      </p:pic>
      <p:sp>
        <p:nvSpPr>
          <p:cNvPr id="3" name="Slide Number Placeholder 2">
            <a:extLst>
              <a:ext uri="{FF2B5EF4-FFF2-40B4-BE49-F238E27FC236}">
                <a16:creationId xmlns:a16="http://schemas.microsoft.com/office/drawing/2014/main" id="{26EEC780-762A-0BC2-32A0-BE0A3DD1AD89}"/>
              </a:ext>
            </a:extLst>
          </p:cNvPr>
          <p:cNvSpPr>
            <a:spLocks noGrp="1"/>
          </p:cNvSpPr>
          <p:nvPr>
            <p:ph type="sldNum" sz="quarter" idx="10"/>
          </p:nvPr>
        </p:nvSpPr>
        <p:spPr/>
        <p:txBody>
          <a:bodyPr/>
          <a:lstStyle/>
          <a:p>
            <a:fld id="{5B6962B3-FD4C-44AA-AB11-79423C828F3E}" type="slidenum">
              <a:rPr lang="en-US" smtClean="0"/>
              <a:pPr/>
              <a:t>19</a:t>
            </a:fld>
            <a:endParaRPr lang="en-US" dirty="0"/>
          </a:p>
        </p:txBody>
      </p:sp>
    </p:spTree>
    <p:extLst>
      <p:ext uri="{BB962C8B-B14F-4D97-AF65-F5344CB8AC3E}">
        <p14:creationId xmlns:p14="http://schemas.microsoft.com/office/powerpoint/2010/main" val="376440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Lewis Structures: The Octet Rule</a:t>
            </a:r>
          </a:p>
          <a:p>
            <a:r>
              <a:rPr lang="en-US" sz="2800" dirty="0"/>
              <a:t>Showing Lewis Structures in Covalent Molecules</a:t>
            </a:r>
          </a:p>
          <a:p>
            <a:r>
              <a:rPr lang="en-US" sz="2800" dirty="0"/>
              <a:t>The Shapes of Molecules</a:t>
            </a:r>
          </a:p>
          <a:p>
            <a:r>
              <a:rPr lang="en-US" sz="2800" dirty="0"/>
              <a:t>Electronegativity &amp; Polarity</a:t>
            </a:r>
          </a:p>
          <a:p>
            <a:r>
              <a:rPr lang="en-US" sz="2800" dirty="0"/>
              <a:t>Interacting Forces Between Molecules: Dispersion, Dipole-Dipole, Hydrogen Bonding</a:t>
            </a:r>
          </a:p>
          <a:p>
            <a:endParaRPr lang="en-US" sz="2800" dirty="0"/>
          </a:p>
          <a:p>
            <a:endParaRPr lang="en-US" sz="2800" dirty="0"/>
          </a:p>
          <a:p>
            <a:pPr marL="0" indent="0">
              <a:buNone/>
            </a:pPr>
            <a:endParaRPr lang="en-US" sz="2800" dirty="0"/>
          </a:p>
          <a:p>
            <a:endParaRPr lang="en-US" sz="2800" dirty="0"/>
          </a:p>
        </p:txBody>
      </p:sp>
      <p:sp>
        <p:nvSpPr>
          <p:cNvPr id="2" name="Slide Number Placeholder 1">
            <a:extLst>
              <a:ext uri="{FF2B5EF4-FFF2-40B4-BE49-F238E27FC236}">
                <a16:creationId xmlns:a16="http://schemas.microsoft.com/office/drawing/2014/main" id="{46D5FD52-9B6C-43E6-8664-E42F721ECF11}"/>
              </a:ext>
            </a:extLst>
          </p:cNvPr>
          <p:cNvSpPr>
            <a:spLocks noGrp="1"/>
          </p:cNvSpPr>
          <p:nvPr>
            <p:ph type="sldNum" sz="quarter" idx="10"/>
          </p:nvPr>
        </p:nvSpPr>
        <p:spPr/>
        <p:txBody>
          <a:bodyPr/>
          <a:lstStyle/>
          <a:p>
            <a:fld id="{5B6962B3-FD4C-44AA-AB11-79423C828F3E}" type="slidenum">
              <a:rPr lang="en-US" smtClean="0"/>
              <a:pPr/>
              <a:t>2</a:t>
            </a:fld>
            <a:endParaRPr lang="en-US"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2AFA-0875-5ECB-17F9-A5B3C3544AAD}"/>
              </a:ext>
            </a:extLst>
          </p:cNvPr>
          <p:cNvSpPr>
            <a:spLocks noGrp="1"/>
          </p:cNvSpPr>
          <p:nvPr>
            <p:ph type="title"/>
          </p:nvPr>
        </p:nvSpPr>
        <p:spPr>
          <a:xfrm>
            <a:off x="344310" y="350201"/>
            <a:ext cx="8421512" cy="615553"/>
          </a:xfrm>
        </p:spPr>
        <p:txBody>
          <a:bodyPr/>
          <a:lstStyle/>
          <a:p>
            <a:r>
              <a:rPr lang="en-US" sz="3400" dirty="0"/>
              <a:t>Lewis Structures of Covalent Compounds</a:t>
            </a:r>
          </a:p>
        </p:txBody>
      </p:sp>
      <p:sp>
        <p:nvSpPr>
          <p:cNvPr id="3" name="Content Placeholder 2">
            <a:extLst>
              <a:ext uri="{FF2B5EF4-FFF2-40B4-BE49-F238E27FC236}">
                <a16:creationId xmlns:a16="http://schemas.microsoft.com/office/drawing/2014/main" id="{14DFD8BF-B16E-1DB5-37B8-A9CF1B844A15}"/>
              </a:ext>
            </a:extLst>
          </p:cNvPr>
          <p:cNvSpPr>
            <a:spLocks noGrp="1"/>
          </p:cNvSpPr>
          <p:nvPr>
            <p:ph idx="1"/>
          </p:nvPr>
        </p:nvSpPr>
        <p:spPr>
          <a:xfrm>
            <a:off x="378177" y="1081894"/>
            <a:ext cx="8387645" cy="5331606"/>
          </a:xfrm>
        </p:spPr>
        <p:txBody>
          <a:bodyPr/>
          <a:lstStyle/>
          <a:p>
            <a:r>
              <a:rPr lang="en-US" dirty="0">
                <a:solidFill>
                  <a:srgbClr val="00FF00"/>
                </a:solidFill>
              </a:rPr>
              <a:t>Ionic compounds </a:t>
            </a:r>
            <a:r>
              <a:rPr lang="en-US" dirty="0"/>
              <a:t>represent one end of a spectrum of chemical bonding</a:t>
            </a:r>
          </a:p>
          <a:p>
            <a:r>
              <a:rPr lang="en-US" dirty="0">
                <a:solidFill>
                  <a:srgbClr val="00FF00"/>
                </a:solidFill>
              </a:rPr>
              <a:t>Covalent compounds</a:t>
            </a:r>
            <a:r>
              <a:rPr lang="en-US" dirty="0"/>
              <a:t>—where atoms bond by the </a:t>
            </a:r>
            <a:r>
              <a:rPr lang="en-US" dirty="0">
                <a:solidFill>
                  <a:schemeClr val="accent1">
                    <a:lumMod val="60000"/>
                    <a:lumOff val="40000"/>
                  </a:schemeClr>
                </a:solidFill>
              </a:rPr>
              <a:t>sharing</a:t>
            </a:r>
            <a:r>
              <a:rPr lang="en-US" dirty="0"/>
              <a:t> of </a:t>
            </a:r>
            <a:r>
              <a:rPr lang="en-US" dirty="0">
                <a:solidFill>
                  <a:srgbClr val="FFFF00"/>
                </a:solidFill>
              </a:rPr>
              <a:t>electron pairs</a:t>
            </a:r>
            <a:r>
              <a:rPr lang="en-US" dirty="0"/>
              <a:t>—electron pairs make up bonds—represent another end of that chemical bonding spectrum</a:t>
            </a:r>
          </a:p>
          <a:p>
            <a:r>
              <a:rPr lang="en-US" dirty="0"/>
              <a:t>It must be re-emphasized that these </a:t>
            </a:r>
            <a:r>
              <a:rPr lang="en-US" dirty="0">
                <a:solidFill>
                  <a:schemeClr val="accent1">
                    <a:lumMod val="40000"/>
                    <a:lumOff val="60000"/>
                  </a:schemeClr>
                </a:solidFill>
              </a:rPr>
              <a:t>covalent compounds </a:t>
            </a:r>
            <a:r>
              <a:rPr lang="en-US" dirty="0"/>
              <a:t>will typically point to the </a:t>
            </a:r>
            <a:r>
              <a:rPr lang="en-US" dirty="0">
                <a:solidFill>
                  <a:srgbClr val="FFFF00"/>
                </a:solidFill>
              </a:rPr>
              <a:t>bonds</a:t>
            </a:r>
            <a:r>
              <a:rPr lang="en-US" dirty="0"/>
              <a:t> between </a:t>
            </a:r>
            <a:r>
              <a:rPr lang="en-US" dirty="0">
                <a:solidFill>
                  <a:srgbClr val="FFFF00"/>
                </a:solidFill>
              </a:rPr>
              <a:t>nonmetal elements</a:t>
            </a:r>
          </a:p>
          <a:p>
            <a:r>
              <a:rPr lang="en-US" dirty="0"/>
              <a:t>Determination of </a:t>
            </a:r>
            <a:r>
              <a:rPr lang="en-US" dirty="0">
                <a:solidFill>
                  <a:srgbClr val="FFFF00"/>
                </a:solidFill>
              </a:rPr>
              <a:t>Lewis structures </a:t>
            </a:r>
            <a:r>
              <a:rPr lang="en-US" dirty="0"/>
              <a:t>will follow a specific set of </a:t>
            </a:r>
            <a:r>
              <a:rPr lang="en-US" dirty="0">
                <a:solidFill>
                  <a:srgbClr val="00FF00"/>
                </a:solidFill>
              </a:rPr>
              <a:t>rules</a:t>
            </a:r>
            <a:r>
              <a:rPr lang="en-US" dirty="0"/>
              <a:t> to be detailed on slides that follow</a:t>
            </a:r>
          </a:p>
        </p:txBody>
      </p:sp>
      <p:sp>
        <p:nvSpPr>
          <p:cNvPr id="4" name="Slide Number Placeholder 3">
            <a:extLst>
              <a:ext uri="{FF2B5EF4-FFF2-40B4-BE49-F238E27FC236}">
                <a16:creationId xmlns:a16="http://schemas.microsoft.com/office/drawing/2014/main" id="{0719070B-90EE-3115-48FB-01E511F2BD5A}"/>
              </a:ext>
            </a:extLst>
          </p:cNvPr>
          <p:cNvSpPr>
            <a:spLocks noGrp="1"/>
          </p:cNvSpPr>
          <p:nvPr>
            <p:ph type="sldNum" sz="quarter" idx="10"/>
          </p:nvPr>
        </p:nvSpPr>
        <p:spPr/>
        <p:txBody>
          <a:bodyPr/>
          <a:lstStyle/>
          <a:p>
            <a:fld id="{5B6962B3-FD4C-44AA-AB11-79423C828F3E}" type="slidenum">
              <a:rPr lang="en-US" smtClean="0"/>
              <a:pPr/>
              <a:t>20</a:t>
            </a:fld>
            <a:endParaRPr lang="en-US" dirty="0"/>
          </a:p>
        </p:txBody>
      </p:sp>
    </p:spTree>
    <p:extLst>
      <p:ext uri="{BB962C8B-B14F-4D97-AF65-F5344CB8AC3E}">
        <p14:creationId xmlns:p14="http://schemas.microsoft.com/office/powerpoint/2010/main" val="289867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6505A-FD55-3D60-F72E-A091D25405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206A-99A1-0CDC-41AC-F5D1C3D14381}"/>
              </a:ext>
            </a:extLst>
          </p:cNvPr>
          <p:cNvSpPr>
            <a:spLocks noGrp="1"/>
          </p:cNvSpPr>
          <p:nvPr>
            <p:ph type="title"/>
          </p:nvPr>
        </p:nvSpPr>
        <p:spPr>
          <a:xfrm>
            <a:off x="344310" y="350201"/>
            <a:ext cx="8421512" cy="615553"/>
          </a:xfrm>
        </p:spPr>
        <p:txBody>
          <a:bodyPr/>
          <a:lstStyle/>
          <a:p>
            <a:r>
              <a:rPr lang="en-US" sz="3400" dirty="0"/>
              <a:t>Lewis Structures of Covalent Compounds</a:t>
            </a:r>
          </a:p>
        </p:txBody>
      </p:sp>
      <p:sp>
        <p:nvSpPr>
          <p:cNvPr id="3" name="Content Placeholder 2">
            <a:extLst>
              <a:ext uri="{FF2B5EF4-FFF2-40B4-BE49-F238E27FC236}">
                <a16:creationId xmlns:a16="http://schemas.microsoft.com/office/drawing/2014/main" id="{54065FE2-9F47-27C4-1FAE-61BB8E2ACB85}"/>
              </a:ext>
            </a:extLst>
          </p:cNvPr>
          <p:cNvSpPr>
            <a:spLocks noGrp="1"/>
          </p:cNvSpPr>
          <p:nvPr>
            <p:ph idx="1"/>
          </p:nvPr>
        </p:nvSpPr>
        <p:spPr>
          <a:xfrm>
            <a:off x="378177" y="1081894"/>
            <a:ext cx="8387645" cy="5331606"/>
          </a:xfrm>
        </p:spPr>
        <p:txBody>
          <a:bodyPr/>
          <a:lstStyle/>
          <a:p>
            <a:pPr marL="457200" indent="-457200">
              <a:buFont typeface="+mj-lt"/>
              <a:buAutoNum type="arabicPeriod"/>
            </a:pPr>
            <a:r>
              <a:rPr lang="en-US" dirty="0"/>
              <a:t>Determine </a:t>
            </a:r>
            <a:r>
              <a:rPr lang="en-US" dirty="0">
                <a:solidFill>
                  <a:srgbClr val="FFFF00"/>
                </a:solidFill>
              </a:rPr>
              <a:t>total number </a:t>
            </a:r>
            <a:r>
              <a:rPr lang="en-US" dirty="0"/>
              <a:t>of </a:t>
            </a:r>
            <a:r>
              <a:rPr lang="en-US" dirty="0">
                <a:solidFill>
                  <a:schemeClr val="accent1">
                    <a:lumMod val="60000"/>
                    <a:lumOff val="40000"/>
                  </a:schemeClr>
                </a:solidFill>
              </a:rPr>
              <a:t>valence shell electrons </a:t>
            </a:r>
            <a:r>
              <a:rPr lang="en-US" dirty="0"/>
              <a:t>in </a:t>
            </a:r>
            <a:r>
              <a:rPr lang="en-US" dirty="0">
                <a:solidFill>
                  <a:srgbClr val="FFC000"/>
                </a:solidFill>
              </a:rPr>
              <a:t>the molecule/ion</a:t>
            </a:r>
          </a:p>
          <a:p>
            <a:pPr marL="693738" lvl="1" indent="-457200"/>
            <a:r>
              <a:rPr lang="en-US" sz="2400" dirty="0">
                <a:solidFill>
                  <a:srgbClr val="FFFF00"/>
                </a:solidFill>
              </a:rPr>
              <a:t>Add</a:t>
            </a:r>
            <a:r>
              <a:rPr lang="en-US" sz="2400" dirty="0"/>
              <a:t> the electrons </a:t>
            </a:r>
            <a:r>
              <a:rPr lang="en-US" sz="2400" dirty="0">
                <a:solidFill>
                  <a:schemeClr val="accent1">
                    <a:lumMod val="60000"/>
                    <a:lumOff val="40000"/>
                  </a:schemeClr>
                </a:solidFill>
              </a:rPr>
              <a:t>from each atom</a:t>
            </a:r>
          </a:p>
          <a:p>
            <a:pPr marL="236538" lvl="1" indent="0" algn="ctr">
              <a:buNone/>
            </a:pPr>
            <a:r>
              <a:rPr lang="en-US" sz="2400" dirty="0"/>
              <a:t>OF</a:t>
            </a:r>
            <a:r>
              <a:rPr lang="en-US" sz="2400" baseline="-25000" dirty="0"/>
              <a:t>2</a:t>
            </a:r>
            <a:r>
              <a:rPr lang="en-US" sz="2400" dirty="0"/>
              <a:t>: 6 e</a:t>
            </a:r>
            <a:r>
              <a:rPr lang="en-US" sz="2400" baseline="30000" dirty="0"/>
              <a:t>-</a:t>
            </a:r>
            <a:r>
              <a:rPr lang="en-US" sz="2400" dirty="0"/>
              <a:t> from O atom, 7 e</a:t>
            </a:r>
            <a:r>
              <a:rPr lang="en-US" sz="2400" baseline="30000" dirty="0"/>
              <a:t>-</a:t>
            </a:r>
            <a:r>
              <a:rPr lang="en-US" sz="2400" dirty="0"/>
              <a:t> from F</a:t>
            </a:r>
            <a:br>
              <a:rPr lang="en-US" sz="2400" dirty="0"/>
            </a:br>
            <a:r>
              <a:rPr lang="en-US" sz="2400" dirty="0"/>
              <a:t>6 + 2 × 7 = 20 e</a:t>
            </a:r>
            <a:r>
              <a:rPr lang="en-US" sz="2400" baseline="30000" dirty="0"/>
              <a:t>-</a:t>
            </a:r>
          </a:p>
          <a:p>
            <a:pPr marL="693738" lvl="1" indent="-457200"/>
            <a:r>
              <a:rPr lang="en-US" sz="2400" dirty="0"/>
              <a:t>If species is </a:t>
            </a:r>
            <a:r>
              <a:rPr lang="en-US" sz="2400" dirty="0">
                <a:solidFill>
                  <a:srgbClr val="92D050"/>
                </a:solidFill>
              </a:rPr>
              <a:t>polyatomic ION</a:t>
            </a:r>
            <a:r>
              <a:rPr lang="en-US" sz="2400" dirty="0"/>
              <a:t>, be sure to add or subtract electrons that give the ion its charge</a:t>
            </a:r>
          </a:p>
          <a:p>
            <a:pPr marL="236538" lvl="1" indent="0" algn="ctr">
              <a:buNone/>
            </a:pPr>
            <a:r>
              <a:rPr lang="en-US" sz="2200" dirty="0"/>
              <a:t>CO</a:t>
            </a:r>
            <a:r>
              <a:rPr lang="en-US" sz="2200" baseline="-25000" dirty="0"/>
              <a:t>3</a:t>
            </a:r>
            <a:r>
              <a:rPr lang="en-US" sz="2200" baseline="30000" dirty="0"/>
              <a:t>2-</a:t>
            </a:r>
            <a:r>
              <a:rPr lang="en-US" sz="2200" dirty="0"/>
              <a:t>: 4 e</a:t>
            </a:r>
            <a:r>
              <a:rPr lang="en-US" sz="2200" baseline="30000" dirty="0"/>
              <a:t>-</a:t>
            </a:r>
            <a:r>
              <a:rPr lang="en-US" sz="2200" dirty="0"/>
              <a:t> from C atom, 6 e</a:t>
            </a:r>
            <a:r>
              <a:rPr lang="en-US" sz="2200" baseline="30000" dirty="0"/>
              <a:t>-</a:t>
            </a:r>
            <a:r>
              <a:rPr lang="en-US" sz="2200" dirty="0"/>
              <a:t> from O, 2 e</a:t>
            </a:r>
            <a:r>
              <a:rPr lang="en-US" sz="2200" baseline="30000" dirty="0"/>
              <a:t>-</a:t>
            </a:r>
            <a:r>
              <a:rPr lang="en-US" sz="2200" dirty="0"/>
              <a:t> from charge</a:t>
            </a:r>
            <a:br>
              <a:rPr lang="en-US" sz="2400" dirty="0"/>
            </a:br>
            <a:r>
              <a:rPr lang="en-US" sz="2400" dirty="0"/>
              <a:t>4 + 3 × 6 + 2 = 24 e</a:t>
            </a:r>
            <a:r>
              <a:rPr lang="en-US" sz="2400" baseline="30000" dirty="0"/>
              <a:t>-</a:t>
            </a:r>
          </a:p>
          <a:p>
            <a:pPr marL="693738" lvl="1" indent="-457200"/>
            <a:endParaRPr lang="en-US" sz="2400"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3EB90FE7-39F9-6F18-9A18-CA71C8153580}"/>
              </a:ext>
            </a:extLst>
          </p:cNvPr>
          <p:cNvSpPr>
            <a:spLocks noGrp="1"/>
          </p:cNvSpPr>
          <p:nvPr>
            <p:ph type="sldNum" sz="quarter" idx="10"/>
          </p:nvPr>
        </p:nvSpPr>
        <p:spPr/>
        <p:txBody>
          <a:bodyPr/>
          <a:lstStyle/>
          <a:p>
            <a:fld id="{5B6962B3-FD4C-44AA-AB11-79423C828F3E}" type="slidenum">
              <a:rPr lang="en-US" smtClean="0"/>
              <a:pPr/>
              <a:t>21</a:t>
            </a:fld>
            <a:endParaRPr lang="en-US" dirty="0"/>
          </a:p>
        </p:txBody>
      </p:sp>
    </p:spTree>
    <p:extLst>
      <p:ext uri="{BB962C8B-B14F-4D97-AF65-F5344CB8AC3E}">
        <p14:creationId xmlns:p14="http://schemas.microsoft.com/office/powerpoint/2010/main" val="2478641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77E9F-7F01-725E-9F24-BA474786F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1B9E-7F4F-F91C-D0C6-7B1AEF17BDDC}"/>
              </a:ext>
            </a:extLst>
          </p:cNvPr>
          <p:cNvSpPr>
            <a:spLocks noGrp="1"/>
          </p:cNvSpPr>
          <p:nvPr>
            <p:ph type="title"/>
          </p:nvPr>
        </p:nvSpPr>
        <p:spPr>
          <a:xfrm>
            <a:off x="344310" y="350201"/>
            <a:ext cx="8421512" cy="615553"/>
          </a:xfrm>
        </p:spPr>
        <p:txBody>
          <a:bodyPr/>
          <a:lstStyle/>
          <a:p>
            <a:r>
              <a:rPr lang="en-US" sz="3400" dirty="0"/>
              <a:t>Lewis Structures of Covalent Compounds</a:t>
            </a:r>
          </a:p>
        </p:txBody>
      </p:sp>
      <p:sp>
        <p:nvSpPr>
          <p:cNvPr id="3" name="Content Placeholder 2">
            <a:extLst>
              <a:ext uri="{FF2B5EF4-FFF2-40B4-BE49-F238E27FC236}">
                <a16:creationId xmlns:a16="http://schemas.microsoft.com/office/drawing/2014/main" id="{05522C22-042C-1187-53AF-71AF8270F7EE}"/>
              </a:ext>
            </a:extLst>
          </p:cNvPr>
          <p:cNvSpPr>
            <a:spLocks noGrp="1"/>
          </p:cNvSpPr>
          <p:nvPr>
            <p:ph idx="1"/>
          </p:nvPr>
        </p:nvSpPr>
        <p:spPr>
          <a:xfrm>
            <a:off x="378177" y="1081894"/>
            <a:ext cx="8387645" cy="5331606"/>
          </a:xfrm>
        </p:spPr>
        <p:txBody>
          <a:bodyPr/>
          <a:lstStyle/>
          <a:p>
            <a:pPr marL="457200" indent="-457200">
              <a:buFont typeface="+mj-lt"/>
              <a:buAutoNum type="arabicPeriod" startAt="2"/>
            </a:pPr>
            <a:r>
              <a:rPr lang="en-US" sz="2800" dirty="0">
                <a:solidFill>
                  <a:srgbClr val="FFFF00"/>
                </a:solidFill>
              </a:rPr>
              <a:t>Arrange</a:t>
            </a:r>
            <a:r>
              <a:rPr lang="en-US" sz="2800" dirty="0"/>
              <a:t> atoms to show their </a:t>
            </a:r>
            <a:r>
              <a:rPr lang="en-US" sz="2800" dirty="0">
                <a:solidFill>
                  <a:schemeClr val="accent1">
                    <a:lumMod val="60000"/>
                    <a:lumOff val="40000"/>
                  </a:schemeClr>
                </a:solidFill>
              </a:rPr>
              <a:t>specific bonding</a:t>
            </a:r>
          </a:p>
          <a:p>
            <a:pPr marL="693738" lvl="1" indent="-457200"/>
            <a:r>
              <a:rPr lang="en-US" sz="2800" dirty="0"/>
              <a:t>There is usually </a:t>
            </a:r>
            <a:r>
              <a:rPr lang="en-US" sz="2800" dirty="0">
                <a:solidFill>
                  <a:srgbClr val="FFFF00"/>
                </a:solidFill>
              </a:rPr>
              <a:t>one</a:t>
            </a:r>
            <a:r>
              <a:rPr lang="en-US" sz="2800" dirty="0"/>
              <a:t> atom in a polyatomic compound that is a </a:t>
            </a:r>
            <a:r>
              <a:rPr lang="en-US" sz="2800" dirty="0">
                <a:solidFill>
                  <a:srgbClr val="00FF00"/>
                </a:solidFill>
              </a:rPr>
              <a:t>central atom</a:t>
            </a:r>
            <a:r>
              <a:rPr lang="en-US" sz="2800" dirty="0"/>
              <a:t>, or the atom to which other atoms are bonded to </a:t>
            </a:r>
          </a:p>
          <a:p>
            <a:pPr marL="236538" lvl="1" indent="0">
              <a:buNone/>
            </a:pPr>
            <a:r>
              <a:rPr lang="en-US" sz="2400" dirty="0"/>
              <a:t>For example, in CO</a:t>
            </a:r>
            <a:r>
              <a:rPr lang="en-US" sz="2400" baseline="-25000" dirty="0"/>
              <a:t>3</a:t>
            </a:r>
            <a:r>
              <a:rPr lang="en-US" sz="2400" baseline="30000" dirty="0"/>
              <a:t>2-</a:t>
            </a:r>
            <a:r>
              <a:rPr lang="en-US" sz="2400" dirty="0"/>
              <a:t> or CCl</a:t>
            </a:r>
            <a:r>
              <a:rPr lang="en-US" sz="2400" baseline="-25000" dirty="0"/>
              <a:t>4</a:t>
            </a:r>
            <a:r>
              <a:rPr lang="en-US" sz="2400" dirty="0"/>
              <a:t>, this will be the carbon (C) atom</a:t>
            </a:r>
          </a:p>
          <a:p>
            <a:pPr marL="236538" lvl="1" indent="0">
              <a:buNone/>
            </a:pPr>
            <a:r>
              <a:rPr lang="en-US" sz="2400" dirty="0"/>
              <a:t>For an atom like hydrogen (H), it would never be a central atom (instead it is a terminal atom, at the terminus of a bonding series)</a:t>
            </a:r>
          </a:p>
        </p:txBody>
      </p:sp>
      <p:sp>
        <p:nvSpPr>
          <p:cNvPr id="4" name="Slide Number Placeholder 3">
            <a:extLst>
              <a:ext uri="{FF2B5EF4-FFF2-40B4-BE49-F238E27FC236}">
                <a16:creationId xmlns:a16="http://schemas.microsoft.com/office/drawing/2014/main" id="{E9E57CBE-8745-1204-47D0-C8199F7DF046}"/>
              </a:ext>
            </a:extLst>
          </p:cNvPr>
          <p:cNvSpPr>
            <a:spLocks noGrp="1"/>
          </p:cNvSpPr>
          <p:nvPr>
            <p:ph type="sldNum" sz="quarter" idx="10"/>
          </p:nvPr>
        </p:nvSpPr>
        <p:spPr/>
        <p:txBody>
          <a:bodyPr/>
          <a:lstStyle/>
          <a:p>
            <a:fld id="{5B6962B3-FD4C-44AA-AB11-79423C828F3E}" type="slidenum">
              <a:rPr lang="en-US" smtClean="0"/>
              <a:pPr/>
              <a:t>22</a:t>
            </a:fld>
            <a:endParaRPr lang="en-US" dirty="0"/>
          </a:p>
        </p:txBody>
      </p:sp>
      <p:pic>
        <p:nvPicPr>
          <p:cNvPr id="8" name="Picture 7">
            <a:extLst>
              <a:ext uri="{FF2B5EF4-FFF2-40B4-BE49-F238E27FC236}">
                <a16:creationId xmlns:a16="http://schemas.microsoft.com/office/drawing/2014/main" id="{ED21F457-CB30-D008-59B7-F2DC1D9E0DC2}"/>
              </a:ext>
            </a:extLst>
          </p:cNvPr>
          <p:cNvPicPr>
            <a:picLocks noChangeAspect="1"/>
          </p:cNvPicPr>
          <p:nvPr/>
        </p:nvPicPr>
        <p:blipFill>
          <a:blip r:embed="rId2"/>
          <a:stretch>
            <a:fillRect/>
          </a:stretch>
        </p:blipFill>
        <p:spPr>
          <a:xfrm>
            <a:off x="5627294" y="5064700"/>
            <a:ext cx="1686160" cy="1638529"/>
          </a:xfrm>
          <a:prstGeom prst="rect">
            <a:avLst/>
          </a:prstGeom>
        </p:spPr>
      </p:pic>
    </p:spTree>
    <p:extLst>
      <p:ext uri="{BB962C8B-B14F-4D97-AF65-F5344CB8AC3E}">
        <p14:creationId xmlns:p14="http://schemas.microsoft.com/office/powerpoint/2010/main" val="2441581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38F69-64AB-598C-015B-F0ECBD72F8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7C4FB4-3405-956F-DEC9-98066EF000D5}"/>
              </a:ext>
            </a:extLst>
          </p:cNvPr>
          <p:cNvSpPr>
            <a:spLocks noGrp="1"/>
          </p:cNvSpPr>
          <p:nvPr>
            <p:ph type="title"/>
          </p:nvPr>
        </p:nvSpPr>
        <p:spPr>
          <a:xfrm>
            <a:off x="344310" y="350201"/>
            <a:ext cx="8421512" cy="615553"/>
          </a:xfrm>
        </p:spPr>
        <p:txBody>
          <a:bodyPr/>
          <a:lstStyle/>
          <a:p>
            <a:r>
              <a:rPr lang="en-US" sz="3400" dirty="0"/>
              <a:t>Lewis Structures of Covalent Compounds</a:t>
            </a:r>
          </a:p>
        </p:txBody>
      </p:sp>
      <p:sp>
        <p:nvSpPr>
          <p:cNvPr id="3" name="Content Placeholder 2">
            <a:extLst>
              <a:ext uri="{FF2B5EF4-FFF2-40B4-BE49-F238E27FC236}">
                <a16:creationId xmlns:a16="http://schemas.microsoft.com/office/drawing/2014/main" id="{8BFE3570-C023-3653-15CF-37B14441E99E}"/>
              </a:ext>
            </a:extLst>
          </p:cNvPr>
          <p:cNvSpPr>
            <a:spLocks noGrp="1"/>
          </p:cNvSpPr>
          <p:nvPr>
            <p:ph idx="1"/>
          </p:nvPr>
        </p:nvSpPr>
        <p:spPr>
          <a:xfrm>
            <a:off x="378177" y="1081894"/>
            <a:ext cx="8387645" cy="5331606"/>
          </a:xfrm>
        </p:spPr>
        <p:txBody>
          <a:bodyPr/>
          <a:lstStyle/>
          <a:p>
            <a:pPr marL="514350" indent="-514350">
              <a:buFont typeface="+mj-lt"/>
              <a:buAutoNum type="arabicPeriod" startAt="3"/>
            </a:pPr>
            <a:r>
              <a:rPr lang="en-US" sz="2800" dirty="0"/>
              <a:t>Put a </a:t>
            </a:r>
            <a:r>
              <a:rPr lang="en-US" sz="2800" dirty="0">
                <a:solidFill>
                  <a:srgbClr val="00FF00"/>
                </a:solidFill>
              </a:rPr>
              <a:t>bonding pair of electrons </a:t>
            </a:r>
            <a:r>
              <a:rPr lang="en-US" sz="2800" dirty="0"/>
              <a:t>between all the atoms</a:t>
            </a:r>
          </a:p>
          <a:p>
            <a:r>
              <a:rPr lang="en-US" sz="2800" dirty="0"/>
              <a:t>A </a:t>
            </a:r>
            <a:r>
              <a:rPr lang="en-US" sz="2800" dirty="0">
                <a:solidFill>
                  <a:srgbClr val="FFFF00"/>
                </a:solidFill>
              </a:rPr>
              <a:t>single bond </a:t>
            </a:r>
            <a:r>
              <a:rPr lang="en-US" sz="2800" dirty="0"/>
              <a:t>between atoms uses </a:t>
            </a:r>
            <a:r>
              <a:rPr lang="en-US" sz="2800" dirty="0">
                <a:solidFill>
                  <a:srgbClr val="FFFF00"/>
                </a:solidFill>
              </a:rPr>
              <a:t>two electrons </a:t>
            </a:r>
            <a:r>
              <a:rPr lang="en-US" sz="2800" dirty="0"/>
              <a:t>(</a:t>
            </a:r>
            <a:r>
              <a:rPr lang="en-US" sz="2800" dirty="0">
                <a:solidFill>
                  <a:srgbClr val="92D050"/>
                </a:solidFill>
              </a:rPr>
              <a:t>orbital pair</a:t>
            </a:r>
            <a:r>
              <a:rPr lang="en-US" sz="2800" dirty="0"/>
              <a:t>)</a:t>
            </a:r>
          </a:p>
          <a:p>
            <a:r>
              <a:rPr lang="en-US" sz="2800" dirty="0"/>
              <a:t>For atoms in a </a:t>
            </a:r>
            <a:r>
              <a:rPr lang="en-US" sz="2800" dirty="0">
                <a:solidFill>
                  <a:srgbClr val="FFFF00"/>
                </a:solidFill>
              </a:rPr>
              <a:t>molecule</a:t>
            </a:r>
            <a:r>
              <a:rPr lang="en-US" sz="2800" dirty="0"/>
              <a:t>/</a:t>
            </a:r>
            <a:r>
              <a:rPr lang="en-US" sz="2800" dirty="0">
                <a:solidFill>
                  <a:srgbClr val="FFFF00"/>
                </a:solidFill>
              </a:rPr>
              <a:t>polyatomic ion </a:t>
            </a:r>
            <a:r>
              <a:rPr lang="en-US" sz="2800" dirty="0"/>
              <a:t>to be connected or bonded to each other, there must be </a:t>
            </a:r>
            <a:r>
              <a:rPr lang="en-US" sz="2800" dirty="0">
                <a:solidFill>
                  <a:srgbClr val="FFC000"/>
                </a:solidFill>
              </a:rPr>
              <a:t>at minimum a single bond between them</a:t>
            </a:r>
          </a:p>
          <a:p>
            <a:pPr marL="457200" indent="-457200">
              <a:buFont typeface="+mj-lt"/>
              <a:buAutoNum type="arabicPeriod" startAt="3"/>
            </a:pPr>
            <a:endParaRPr lang="en-US" sz="2600" dirty="0"/>
          </a:p>
        </p:txBody>
      </p:sp>
      <p:sp>
        <p:nvSpPr>
          <p:cNvPr id="4" name="Slide Number Placeholder 3">
            <a:extLst>
              <a:ext uri="{FF2B5EF4-FFF2-40B4-BE49-F238E27FC236}">
                <a16:creationId xmlns:a16="http://schemas.microsoft.com/office/drawing/2014/main" id="{7EB00363-7C1C-CBAD-C350-12ED7CF7BE1F}"/>
              </a:ext>
            </a:extLst>
          </p:cNvPr>
          <p:cNvSpPr>
            <a:spLocks noGrp="1"/>
          </p:cNvSpPr>
          <p:nvPr>
            <p:ph type="sldNum" sz="quarter" idx="10"/>
          </p:nvPr>
        </p:nvSpPr>
        <p:spPr/>
        <p:txBody>
          <a:bodyPr/>
          <a:lstStyle/>
          <a:p>
            <a:fld id="{5B6962B3-FD4C-44AA-AB11-79423C828F3E}" type="slidenum">
              <a:rPr lang="en-US" smtClean="0"/>
              <a:pPr/>
              <a:t>23</a:t>
            </a:fld>
            <a:endParaRPr lang="en-US" dirty="0"/>
          </a:p>
        </p:txBody>
      </p:sp>
      <p:pic>
        <p:nvPicPr>
          <p:cNvPr id="10" name="Picture 9">
            <a:extLst>
              <a:ext uri="{FF2B5EF4-FFF2-40B4-BE49-F238E27FC236}">
                <a16:creationId xmlns:a16="http://schemas.microsoft.com/office/drawing/2014/main" id="{ADFD76D2-3F02-309A-2B58-C57D69EC9A21}"/>
              </a:ext>
            </a:extLst>
          </p:cNvPr>
          <p:cNvPicPr>
            <a:picLocks noChangeAspect="1"/>
          </p:cNvPicPr>
          <p:nvPr/>
        </p:nvPicPr>
        <p:blipFill>
          <a:blip r:embed="rId2"/>
          <a:stretch>
            <a:fillRect/>
          </a:stretch>
        </p:blipFill>
        <p:spPr>
          <a:xfrm>
            <a:off x="4939749" y="4441377"/>
            <a:ext cx="2257548" cy="2196862"/>
          </a:xfrm>
          <a:prstGeom prst="rect">
            <a:avLst/>
          </a:prstGeom>
        </p:spPr>
      </p:pic>
    </p:spTree>
    <p:extLst>
      <p:ext uri="{BB962C8B-B14F-4D97-AF65-F5344CB8AC3E}">
        <p14:creationId xmlns:p14="http://schemas.microsoft.com/office/powerpoint/2010/main" val="29852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3DAA1-FFEA-B5B7-9D2C-5A9574726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84E93-51EE-227C-9CBC-53E998B074FD}"/>
              </a:ext>
            </a:extLst>
          </p:cNvPr>
          <p:cNvSpPr>
            <a:spLocks noGrp="1"/>
          </p:cNvSpPr>
          <p:nvPr>
            <p:ph type="title"/>
          </p:nvPr>
        </p:nvSpPr>
        <p:spPr>
          <a:xfrm>
            <a:off x="344310" y="350201"/>
            <a:ext cx="8421512" cy="615553"/>
          </a:xfrm>
        </p:spPr>
        <p:txBody>
          <a:bodyPr/>
          <a:lstStyle/>
          <a:p>
            <a:r>
              <a:rPr lang="en-US" sz="3400" dirty="0"/>
              <a:t>Lewis Structures of Covalent Compounds</a:t>
            </a:r>
          </a:p>
        </p:txBody>
      </p:sp>
      <p:sp>
        <p:nvSpPr>
          <p:cNvPr id="3" name="Content Placeholder 2">
            <a:extLst>
              <a:ext uri="{FF2B5EF4-FFF2-40B4-BE49-F238E27FC236}">
                <a16:creationId xmlns:a16="http://schemas.microsoft.com/office/drawing/2014/main" id="{2EE81EEC-87E8-3944-8590-264BF72211E1}"/>
              </a:ext>
            </a:extLst>
          </p:cNvPr>
          <p:cNvSpPr>
            <a:spLocks noGrp="1"/>
          </p:cNvSpPr>
          <p:nvPr>
            <p:ph idx="1"/>
          </p:nvPr>
        </p:nvSpPr>
        <p:spPr>
          <a:xfrm>
            <a:off x="378177" y="1081894"/>
            <a:ext cx="8387645" cy="5331606"/>
          </a:xfrm>
        </p:spPr>
        <p:txBody>
          <a:bodyPr/>
          <a:lstStyle/>
          <a:p>
            <a:pPr marL="514350" indent="-514350">
              <a:buFont typeface="+mj-lt"/>
              <a:buAutoNum type="arabicPeriod" startAt="4"/>
            </a:pPr>
            <a:r>
              <a:rPr lang="en-US" sz="2800" dirty="0"/>
              <a:t>For the terminal atoms (like </a:t>
            </a:r>
            <a:r>
              <a:rPr lang="en-US" sz="2800" dirty="0">
                <a:solidFill>
                  <a:schemeClr val="accent1">
                    <a:lumMod val="60000"/>
                    <a:lumOff val="40000"/>
                  </a:schemeClr>
                </a:solidFill>
              </a:rPr>
              <a:t>oxygen</a:t>
            </a:r>
            <a:r>
              <a:rPr lang="en-US" sz="2800" dirty="0"/>
              <a:t>, </a:t>
            </a:r>
            <a:r>
              <a:rPr lang="en-US" sz="2800" dirty="0">
                <a:solidFill>
                  <a:schemeClr val="accent1">
                    <a:lumMod val="60000"/>
                    <a:lumOff val="40000"/>
                  </a:schemeClr>
                </a:solidFill>
              </a:rPr>
              <a:t>O</a:t>
            </a:r>
            <a:r>
              <a:rPr lang="en-US" sz="2800" dirty="0"/>
              <a:t>), use the remaining electrons to create a total of </a:t>
            </a:r>
            <a:r>
              <a:rPr lang="en-US" sz="2800" dirty="0">
                <a:solidFill>
                  <a:srgbClr val="FFFF00"/>
                </a:solidFill>
              </a:rPr>
              <a:t>8 electrons </a:t>
            </a:r>
            <a:r>
              <a:rPr lang="en-US" sz="2800" dirty="0"/>
              <a:t>(the </a:t>
            </a:r>
            <a:r>
              <a:rPr lang="en-US" sz="2800" dirty="0">
                <a:solidFill>
                  <a:srgbClr val="00FF00"/>
                </a:solidFill>
              </a:rPr>
              <a:t>octet</a:t>
            </a:r>
            <a:r>
              <a:rPr lang="en-US" sz="2800" dirty="0"/>
              <a:t>) surrounding the atom</a:t>
            </a:r>
          </a:p>
          <a:p>
            <a:pPr marL="0" indent="0">
              <a:buNone/>
            </a:pPr>
            <a:r>
              <a:rPr lang="en-US" sz="2800" dirty="0"/>
              <a:t>Arrange the electrons so they have a </a:t>
            </a:r>
            <a:r>
              <a:rPr lang="en-US" sz="2800" dirty="0">
                <a:solidFill>
                  <a:srgbClr val="FFFF00"/>
                </a:solidFill>
              </a:rPr>
              <a:t>paired </a:t>
            </a:r>
            <a:r>
              <a:rPr lang="en-US" sz="2800" dirty="0"/>
              <a:t>look!</a:t>
            </a:r>
          </a:p>
          <a:p>
            <a:pPr marL="0" indent="0">
              <a:buNone/>
            </a:pPr>
            <a:r>
              <a:rPr lang="en-US" sz="2800" dirty="0"/>
              <a:t>Note the </a:t>
            </a:r>
            <a:r>
              <a:rPr lang="en-US" sz="2800" dirty="0">
                <a:solidFill>
                  <a:schemeClr val="accent1">
                    <a:lumMod val="60000"/>
                    <a:lumOff val="40000"/>
                  </a:schemeClr>
                </a:solidFill>
              </a:rPr>
              <a:t>nonbonded</a:t>
            </a:r>
            <a:br>
              <a:rPr lang="en-US" sz="2800" dirty="0"/>
            </a:br>
            <a:r>
              <a:rPr lang="en-US" sz="2800" b="1" dirty="0">
                <a:solidFill>
                  <a:srgbClr val="00FF00"/>
                </a:solidFill>
              </a:rPr>
              <a:t>LONE PAIRS </a:t>
            </a:r>
            <a:r>
              <a:rPr lang="en-US" sz="2800" dirty="0"/>
              <a:t>in the atoms!</a:t>
            </a:r>
          </a:p>
          <a:p>
            <a:pPr marL="0" indent="0">
              <a:buNone/>
            </a:pPr>
            <a:r>
              <a:rPr lang="en-US" sz="2800" dirty="0">
                <a:solidFill>
                  <a:srgbClr val="FFC000"/>
                </a:solidFill>
              </a:rPr>
              <a:t>Do not put an octet for</a:t>
            </a:r>
            <a:br>
              <a:rPr lang="en-US" sz="2800" dirty="0">
                <a:solidFill>
                  <a:srgbClr val="FFC000"/>
                </a:solidFill>
              </a:rPr>
            </a:br>
            <a:r>
              <a:rPr lang="en-US" sz="2800" u="sng" dirty="0">
                <a:solidFill>
                  <a:srgbClr val="FFC000"/>
                </a:solidFill>
              </a:rPr>
              <a:t>hydrogen</a:t>
            </a:r>
            <a:r>
              <a:rPr lang="en-US" sz="2800" dirty="0">
                <a:solidFill>
                  <a:srgbClr val="FFC000"/>
                </a:solidFill>
              </a:rPr>
              <a:t> (H): it only has</a:t>
            </a:r>
          </a:p>
          <a:p>
            <a:pPr marL="0" indent="0">
              <a:buNone/>
            </a:pPr>
            <a:r>
              <a:rPr lang="en-US" sz="2800" dirty="0">
                <a:solidFill>
                  <a:srgbClr val="FFC000"/>
                </a:solidFill>
              </a:rPr>
              <a:t>a duet for its valence shell</a:t>
            </a:r>
          </a:p>
          <a:p>
            <a:pPr marL="457200" indent="-457200">
              <a:buFont typeface="+mj-lt"/>
              <a:buAutoNum type="arabicPeriod" startAt="4"/>
            </a:pPr>
            <a:endParaRPr lang="en-US" sz="2600" dirty="0"/>
          </a:p>
        </p:txBody>
      </p:sp>
      <p:sp>
        <p:nvSpPr>
          <p:cNvPr id="4" name="Slide Number Placeholder 3">
            <a:extLst>
              <a:ext uri="{FF2B5EF4-FFF2-40B4-BE49-F238E27FC236}">
                <a16:creationId xmlns:a16="http://schemas.microsoft.com/office/drawing/2014/main" id="{3FBF30B5-F09D-2C28-4253-9C8ABFC0D6B4}"/>
              </a:ext>
            </a:extLst>
          </p:cNvPr>
          <p:cNvSpPr>
            <a:spLocks noGrp="1"/>
          </p:cNvSpPr>
          <p:nvPr>
            <p:ph type="sldNum" sz="quarter" idx="10"/>
          </p:nvPr>
        </p:nvSpPr>
        <p:spPr/>
        <p:txBody>
          <a:bodyPr/>
          <a:lstStyle/>
          <a:p>
            <a:fld id="{5B6962B3-FD4C-44AA-AB11-79423C828F3E}" type="slidenum">
              <a:rPr lang="en-US" smtClean="0"/>
              <a:pPr/>
              <a:t>24</a:t>
            </a:fld>
            <a:endParaRPr lang="en-US" dirty="0"/>
          </a:p>
        </p:txBody>
      </p:sp>
      <p:pic>
        <p:nvPicPr>
          <p:cNvPr id="10" name="Picture 9">
            <a:extLst>
              <a:ext uri="{FF2B5EF4-FFF2-40B4-BE49-F238E27FC236}">
                <a16:creationId xmlns:a16="http://schemas.microsoft.com/office/drawing/2014/main" id="{347439C9-6C27-E402-E76E-76E28009D11C}"/>
              </a:ext>
            </a:extLst>
          </p:cNvPr>
          <p:cNvPicPr>
            <a:picLocks noChangeAspect="1"/>
          </p:cNvPicPr>
          <p:nvPr/>
        </p:nvPicPr>
        <p:blipFill>
          <a:blip r:embed="rId2"/>
          <a:stretch>
            <a:fillRect/>
          </a:stretch>
        </p:blipFill>
        <p:spPr>
          <a:xfrm>
            <a:off x="6282399" y="3847886"/>
            <a:ext cx="2257740" cy="2191056"/>
          </a:xfrm>
          <a:prstGeom prst="rect">
            <a:avLst/>
          </a:prstGeom>
        </p:spPr>
      </p:pic>
    </p:spTree>
    <p:extLst>
      <p:ext uri="{BB962C8B-B14F-4D97-AF65-F5344CB8AC3E}">
        <p14:creationId xmlns:p14="http://schemas.microsoft.com/office/powerpoint/2010/main" val="4090614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68603-4BE0-55C1-600A-7D7FA617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0AB4-018E-0AF4-0D8F-9885A7478782}"/>
              </a:ext>
            </a:extLst>
          </p:cNvPr>
          <p:cNvSpPr>
            <a:spLocks noGrp="1"/>
          </p:cNvSpPr>
          <p:nvPr>
            <p:ph type="title"/>
          </p:nvPr>
        </p:nvSpPr>
        <p:spPr>
          <a:xfrm>
            <a:off x="344310" y="350201"/>
            <a:ext cx="8421512" cy="615553"/>
          </a:xfrm>
        </p:spPr>
        <p:txBody>
          <a:bodyPr/>
          <a:lstStyle/>
          <a:p>
            <a:r>
              <a:rPr lang="en-US" sz="3400" dirty="0"/>
              <a:t>Lewis Structures of Covalent Compounds</a:t>
            </a:r>
          </a:p>
        </p:txBody>
      </p:sp>
      <p:sp>
        <p:nvSpPr>
          <p:cNvPr id="3" name="Content Placeholder 2">
            <a:extLst>
              <a:ext uri="{FF2B5EF4-FFF2-40B4-BE49-F238E27FC236}">
                <a16:creationId xmlns:a16="http://schemas.microsoft.com/office/drawing/2014/main" id="{A6CC5043-CCAB-B158-99E3-13E2B8FB7121}"/>
              </a:ext>
            </a:extLst>
          </p:cNvPr>
          <p:cNvSpPr>
            <a:spLocks noGrp="1"/>
          </p:cNvSpPr>
          <p:nvPr>
            <p:ph idx="1"/>
          </p:nvPr>
        </p:nvSpPr>
        <p:spPr>
          <a:xfrm>
            <a:off x="378177" y="1081894"/>
            <a:ext cx="8387645" cy="5331606"/>
          </a:xfrm>
        </p:spPr>
        <p:txBody>
          <a:bodyPr/>
          <a:lstStyle/>
          <a:p>
            <a:pPr marL="514350" indent="-514350">
              <a:buFont typeface="+mj-lt"/>
              <a:buAutoNum type="arabicPeriod" startAt="5"/>
            </a:pPr>
            <a:r>
              <a:rPr lang="en-US" dirty="0"/>
              <a:t>Leftover electrons are placed on the central atom </a:t>
            </a:r>
          </a:p>
          <a:p>
            <a:pPr marL="514350" indent="-514350">
              <a:buFont typeface="+mj-lt"/>
              <a:buAutoNum type="arabicPeriod" startAt="5"/>
            </a:pPr>
            <a:r>
              <a:rPr lang="en-US" dirty="0"/>
              <a:t>Now check the </a:t>
            </a:r>
            <a:r>
              <a:rPr lang="en-US" dirty="0">
                <a:solidFill>
                  <a:schemeClr val="accent1">
                    <a:lumMod val="60000"/>
                    <a:lumOff val="40000"/>
                  </a:schemeClr>
                </a:solidFill>
              </a:rPr>
              <a:t>central</a:t>
            </a:r>
            <a:r>
              <a:rPr lang="en-US" dirty="0"/>
              <a:t> </a:t>
            </a:r>
            <a:r>
              <a:rPr lang="en-US" dirty="0">
                <a:solidFill>
                  <a:schemeClr val="accent1">
                    <a:lumMod val="60000"/>
                    <a:lumOff val="40000"/>
                  </a:schemeClr>
                </a:solidFill>
              </a:rPr>
              <a:t>atom</a:t>
            </a:r>
            <a:r>
              <a:rPr lang="en-US" dirty="0"/>
              <a:t>: does it have an </a:t>
            </a:r>
            <a:r>
              <a:rPr lang="en-US" dirty="0">
                <a:solidFill>
                  <a:srgbClr val="FFFF00"/>
                </a:solidFill>
              </a:rPr>
              <a:t>octet</a:t>
            </a:r>
            <a:r>
              <a:rPr lang="en-US" dirty="0"/>
              <a:t> of electrons around it? If </a:t>
            </a:r>
            <a:r>
              <a:rPr lang="en-US" dirty="0">
                <a:solidFill>
                  <a:srgbClr val="FFC000"/>
                </a:solidFill>
              </a:rPr>
              <a:t>NOT</a:t>
            </a:r>
            <a:r>
              <a:rPr lang="en-US" dirty="0"/>
              <a:t>, then move </a:t>
            </a:r>
            <a:r>
              <a:rPr lang="en-US" dirty="0">
                <a:solidFill>
                  <a:schemeClr val="accent1">
                    <a:lumMod val="60000"/>
                    <a:lumOff val="40000"/>
                  </a:schemeClr>
                </a:solidFill>
              </a:rPr>
              <a:t>lone pairs </a:t>
            </a:r>
            <a:r>
              <a:rPr lang="en-US" dirty="0"/>
              <a:t>from </a:t>
            </a:r>
            <a:r>
              <a:rPr lang="en-US" dirty="0">
                <a:solidFill>
                  <a:srgbClr val="FFFF00"/>
                </a:solidFill>
              </a:rPr>
              <a:t>other atoms </a:t>
            </a:r>
            <a:r>
              <a:rPr lang="en-US" dirty="0"/>
              <a:t>to form </a:t>
            </a:r>
            <a:r>
              <a:rPr lang="en-US" dirty="0">
                <a:solidFill>
                  <a:srgbClr val="00FF00"/>
                </a:solidFill>
              </a:rPr>
              <a:t>double-</a:t>
            </a:r>
            <a:r>
              <a:rPr lang="en-US" dirty="0"/>
              <a:t> and </a:t>
            </a:r>
            <a:r>
              <a:rPr lang="en-US" dirty="0">
                <a:solidFill>
                  <a:srgbClr val="00FF00"/>
                </a:solidFill>
              </a:rPr>
              <a:t>triple-bonds</a:t>
            </a:r>
            <a:r>
              <a:rPr lang="en-US" dirty="0"/>
              <a:t> between </a:t>
            </a:r>
            <a:r>
              <a:rPr lang="en-US" dirty="0">
                <a:solidFill>
                  <a:schemeClr val="accent1">
                    <a:lumMod val="60000"/>
                    <a:lumOff val="40000"/>
                  </a:schemeClr>
                </a:solidFill>
              </a:rPr>
              <a:t>central</a:t>
            </a:r>
            <a:r>
              <a:rPr lang="en-US" dirty="0"/>
              <a:t> and </a:t>
            </a:r>
            <a:r>
              <a:rPr lang="en-US" dirty="0">
                <a:solidFill>
                  <a:schemeClr val="accent1">
                    <a:lumMod val="60000"/>
                    <a:lumOff val="40000"/>
                  </a:schemeClr>
                </a:solidFill>
              </a:rPr>
              <a:t>terminal</a:t>
            </a:r>
            <a:r>
              <a:rPr lang="en-US" dirty="0"/>
              <a:t> atoms to make an </a:t>
            </a:r>
            <a:r>
              <a:rPr lang="en-US" dirty="0">
                <a:solidFill>
                  <a:srgbClr val="FFFF00"/>
                </a:solidFill>
              </a:rPr>
              <a:t>octet</a:t>
            </a:r>
            <a:r>
              <a:rPr lang="en-US" dirty="0"/>
              <a:t> </a:t>
            </a:r>
          </a:p>
        </p:txBody>
      </p:sp>
      <p:sp>
        <p:nvSpPr>
          <p:cNvPr id="4" name="Slide Number Placeholder 3">
            <a:extLst>
              <a:ext uri="{FF2B5EF4-FFF2-40B4-BE49-F238E27FC236}">
                <a16:creationId xmlns:a16="http://schemas.microsoft.com/office/drawing/2014/main" id="{52FA2ED9-58B7-F574-4445-0667EAC4D7D9}"/>
              </a:ext>
            </a:extLst>
          </p:cNvPr>
          <p:cNvSpPr>
            <a:spLocks noGrp="1"/>
          </p:cNvSpPr>
          <p:nvPr>
            <p:ph type="sldNum" sz="quarter" idx="10"/>
          </p:nvPr>
        </p:nvSpPr>
        <p:spPr/>
        <p:txBody>
          <a:bodyPr/>
          <a:lstStyle/>
          <a:p>
            <a:fld id="{5B6962B3-FD4C-44AA-AB11-79423C828F3E}" type="slidenum">
              <a:rPr lang="en-US" smtClean="0"/>
              <a:pPr/>
              <a:t>25</a:t>
            </a:fld>
            <a:endParaRPr lang="en-US" dirty="0"/>
          </a:p>
        </p:txBody>
      </p:sp>
      <p:pic>
        <p:nvPicPr>
          <p:cNvPr id="21" name="Picture 20">
            <a:extLst>
              <a:ext uri="{FF2B5EF4-FFF2-40B4-BE49-F238E27FC236}">
                <a16:creationId xmlns:a16="http://schemas.microsoft.com/office/drawing/2014/main" id="{615E938D-D0DF-5CDA-D87E-E4693D47C994}"/>
              </a:ext>
            </a:extLst>
          </p:cNvPr>
          <p:cNvPicPr>
            <a:picLocks noChangeAspect="1"/>
          </p:cNvPicPr>
          <p:nvPr/>
        </p:nvPicPr>
        <p:blipFill>
          <a:blip r:embed="rId2"/>
          <a:stretch>
            <a:fillRect/>
          </a:stretch>
        </p:blipFill>
        <p:spPr>
          <a:xfrm>
            <a:off x="490926" y="4016405"/>
            <a:ext cx="2457793" cy="2391109"/>
          </a:xfrm>
          <a:prstGeom prst="rect">
            <a:avLst/>
          </a:prstGeom>
        </p:spPr>
      </p:pic>
      <p:pic>
        <p:nvPicPr>
          <p:cNvPr id="25" name="Picture 24">
            <a:extLst>
              <a:ext uri="{FF2B5EF4-FFF2-40B4-BE49-F238E27FC236}">
                <a16:creationId xmlns:a16="http://schemas.microsoft.com/office/drawing/2014/main" id="{2A3C5271-B983-A02A-CEB8-9A39048C7569}"/>
              </a:ext>
            </a:extLst>
          </p:cNvPr>
          <p:cNvPicPr>
            <a:picLocks noChangeAspect="1"/>
          </p:cNvPicPr>
          <p:nvPr/>
        </p:nvPicPr>
        <p:blipFill>
          <a:blip r:embed="rId3"/>
          <a:stretch>
            <a:fillRect/>
          </a:stretch>
        </p:blipFill>
        <p:spPr>
          <a:xfrm>
            <a:off x="3299922" y="3843215"/>
            <a:ext cx="2467319" cy="2686425"/>
          </a:xfrm>
          <a:prstGeom prst="rect">
            <a:avLst/>
          </a:prstGeom>
        </p:spPr>
      </p:pic>
      <p:pic>
        <p:nvPicPr>
          <p:cNvPr id="29" name="Picture 28">
            <a:extLst>
              <a:ext uri="{FF2B5EF4-FFF2-40B4-BE49-F238E27FC236}">
                <a16:creationId xmlns:a16="http://schemas.microsoft.com/office/drawing/2014/main" id="{B0B5FB55-DC50-D95D-B7BE-C2F612AE6176}"/>
              </a:ext>
            </a:extLst>
          </p:cNvPr>
          <p:cNvPicPr>
            <a:picLocks noChangeAspect="1"/>
          </p:cNvPicPr>
          <p:nvPr/>
        </p:nvPicPr>
        <p:blipFill>
          <a:blip r:embed="rId4"/>
          <a:stretch>
            <a:fillRect/>
          </a:stretch>
        </p:blipFill>
        <p:spPr>
          <a:xfrm>
            <a:off x="6185755" y="3868746"/>
            <a:ext cx="2467319" cy="2686425"/>
          </a:xfrm>
          <a:prstGeom prst="rect">
            <a:avLst/>
          </a:prstGeom>
        </p:spPr>
      </p:pic>
    </p:spTree>
    <p:extLst>
      <p:ext uri="{BB962C8B-B14F-4D97-AF65-F5344CB8AC3E}">
        <p14:creationId xmlns:p14="http://schemas.microsoft.com/office/powerpoint/2010/main" val="3793392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CF2C5-CF77-1BE0-5A29-25196BB09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EAE516-6F82-A155-B87D-2D3EB98C04B6}"/>
              </a:ext>
            </a:extLst>
          </p:cNvPr>
          <p:cNvSpPr>
            <a:spLocks noGrp="1"/>
          </p:cNvSpPr>
          <p:nvPr>
            <p:ph type="title"/>
          </p:nvPr>
        </p:nvSpPr>
        <p:spPr>
          <a:xfrm>
            <a:off x="344310" y="350201"/>
            <a:ext cx="8421512" cy="615553"/>
          </a:xfrm>
        </p:spPr>
        <p:txBody>
          <a:bodyPr/>
          <a:lstStyle/>
          <a:p>
            <a:r>
              <a:rPr lang="en-US" sz="3400" dirty="0"/>
              <a:t>Let’s Do It Again: Water</a:t>
            </a:r>
          </a:p>
        </p:txBody>
      </p:sp>
      <p:sp>
        <p:nvSpPr>
          <p:cNvPr id="3" name="Content Placeholder 2">
            <a:extLst>
              <a:ext uri="{FF2B5EF4-FFF2-40B4-BE49-F238E27FC236}">
                <a16:creationId xmlns:a16="http://schemas.microsoft.com/office/drawing/2014/main" id="{2AFF16DC-EE09-6804-799C-012CA097EDF5}"/>
              </a:ext>
            </a:extLst>
          </p:cNvPr>
          <p:cNvSpPr>
            <a:spLocks noGrp="1"/>
          </p:cNvSpPr>
          <p:nvPr>
            <p:ph idx="1"/>
          </p:nvPr>
        </p:nvSpPr>
        <p:spPr>
          <a:xfrm>
            <a:off x="378177" y="1081894"/>
            <a:ext cx="8387645" cy="5331606"/>
          </a:xfrm>
        </p:spPr>
        <p:txBody>
          <a:bodyPr/>
          <a:lstStyle/>
          <a:p>
            <a:pPr marL="514350" indent="-514350">
              <a:buFont typeface="+mj-lt"/>
              <a:buAutoNum type="arabicPeriod"/>
            </a:pPr>
            <a:r>
              <a:rPr lang="en-US" dirty="0"/>
              <a:t># valence electrons =</a:t>
            </a:r>
            <a:br>
              <a:rPr lang="en-US" dirty="0"/>
            </a:br>
            <a:r>
              <a:rPr lang="en-US" dirty="0"/>
              <a:t>2 H x 1 e</a:t>
            </a:r>
            <a:r>
              <a:rPr lang="en-US" baseline="30000" dirty="0"/>
              <a:t>-</a:t>
            </a:r>
            <a:r>
              <a:rPr lang="en-US" dirty="0"/>
              <a:t>/H + 1 O x 6 e</a:t>
            </a:r>
            <a:r>
              <a:rPr lang="en-US" baseline="30000" dirty="0"/>
              <a:t>-</a:t>
            </a:r>
            <a:r>
              <a:rPr lang="en-US" dirty="0"/>
              <a:t>/O = 8 e</a:t>
            </a:r>
            <a:r>
              <a:rPr lang="en-US" baseline="30000" dirty="0"/>
              <a:t>-</a:t>
            </a:r>
            <a:br>
              <a:rPr lang="en-US" baseline="30000" dirty="0"/>
            </a:br>
            <a:endParaRPr lang="en-US" baseline="30000" dirty="0"/>
          </a:p>
          <a:p>
            <a:pPr marL="514350" indent="-514350">
              <a:buFont typeface="+mj-lt"/>
              <a:buAutoNum type="arabicPeriod"/>
            </a:pPr>
            <a:r>
              <a:rPr lang="en-US" dirty="0"/>
              <a:t>Arrange the atoms for</a:t>
            </a:r>
            <a:br>
              <a:rPr lang="en-US" dirty="0"/>
            </a:br>
            <a:r>
              <a:rPr lang="en-US" dirty="0"/>
              <a:t>central and terminus:</a:t>
            </a:r>
            <a:br>
              <a:rPr lang="en-US" dirty="0"/>
            </a:br>
            <a:br>
              <a:rPr lang="en-US" dirty="0"/>
            </a:br>
            <a:endParaRPr lang="en-US" dirty="0"/>
          </a:p>
          <a:p>
            <a:pPr marL="514350" indent="-514350">
              <a:buFont typeface="+mj-lt"/>
              <a:buAutoNum type="arabicPeriod"/>
            </a:pPr>
            <a:r>
              <a:rPr lang="en-US" dirty="0"/>
              <a:t>Now put at least</a:t>
            </a:r>
            <a:br>
              <a:rPr lang="en-US" dirty="0"/>
            </a:br>
            <a:r>
              <a:rPr lang="en-US" dirty="0"/>
              <a:t>one bonding pair</a:t>
            </a:r>
            <a:br>
              <a:rPr lang="en-US" dirty="0"/>
            </a:br>
            <a:r>
              <a:rPr lang="en-US" dirty="0"/>
              <a:t>between the atoms</a:t>
            </a:r>
          </a:p>
          <a:p>
            <a:pPr marL="514350" indent="-514350">
              <a:buFont typeface="+mj-lt"/>
              <a:buAutoNum type="arabicPeriod"/>
            </a:pPr>
            <a:endParaRPr lang="en-US" dirty="0"/>
          </a:p>
          <a:p>
            <a:pPr marL="457200" indent="0">
              <a:buNone/>
              <a:tabLst>
                <a:tab pos="685800" algn="l"/>
              </a:tabLst>
            </a:pPr>
            <a:r>
              <a:rPr lang="en-US" dirty="0"/>
              <a:t>Electrons used were 4;</a:t>
            </a:r>
            <a:br>
              <a:rPr lang="en-US" dirty="0"/>
            </a:br>
            <a:r>
              <a:rPr lang="en-US" dirty="0"/>
              <a:t>still have 4 left</a:t>
            </a:r>
          </a:p>
        </p:txBody>
      </p:sp>
      <p:sp>
        <p:nvSpPr>
          <p:cNvPr id="4" name="Slide Number Placeholder 3">
            <a:extLst>
              <a:ext uri="{FF2B5EF4-FFF2-40B4-BE49-F238E27FC236}">
                <a16:creationId xmlns:a16="http://schemas.microsoft.com/office/drawing/2014/main" id="{3E5ED58F-C653-83E5-AEFB-68588F4C40A1}"/>
              </a:ext>
            </a:extLst>
          </p:cNvPr>
          <p:cNvSpPr>
            <a:spLocks noGrp="1"/>
          </p:cNvSpPr>
          <p:nvPr>
            <p:ph type="sldNum" sz="quarter" idx="10"/>
          </p:nvPr>
        </p:nvSpPr>
        <p:spPr/>
        <p:txBody>
          <a:bodyPr/>
          <a:lstStyle/>
          <a:p>
            <a:fld id="{5B6962B3-FD4C-44AA-AB11-79423C828F3E}" type="slidenum">
              <a:rPr lang="en-US" smtClean="0"/>
              <a:pPr/>
              <a:t>26</a:t>
            </a:fld>
            <a:endParaRPr lang="en-US" dirty="0"/>
          </a:p>
        </p:txBody>
      </p:sp>
      <p:pic>
        <p:nvPicPr>
          <p:cNvPr id="6" name="Picture 5">
            <a:extLst>
              <a:ext uri="{FF2B5EF4-FFF2-40B4-BE49-F238E27FC236}">
                <a16:creationId xmlns:a16="http://schemas.microsoft.com/office/drawing/2014/main" id="{BD2FF256-23F7-2A76-7174-46D2E508509D}"/>
              </a:ext>
            </a:extLst>
          </p:cNvPr>
          <p:cNvPicPr>
            <a:picLocks noChangeAspect="1"/>
          </p:cNvPicPr>
          <p:nvPr/>
        </p:nvPicPr>
        <p:blipFill>
          <a:blip r:embed="rId2"/>
          <a:stretch>
            <a:fillRect/>
          </a:stretch>
        </p:blipFill>
        <p:spPr>
          <a:xfrm>
            <a:off x="6399103" y="1880796"/>
            <a:ext cx="2257389" cy="1298652"/>
          </a:xfrm>
          <a:prstGeom prst="rect">
            <a:avLst/>
          </a:prstGeom>
        </p:spPr>
      </p:pic>
      <p:pic>
        <p:nvPicPr>
          <p:cNvPr id="10" name="Picture 9">
            <a:extLst>
              <a:ext uri="{FF2B5EF4-FFF2-40B4-BE49-F238E27FC236}">
                <a16:creationId xmlns:a16="http://schemas.microsoft.com/office/drawing/2014/main" id="{DAF46799-639D-834A-F5FC-9C299E4405A3}"/>
              </a:ext>
            </a:extLst>
          </p:cNvPr>
          <p:cNvPicPr>
            <a:picLocks noChangeAspect="1"/>
          </p:cNvPicPr>
          <p:nvPr/>
        </p:nvPicPr>
        <p:blipFill>
          <a:blip r:embed="rId3"/>
          <a:stretch>
            <a:fillRect/>
          </a:stretch>
        </p:blipFill>
        <p:spPr>
          <a:xfrm>
            <a:off x="6255790" y="3637723"/>
            <a:ext cx="2657846" cy="1933845"/>
          </a:xfrm>
          <a:prstGeom prst="rect">
            <a:avLst/>
          </a:prstGeom>
        </p:spPr>
      </p:pic>
    </p:spTree>
    <p:extLst>
      <p:ext uri="{BB962C8B-B14F-4D97-AF65-F5344CB8AC3E}">
        <p14:creationId xmlns:p14="http://schemas.microsoft.com/office/powerpoint/2010/main" val="90567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C7497-5D10-8AD2-B8C1-4539A5815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9145A-D082-B463-8007-3F033F4ED246}"/>
              </a:ext>
            </a:extLst>
          </p:cNvPr>
          <p:cNvSpPr>
            <a:spLocks noGrp="1"/>
          </p:cNvSpPr>
          <p:nvPr>
            <p:ph type="title"/>
          </p:nvPr>
        </p:nvSpPr>
        <p:spPr>
          <a:xfrm>
            <a:off x="344310" y="350201"/>
            <a:ext cx="8421512" cy="615553"/>
          </a:xfrm>
        </p:spPr>
        <p:txBody>
          <a:bodyPr/>
          <a:lstStyle/>
          <a:p>
            <a:r>
              <a:rPr lang="en-US" sz="3400" dirty="0"/>
              <a:t>Let’s Do It Again: Water</a:t>
            </a:r>
          </a:p>
        </p:txBody>
      </p:sp>
      <p:sp>
        <p:nvSpPr>
          <p:cNvPr id="3" name="Content Placeholder 2">
            <a:extLst>
              <a:ext uri="{FF2B5EF4-FFF2-40B4-BE49-F238E27FC236}">
                <a16:creationId xmlns:a16="http://schemas.microsoft.com/office/drawing/2014/main" id="{4BDDD9AB-F732-F28F-9A5F-59087D688F97}"/>
              </a:ext>
            </a:extLst>
          </p:cNvPr>
          <p:cNvSpPr>
            <a:spLocks noGrp="1"/>
          </p:cNvSpPr>
          <p:nvPr>
            <p:ph idx="1"/>
          </p:nvPr>
        </p:nvSpPr>
        <p:spPr>
          <a:xfrm>
            <a:off x="378177" y="1081894"/>
            <a:ext cx="8387645" cy="5331606"/>
          </a:xfrm>
        </p:spPr>
        <p:txBody>
          <a:bodyPr/>
          <a:lstStyle/>
          <a:p>
            <a:pPr marL="514350" indent="-514350">
              <a:buFont typeface="+mj-lt"/>
              <a:buAutoNum type="arabicPeriod" startAt="4"/>
            </a:pPr>
            <a:r>
              <a:rPr lang="en-US" dirty="0"/>
              <a:t># valence electrons =</a:t>
            </a:r>
            <a:br>
              <a:rPr lang="en-US" dirty="0"/>
            </a:br>
            <a:r>
              <a:rPr lang="en-US" dirty="0"/>
              <a:t>2 H x 1 e</a:t>
            </a:r>
            <a:r>
              <a:rPr lang="en-US" baseline="30000" dirty="0"/>
              <a:t>-</a:t>
            </a:r>
            <a:r>
              <a:rPr lang="en-US" dirty="0"/>
              <a:t>/H + 1 O x 6 e</a:t>
            </a:r>
            <a:r>
              <a:rPr lang="en-US" baseline="30000" dirty="0"/>
              <a:t>-</a:t>
            </a:r>
            <a:r>
              <a:rPr lang="en-US" dirty="0"/>
              <a:t>/O = 8 e</a:t>
            </a:r>
            <a:r>
              <a:rPr lang="en-US" baseline="30000" dirty="0"/>
              <a:t>-</a:t>
            </a:r>
            <a:br>
              <a:rPr lang="en-US" baseline="30000" dirty="0"/>
            </a:br>
            <a:endParaRPr lang="en-US" baseline="30000" dirty="0"/>
          </a:p>
          <a:p>
            <a:pPr marL="514350" indent="-514350">
              <a:buFont typeface="+mj-lt"/>
              <a:buAutoNum type="arabicPeriod" startAt="4"/>
            </a:pPr>
            <a:r>
              <a:rPr lang="en-US" dirty="0"/>
              <a:t>Arrange the atoms for</a:t>
            </a:r>
            <a:br>
              <a:rPr lang="en-US" dirty="0"/>
            </a:br>
            <a:r>
              <a:rPr lang="en-US" dirty="0"/>
              <a:t>central and terminus:</a:t>
            </a:r>
            <a:br>
              <a:rPr lang="en-US" dirty="0"/>
            </a:br>
            <a:br>
              <a:rPr lang="en-US" dirty="0"/>
            </a:br>
            <a:endParaRPr lang="en-US" dirty="0"/>
          </a:p>
          <a:p>
            <a:pPr marL="514350" indent="-514350">
              <a:buFont typeface="+mj-lt"/>
              <a:buAutoNum type="arabicPeriod" startAt="4"/>
            </a:pPr>
            <a:r>
              <a:rPr lang="en-US" dirty="0"/>
              <a:t>Now put at least</a:t>
            </a:r>
            <a:br>
              <a:rPr lang="en-US" dirty="0"/>
            </a:br>
            <a:r>
              <a:rPr lang="en-US" dirty="0"/>
              <a:t>one bonding pair</a:t>
            </a:r>
            <a:br>
              <a:rPr lang="en-US" dirty="0"/>
            </a:br>
            <a:r>
              <a:rPr lang="en-US" dirty="0"/>
              <a:t>between the atoms</a:t>
            </a:r>
          </a:p>
          <a:p>
            <a:pPr marL="514350" indent="-514350">
              <a:buFont typeface="+mj-lt"/>
              <a:buAutoNum type="arabicPeriod" startAt="4"/>
            </a:pPr>
            <a:endParaRPr lang="en-US" dirty="0"/>
          </a:p>
          <a:p>
            <a:pPr marL="457200" indent="0">
              <a:buNone/>
              <a:tabLst>
                <a:tab pos="685800" algn="l"/>
              </a:tabLst>
            </a:pPr>
            <a:r>
              <a:rPr lang="en-US" dirty="0"/>
              <a:t>Electrons used were 4;</a:t>
            </a:r>
            <a:br>
              <a:rPr lang="en-US" dirty="0"/>
            </a:br>
            <a:r>
              <a:rPr lang="en-US" dirty="0"/>
              <a:t>still have 4 left</a:t>
            </a:r>
          </a:p>
        </p:txBody>
      </p:sp>
      <p:sp>
        <p:nvSpPr>
          <p:cNvPr id="4" name="Slide Number Placeholder 3">
            <a:extLst>
              <a:ext uri="{FF2B5EF4-FFF2-40B4-BE49-F238E27FC236}">
                <a16:creationId xmlns:a16="http://schemas.microsoft.com/office/drawing/2014/main" id="{4B122C55-D7C0-82CD-F268-FC8072722885}"/>
              </a:ext>
            </a:extLst>
          </p:cNvPr>
          <p:cNvSpPr>
            <a:spLocks noGrp="1"/>
          </p:cNvSpPr>
          <p:nvPr>
            <p:ph type="sldNum" sz="quarter" idx="10"/>
          </p:nvPr>
        </p:nvSpPr>
        <p:spPr/>
        <p:txBody>
          <a:bodyPr/>
          <a:lstStyle/>
          <a:p>
            <a:fld id="{5B6962B3-FD4C-44AA-AB11-79423C828F3E}" type="slidenum">
              <a:rPr lang="en-US" smtClean="0"/>
              <a:pPr/>
              <a:t>27</a:t>
            </a:fld>
            <a:endParaRPr lang="en-US" dirty="0"/>
          </a:p>
        </p:txBody>
      </p:sp>
      <p:pic>
        <p:nvPicPr>
          <p:cNvPr id="7" name="Picture 6">
            <a:extLst>
              <a:ext uri="{FF2B5EF4-FFF2-40B4-BE49-F238E27FC236}">
                <a16:creationId xmlns:a16="http://schemas.microsoft.com/office/drawing/2014/main" id="{D1DE0352-55B1-3DFE-137C-45E301BE93F3}"/>
              </a:ext>
            </a:extLst>
          </p:cNvPr>
          <p:cNvPicPr>
            <a:picLocks noChangeAspect="1"/>
          </p:cNvPicPr>
          <p:nvPr/>
        </p:nvPicPr>
        <p:blipFill>
          <a:blip r:embed="rId2"/>
          <a:stretch>
            <a:fillRect/>
          </a:stretch>
        </p:blipFill>
        <p:spPr>
          <a:xfrm>
            <a:off x="6521680" y="4046410"/>
            <a:ext cx="2010056" cy="2057687"/>
          </a:xfrm>
          <a:prstGeom prst="rect">
            <a:avLst/>
          </a:prstGeom>
        </p:spPr>
      </p:pic>
      <p:pic>
        <p:nvPicPr>
          <p:cNvPr id="9" name="Picture 8">
            <a:extLst>
              <a:ext uri="{FF2B5EF4-FFF2-40B4-BE49-F238E27FC236}">
                <a16:creationId xmlns:a16="http://schemas.microsoft.com/office/drawing/2014/main" id="{03613F25-824E-C920-04C2-D59338876B7D}"/>
              </a:ext>
            </a:extLst>
          </p:cNvPr>
          <p:cNvPicPr>
            <a:picLocks noChangeAspect="1"/>
          </p:cNvPicPr>
          <p:nvPr/>
        </p:nvPicPr>
        <p:blipFill>
          <a:blip r:embed="rId3"/>
          <a:stretch>
            <a:fillRect/>
          </a:stretch>
        </p:blipFill>
        <p:spPr>
          <a:xfrm>
            <a:off x="6653926" y="2049483"/>
            <a:ext cx="2010056" cy="1524213"/>
          </a:xfrm>
          <a:prstGeom prst="rect">
            <a:avLst/>
          </a:prstGeom>
        </p:spPr>
      </p:pic>
    </p:spTree>
    <p:extLst>
      <p:ext uri="{BB962C8B-B14F-4D97-AF65-F5344CB8AC3E}">
        <p14:creationId xmlns:p14="http://schemas.microsoft.com/office/powerpoint/2010/main" val="3734460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F9188-5EE3-DB42-E1FE-E9406B3B1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541E7-C984-8972-5383-79346C4CE7D5}"/>
              </a:ext>
            </a:extLst>
          </p:cNvPr>
          <p:cNvSpPr>
            <a:spLocks noGrp="1"/>
          </p:cNvSpPr>
          <p:nvPr>
            <p:ph type="title"/>
          </p:nvPr>
        </p:nvSpPr>
        <p:spPr>
          <a:xfrm>
            <a:off x="344310" y="350201"/>
            <a:ext cx="8421512" cy="615553"/>
          </a:xfrm>
        </p:spPr>
        <p:txBody>
          <a:bodyPr/>
          <a:lstStyle/>
          <a:p>
            <a:r>
              <a:rPr lang="en-US" sz="3400" dirty="0"/>
              <a:t>One more time: Formaldehyde (CH</a:t>
            </a:r>
            <a:r>
              <a:rPr lang="en-US" sz="3400" baseline="-25000" dirty="0"/>
              <a:t>2</a:t>
            </a:r>
            <a:r>
              <a:rPr lang="en-US" sz="3400" dirty="0"/>
              <a:t>O)</a:t>
            </a:r>
          </a:p>
        </p:txBody>
      </p:sp>
      <p:sp>
        <p:nvSpPr>
          <p:cNvPr id="3" name="Content Placeholder 2">
            <a:extLst>
              <a:ext uri="{FF2B5EF4-FFF2-40B4-BE49-F238E27FC236}">
                <a16:creationId xmlns:a16="http://schemas.microsoft.com/office/drawing/2014/main" id="{1EDA16B4-C37D-39BC-C55F-4A9ED0671294}"/>
              </a:ext>
            </a:extLst>
          </p:cNvPr>
          <p:cNvSpPr>
            <a:spLocks noGrp="1"/>
          </p:cNvSpPr>
          <p:nvPr>
            <p:ph idx="1"/>
          </p:nvPr>
        </p:nvSpPr>
        <p:spPr>
          <a:xfrm>
            <a:off x="378177" y="1081894"/>
            <a:ext cx="8387645" cy="5331606"/>
          </a:xfrm>
        </p:spPr>
        <p:txBody>
          <a:bodyPr/>
          <a:lstStyle/>
          <a:p>
            <a:pPr marL="288925" indent="-288925">
              <a:buFont typeface="+mj-lt"/>
              <a:buAutoNum type="arabicPeriod"/>
            </a:pPr>
            <a:r>
              <a:rPr lang="en-US" dirty="0"/>
              <a:t>	# valence electrons =</a:t>
            </a:r>
            <a:br>
              <a:rPr lang="en-US" dirty="0"/>
            </a:br>
            <a:r>
              <a:rPr lang="en-US" dirty="0"/>
              <a:t>2 H x 1 e</a:t>
            </a:r>
            <a:r>
              <a:rPr lang="en-US" baseline="30000" dirty="0"/>
              <a:t>-</a:t>
            </a:r>
            <a:r>
              <a:rPr lang="en-US" dirty="0"/>
              <a:t>/H + 1 O x 6 e</a:t>
            </a:r>
            <a:r>
              <a:rPr lang="en-US" baseline="30000" dirty="0"/>
              <a:t>-</a:t>
            </a:r>
            <a:r>
              <a:rPr lang="en-US" dirty="0"/>
              <a:t>/O + 1 C x 4e</a:t>
            </a:r>
            <a:r>
              <a:rPr lang="en-US" baseline="30000" dirty="0"/>
              <a:t>-</a:t>
            </a:r>
            <a:r>
              <a:rPr lang="en-US" dirty="0"/>
              <a:t>/C = 12 e</a:t>
            </a:r>
            <a:r>
              <a:rPr lang="en-US" baseline="30000" dirty="0"/>
              <a:t>-</a:t>
            </a:r>
            <a:br>
              <a:rPr lang="en-US" dirty="0"/>
            </a:br>
            <a:endParaRPr lang="en-US" dirty="0"/>
          </a:p>
          <a:p>
            <a:pPr marL="396875" indent="-396875">
              <a:buFont typeface="+mj-lt"/>
              <a:buAutoNum type="arabicPeriod"/>
            </a:pPr>
            <a:r>
              <a:rPr lang="en-US" dirty="0"/>
              <a:t>Arrange the atoms for central and terminus: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66E461E-76DD-DFC0-F1DE-673891284BB3}"/>
              </a:ext>
            </a:extLst>
          </p:cNvPr>
          <p:cNvSpPr>
            <a:spLocks noGrp="1"/>
          </p:cNvSpPr>
          <p:nvPr>
            <p:ph type="sldNum" sz="quarter" idx="10"/>
          </p:nvPr>
        </p:nvSpPr>
        <p:spPr/>
        <p:txBody>
          <a:bodyPr/>
          <a:lstStyle/>
          <a:p>
            <a:fld id="{5B6962B3-FD4C-44AA-AB11-79423C828F3E}" type="slidenum">
              <a:rPr lang="en-US" smtClean="0"/>
              <a:pPr/>
              <a:t>28</a:t>
            </a:fld>
            <a:endParaRPr lang="en-US" dirty="0"/>
          </a:p>
        </p:txBody>
      </p:sp>
      <p:pic>
        <p:nvPicPr>
          <p:cNvPr id="8" name="Picture 7">
            <a:extLst>
              <a:ext uri="{FF2B5EF4-FFF2-40B4-BE49-F238E27FC236}">
                <a16:creationId xmlns:a16="http://schemas.microsoft.com/office/drawing/2014/main" id="{66A4CF1B-1F6B-D58E-2204-304EA9DBAF1A}"/>
              </a:ext>
            </a:extLst>
          </p:cNvPr>
          <p:cNvPicPr>
            <a:picLocks noChangeAspect="1"/>
          </p:cNvPicPr>
          <p:nvPr/>
        </p:nvPicPr>
        <p:blipFill>
          <a:blip r:embed="rId2"/>
          <a:stretch>
            <a:fillRect/>
          </a:stretch>
        </p:blipFill>
        <p:spPr>
          <a:xfrm>
            <a:off x="6238271" y="4868411"/>
            <a:ext cx="1686160" cy="1428949"/>
          </a:xfrm>
          <a:prstGeom prst="rect">
            <a:avLst/>
          </a:prstGeom>
        </p:spPr>
      </p:pic>
      <p:pic>
        <p:nvPicPr>
          <p:cNvPr id="10" name="Picture 9">
            <a:extLst>
              <a:ext uri="{FF2B5EF4-FFF2-40B4-BE49-F238E27FC236}">
                <a16:creationId xmlns:a16="http://schemas.microsoft.com/office/drawing/2014/main" id="{9EE40628-414E-2874-2585-B273AB792E97}"/>
              </a:ext>
            </a:extLst>
          </p:cNvPr>
          <p:cNvPicPr>
            <a:picLocks noChangeAspect="1"/>
          </p:cNvPicPr>
          <p:nvPr/>
        </p:nvPicPr>
        <p:blipFill>
          <a:blip r:embed="rId3"/>
          <a:stretch>
            <a:fillRect/>
          </a:stretch>
        </p:blipFill>
        <p:spPr>
          <a:xfrm>
            <a:off x="6346590" y="2823856"/>
            <a:ext cx="1686160" cy="1428949"/>
          </a:xfrm>
          <a:prstGeom prst="rect">
            <a:avLst/>
          </a:prstGeom>
        </p:spPr>
      </p:pic>
    </p:spTree>
    <p:extLst>
      <p:ext uri="{BB962C8B-B14F-4D97-AF65-F5344CB8AC3E}">
        <p14:creationId xmlns:p14="http://schemas.microsoft.com/office/powerpoint/2010/main" val="3774183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FAE-4BA5-5A70-D8FC-7CE38B6E067B}"/>
              </a:ext>
            </a:extLst>
          </p:cNvPr>
          <p:cNvSpPr>
            <a:spLocks noGrp="1"/>
          </p:cNvSpPr>
          <p:nvPr>
            <p:ph type="title"/>
          </p:nvPr>
        </p:nvSpPr>
        <p:spPr/>
        <p:txBody>
          <a:bodyPr/>
          <a:lstStyle/>
          <a:p>
            <a:r>
              <a:rPr lang="en-US" dirty="0"/>
              <a:t>Resonance</a:t>
            </a:r>
          </a:p>
        </p:txBody>
      </p:sp>
      <p:sp>
        <p:nvSpPr>
          <p:cNvPr id="3" name="Content Placeholder 2">
            <a:extLst>
              <a:ext uri="{FF2B5EF4-FFF2-40B4-BE49-F238E27FC236}">
                <a16:creationId xmlns:a16="http://schemas.microsoft.com/office/drawing/2014/main" id="{9F0DAE0F-E55F-1BF4-D56A-557F06D27A0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3A46996-6BA7-4A98-37F0-D327A167A7E1}"/>
              </a:ext>
            </a:extLst>
          </p:cNvPr>
          <p:cNvSpPr>
            <a:spLocks noGrp="1"/>
          </p:cNvSpPr>
          <p:nvPr>
            <p:ph type="sldNum" sz="quarter" idx="10"/>
          </p:nvPr>
        </p:nvSpPr>
        <p:spPr/>
        <p:txBody>
          <a:bodyPr/>
          <a:lstStyle/>
          <a:p>
            <a:fld id="{5B6962B3-FD4C-44AA-AB11-79423C828F3E}" type="slidenum">
              <a:rPr lang="en-US" smtClean="0"/>
              <a:pPr/>
              <a:t>29</a:t>
            </a:fld>
            <a:endParaRPr lang="en-US" dirty="0"/>
          </a:p>
        </p:txBody>
      </p:sp>
    </p:spTree>
    <p:extLst>
      <p:ext uri="{BB962C8B-B14F-4D97-AF65-F5344CB8AC3E}">
        <p14:creationId xmlns:p14="http://schemas.microsoft.com/office/powerpoint/2010/main" val="77221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A56D-A9B2-7F41-5406-BF2E9BFFCF65}"/>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884D796D-562F-2742-6FC6-9EEA48929810}"/>
              </a:ext>
            </a:extLst>
          </p:cNvPr>
          <p:cNvSpPr>
            <a:spLocks noGrp="1"/>
          </p:cNvSpPr>
          <p:nvPr>
            <p:ph idx="1"/>
          </p:nvPr>
        </p:nvSpPr>
        <p:spPr/>
        <p:txBody>
          <a:bodyPr/>
          <a:lstStyle/>
          <a:p>
            <a:r>
              <a:rPr lang="en-US" dirty="0"/>
              <a:t>The periods of the Periodic Table show a pattern of 2 elements in 1</a:t>
            </a:r>
            <a:r>
              <a:rPr lang="en-US" baseline="30000" dirty="0"/>
              <a:t>st</a:t>
            </a:r>
            <a:r>
              <a:rPr lang="en-US" dirty="0"/>
              <a:t> period, then 8 elements in the 2</a:t>
            </a:r>
            <a:r>
              <a:rPr lang="en-US" baseline="30000" dirty="0"/>
              <a:t>nd</a:t>
            </a:r>
            <a:r>
              <a:rPr lang="en-US" dirty="0"/>
              <a:t>  and 3</a:t>
            </a:r>
            <a:r>
              <a:rPr lang="en-US" baseline="30000" dirty="0"/>
              <a:t>rd</a:t>
            </a:r>
            <a:r>
              <a:rPr lang="en-US" dirty="0"/>
              <a:t> periods. (The 4</a:t>
            </a:r>
            <a:r>
              <a:rPr lang="en-US" baseline="30000" dirty="0"/>
              <a:t>th</a:t>
            </a:r>
            <a:r>
              <a:rPr lang="en-US" dirty="0"/>
              <a:t> &amp; 5</a:t>
            </a:r>
            <a:r>
              <a:rPr lang="en-US" baseline="30000" dirty="0"/>
              <a:t>th</a:t>
            </a:r>
            <a:r>
              <a:rPr lang="en-US" dirty="0"/>
              <a:t> have 18 each, then the 6</a:t>
            </a:r>
            <a:r>
              <a:rPr lang="en-US" baseline="30000" dirty="0"/>
              <a:t>th</a:t>
            </a:r>
            <a:r>
              <a:rPr lang="en-US" dirty="0"/>
              <a:t> &amp; 7</a:t>
            </a:r>
            <a:r>
              <a:rPr lang="en-US" baseline="30000" dirty="0"/>
              <a:t>th</a:t>
            </a:r>
            <a:r>
              <a:rPr lang="en-US" dirty="0"/>
              <a:t> have 32 each)</a:t>
            </a:r>
          </a:p>
          <a:p>
            <a:r>
              <a:rPr lang="en-US" dirty="0"/>
              <a:t>But it’s the elements of the 2nd &amp; 3</a:t>
            </a:r>
            <a:r>
              <a:rPr lang="en-US" baseline="30000" dirty="0"/>
              <a:t>rd</a:t>
            </a:r>
            <a:r>
              <a:rPr lang="en-US" dirty="0"/>
              <a:t> periods, particularly the 2</a:t>
            </a:r>
            <a:r>
              <a:rPr lang="en-US" baseline="30000" dirty="0"/>
              <a:t>nd</a:t>
            </a:r>
            <a:r>
              <a:rPr lang="en-US" dirty="0"/>
              <a:t>, that strongly interest us.</a:t>
            </a:r>
          </a:p>
          <a:p>
            <a:r>
              <a:rPr lang="en-US" dirty="0"/>
              <a:t>On the left side of PT, the metal elements want to lose electrons to become POSITIVELY ionized (as cations). They have only 1, 2, maybe 3 electrons in their valence (outermost) shell that they give up in a </a:t>
            </a:r>
            <a:r>
              <a:rPr lang="en-US" u="sng" dirty="0"/>
              <a:t>true ionization </a:t>
            </a:r>
            <a:r>
              <a:rPr lang="en-US" dirty="0"/>
              <a:t>of the atom.</a:t>
            </a:r>
          </a:p>
        </p:txBody>
      </p:sp>
      <p:sp>
        <p:nvSpPr>
          <p:cNvPr id="4" name="Slide Number Placeholder 3">
            <a:extLst>
              <a:ext uri="{FF2B5EF4-FFF2-40B4-BE49-F238E27FC236}">
                <a16:creationId xmlns:a16="http://schemas.microsoft.com/office/drawing/2014/main" id="{5FAC0549-96E6-5FD3-1F90-4E58A93E9391}"/>
              </a:ext>
            </a:extLst>
          </p:cNvPr>
          <p:cNvSpPr>
            <a:spLocks noGrp="1"/>
          </p:cNvSpPr>
          <p:nvPr>
            <p:ph type="sldNum" sz="quarter" idx="10"/>
          </p:nvPr>
        </p:nvSpPr>
        <p:spPr/>
        <p:txBody>
          <a:bodyPr/>
          <a:lstStyle/>
          <a:p>
            <a:fld id="{5B6962B3-FD4C-44AA-AB11-79423C828F3E}" type="slidenum">
              <a:rPr lang="en-US" smtClean="0"/>
              <a:pPr/>
              <a:t>3</a:t>
            </a:fld>
            <a:endParaRPr lang="en-US" dirty="0"/>
          </a:p>
        </p:txBody>
      </p:sp>
    </p:spTree>
    <p:extLst>
      <p:ext uri="{BB962C8B-B14F-4D97-AF65-F5344CB8AC3E}">
        <p14:creationId xmlns:p14="http://schemas.microsoft.com/office/powerpoint/2010/main" val="317683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07E30-C4E4-A821-7B67-3D003D75A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B5FA1-6F57-B25F-145F-2E4B9AF1C2D8}"/>
              </a:ext>
            </a:extLst>
          </p:cNvPr>
          <p:cNvSpPr>
            <a:spLocks noGrp="1"/>
          </p:cNvSpPr>
          <p:nvPr>
            <p:ph type="title"/>
          </p:nvPr>
        </p:nvSpPr>
        <p:spPr/>
        <p:txBody>
          <a:bodyPr/>
          <a:lstStyle/>
          <a:p>
            <a:r>
              <a:rPr lang="en-US" dirty="0"/>
              <a:t>Octet Rule Exceptions</a:t>
            </a:r>
          </a:p>
        </p:txBody>
      </p:sp>
      <p:sp>
        <p:nvSpPr>
          <p:cNvPr id="3" name="Content Placeholder 2">
            <a:extLst>
              <a:ext uri="{FF2B5EF4-FFF2-40B4-BE49-F238E27FC236}">
                <a16:creationId xmlns:a16="http://schemas.microsoft.com/office/drawing/2014/main" id="{1709CD72-5310-C51D-8229-51E82D7E2A7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F12324A-4279-CCE3-656A-D78EE2995E58}"/>
              </a:ext>
            </a:extLst>
          </p:cNvPr>
          <p:cNvSpPr>
            <a:spLocks noGrp="1"/>
          </p:cNvSpPr>
          <p:nvPr>
            <p:ph type="sldNum" sz="quarter" idx="10"/>
          </p:nvPr>
        </p:nvSpPr>
        <p:spPr/>
        <p:txBody>
          <a:bodyPr/>
          <a:lstStyle/>
          <a:p>
            <a:fld id="{5B6962B3-FD4C-44AA-AB11-79423C828F3E}" type="slidenum">
              <a:rPr lang="en-US" smtClean="0"/>
              <a:pPr/>
              <a:t>30</a:t>
            </a:fld>
            <a:endParaRPr lang="en-US" dirty="0"/>
          </a:p>
        </p:txBody>
      </p:sp>
    </p:spTree>
    <p:extLst>
      <p:ext uri="{BB962C8B-B14F-4D97-AF65-F5344CB8AC3E}">
        <p14:creationId xmlns:p14="http://schemas.microsoft.com/office/powerpoint/2010/main" val="326834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3E0C7-F19B-C006-D2E9-397780B07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7ACE57-75AE-85A3-5144-054315EC9F25}"/>
              </a:ext>
            </a:extLst>
          </p:cNvPr>
          <p:cNvSpPr>
            <a:spLocks noGrp="1"/>
          </p:cNvSpPr>
          <p:nvPr>
            <p:ph type="title"/>
          </p:nvPr>
        </p:nvSpPr>
        <p:spPr/>
        <p:txBody>
          <a:bodyPr/>
          <a:lstStyle/>
          <a:p>
            <a:r>
              <a:rPr lang="en-US" dirty="0"/>
              <a:t>Molecular Shape Prediction</a:t>
            </a:r>
          </a:p>
        </p:txBody>
      </p:sp>
      <p:sp>
        <p:nvSpPr>
          <p:cNvPr id="3" name="Content Placeholder 2">
            <a:extLst>
              <a:ext uri="{FF2B5EF4-FFF2-40B4-BE49-F238E27FC236}">
                <a16:creationId xmlns:a16="http://schemas.microsoft.com/office/drawing/2014/main" id="{D75433B0-68E5-0D21-92EC-83B5A67E66C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9D2A053-8F5C-6809-26F2-C94106A0D988}"/>
              </a:ext>
            </a:extLst>
          </p:cNvPr>
          <p:cNvSpPr>
            <a:spLocks noGrp="1"/>
          </p:cNvSpPr>
          <p:nvPr>
            <p:ph type="sldNum" sz="quarter" idx="10"/>
          </p:nvPr>
        </p:nvSpPr>
        <p:spPr/>
        <p:txBody>
          <a:bodyPr/>
          <a:lstStyle/>
          <a:p>
            <a:fld id="{5B6962B3-FD4C-44AA-AB11-79423C828F3E}" type="slidenum">
              <a:rPr lang="en-US" smtClean="0"/>
              <a:pPr/>
              <a:t>31</a:t>
            </a:fld>
            <a:endParaRPr lang="en-US" dirty="0"/>
          </a:p>
        </p:txBody>
      </p:sp>
    </p:spTree>
    <p:extLst>
      <p:ext uri="{BB962C8B-B14F-4D97-AF65-F5344CB8AC3E}">
        <p14:creationId xmlns:p14="http://schemas.microsoft.com/office/powerpoint/2010/main" val="3130631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A81E-0C18-6C79-D140-F301E7647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74EB2-2138-FA29-BD33-36A4E6CC8189}"/>
              </a:ext>
            </a:extLst>
          </p:cNvPr>
          <p:cNvSpPr>
            <a:spLocks noGrp="1"/>
          </p:cNvSpPr>
          <p:nvPr>
            <p:ph type="title"/>
          </p:nvPr>
        </p:nvSpPr>
        <p:spPr/>
        <p:txBody>
          <a:bodyPr/>
          <a:lstStyle/>
          <a:p>
            <a:r>
              <a:rPr lang="en-US" dirty="0"/>
              <a:t>Electronegativity</a:t>
            </a:r>
          </a:p>
        </p:txBody>
      </p:sp>
      <p:sp>
        <p:nvSpPr>
          <p:cNvPr id="3" name="Content Placeholder 2">
            <a:extLst>
              <a:ext uri="{FF2B5EF4-FFF2-40B4-BE49-F238E27FC236}">
                <a16:creationId xmlns:a16="http://schemas.microsoft.com/office/drawing/2014/main" id="{0762AAB1-8EBE-9C1B-0DB8-3A7FFA1CD22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09A82C4-4B41-6578-4C08-4DFA1C58A55E}"/>
              </a:ext>
            </a:extLst>
          </p:cNvPr>
          <p:cNvSpPr>
            <a:spLocks noGrp="1"/>
          </p:cNvSpPr>
          <p:nvPr>
            <p:ph type="sldNum" sz="quarter" idx="10"/>
          </p:nvPr>
        </p:nvSpPr>
        <p:spPr/>
        <p:txBody>
          <a:bodyPr/>
          <a:lstStyle/>
          <a:p>
            <a:fld id="{5B6962B3-FD4C-44AA-AB11-79423C828F3E}" type="slidenum">
              <a:rPr lang="en-US" smtClean="0"/>
              <a:pPr/>
              <a:t>32</a:t>
            </a:fld>
            <a:endParaRPr lang="en-US" dirty="0"/>
          </a:p>
        </p:txBody>
      </p:sp>
    </p:spTree>
    <p:extLst>
      <p:ext uri="{BB962C8B-B14F-4D97-AF65-F5344CB8AC3E}">
        <p14:creationId xmlns:p14="http://schemas.microsoft.com/office/powerpoint/2010/main" val="1843765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C68D-6E41-C1A9-FE60-EE86C28B8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720D8-EF8F-93C7-1366-586571C33193}"/>
              </a:ext>
            </a:extLst>
          </p:cNvPr>
          <p:cNvSpPr>
            <a:spLocks noGrp="1"/>
          </p:cNvSpPr>
          <p:nvPr>
            <p:ph type="title"/>
          </p:nvPr>
        </p:nvSpPr>
        <p:spPr/>
        <p:txBody>
          <a:bodyPr/>
          <a:lstStyle/>
          <a:p>
            <a:r>
              <a:rPr lang="en-US" dirty="0"/>
              <a:t>Polarity</a:t>
            </a:r>
          </a:p>
        </p:txBody>
      </p:sp>
      <p:sp>
        <p:nvSpPr>
          <p:cNvPr id="3" name="Content Placeholder 2">
            <a:extLst>
              <a:ext uri="{FF2B5EF4-FFF2-40B4-BE49-F238E27FC236}">
                <a16:creationId xmlns:a16="http://schemas.microsoft.com/office/drawing/2014/main" id="{7824EC9D-70C3-1D01-5A1A-A3D32242855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469752A-963F-CDCC-43B1-DAFB23C3D138}"/>
              </a:ext>
            </a:extLst>
          </p:cNvPr>
          <p:cNvSpPr>
            <a:spLocks noGrp="1"/>
          </p:cNvSpPr>
          <p:nvPr>
            <p:ph type="sldNum" sz="quarter" idx="10"/>
          </p:nvPr>
        </p:nvSpPr>
        <p:spPr/>
        <p:txBody>
          <a:bodyPr/>
          <a:lstStyle/>
          <a:p>
            <a:fld id="{5B6962B3-FD4C-44AA-AB11-79423C828F3E}" type="slidenum">
              <a:rPr lang="en-US" smtClean="0"/>
              <a:pPr/>
              <a:t>33</a:t>
            </a:fld>
            <a:endParaRPr lang="en-US" dirty="0"/>
          </a:p>
        </p:txBody>
      </p:sp>
    </p:spTree>
    <p:extLst>
      <p:ext uri="{BB962C8B-B14F-4D97-AF65-F5344CB8AC3E}">
        <p14:creationId xmlns:p14="http://schemas.microsoft.com/office/powerpoint/2010/main" val="812849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D59C7-EAB7-D056-8BEE-345C5696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3592E3-5358-C90C-B671-459218D5C17F}"/>
              </a:ext>
            </a:extLst>
          </p:cNvPr>
          <p:cNvSpPr>
            <a:spLocks noGrp="1"/>
          </p:cNvSpPr>
          <p:nvPr>
            <p:ph type="title"/>
          </p:nvPr>
        </p:nvSpPr>
        <p:spPr/>
        <p:txBody>
          <a:bodyPr/>
          <a:lstStyle/>
          <a:p>
            <a:r>
              <a:rPr lang="en-US" dirty="0"/>
              <a:t>Intermolecular Forces</a:t>
            </a:r>
          </a:p>
        </p:txBody>
      </p:sp>
      <p:sp>
        <p:nvSpPr>
          <p:cNvPr id="3" name="Content Placeholder 2">
            <a:extLst>
              <a:ext uri="{FF2B5EF4-FFF2-40B4-BE49-F238E27FC236}">
                <a16:creationId xmlns:a16="http://schemas.microsoft.com/office/drawing/2014/main" id="{6FBBD043-958F-9869-DF75-98B4F4A969C2}"/>
              </a:ext>
            </a:extLst>
          </p:cNvPr>
          <p:cNvSpPr>
            <a:spLocks noGrp="1"/>
          </p:cNvSpPr>
          <p:nvPr>
            <p:ph idx="1"/>
          </p:nvPr>
        </p:nvSpPr>
        <p:spPr/>
        <p:txBody>
          <a:bodyPr/>
          <a:lstStyle/>
          <a:p>
            <a:r>
              <a:rPr lang="en-US" dirty="0"/>
              <a:t>Dispersion</a:t>
            </a:r>
          </a:p>
          <a:p>
            <a:r>
              <a:rPr lang="en-US" dirty="0"/>
              <a:t>Dipole-Dipole</a:t>
            </a:r>
          </a:p>
          <a:p>
            <a:r>
              <a:rPr lang="en-US"/>
              <a:t>Hydrogen Bonding</a:t>
            </a:r>
            <a:endParaRPr lang="en-US" dirty="0"/>
          </a:p>
        </p:txBody>
      </p:sp>
      <p:sp>
        <p:nvSpPr>
          <p:cNvPr id="4" name="Slide Number Placeholder 3">
            <a:extLst>
              <a:ext uri="{FF2B5EF4-FFF2-40B4-BE49-F238E27FC236}">
                <a16:creationId xmlns:a16="http://schemas.microsoft.com/office/drawing/2014/main" id="{CD52E4CE-5DE9-1893-87EE-CCA4E8813C3F}"/>
              </a:ext>
            </a:extLst>
          </p:cNvPr>
          <p:cNvSpPr>
            <a:spLocks noGrp="1"/>
          </p:cNvSpPr>
          <p:nvPr>
            <p:ph type="sldNum" sz="quarter" idx="10"/>
          </p:nvPr>
        </p:nvSpPr>
        <p:spPr/>
        <p:txBody>
          <a:bodyPr/>
          <a:lstStyle/>
          <a:p>
            <a:fld id="{5B6962B3-FD4C-44AA-AB11-79423C828F3E}" type="slidenum">
              <a:rPr lang="en-US" smtClean="0"/>
              <a:pPr/>
              <a:t>34</a:t>
            </a:fld>
            <a:endParaRPr lang="en-US" dirty="0"/>
          </a:p>
        </p:txBody>
      </p:sp>
    </p:spTree>
    <p:extLst>
      <p:ext uri="{BB962C8B-B14F-4D97-AF65-F5344CB8AC3E}">
        <p14:creationId xmlns:p14="http://schemas.microsoft.com/office/powerpoint/2010/main" val="146077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C2AB4-C9B5-7763-67F7-CE61B9011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D07E5-254D-35BF-4019-088405BA0619}"/>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D8AF8F49-9C7F-784B-706C-4E4E3DBE288F}"/>
              </a:ext>
            </a:extLst>
          </p:cNvPr>
          <p:cNvSpPr>
            <a:spLocks noGrp="1"/>
          </p:cNvSpPr>
          <p:nvPr>
            <p:ph idx="1"/>
          </p:nvPr>
        </p:nvSpPr>
        <p:spPr/>
        <p:txBody>
          <a:bodyPr/>
          <a:lstStyle/>
          <a:p>
            <a:r>
              <a:rPr lang="en-US" dirty="0"/>
              <a:t>The electrons given up readily by the metal elements in the Groups 1 and 2 are taken by the Group 16 and 17 non-metal elements on the other (right) side of the Table, which want those electrons to become negatively charged ions (anions)</a:t>
            </a:r>
          </a:p>
          <a:p>
            <a:endParaRPr lang="en-US" dirty="0"/>
          </a:p>
          <a:p>
            <a:r>
              <a:rPr lang="en-US" sz="2800" dirty="0">
                <a:solidFill>
                  <a:srgbClr val="FFC000"/>
                </a:solidFill>
              </a:rPr>
              <a:t>This is all about stability, achieving the lowest energy state. It is about atoms ordering electrons in their orbits in an effort to become like the noble gas Group 18 elements</a:t>
            </a:r>
          </a:p>
          <a:p>
            <a:pPr marL="0" indent="0">
              <a:buNone/>
            </a:pPr>
            <a:endParaRPr lang="en-US" dirty="0"/>
          </a:p>
        </p:txBody>
      </p:sp>
      <p:sp>
        <p:nvSpPr>
          <p:cNvPr id="4" name="Slide Number Placeholder 3">
            <a:extLst>
              <a:ext uri="{FF2B5EF4-FFF2-40B4-BE49-F238E27FC236}">
                <a16:creationId xmlns:a16="http://schemas.microsoft.com/office/drawing/2014/main" id="{E54371A5-C153-4B8C-3420-979E2086DF25}"/>
              </a:ext>
            </a:extLst>
          </p:cNvPr>
          <p:cNvSpPr>
            <a:spLocks noGrp="1"/>
          </p:cNvSpPr>
          <p:nvPr>
            <p:ph type="sldNum" sz="quarter" idx="10"/>
          </p:nvPr>
        </p:nvSpPr>
        <p:spPr/>
        <p:txBody>
          <a:bodyPr/>
          <a:lstStyle/>
          <a:p>
            <a:fld id="{5B6962B3-FD4C-44AA-AB11-79423C828F3E}" type="slidenum">
              <a:rPr lang="en-US" smtClean="0"/>
              <a:pPr/>
              <a:t>4</a:t>
            </a:fld>
            <a:endParaRPr lang="en-US" dirty="0"/>
          </a:p>
        </p:txBody>
      </p:sp>
    </p:spTree>
    <p:extLst>
      <p:ext uri="{BB962C8B-B14F-4D97-AF65-F5344CB8AC3E}">
        <p14:creationId xmlns:p14="http://schemas.microsoft.com/office/powerpoint/2010/main" val="98816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AC365-048E-8008-EF32-C991C889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614DC-5A0F-DC31-C06F-6A04BCEF36F6}"/>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B6B3CF3E-1542-98C3-345F-C92FEB6BC92C}"/>
              </a:ext>
            </a:extLst>
          </p:cNvPr>
          <p:cNvSpPr>
            <a:spLocks noGrp="1"/>
          </p:cNvSpPr>
          <p:nvPr>
            <p:ph idx="1"/>
          </p:nvPr>
        </p:nvSpPr>
        <p:spPr/>
        <p:txBody>
          <a:bodyPr/>
          <a:lstStyle/>
          <a:p>
            <a:r>
              <a:rPr lang="en-US" dirty="0"/>
              <a:t>For Period 2 elements</a:t>
            </a:r>
          </a:p>
          <a:p>
            <a:pPr lvl="1"/>
            <a:r>
              <a:rPr lang="en-US" dirty="0"/>
              <a:t>Li and Be will lose 1 and 2 electrons, respectively, to become Li</a:t>
            </a:r>
            <a:r>
              <a:rPr lang="en-US" baseline="30000" dirty="0"/>
              <a:t>+</a:t>
            </a:r>
            <a:r>
              <a:rPr lang="en-US" dirty="0"/>
              <a:t> and Be</a:t>
            </a:r>
            <a:r>
              <a:rPr lang="en-US" baseline="30000" dirty="0"/>
              <a:t>2</a:t>
            </a:r>
            <a:r>
              <a:rPr lang="en-US" dirty="0"/>
              <a:t>+, adopting a closed shell configuration looking like He, with its “duet” (2-electron) valence shell</a:t>
            </a:r>
          </a:p>
          <a:p>
            <a:pPr lvl="1"/>
            <a:r>
              <a:rPr lang="en-US" dirty="0"/>
              <a:t>On right side of table, F and O will acquire 1 or 2 electrons, respectively, to become F</a:t>
            </a:r>
            <a:r>
              <a:rPr lang="en-US" baseline="30000" dirty="0"/>
              <a:t>-</a:t>
            </a:r>
            <a:r>
              <a:rPr lang="en-US" dirty="0"/>
              <a:t> and O</a:t>
            </a:r>
            <a:r>
              <a:rPr lang="en-US" baseline="30000" dirty="0"/>
              <a:t>2-</a:t>
            </a:r>
            <a:r>
              <a:rPr lang="en-US" dirty="0"/>
              <a:t>, adopting a closed shell configuration looking like Ne, with its “octet” (8-electron) valence shell</a:t>
            </a:r>
          </a:p>
          <a:p>
            <a:r>
              <a:rPr lang="en-US" dirty="0"/>
              <a:t>For Period 3 elements</a:t>
            </a:r>
          </a:p>
          <a:p>
            <a:pPr lvl="1"/>
            <a:r>
              <a:rPr lang="en-US" dirty="0"/>
              <a:t>Na and Mg will lose 1 and 2 electrons, respectively, to become Na</a:t>
            </a:r>
            <a:r>
              <a:rPr lang="en-US" baseline="30000" dirty="0"/>
              <a:t>+</a:t>
            </a:r>
            <a:r>
              <a:rPr lang="en-US" dirty="0"/>
              <a:t> and Mg</a:t>
            </a:r>
            <a:r>
              <a:rPr lang="en-US" baseline="30000" dirty="0"/>
              <a:t>2</a:t>
            </a:r>
            <a:r>
              <a:rPr lang="en-US" dirty="0"/>
              <a:t>+, adopting a closed shell configuration looking like Ne, and “octet” valence shell</a:t>
            </a:r>
          </a:p>
          <a:p>
            <a:pPr lvl="1"/>
            <a:r>
              <a:rPr lang="en-US" dirty="0"/>
              <a:t>On right side of table, Cl and S will acquire 1 or 2 electrons, respectively, to become Cl</a:t>
            </a:r>
            <a:r>
              <a:rPr lang="en-US" baseline="30000" dirty="0"/>
              <a:t>-</a:t>
            </a:r>
            <a:r>
              <a:rPr lang="en-US" dirty="0"/>
              <a:t> and S</a:t>
            </a:r>
            <a:r>
              <a:rPr lang="en-US" baseline="30000" dirty="0"/>
              <a:t>2-</a:t>
            </a:r>
            <a:r>
              <a:rPr lang="en-US" dirty="0"/>
              <a:t>, adopting a closed shell configuration looking like </a:t>
            </a:r>
            <a:r>
              <a:rPr lang="en-US" dirty="0" err="1"/>
              <a:t>Ar</a:t>
            </a:r>
            <a:r>
              <a:rPr lang="en-US" dirty="0"/>
              <a:t>, with its “octet” valence shell</a:t>
            </a:r>
            <a:endParaRPr lang="en-US" baseline="30000" dirty="0"/>
          </a:p>
          <a:p>
            <a:pPr marL="231775" lvl="1" indent="0">
              <a:buNone/>
            </a:pPr>
            <a:endParaRPr lang="en-US" baseline="30000" dirty="0"/>
          </a:p>
          <a:p>
            <a:endParaRPr lang="en-US" baseline="300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B331836-089A-1FEC-59F3-7E73F47BDB42}"/>
              </a:ext>
            </a:extLst>
          </p:cNvPr>
          <p:cNvSpPr>
            <a:spLocks noGrp="1"/>
          </p:cNvSpPr>
          <p:nvPr>
            <p:ph type="sldNum" sz="quarter" idx="10"/>
          </p:nvPr>
        </p:nvSpPr>
        <p:spPr/>
        <p:txBody>
          <a:bodyPr/>
          <a:lstStyle/>
          <a:p>
            <a:fld id="{5B6962B3-FD4C-44AA-AB11-79423C828F3E}" type="slidenum">
              <a:rPr lang="en-US" smtClean="0"/>
              <a:pPr/>
              <a:t>5</a:t>
            </a:fld>
            <a:endParaRPr lang="en-US" dirty="0"/>
          </a:p>
        </p:txBody>
      </p:sp>
    </p:spTree>
    <p:extLst>
      <p:ext uri="{BB962C8B-B14F-4D97-AF65-F5344CB8AC3E}">
        <p14:creationId xmlns:p14="http://schemas.microsoft.com/office/powerpoint/2010/main" val="228844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F1C2D-8C2E-37B1-F94C-7BD003409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EE137-87DA-EAAA-E11F-65C23DBF5F77}"/>
              </a:ext>
            </a:extLst>
          </p:cNvPr>
          <p:cNvSpPr>
            <a:spLocks noGrp="1"/>
          </p:cNvSpPr>
          <p:nvPr>
            <p:ph type="title"/>
          </p:nvPr>
        </p:nvSpPr>
        <p:spPr>
          <a:xfrm>
            <a:off x="349955" y="425343"/>
            <a:ext cx="8421512" cy="707886"/>
          </a:xfrm>
        </p:spPr>
        <p:txBody>
          <a:bodyPr/>
          <a:lstStyle/>
          <a:p>
            <a:r>
              <a:rPr lang="en-US" sz="4000" dirty="0"/>
              <a:t>The Octet Rule (Ions)</a:t>
            </a:r>
          </a:p>
        </p:txBody>
      </p:sp>
      <p:sp>
        <p:nvSpPr>
          <p:cNvPr id="3" name="Content Placeholder 2">
            <a:extLst>
              <a:ext uri="{FF2B5EF4-FFF2-40B4-BE49-F238E27FC236}">
                <a16:creationId xmlns:a16="http://schemas.microsoft.com/office/drawing/2014/main" id="{242D4EE1-D664-E0FD-19AA-3639F8042389}"/>
              </a:ext>
            </a:extLst>
          </p:cNvPr>
          <p:cNvSpPr>
            <a:spLocks noGrp="1"/>
          </p:cNvSpPr>
          <p:nvPr>
            <p:ph idx="1"/>
          </p:nvPr>
        </p:nvSpPr>
        <p:spPr/>
        <p:txBody>
          <a:bodyPr/>
          <a:lstStyle/>
          <a:p>
            <a:r>
              <a:rPr lang="en-US" sz="2200" dirty="0"/>
              <a:t>The </a:t>
            </a:r>
            <a:r>
              <a:rPr lang="en-US" sz="2200" dirty="0">
                <a:solidFill>
                  <a:srgbClr val="00FF00"/>
                </a:solidFill>
              </a:rPr>
              <a:t>octet</a:t>
            </a:r>
            <a:r>
              <a:rPr lang="en-US" sz="2200" dirty="0"/>
              <a:t> name refers to particularly to atoms wanting to have a </a:t>
            </a:r>
            <a:r>
              <a:rPr lang="en-US" sz="2200" dirty="0">
                <a:solidFill>
                  <a:srgbClr val="00FF00"/>
                </a:solidFill>
              </a:rPr>
              <a:t>valence</a:t>
            </a:r>
            <a:r>
              <a:rPr lang="en-US" sz="2200" dirty="0"/>
              <a:t> shell of </a:t>
            </a:r>
            <a:r>
              <a:rPr lang="en-US" sz="2200" dirty="0">
                <a:solidFill>
                  <a:schemeClr val="accent1">
                    <a:lumMod val="60000"/>
                    <a:lumOff val="40000"/>
                  </a:schemeClr>
                </a:solidFill>
              </a:rPr>
              <a:t>8 electrons </a:t>
            </a:r>
            <a:r>
              <a:rPr lang="en-US" sz="2200" dirty="0"/>
              <a:t>that makes them look like the closest noble gas element</a:t>
            </a:r>
          </a:p>
          <a:p>
            <a:r>
              <a:rPr lang="en-US" sz="2200" dirty="0"/>
              <a:t>For elements on the </a:t>
            </a:r>
            <a:r>
              <a:rPr lang="en-US" sz="2200" dirty="0">
                <a:solidFill>
                  <a:srgbClr val="FFFF00"/>
                </a:solidFill>
              </a:rPr>
              <a:t>left</a:t>
            </a:r>
            <a:r>
              <a:rPr lang="en-US" sz="2200" dirty="0"/>
              <a:t> side of table, they will </a:t>
            </a:r>
            <a:r>
              <a:rPr lang="en-US" sz="2200" dirty="0">
                <a:solidFill>
                  <a:schemeClr val="accent1">
                    <a:lumMod val="60000"/>
                    <a:lumOff val="40000"/>
                  </a:schemeClr>
                </a:solidFill>
              </a:rPr>
              <a:t>lose</a:t>
            </a:r>
            <a:r>
              <a:rPr lang="en-US" sz="2200" dirty="0"/>
              <a:t> electrons to be like the </a:t>
            </a:r>
            <a:r>
              <a:rPr lang="en-US" sz="2200" dirty="0">
                <a:solidFill>
                  <a:srgbClr val="FFC000"/>
                </a:solidFill>
              </a:rPr>
              <a:t>noble gas element </a:t>
            </a:r>
            <a:r>
              <a:rPr lang="en-US" sz="2200" dirty="0"/>
              <a:t>of the </a:t>
            </a:r>
            <a:r>
              <a:rPr lang="en-US" sz="2200" dirty="0">
                <a:solidFill>
                  <a:srgbClr val="FFFF00"/>
                </a:solidFill>
              </a:rPr>
              <a:t>previous</a:t>
            </a:r>
            <a:r>
              <a:rPr lang="en-US" sz="2200" dirty="0"/>
              <a:t> period. They will become </a:t>
            </a:r>
            <a:r>
              <a:rPr lang="en-US" sz="2200" dirty="0">
                <a:solidFill>
                  <a:schemeClr val="accent1">
                    <a:lumMod val="60000"/>
                    <a:lumOff val="40000"/>
                  </a:schemeClr>
                </a:solidFill>
              </a:rPr>
              <a:t>positively</a:t>
            </a:r>
            <a:r>
              <a:rPr lang="en-US" sz="2200" dirty="0"/>
              <a:t> ionized (1+, 2+, …) in the process</a:t>
            </a:r>
          </a:p>
          <a:p>
            <a:r>
              <a:rPr lang="en-US" sz="2200" dirty="0"/>
              <a:t>For elements on the </a:t>
            </a:r>
            <a:r>
              <a:rPr lang="en-US" sz="2200" dirty="0">
                <a:solidFill>
                  <a:srgbClr val="FFFF00"/>
                </a:solidFill>
              </a:rPr>
              <a:t>right</a:t>
            </a:r>
            <a:r>
              <a:rPr lang="en-US" sz="2200" dirty="0"/>
              <a:t> side of table, they will </a:t>
            </a:r>
            <a:r>
              <a:rPr lang="en-US" sz="2200" dirty="0">
                <a:solidFill>
                  <a:schemeClr val="accent1">
                    <a:lumMod val="60000"/>
                    <a:lumOff val="40000"/>
                  </a:schemeClr>
                </a:solidFill>
              </a:rPr>
              <a:t>gain</a:t>
            </a:r>
            <a:r>
              <a:rPr lang="en-US" sz="2200" dirty="0"/>
              <a:t> electrons to be like the </a:t>
            </a:r>
            <a:r>
              <a:rPr lang="en-US" sz="2200" dirty="0">
                <a:solidFill>
                  <a:srgbClr val="FFC000"/>
                </a:solidFill>
              </a:rPr>
              <a:t>noble gas element </a:t>
            </a:r>
            <a:r>
              <a:rPr lang="en-US" sz="2200" dirty="0"/>
              <a:t>of the </a:t>
            </a:r>
            <a:r>
              <a:rPr lang="en-US" sz="2200" dirty="0">
                <a:solidFill>
                  <a:srgbClr val="FFFF00"/>
                </a:solidFill>
              </a:rPr>
              <a:t>current</a:t>
            </a:r>
            <a:r>
              <a:rPr lang="en-US" sz="2200" dirty="0"/>
              <a:t> period. They will become </a:t>
            </a:r>
            <a:r>
              <a:rPr lang="en-US" sz="2200" dirty="0">
                <a:solidFill>
                  <a:schemeClr val="accent1">
                    <a:lumMod val="60000"/>
                    <a:lumOff val="40000"/>
                  </a:schemeClr>
                </a:solidFill>
              </a:rPr>
              <a:t>negatively</a:t>
            </a:r>
            <a:r>
              <a:rPr lang="en-US" sz="2200" dirty="0"/>
              <a:t> ionized (1-, 2-, …) in the process</a:t>
            </a:r>
          </a:p>
          <a:p>
            <a:r>
              <a:rPr lang="en-US" sz="2200" dirty="0"/>
              <a:t>This is the case for metals and non-metals which will form </a:t>
            </a:r>
            <a:r>
              <a:rPr lang="en-US" sz="2200" dirty="0">
                <a:solidFill>
                  <a:srgbClr val="FFFF00"/>
                </a:solidFill>
              </a:rPr>
              <a:t>ions</a:t>
            </a:r>
            <a:r>
              <a:rPr lang="en-US" sz="2200" dirty="0"/>
              <a:t> and become </a:t>
            </a:r>
            <a:r>
              <a:rPr lang="en-US" sz="2200" dirty="0">
                <a:solidFill>
                  <a:schemeClr val="accent1">
                    <a:lumMod val="60000"/>
                    <a:lumOff val="40000"/>
                  </a:schemeClr>
                </a:solidFill>
              </a:rPr>
              <a:t>ionic compounds</a:t>
            </a:r>
          </a:p>
          <a:p>
            <a:pPr marL="0" indent="0">
              <a:buNone/>
            </a:pPr>
            <a:endParaRPr lang="en-US" sz="2200" dirty="0"/>
          </a:p>
        </p:txBody>
      </p:sp>
      <p:sp>
        <p:nvSpPr>
          <p:cNvPr id="4" name="Slide Number Placeholder 3">
            <a:extLst>
              <a:ext uri="{FF2B5EF4-FFF2-40B4-BE49-F238E27FC236}">
                <a16:creationId xmlns:a16="http://schemas.microsoft.com/office/drawing/2014/main" id="{B4139C7A-4BE0-70C8-4D02-FC44F9223791}"/>
              </a:ext>
            </a:extLst>
          </p:cNvPr>
          <p:cNvSpPr>
            <a:spLocks noGrp="1"/>
          </p:cNvSpPr>
          <p:nvPr>
            <p:ph type="sldNum" sz="quarter" idx="10"/>
          </p:nvPr>
        </p:nvSpPr>
        <p:spPr/>
        <p:txBody>
          <a:bodyPr/>
          <a:lstStyle/>
          <a:p>
            <a:fld id="{5B6962B3-FD4C-44AA-AB11-79423C828F3E}" type="slidenum">
              <a:rPr lang="en-US" smtClean="0"/>
              <a:pPr/>
              <a:t>6</a:t>
            </a:fld>
            <a:endParaRPr lang="en-US" dirty="0"/>
          </a:p>
        </p:txBody>
      </p:sp>
    </p:spTree>
    <p:extLst>
      <p:ext uri="{BB962C8B-B14F-4D97-AF65-F5344CB8AC3E}">
        <p14:creationId xmlns:p14="http://schemas.microsoft.com/office/powerpoint/2010/main" val="162646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9A7FA-0DF7-595C-CAA5-8FB19A81A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1C031-50D3-A218-C548-CF94959239E3}"/>
              </a:ext>
            </a:extLst>
          </p:cNvPr>
          <p:cNvSpPr>
            <a:spLocks noGrp="1"/>
          </p:cNvSpPr>
          <p:nvPr>
            <p:ph type="title"/>
          </p:nvPr>
        </p:nvSpPr>
        <p:spPr>
          <a:xfrm>
            <a:off x="349955" y="425343"/>
            <a:ext cx="8421512" cy="707886"/>
          </a:xfrm>
        </p:spPr>
        <p:txBody>
          <a:bodyPr/>
          <a:lstStyle/>
          <a:p>
            <a:r>
              <a:rPr lang="en-US" sz="4000" dirty="0"/>
              <a:t>The Octet Rule (Molecules)</a:t>
            </a:r>
          </a:p>
        </p:txBody>
      </p:sp>
      <p:sp>
        <p:nvSpPr>
          <p:cNvPr id="3" name="Content Placeholder 2">
            <a:extLst>
              <a:ext uri="{FF2B5EF4-FFF2-40B4-BE49-F238E27FC236}">
                <a16:creationId xmlns:a16="http://schemas.microsoft.com/office/drawing/2014/main" id="{34867091-6B7B-FE71-D347-4C917CE10609}"/>
              </a:ext>
            </a:extLst>
          </p:cNvPr>
          <p:cNvSpPr>
            <a:spLocks noGrp="1"/>
          </p:cNvSpPr>
          <p:nvPr>
            <p:ph idx="1"/>
          </p:nvPr>
        </p:nvSpPr>
        <p:spPr/>
        <p:txBody>
          <a:bodyPr/>
          <a:lstStyle/>
          <a:p>
            <a:r>
              <a:rPr lang="en-US" sz="2200" dirty="0"/>
              <a:t>But when non-metal atoms form bonds with each other, they do NOT gain or lose electrons in the way metal and non-metal atoms do in ionization</a:t>
            </a:r>
          </a:p>
          <a:p>
            <a:r>
              <a:rPr lang="en-US" sz="2200" dirty="0"/>
              <a:t>Instead, the non-metal atoms will create a valence shell of 8 electrons around them, but these 8 electrons are shared between the atoms </a:t>
            </a:r>
          </a:p>
          <a:p>
            <a:pPr marL="0" indent="0">
              <a:buNone/>
            </a:pPr>
            <a:endParaRPr lang="en-US" sz="2200" dirty="0"/>
          </a:p>
        </p:txBody>
      </p:sp>
      <p:sp>
        <p:nvSpPr>
          <p:cNvPr id="4" name="Slide Number Placeholder 3">
            <a:extLst>
              <a:ext uri="{FF2B5EF4-FFF2-40B4-BE49-F238E27FC236}">
                <a16:creationId xmlns:a16="http://schemas.microsoft.com/office/drawing/2014/main" id="{56326269-DCF4-79D3-086F-9E86A5B36279}"/>
              </a:ext>
            </a:extLst>
          </p:cNvPr>
          <p:cNvSpPr>
            <a:spLocks noGrp="1"/>
          </p:cNvSpPr>
          <p:nvPr>
            <p:ph type="sldNum" sz="quarter" idx="10"/>
          </p:nvPr>
        </p:nvSpPr>
        <p:spPr/>
        <p:txBody>
          <a:bodyPr/>
          <a:lstStyle/>
          <a:p>
            <a:fld id="{5B6962B3-FD4C-44AA-AB11-79423C828F3E}" type="slidenum">
              <a:rPr lang="en-US" smtClean="0"/>
              <a:pPr/>
              <a:t>7</a:t>
            </a:fld>
            <a:endParaRPr lang="en-US" dirty="0"/>
          </a:p>
        </p:txBody>
      </p:sp>
    </p:spTree>
    <p:extLst>
      <p:ext uri="{BB962C8B-B14F-4D97-AF65-F5344CB8AC3E}">
        <p14:creationId xmlns:p14="http://schemas.microsoft.com/office/powerpoint/2010/main" val="112536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9AB2-E03E-0C09-7737-5C3ED8C81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070DA-75A9-6538-105F-9500782CCFBE}"/>
              </a:ext>
            </a:extLst>
          </p:cNvPr>
          <p:cNvSpPr>
            <a:spLocks noGrp="1"/>
          </p:cNvSpPr>
          <p:nvPr>
            <p:ph type="title"/>
          </p:nvPr>
        </p:nvSpPr>
        <p:spPr>
          <a:xfrm>
            <a:off x="355599" y="310445"/>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09345710-4F96-64EB-060D-83D57DC10251}"/>
              </a:ext>
            </a:extLst>
          </p:cNvPr>
          <p:cNvSpPr>
            <a:spLocks noGrp="1"/>
          </p:cNvSpPr>
          <p:nvPr>
            <p:ph idx="1"/>
          </p:nvPr>
        </p:nvSpPr>
        <p:spPr>
          <a:xfrm>
            <a:off x="372533" y="1084006"/>
            <a:ext cx="8387645" cy="1437969"/>
          </a:xfrm>
        </p:spPr>
        <p:txBody>
          <a:bodyPr/>
          <a:lstStyle/>
          <a:p>
            <a:pPr marL="0" indent="0">
              <a:buNone/>
            </a:pPr>
            <a:r>
              <a:rPr lang="en-US" sz="2200" dirty="0"/>
              <a:t>Forming the octet (or duet) by ionization, to be an ionic compound</a:t>
            </a:r>
          </a:p>
        </p:txBody>
      </p:sp>
      <p:pic>
        <p:nvPicPr>
          <p:cNvPr id="7" name="Picture 6">
            <a:extLst>
              <a:ext uri="{FF2B5EF4-FFF2-40B4-BE49-F238E27FC236}">
                <a16:creationId xmlns:a16="http://schemas.microsoft.com/office/drawing/2014/main" id="{331F1543-2DA8-33DD-76B9-FC3532B5FA55}"/>
              </a:ext>
            </a:extLst>
          </p:cNvPr>
          <p:cNvPicPr>
            <a:picLocks noChangeAspect="1"/>
          </p:cNvPicPr>
          <p:nvPr/>
        </p:nvPicPr>
        <p:blipFill>
          <a:blip r:embed="rId2"/>
          <a:stretch>
            <a:fillRect/>
          </a:stretch>
        </p:blipFill>
        <p:spPr>
          <a:xfrm>
            <a:off x="1104899" y="2578200"/>
            <a:ext cx="7138811" cy="4079320"/>
          </a:xfrm>
          <a:prstGeom prst="rect">
            <a:avLst/>
          </a:prstGeom>
        </p:spPr>
      </p:pic>
      <p:sp>
        <p:nvSpPr>
          <p:cNvPr id="4" name="Slide Number Placeholder 3">
            <a:extLst>
              <a:ext uri="{FF2B5EF4-FFF2-40B4-BE49-F238E27FC236}">
                <a16:creationId xmlns:a16="http://schemas.microsoft.com/office/drawing/2014/main" id="{495B2D20-AD79-EB7A-2606-B54D65010675}"/>
              </a:ext>
            </a:extLst>
          </p:cNvPr>
          <p:cNvSpPr>
            <a:spLocks noGrp="1"/>
          </p:cNvSpPr>
          <p:nvPr>
            <p:ph type="sldNum" sz="quarter" idx="10"/>
          </p:nvPr>
        </p:nvSpPr>
        <p:spPr/>
        <p:txBody>
          <a:bodyPr/>
          <a:lstStyle/>
          <a:p>
            <a:fld id="{5B6962B3-FD4C-44AA-AB11-79423C828F3E}" type="slidenum">
              <a:rPr lang="en-US" smtClean="0"/>
              <a:pPr/>
              <a:t>8</a:t>
            </a:fld>
            <a:endParaRPr lang="en-US" dirty="0"/>
          </a:p>
        </p:txBody>
      </p:sp>
    </p:spTree>
    <p:extLst>
      <p:ext uri="{BB962C8B-B14F-4D97-AF65-F5344CB8AC3E}">
        <p14:creationId xmlns:p14="http://schemas.microsoft.com/office/powerpoint/2010/main" val="91198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FFBF-5F05-BA96-AC12-144A2A1EF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13636-D736-FF9C-F995-0905DA7C1A1C}"/>
              </a:ext>
            </a:extLst>
          </p:cNvPr>
          <p:cNvSpPr>
            <a:spLocks noGrp="1"/>
          </p:cNvSpPr>
          <p:nvPr>
            <p:ph type="title"/>
          </p:nvPr>
        </p:nvSpPr>
        <p:spPr>
          <a:xfrm>
            <a:off x="355598" y="215053"/>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5E52474E-CD2B-008E-1A77-9D2AD849FB71}"/>
              </a:ext>
            </a:extLst>
          </p:cNvPr>
          <p:cNvSpPr>
            <a:spLocks noGrp="1"/>
          </p:cNvSpPr>
          <p:nvPr>
            <p:ph idx="1"/>
          </p:nvPr>
        </p:nvSpPr>
        <p:spPr>
          <a:xfrm>
            <a:off x="372532" y="933884"/>
            <a:ext cx="8387645" cy="1418484"/>
          </a:xfrm>
        </p:spPr>
        <p:txBody>
          <a:bodyPr/>
          <a:lstStyle/>
          <a:p>
            <a:pPr marL="0" indent="0">
              <a:buNone/>
            </a:pPr>
            <a:r>
              <a:rPr lang="en-US" sz="2200" dirty="0"/>
              <a:t>Forming the octet by ionization, to be an ionic compound</a:t>
            </a:r>
          </a:p>
          <a:p>
            <a:pPr marL="0" indent="0">
              <a:buNone/>
            </a:pPr>
            <a:endParaRPr lang="en-US" sz="2200" dirty="0"/>
          </a:p>
        </p:txBody>
      </p:sp>
      <p:pic>
        <p:nvPicPr>
          <p:cNvPr id="8" name="Picture 7">
            <a:extLst>
              <a:ext uri="{FF2B5EF4-FFF2-40B4-BE49-F238E27FC236}">
                <a16:creationId xmlns:a16="http://schemas.microsoft.com/office/drawing/2014/main" id="{CA6AB371-B3DC-C0A6-9FD1-9BCE65523572}"/>
              </a:ext>
            </a:extLst>
          </p:cNvPr>
          <p:cNvPicPr>
            <a:picLocks noChangeAspect="1"/>
          </p:cNvPicPr>
          <p:nvPr/>
        </p:nvPicPr>
        <p:blipFill>
          <a:blip r:embed="rId2"/>
          <a:stretch>
            <a:fillRect/>
          </a:stretch>
        </p:blipFill>
        <p:spPr>
          <a:xfrm>
            <a:off x="1031184" y="2352367"/>
            <a:ext cx="7419232" cy="4373442"/>
          </a:xfrm>
          <a:prstGeom prst="rect">
            <a:avLst/>
          </a:prstGeom>
        </p:spPr>
      </p:pic>
      <p:sp>
        <p:nvSpPr>
          <p:cNvPr id="4" name="Slide Number Placeholder 3">
            <a:extLst>
              <a:ext uri="{FF2B5EF4-FFF2-40B4-BE49-F238E27FC236}">
                <a16:creationId xmlns:a16="http://schemas.microsoft.com/office/drawing/2014/main" id="{86E618A5-C159-9296-BCF1-DEC3B56A57ED}"/>
              </a:ext>
            </a:extLst>
          </p:cNvPr>
          <p:cNvSpPr>
            <a:spLocks noGrp="1"/>
          </p:cNvSpPr>
          <p:nvPr>
            <p:ph type="sldNum" sz="quarter" idx="10"/>
          </p:nvPr>
        </p:nvSpPr>
        <p:spPr/>
        <p:txBody>
          <a:bodyPr/>
          <a:lstStyle/>
          <a:p>
            <a:fld id="{5B6962B3-FD4C-44AA-AB11-79423C828F3E}" type="slidenum">
              <a:rPr lang="en-US" smtClean="0"/>
              <a:pPr/>
              <a:t>9</a:t>
            </a:fld>
            <a:endParaRPr lang="en-US" dirty="0"/>
          </a:p>
        </p:txBody>
      </p:sp>
    </p:spTree>
    <p:extLst>
      <p:ext uri="{BB962C8B-B14F-4D97-AF65-F5344CB8AC3E}">
        <p14:creationId xmlns:p14="http://schemas.microsoft.com/office/powerpoint/2010/main" val="2926968946"/>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29866</TotalTime>
  <Words>2174</Words>
  <Application>Microsoft Office PowerPoint</Application>
  <PresentationFormat>On-screen Show (4:3)</PresentationFormat>
  <Paragraphs>171</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Cambria</vt:lpstr>
      <vt:lpstr>Courier New</vt:lpstr>
      <vt:lpstr>Tahoma</vt:lpstr>
      <vt:lpstr>Times New Roman</vt:lpstr>
      <vt:lpstr>Verdana</vt:lpstr>
      <vt:lpstr>Wingdings</vt:lpstr>
      <vt:lpstr>Light-on-dark-standard-presentation</vt:lpstr>
      <vt:lpstr>Introductory General Chemistry</vt:lpstr>
      <vt:lpstr>PowerPoint Presentation</vt:lpstr>
      <vt:lpstr>Review of Periodic Table Patterns</vt:lpstr>
      <vt:lpstr>Review of Periodic Table Patterns</vt:lpstr>
      <vt:lpstr>Review of Periodic Table Patterns</vt:lpstr>
      <vt:lpstr>The Octet Rule (Ions)</vt:lpstr>
      <vt:lpstr>The Octet Rule (Molecules)</vt:lpstr>
      <vt:lpstr>Wanting To Be Like Noble Gas Elements</vt:lpstr>
      <vt:lpstr>Wanting To Be Like Noble Gas Elements</vt:lpstr>
      <vt:lpstr>Wanting To Be Like Noble Gas Elements</vt:lpstr>
      <vt:lpstr>Wanting To Be Like Noble Gas Elements</vt:lpstr>
      <vt:lpstr>Electron Dot Diagramming</vt:lpstr>
      <vt:lpstr>Formation of Ionic Compounds </vt:lpstr>
      <vt:lpstr>Lewis Structures of Ionic Compounds </vt:lpstr>
      <vt:lpstr>Two Electrons Moved</vt:lpstr>
      <vt:lpstr>Two Electrons Moved, But FROM Two Atoms</vt:lpstr>
      <vt:lpstr>Two Electrons Moved, But TO Two Atoms</vt:lpstr>
      <vt:lpstr>Summarizing Ionic Compound Lewis Structures</vt:lpstr>
      <vt:lpstr>More Detail on Formula Unit</vt:lpstr>
      <vt:lpstr>Lewis Structures of Covalent Compounds</vt:lpstr>
      <vt:lpstr>Lewis Structures of Covalent Compounds</vt:lpstr>
      <vt:lpstr>Lewis Structures of Covalent Compounds</vt:lpstr>
      <vt:lpstr>Lewis Structures of Covalent Compounds</vt:lpstr>
      <vt:lpstr>Lewis Structures of Covalent Compounds</vt:lpstr>
      <vt:lpstr>Lewis Structures of Covalent Compounds</vt:lpstr>
      <vt:lpstr>Let’s Do It Again: Water</vt:lpstr>
      <vt:lpstr>Let’s Do It Again: Water</vt:lpstr>
      <vt:lpstr>One more time: Formaldehyde (CH2O)</vt:lpstr>
      <vt:lpstr>Resonance</vt:lpstr>
      <vt:lpstr>Octet Rule Exceptions</vt:lpstr>
      <vt:lpstr>Molecular Shape Prediction</vt:lpstr>
      <vt:lpstr>Electronegativity</vt:lpstr>
      <vt:lpstr>Polarity</vt:lpstr>
      <vt:lpstr>Intermolecular Forces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1022</cp:revision>
  <cp:lastPrinted>2016-03-14T04:22:58Z</cp:lastPrinted>
  <dcterms:created xsi:type="dcterms:W3CDTF">2005-12-08T13:54:14Z</dcterms:created>
  <dcterms:modified xsi:type="dcterms:W3CDTF">2025-09-16T01:45:18Z</dcterms:modified>
</cp:coreProperties>
</file>