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4"/>
  </p:sldMasterIdLst>
  <p:notesMasterIdLst>
    <p:notesMasterId r:id="rId15"/>
  </p:notesMasterIdLst>
  <p:sldIdLst>
    <p:sldId id="285" r:id="rId5"/>
    <p:sldId id="2585" r:id="rId6"/>
    <p:sldId id="2583" r:id="rId7"/>
    <p:sldId id="2477" r:id="rId8"/>
    <p:sldId id="2564" r:id="rId9"/>
    <p:sldId id="2576" r:id="rId10"/>
    <p:sldId id="2579" r:id="rId11"/>
    <p:sldId id="2578" r:id="rId12"/>
    <p:sldId id="2577" r:id="rId13"/>
    <p:sldId id="2520" r:id="rId14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56" userDrawn="1">
          <p15:clr>
            <a:srgbClr val="A4A3A4"/>
          </p15:clr>
        </p15:guide>
        <p15:guide id="26" pos="336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Caitlyn Ryan" initials="CR" lastIdx="2" clrIdx="2">
    <p:extLst>
      <p:ext uri="{19B8F6BF-5375-455C-9EA6-DF929625EA0E}">
        <p15:presenceInfo xmlns:p15="http://schemas.microsoft.com/office/powerpoint/2012/main" userId="S-1-5-21-383413107-1061881802-891584314-12522" providerId="AD"/>
      </p:ext>
    </p:extLst>
  </p:cmAuthor>
  <p:cmAuthor id="3" name="Serke, Kelly" initials="SK" lastIdx="1" clrIdx="3">
    <p:extLst>
      <p:ext uri="{19B8F6BF-5375-455C-9EA6-DF929625EA0E}">
        <p15:presenceInfo xmlns:p15="http://schemas.microsoft.com/office/powerpoint/2012/main" userId="S-1-5-21-1407069837-2091007605-538272213-32577845" providerId="AD"/>
      </p:ext>
    </p:extLst>
  </p:cmAuthor>
  <p:cmAuthor id="4" name="Marvin Vinson" initials="MOU" lastIdx="1" clrIdx="4">
    <p:extLst>
      <p:ext uri="{19B8F6BF-5375-455C-9EA6-DF929625EA0E}">
        <p15:presenceInfo xmlns:p15="http://schemas.microsoft.com/office/powerpoint/2012/main" userId="Marvin Vi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2"/>
    <a:srgbClr val="E9E9E9"/>
    <a:srgbClr val="EFEFEF"/>
    <a:srgbClr val="EBEBEB"/>
    <a:srgbClr val="4F81BD"/>
    <a:srgbClr val="F2F4F4"/>
    <a:srgbClr val="E2720F"/>
    <a:srgbClr val="2B8C78"/>
    <a:srgbClr val="408724"/>
    <a:srgbClr val="595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 autoAdjust="0"/>
    <p:restoredTop sz="76599" autoAdjust="0"/>
  </p:normalViewPr>
  <p:slideViewPr>
    <p:cSldViewPr snapToGrid="0" showGuides="1">
      <p:cViewPr varScale="1">
        <p:scale>
          <a:sx n="80" d="100"/>
          <a:sy n="80" d="100"/>
        </p:scale>
        <p:origin x="1816" y="200"/>
      </p:cViewPr>
      <p:guideLst>
        <p:guide orient="horz" pos="1488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56"/>
        <p:guide pos="336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20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10-18T22:01:56.925" idx="1">
    <p:pos x="10" y="10"/>
    <p:text>With service names, use the correct service name under "subsequent use" here: https://w.amazon.com/bin/view/AWSDocs/editing/service-names/</p:text>
    <p:extLst>
      <p:ext uri="{C676402C-5697-4E1C-873F-D02D1690AC5C}">
        <p15:threadingInfo xmlns:p15="http://schemas.microsoft.com/office/powerpoint/2012/main" timeZoneBias="240"/>
      </p:ext>
    </p:extLst>
  </p:cm>
  <p:cm authorId="4" dt="2022-10-24T15:21:11.098" idx="1">
    <p:pos x="10" y="106"/>
    <p:text>Corrected</p:text>
    <p:extLst>
      <p:ext uri="{C676402C-5697-4E1C-873F-D02D1690AC5C}">
        <p15:threadingInfo xmlns:p15="http://schemas.microsoft.com/office/powerpoint/2012/main" timeZoneBias="240">
          <p15:parentCm authorId="3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10/19/23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80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8150" y="457200"/>
            <a:ext cx="5981700" cy="3363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89E5F-BEEF-42A1-A57B-E5A736D5119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01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3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3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Amazon Ember Regular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7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96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57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20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3F2ED-74C5-7D4F-8560-0CC253E9A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 Regular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 Regular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30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eSpeak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40F2-306D-C649-A2E3-D1F899479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5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43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366972-4B8E-EE4B-89C6-34A143B2201C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2023, Amazon Web Services, Inc. or its Affiliates. 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D3521FC-C508-104E-80D8-E2DD945D2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6" y="5952744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A4C63CE-724C-A547-9CD4-8B4632C3CC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11D19E0-362B-324D-B73A-FB792D5DD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8" y="1645920"/>
            <a:ext cx="6400800" cy="50896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5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3CB81-2BA0-0B4C-95B7-83DDBF5522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8480" y="1645920"/>
            <a:ext cx="6400800" cy="5087619"/>
          </a:xfr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0" i="0">
                <a:solidFill>
                  <a:schemeClr val="tx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1920" b="1" dirty="0"/>
              <a:t>Lorem ipsum dolor sit </a:t>
            </a:r>
            <a:r>
              <a:rPr lang="en-US" sz="1920" b="1" dirty="0" err="1"/>
              <a:t>amet</a:t>
            </a:r>
            <a:r>
              <a:rPr lang="en-US" sz="1920" b="1" dirty="0"/>
              <a:t>, </a:t>
            </a:r>
            <a:r>
              <a:rPr lang="en-US" sz="1920" b="1" dirty="0" err="1"/>
              <a:t>consectetuer</a:t>
            </a:r>
            <a:r>
              <a:rPr lang="en-US" sz="1920" b="1" dirty="0"/>
              <a:t> </a:t>
            </a:r>
            <a:r>
              <a:rPr lang="en-US" sz="1920" b="1" dirty="0" err="1"/>
              <a:t>adipiscing</a:t>
            </a:r>
            <a:r>
              <a:rPr lang="en-US" sz="1920" b="1" dirty="0"/>
              <a:t> </a:t>
            </a:r>
            <a:r>
              <a:rPr lang="en-US" sz="1920" b="1" dirty="0" err="1"/>
              <a:t>elit</a:t>
            </a:r>
            <a:r>
              <a:rPr lang="en-US" sz="1920" b="1" dirty="0"/>
              <a:t>, </a:t>
            </a:r>
            <a:r>
              <a:rPr lang="en-US" sz="1920" b="1" dirty="0" err="1"/>
              <a:t>sed</a:t>
            </a:r>
            <a:r>
              <a:rPr lang="en-US" sz="1920" b="1" dirty="0"/>
              <a:t> </a:t>
            </a:r>
            <a:r>
              <a:rPr lang="en-US" sz="1920" b="1" dirty="0" err="1"/>
              <a:t>diam</a:t>
            </a:r>
            <a:r>
              <a:rPr lang="en-US" sz="1920" b="1" dirty="0"/>
              <a:t> </a:t>
            </a:r>
            <a:r>
              <a:rPr lang="en-US" sz="1920" b="1" dirty="0" err="1"/>
              <a:t>nonummy</a:t>
            </a:r>
            <a:r>
              <a:rPr lang="en-US" sz="1920" b="1" dirty="0"/>
              <a:t> </a:t>
            </a:r>
            <a:r>
              <a:rPr lang="en-US" sz="1920" b="1" dirty="0" err="1"/>
              <a:t>nibh</a:t>
            </a:r>
            <a:r>
              <a:rPr lang="en-US" sz="1920" b="1" dirty="0"/>
              <a:t> </a:t>
            </a:r>
            <a:r>
              <a:rPr lang="en-US" sz="1920" b="1" dirty="0" err="1"/>
              <a:t>euismod</a:t>
            </a:r>
            <a:r>
              <a:rPr lang="en-US" sz="1920" b="1" dirty="0"/>
              <a:t> </a:t>
            </a:r>
            <a:r>
              <a:rPr lang="en-US" sz="1920" b="1" dirty="0" err="1"/>
              <a:t>tincidunt</a:t>
            </a:r>
            <a:r>
              <a:rPr lang="en-US" sz="1920" b="1" dirty="0"/>
              <a:t> </a:t>
            </a:r>
            <a:r>
              <a:rPr lang="en-US" sz="1920" b="1" dirty="0" err="1"/>
              <a:t>ut</a:t>
            </a:r>
            <a:r>
              <a:rPr lang="en-US" sz="1920" b="1" dirty="0"/>
              <a:t> </a:t>
            </a:r>
            <a:r>
              <a:rPr lang="en-US" sz="1920" b="1" dirty="0" err="1"/>
              <a:t>laoreet</a:t>
            </a:r>
            <a:r>
              <a:rPr lang="en-US" sz="1920" b="1" dirty="0"/>
              <a:t> dolore magna </a:t>
            </a:r>
            <a:r>
              <a:rPr lang="en-US" sz="1920" b="1" dirty="0" err="1"/>
              <a:t>aliquam</a:t>
            </a:r>
            <a:r>
              <a:rPr lang="en-US" sz="1920" b="1" dirty="0"/>
              <a:t> </a:t>
            </a:r>
            <a:r>
              <a:rPr lang="en-US" sz="1920" b="1" dirty="0" err="1"/>
              <a:t>erat</a:t>
            </a:r>
            <a:r>
              <a:rPr lang="en-US" sz="1920" b="1" dirty="0"/>
              <a:t> </a:t>
            </a:r>
            <a:r>
              <a:rPr lang="en-US" sz="1920" b="1" dirty="0" err="1"/>
              <a:t>volutpat</a:t>
            </a:r>
            <a:r>
              <a:rPr lang="en-US" sz="1920" b="1" dirty="0"/>
              <a:t>. </a:t>
            </a:r>
          </a:p>
          <a:p>
            <a:endParaRPr lang="en-US" sz="1920" b="1" dirty="0"/>
          </a:p>
          <a:p>
            <a:r>
              <a:rPr lang="en-US" sz="1920" b="1" dirty="0"/>
              <a:t>Lorem ipsum dolor sit </a:t>
            </a:r>
            <a:r>
              <a:rPr lang="en-US" sz="1920" b="1" dirty="0" err="1"/>
              <a:t>amet</a:t>
            </a:r>
            <a:r>
              <a:rPr lang="en-US" sz="1920" b="1" dirty="0"/>
              <a:t>, </a:t>
            </a:r>
            <a:r>
              <a:rPr lang="en-US" sz="1920" b="1" dirty="0" err="1"/>
              <a:t>consectetuer</a:t>
            </a:r>
            <a:r>
              <a:rPr lang="en-US" sz="1920" b="1" dirty="0"/>
              <a:t> </a:t>
            </a:r>
            <a:r>
              <a:rPr lang="en-US" sz="1920" b="1" dirty="0" err="1"/>
              <a:t>adipiscing</a:t>
            </a:r>
            <a:r>
              <a:rPr lang="en-US" sz="1920" b="1" dirty="0"/>
              <a:t> </a:t>
            </a:r>
            <a:r>
              <a:rPr lang="en-US" sz="1920" b="1" dirty="0" err="1"/>
              <a:t>elit</a:t>
            </a:r>
            <a:r>
              <a:rPr lang="en-US" sz="1920" b="1" dirty="0"/>
              <a:t>, </a:t>
            </a:r>
            <a:r>
              <a:rPr lang="en-US" sz="1920" b="1" dirty="0" err="1"/>
              <a:t>sed</a:t>
            </a:r>
            <a:r>
              <a:rPr lang="en-US" sz="1920" b="1" dirty="0"/>
              <a:t> </a:t>
            </a:r>
            <a:r>
              <a:rPr lang="en-US" sz="1920" b="1" dirty="0" err="1"/>
              <a:t>diam</a:t>
            </a:r>
            <a:r>
              <a:rPr lang="en-US" sz="1920" b="1" dirty="0"/>
              <a:t> </a:t>
            </a:r>
            <a:r>
              <a:rPr lang="en-US" sz="1920" b="1" dirty="0" err="1"/>
              <a:t>nonummy</a:t>
            </a:r>
            <a:r>
              <a:rPr lang="en-US" sz="1920" b="1" dirty="0"/>
              <a:t> </a:t>
            </a:r>
            <a:r>
              <a:rPr lang="en-US" sz="1920" b="1" dirty="0" err="1"/>
              <a:t>nibh</a:t>
            </a:r>
            <a:r>
              <a:rPr lang="en-US" sz="1920" b="1" dirty="0"/>
              <a:t> </a:t>
            </a:r>
            <a:r>
              <a:rPr lang="en-US" sz="1920" b="1" dirty="0" err="1"/>
              <a:t>euismod</a:t>
            </a:r>
            <a:r>
              <a:rPr lang="en-US" sz="1920" b="1" dirty="0"/>
              <a:t> </a:t>
            </a:r>
            <a:r>
              <a:rPr lang="en-US" sz="1920" b="1" dirty="0" err="1"/>
              <a:t>tincidunt</a:t>
            </a:r>
            <a:r>
              <a:rPr lang="en-US" sz="1920" b="1" dirty="0"/>
              <a:t> </a:t>
            </a:r>
            <a:r>
              <a:rPr lang="en-US" sz="1920" b="1" dirty="0" err="1"/>
              <a:t>ut</a:t>
            </a:r>
            <a:r>
              <a:rPr lang="en-US" sz="1920" b="1" dirty="0"/>
              <a:t> </a:t>
            </a:r>
            <a:r>
              <a:rPr lang="en-US" sz="1920" b="1" dirty="0" err="1"/>
              <a:t>laoreet</a:t>
            </a:r>
            <a:r>
              <a:rPr lang="en-US" sz="1920" b="1" dirty="0"/>
              <a:t> dolore magna </a:t>
            </a:r>
            <a:r>
              <a:rPr lang="en-US" sz="1920" b="1" dirty="0" err="1"/>
              <a:t>aliquam</a:t>
            </a:r>
            <a:r>
              <a:rPr lang="en-US" sz="1920" b="1" dirty="0"/>
              <a:t> </a:t>
            </a:r>
            <a:r>
              <a:rPr lang="en-US" sz="1920" b="1" dirty="0" err="1"/>
              <a:t>erat</a:t>
            </a:r>
            <a:r>
              <a:rPr lang="en-US" sz="1920" b="1" dirty="0"/>
              <a:t> </a:t>
            </a:r>
            <a:r>
              <a:rPr lang="en-US" sz="1920" b="1" dirty="0" err="1"/>
              <a:t>volutpat</a:t>
            </a:r>
            <a:r>
              <a:rPr lang="en-US" sz="1920" b="1" dirty="0"/>
              <a:t>. </a:t>
            </a:r>
          </a:p>
          <a:p>
            <a:endParaRPr lang="en-US" sz="1920" b="1" dirty="0"/>
          </a:p>
          <a:p>
            <a:r>
              <a:rPr lang="en-US" sz="1920" b="1" dirty="0"/>
              <a:t>Lorem ipsum dolor sit </a:t>
            </a:r>
            <a:r>
              <a:rPr lang="en-US" sz="1920" b="1" dirty="0" err="1"/>
              <a:t>amet</a:t>
            </a:r>
            <a:r>
              <a:rPr lang="en-US" sz="1920" b="1" dirty="0"/>
              <a:t>, </a:t>
            </a:r>
            <a:r>
              <a:rPr lang="en-US" sz="1920" b="1" dirty="0" err="1"/>
              <a:t>consectetuer</a:t>
            </a:r>
            <a:r>
              <a:rPr lang="en-US" sz="1920" b="1" dirty="0"/>
              <a:t> </a:t>
            </a:r>
            <a:r>
              <a:rPr lang="en-US" sz="1920" b="1" dirty="0" err="1"/>
              <a:t>adipiscing</a:t>
            </a:r>
            <a:r>
              <a:rPr lang="en-US" sz="1920" b="1" dirty="0"/>
              <a:t> </a:t>
            </a:r>
            <a:r>
              <a:rPr lang="en-US" sz="1920" b="1" dirty="0" err="1"/>
              <a:t>elit</a:t>
            </a:r>
            <a:r>
              <a:rPr lang="en-US" sz="1920" b="1" dirty="0"/>
              <a:t>, </a:t>
            </a:r>
            <a:r>
              <a:rPr lang="en-US" sz="1920" b="1" dirty="0" err="1"/>
              <a:t>sed</a:t>
            </a:r>
            <a:r>
              <a:rPr lang="en-US" sz="1920" b="1" dirty="0"/>
              <a:t> </a:t>
            </a:r>
            <a:r>
              <a:rPr lang="en-US" sz="1920" b="1" dirty="0" err="1"/>
              <a:t>diam</a:t>
            </a:r>
            <a:r>
              <a:rPr lang="en-US" sz="1920" b="1" dirty="0"/>
              <a:t> </a:t>
            </a:r>
            <a:r>
              <a:rPr lang="en-US" sz="1920" b="1" dirty="0" err="1"/>
              <a:t>nonummy</a:t>
            </a:r>
            <a:r>
              <a:rPr lang="en-US" sz="1920" b="1" dirty="0"/>
              <a:t> </a:t>
            </a:r>
            <a:r>
              <a:rPr lang="en-US" sz="1920" b="1" dirty="0" err="1"/>
              <a:t>nibh</a:t>
            </a:r>
            <a:r>
              <a:rPr lang="en-US" sz="1920" b="1" dirty="0"/>
              <a:t> </a:t>
            </a:r>
            <a:r>
              <a:rPr lang="en-US" sz="1920" b="1" dirty="0" err="1"/>
              <a:t>euismod</a:t>
            </a:r>
            <a:r>
              <a:rPr lang="en-US" sz="1920" b="1" dirty="0"/>
              <a:t> </a:t>
            </a:r>
            <a:r>
              <a:rPr lang="en-US" sz="1920" b="1" dirty="0" err="1"/>
              <a:t>tincidunt</a:t>
            </a:r>
            <a:r>
              <a:rPr lang="en-US" sz="1920" b="1" dirty="0"/>
              <a:t> </a:t>
            </a:r>
            <a:r>
              <a:rPr lang="en-US" sz="1920" b="1" dirty="0" err="1"/>
              <a:t>ut</a:t>
            </a:r>
            <a:r>
              <a:rPr lang="en-US" sz="1920" b="1" dirty="0"/>
              <a:t> </a:t>
            </a:r>
            <a:r>
              <a:rPr lang="en-US" sz="1920" b="1" dirty="0" err="1"/>
              <a:t>laoreet</a:t>
            </a:r>
            <a:r>
              <a:rPr lang="en-US" sz="1920" b="1" dirty="0"/>
              <a:t> dolore magna </a:t>
            </a:r>
            <a:r>
              <a:rPr lang="en-US" sz="1920" b="1" dirty="0" err="1"/>
              <a:t>aliquam</a:t>
            </a:r>
            <a:r>
              <a:rPr lang="en-US" sz="1920" b="1" dirty="0"/>
              <a:t> </a:t>
            </a:r>
            <a:r>
              <a:rPr lang="en-US" sz="1920" b="1" dirty="0" err="1"/>
              <a:t>erat</a:t>
            </a:r>
            <a:r>
              <a:rPr lang="en-US" sz="1920" b="1" dirty="0"/>
              <a:t> </a:t>
            </a:r>
            <a:r>
              <a:rPr lang="en-US" sz="1920" b="1" dirty="0" err="1"/>
              <a:t>volutpat</a:t>
            </a:r>
            <a:r>
              <a:rPr lang="en-US" sz="1920" b="1" dirty="0"/>
              <a:t>. </a:t>
            </a:r>
          </a:p>
          <a:p>
            <a:endParaRPr lang="en-US" sz="1920" b="1" dirty="0"/>
          </a:p>
        </p:txBody>
      </p:sp>
    </p:spTree>
    <p:extLst>
      <p:ext uri="{BB962C8B-B14F-4D97-AF65-F5344CB8AC3E}">
        <p14:creationId xmlns:p14="http://schemas.microsoft.com/office/powerpoint/2010/main" val="1537760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7E420A9-CC61-744A-929F-ECC58314AE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C5ED34-8610-AF44-B5D4-DCA3634E5C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86900" y="1645920"/>
            <a:ext cx="4572000" cy="50286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8997369-9E26-AA4F-86C5-89CE9789B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13512" y="1645920"/>
            <a:ext cx="3657600" cy="26862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E0D1CBE-2F23-DA4E-AF93-871DC6AE9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3512" y="4774602"/>
            <a:ext cx="3657600" cy="18928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820B8C-5E97-A44A-A9BF-CA38F1A9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F31DAE-CCCE-2B46-940F-8A65659D0A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28074" cy="50286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2F0690-6524-DB42-8F3D-7A53E8A2CD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01480" y="1645920"/>
            <a:ext cx="4754880" cy="50286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853F10-9B0B-734F-B4E4-C98A7D09B3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0260" cy="53381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174B360-4DA4-6744-ACFC-7DB49D4F8E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61C43B1-F027-8D4C-A357-C0443C9527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CAF2086-B0F7-3A42-9B32-5E8E98210D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CEC5B2A-BC35-2443-A09C-60F189DA99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140B1AE-19F8-B643-9F51-AF879A784B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1A4F132-9F85-FB40-8DAB-CAFBC0A86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0CB52A-AAFF-3443-A1B6-90061B63DF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F7C7411-4353-2C46-88BB-81BA2B34F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B39C439-B178-3B44-9A9B-CA908F4166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857" cy="87230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able Placeholder 3">
            <a:extLst>
              <a:ext uri="{FF2B5EF4-FFF2-40B4-BE49-F238E27FC236}">
                <a16:creationId xmlns:a16="http://schemas.microsoft.com/office/drawing/2014/main" id="{2B2A2CF2-1B4F-AF47-A850-CCC66A8E1A3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3035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1D1356-479B-2E4F-BA4E-AADD8155B38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17EE4A2A-D6A7-7149-9A3A-3B08D098FD9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EC97-1214-BB41-B092-F0493495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E30F2D6E-10E2-6847-814E-E8B531A99EF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CD439-66AA-B54A-8E95-37CD120E6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293"/>
            <a:ext cx="14630400" cy="822505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C39D3BE-5184-D545-A327-AE99FFA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589430"/>
            <a:ext cx="10660674" cy="1127019"/>
          </a:xfrm>
        </p:spPr>
        <p:txBody>
          <a:bodyPr anchor="ctr" anchorCtr="0">
            <a:no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38406E-8093-114A-80F6-C8D7BE2CC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716448"/>
            <a:ext cx="6380480" cy="792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86BE37E-764E-C74F-8FC4-1742D6FC0A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66EFE7-EC84-CD47-9909-3F9E29016A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5048" cy="4230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7C184B-EFF1-FC42-ACB9-16B711681355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2023, Amazon Web Services, Inc. or its Affiliates.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63354F-D815-CB42-ABA6-487748948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505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61D4C6-43F6-D04A-9AB5-31F7980DE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509E35A8-0BD0-3943-81AF-27AD5871D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114800"/>
            <a:ext cx="5892800" cy="693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30730-23FD-084C-B180-980A8DAAB7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5048" cy="423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62C44C-5305-B14C-BBB0-B6B7CFA8FA73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2023,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462D74-2583-7345-AFE7-9092D34EC9CA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2023,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382983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3090" y="1427015"/>
            <a:ext cx="13984226" cy="2514535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413157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0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3" y="566424"/>
            <a:ext cx="14081760" cy="62047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093642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-1"/>
            <a:ext cx="14630400" cy="8229602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6329641"/>
            <a:ext cx="5892800" cy="693419"/>
          </a:xfrm>
        </p:spPr>
        <p:txBody>
          <a:bodyPr>
            <a:normAutofit/>
          </a:bodyPr>
          <a:lstStyle>
            <a:lvl1pPr marL="0" indent="0" algn="l">
              <a:buNone/>
              <a:defRPr sz="256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6939237"/>
            <a:ext cx="5892800" cy="591821"/>
          </a:xfrm>
        </p:spPr>
        <p:txBody>
          <a:bodyPr>
            <a:normAutofit/>
          </a:bodyPr>
          <a:lstStyle>
            <a:lvl1pPr marL="0" indent="0" algn="l">
              <a:buNone/>
              <a:defRPr sz="256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3" y="3053172"/>
            <a:ext cx="11719981" cy="119125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64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548644" y="4253724"/>
            <a:ext cx="9666533" cy="53183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2" y="566428"/>
            <a:ext cx="1554488" cy="93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453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282B30-6A38-FD49-90BA-B0F355F40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1" y="0"/>
            <a:ext cx="14630402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>
                <a:solidFill>
                  <a:schemeClr val="tx1"/>
                </a:solidFill>
              </a:defRPr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2023,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39606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736881-1F48-B949-8D20-7CB2DA6D0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1" y="0"/>
            <a:ext cx="14630402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DB2957-3B97-044C-96D9-919F122A473E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2023,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782431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B26A5B-DA33-954D-A132-24039ECE7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93800A-CE83-8544-84D0-9EEFD65420C6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2023,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57161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578A1A-F7C9-A04C-B07A-ABEA4A42C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D7CECE-D438-CD4C-8D05-843868178D8C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2023,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642662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C77D13-6EFB-8F42-BB27-91F957615B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207326-B28E-A84E-B683-0ED64933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1240B-0AF0-A544-8B13-4F6CE8C491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94E277-02CF-4A4A-A4A0-620880AAE483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2023, Amazon Web Services, Inc. or its Affiliates.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P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9223EA-9961-BD43-9F4A-F879101FB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BE5736-B18C-C44C-8013-17CDACE3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ED3F4F-E362-5848-B7C6-42C3641EFCCF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2023, Amazon Web Services, Inc. or its Affiliates.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495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2880"/>
            <a:ext cx="13513953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946" y="1645920"/>
            <a:ext cx="13513953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5048" cy="423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C457E-9284-A34F-8F63-B4649C3DE34B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2023,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6" r:id="rId3"/>
    <p:sldLayoutId id="2147483697" r:id="rId4"/>
    <p:sldLayoutId id="2147483700" r:id="rId5"/>
    <p:sldLayoutId id="2147483701" r:id="rId6"/>
    <p:sldLayoutId id="2147483694" r:id="rId7"/>
    <p:sldLayoutId id="2147483695" r:id="rId8"/>
    <p:sldLayoutId id="2147483702" r:id="rId9"/>
    <p:sldLayoutId id="2147483703" r:id="rId10"/>
    <p:sldLayoutId id="2147483704" r:id="rId11"/>
    <p:sldLayoutId id="2147483692" r:id="rId12"/>
    <p:sldLayoutId id="2147483677" r:id="rId13"/>
    <p:sldLayoutId id="2147483678" r:id="rId14"/>
    <p:sldLayoutId id="2147483679" r:id="rId15"/>
    <p:sldLayoutId id="2147483689" r:id="rId16"/>
    <p:sldLayoutId id="2147483690" r:id="rId17"/>
    <p:sldLayoutId id="2147483691" r:id="rId18"/>
    <p:sldLayoutId id="2147483680" r:id="rId19"/>
    <p:sldLayoutId id="2147483682" r:id="rId20"/>
    <p:sldLayoutId id="2147483693" r:id="rId21"/>
    <p:sldLayoutId id="2147483687" r:id="rId22"/>
    <p:sldLayoutId id="2147483708" r:id="rId23"/>
    <p:sldLayoutId id="2147483710" r:id="rId24"/>
    <p:sldLayoutId id="2147483715" r:id="rId25"/>
    <p:sldLayoutId id="2147483737" r:id="rId26"/>
    <p:sldLayoutId id="2147483739" r:id="rId27"/>
  </p:sldLayoutIdLst>
  <p:hf hdr="0" dt="0"/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2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2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2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2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2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2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4" pos="88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568B5A0-D2B1-5D4A-B081-43D17C38ED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5771" y="3160693"/>
            <a:ext cx="13349415" cy="1815882"/>
          </a:xfr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5600" dirty="0"/>
              <a:t>Amazon RDS for Oracle </a:t>
            </a:r>
          </a:p>
          <a:p>
            <a:pPr>
              <a:spcBef>
                <a:spcPts val="0"/>
              </a:spcBef>
            </a:pPr>
            <a:r>
              <a:rPr lang="en-US" sz="5600" dirty="0"/>
              <a:t>Day in the Life Session</a:t>
            </a:r>
          </a:p>
        </p:txBody>
      </p:sp>
    </p:spTree>
    <p:extLst>
      <p:ext uri="{BB962C8B-B14F-4D97-AF65-F5344CB8AC3E}">
        <p14:creationId xmlns:p14="http://schemas.microsoft.com/office/powerpoint/2010/main" val="1662826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F83B39-1454-453F-A105-9D73BD14F8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39" y="3053166"/>
            <a:ext cx="13907070" cy="1191259"/>
          </a:xfrm>
        </p:spPr>
        <p:txBody>
          <a:bodyPr/>
          <a:lstStyle/>
          <a:p>
            <a:pPr algn="ctr"/>
            <a:r>
              <a:rPr lang="en-US" sz="8640" b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8296346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54E9EB-24F2-4D13-AF50-AF226C0F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761"/>
            <a:ext cx="13716000" cy="618631"/>
          </a:xfrm>
        </p:spPr>
        <p:txBody>
          <a:bodyPr/>
          <a:lstStyle/>
          <a:p>
            <a:r>
              <a:rPr lang="en-US" dirty="0"/>
              <a:t>Oracle database deployment options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4D6FBF4-4C54-AF2E-1FA6-D1065570C02F}"/>
              </a:ext>
            </a:extLst>
          </p:cNvPr>
          <p:cNvSpPr/>
          <p:nvPr/>
        </p:nvSpPr>
        <p:spPr>
          <a:xfrm>
            <a:off x="7839828" y="5193390"/>
            <a:ext cx="6790573" cy="1300024"/>
          </a:xfrm>
          <a:prstGeom prst="rect">
            <a:avLst/>
          </a:prstGeom>
          <a:solidFill>
            <a:srgbClr val="545B64"/>
          </a:solidFill>
          <a:ln w="9525" cap="flat" cmpd="sng" algn="ctr">
            <a:noFill/>
            <a:prstDash val="solid"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97252">
              <a:defRPr/>
            </a:pPr>
            <a:endParaRPr lang="en-US" sz="1600" kern="0" dirty="0">
              <a:solidFill>
                <a:srgbClr val="FFFFFF"/>
              </a:solidFill>
              <a:latin typeface="Amazon Ember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CDFEABB-5424-179C-16E5-4A1D2B789178}"/>
              </a:ext>
            </a:extLst>
          </p:cNvPr>
          <p:cNvSpPr/>
          <p:nvPr/>
        </p:nvSpPr>
        <p:spPr>
          <a:xfrm>
            <a:off x="-1" y="5186770"/>
            <a:ext cx="7694344" cy="1300024"/>
          </a:xfrm>
          <a:prstGeom prst="rect">
            <a:avLst/>
          </a:prstGeom>
          <a:solidFill>
            <a:srgbClr val="545B64"/>
          </a:solidFill>
          <a:ln w="9525" cap="flat" cmpd="sng" algn="ctr">
            <a:noFill/>
            <a:prstDash val="solid"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243840" tIns="195072" rIns="243840" bIns="1950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97252">
              <a:defRPr/>
            </a:pPr>
            <a:endParaRPr lang="en-US" sz="1600" kern="0" dirty="0">
              <a:solidFill>
                <a:srgbClr val="FFFFFF"/>
              </a:solidFill>
              <a:latin typeface="Amazon Ember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AA6217C-CF04-7BE9-86BB-52CCCE9AF21A}"/>
              </a:ext>
            </a:extLst>
          </p:cNvPr>
          <p:cNvGrpSpPr/>
          <p:nvPr/>
        </p:nvGrpSpPr>
        <p:grpSpPr>
          <a:xfrm>
            <a:off x="825567" y="1944965"/>
            <a:ext cx="2205872" cy="2951982"/>
            <a:chOff x="546314" y="1176748"/>
            <a:chExt cx="1378670" cy="1844991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DF32AC4E-6077-6D67-A3BA-0168CF5DA6E1}"/>
                </a:ext>
              </a:extLst>
            </p:cNvPr>
            <p:cNvSpPr/>
            <p:nvPr/>
          </p:nvSpPr>
          <p:spPr>
            <a:xfrm>
              <a:off x="553384" y="1176748"/>
              <a:ext cx="1371600" cy="452628"/>
            </a:xfrm>
            <a:prstGeom prst="roundRect">
              <a:avLst>
                <a:gd name="adj" fmla="val 0"/>
              </a:avLst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09727" tIns="54863" rIns="109727" bIns="54863" rtlCol="0" anchor="ctr"/>
            <a:lstStyle/>
            <a:p>
              <a:pPr algn="ctr" defTabSz="1097165">
                <a:defRPr/>
              </a:pPr>
              <a:r>
                <a:rPr lang="en-US" sz="1680" b="1" kern="0" dirty="0">
                  <a:solidFill>
                    <a:srgbClr val="FFFFFF"/>
                  </a:solidFill>
                  <a:latin typeface="Amazon Ember" panose="020B0603020204020204" pitchFamily="34" charset="0"/>
                  <a:cs typeface="Calibri" panose="020F0502020204030204" pitchFamily="34" charset="0"/>
                </a:rPr>
                <a:t>On-premises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38CFB444-7FA7-D9DC-D199-64AF1DD9CD09}"/>
                </a:ext>
              </a:extLst>
            </p:cNvPr>
            <p:cNvSpPr/>
            <p:nvPr/>
          </p:nvSpPr>
          <p:spPr>
            <a:xfrm>
              <a:off x="546314" y="2515237"/>
              <a:ext cx="1371600" cy="228600"/>
            </a:xfrm>
            <a:prstGeom prst="roundRect">
              <a:avLst>
                <a:gd name="adj" fmla="val 0"/>
              </a:avLst>
            </a:prstGeom>
            <a:solidFill>
              <a:srgbClr val="002D43"/>
            </a:solidFill>
            <a:ln>
              <a:noFill/>
            </a:ln>
            <a:effectLst/>
          </p:spPr>
          <p:txBody>
            <a:bodyPr lIns="109727" tIns="54863" rIns="109727" bIns="54863" rtlCol="0" anchor="ctr"/>
            <a:lstStyle/>
            <a:p>
              <a:pPr algn="ctr" defTabSz="1097165">
                <a:defRPr/>
              </a:pPr>
              <a:r>
                <a:rPr lang="en-US" sz="1680" kern="0" dirty="0">
                  <a:solidFill>
                    <a:srgbClr val="FFFFFF"/>
                  </a:solidFill>
                  <a:latin typeface="Amazon Ember" panose="020B0603020204020204" pitchFamily="34" charset="0"/>
                </a:rPr>
                <a:t>Scaling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9D2EC457-3435-037F-1DDF-EE015FB13A11}"/>
                </a:ext>
              </a:extLst>
            </p:cNvPr>
            <p:cNvSpPr/>
            <p:nvPr/>
          </p:nvSpPr>
          <p:spPr>
            <a:xfrm>
              <a:off x="546314" y="2237334"/>
              <a:ext cx="1371600" cy="228600"/>
            </a:xfrm>
            <a:prstGeom prst="roundRect">
              <a:avLst>
                <a:gd name="adj" fmla="val 0"/>
              </a:avLst>
            </a:prstGeom>
            <a:solidFill>
              <a:srgbClr val="002D43"/>
            </a:solidFill>
            <a:ln>
              <a:noFill/>
            </a:ln>
            <a:effectLst/>
          </p:spPr>
          <p:txBody>
            <a:bodyPr lIns="109727" tIns="54863" rIns="109727" bIns="54863" rtlCol="0" anchor="ctr"/>
            <a:lstStyle/>
            <a:p>
              <a:pPr algn="ctr" defTabSz="1097165">
                <a:defRPr/>
              </a:pPr>
              <a:r>
                <a:rPr lang="en-US" sz="1680" kern="0" dirty="0">
                  <a:solidFill>
                    <a:srgbClr val="FFFFFF"/>
                  </a:solidFill>
                  <a:latin typeface="Amazon Ember" panose="020B0603020204020204" pitchFamily="34" charset="0"/>
                </a:rPr>
                <a:t>Patching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A76CFA41-2AF1-72C4-6F8D-89F75DBFF1FD}"/>
                </a:ext>
              </a:extLst>
            </p:cNvPr>
            <p:cNvSpPr/>
            <p:nvPr/>
          </p:nvSpPr>
          <p:spPr>
            <a:xfrm>
              <a:off x="546314" y="1959431"/>
              <a:ext cx="1371600" cy="228600"/>
            </a:xfrm>
            <a:prstGeom prst="roundRect">
              <a:avLst>
                <a:gd name="adj" fmla="val 0"/>
              </a:avLst>
            </a:prstGeom>
            <a:solidFill>
              <a:srgbClr val="002D43"/>
            </a:solidFill>
            <a:ln>
              <a:noFill/>
            </a:ln>
            <a:effectLst/>
          </p:spPr>
          <p:txBody>
            <a:bodyPr lIns="109727" tIns="54863" rIns="109727" bIns="54863" rtlCol="0" anchor="ctr"/>
            <a:lstStyle/>
            <a:p>
              <a:pPr algn="ctr" defTabSz="1097165">
                <a:defRPr/>
              </a:pPr>
              <a:r>
                <a:rPr lang="en-US" sz="1680" kern="0" dirty="0">
                  <a:solidFill>
                    <a:srgbClr val="FFFFFF"/>
                  </a:solidFill>
                  <a:latin typeface="Amazon Ember" panose="020B0603020204020204" pitchFamily="34" charset="0"/>
                </a:rPr>
                <a:t>Backups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98709647-5B9C-5B0D-5CE2-D56BDE41172C}"/>
                </a:ext>
              </a:extLst>
            </p:cNvPr>
            <p:cNvSpPr/>
            <p:nvPr/>
          </p:nvSpPr>
          <p:spPr>
            <a:xfrm>
              <a:off x="546314" y="1681528"/>
              <a:ext cx="1371600" cy="228600"/>
            </a:xfrm>
            <a:prstGeom prst="roundRect">
              <a:avLst>
                <a:gd name="adj" fmla="val 0"/>
              </a:avLst>
            </a:prstGeom>
            <a:solidFill>
              <a:srgbClr val="002D43"/>
            </a:solidFill>
            <a:ln>
              <a:noFill/>
            </a:ln>
            <a:effectLst/>
          </p:spPr>
          <p:txBody>
            <a:bodyPr lIns="109727" tIns="54863" rIns="109727" bIns="54863" rtlCol="0" anchor="ctr"/>
            <a:lstStyle/>
            <a:p>
              <a:pPr algn="ctr" defTabSz="1097165">
                <a:defRPr/>
              </a:pPr>
              <a:r>
                <a:rPr lang="en-US" sz="1680" kern="0" dirty="0">
                  <a:solidFill>
                    <a:srgbClr val="FFFFFF"/>
                  </a:solidFill>
                  <a:latin typeface="Amazon Ember" panose="020B0603020204020204" pitchFamily="34" charset="0"/>
                </a:rPr>
                <a:t>High availability</a:t>
              </a: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A9C99618-FBD3-D177-DA14-3B1429935A51}"/>
                </a:ext>
              </a:extLst>
            </p:cNvPr>
            <p:cNvSpPr/>
            <p:nvPr/>
          </p:nvSpPr>
          <p:spPr>
            <a:xfrm>
              <a:off x="546314" y="2793139"/>
              <a:ext cx="1371600" cy="228600"/>
            </a:xfrm>
            <a:prstGeom prst="roundRect">
              <a:avLst>
                <a:gd name="adj" fmla="val 0"/>
              </a:avLst>
            </a:prstGeom>
            <a:solidFill>
              <a:srgbClr val="002D43"/>
            </a:solidFill>
            <a:ln>
              <a:noFill/>
            </a:ln>
            <a:effectLst/>
          </p:spPr>
          <p:txBody>
            <a:bodyPr lIns="109727" tIns="54863" rIns="109727" bIns="54863" rtlCol="0" anchor="ctr"/>
            <a:lstStyle/>
            <a:p>
              <a:pPr algn="ctr" defTabSz="1097165">
                <a:defRPr/>
              </a:pPr>
              <a:r>
                <a:rPr lang="en-US" sz="1680" kern="0" dirty="0">
                  <a:solidFill>
                    <a:srgbClr val="FFFFFF"/>
                  </a:solidFill>
                  <a:latin typeface="Amazon Ember" panose="020B0603020204020204" pitchFamily="34" charset="0"/>
                </a:rPr>
                <a:t>Hardware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4F84FDB-3BFF-3621-D8BE-A71088F18D44}"/>
              </a:ext>
            </a:extLst>
          </p:cNvPr>
          <p:cNvGrpSpPr/>
          <p:nvPr/>
        </p:nvGrpSpPr>
        <p:grpSpPr>
          <a:xfrm>
            <a:off x="3788025" y="1931753"/>
            <a:ext cx="2203492" cy="2955768"/>
            <a:chOff x="2081700" y="1168490"/>
            <a:chExt cx="1377181" cy="1847355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8270EF9D-F6A2-E886-B3D0-3DC87E9196C5}"/>
                </a:ext>
              </a:extLst>
            </p:cNvPr>
            <p:cNvSpPr/>
            <p:nvPr/>
          </p:nvSpPr>
          <p:spPr>
            <a:xfrm>
              <a:off x="2087281" y="1168490"/>
              <a:ext cx="1371600" cy="452628"/>
            </a:xfrm>
            <a:prstGeom prst="roundRect">
              <a:avLst>
                <a:gd name="adj" fmla="val 0"/>
              </a:avLst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09727" tIns="54863" rIns="109727" bIns="54863" rtlCol="0" anchor="ctr"/>
            <a:lstStyle/>
            <a:p>
              <a:pPr algn="ctr" defTabSz="1097165">
                <a:defRPr/>
              </a:pPr>
              <a:r>
                <a:rPr lang="en-US" sz="1680" b="1" kern="0" dirty="0">
                  <a:solidFill>
                    <a:srgbClr val="FFFFFF"/>
                  </a:solidFill>
                  <a:latin typeface="Amazon Ember" panose="020B0603020204020204" pitchFamily="34" charset="0"/>
                  <a:cs typeface="Calibri" panose="020F0502020204030204" pitchFamily="34" charset="0"/>
                </a:rPr>
                <a:t>Amazon EC2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2C48B26-4ED4-17F9-DFD1-E0563B2EB5AF}"/>
                </a:ext>
              </a:extLst>
            </p:cNvPr>
            <p:cNvSpPr/>
            <p:nvPr/>
          </p:nvSpPr>
          <p:spPr>
            <a:xfrm>
              <a:off x="2081700" y="2509343"/>
              <a:ext cx="1371600" cy="228600"/>
            </a:xfrm>
            <a:prstGeom prst="roundRect">
              <a:avLst>
                <a:gd name="adj" fmla="val 0"/>
              </a:avLst>
            </a:prstGeom>
            <a:solidFill>
              <a:srgbClr val="002D43"/>
            </a:solidFill>
            <a:ln>
              <a:noFill/>
            </a:ln>
            <a:effectLst/>
          </p:spPr>
          <p:txBody>
            <a:bodyPr lIns="109727" tIns="54863" rIns="109727" bIns="54863" rtlCol="0" anchor="ctr"/>
            <a:lstStyle/>
            <a:p>
              <a:pPr algn="ctr" defTabSz="1097165">
                <a:defRPr/>
              </a:pPr>
              <a:r>
                <a:rPr lang="en-US" sz="1680" kern="0" dirty="0">
                  <a:solidFill>
                    <a:srgbClr val="FFFFFF"/>
                  </a:solidFill>
                  <a:latin typeface="Amazon Ember" panose="020B0603020204020204" pitchFamily="34" charset="0"/>
                </a:rPr>
                <a:t>Scaling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4C22076B-6A71-D00A-F1D2-57CF451D3250}"/>
                </a:ext>
              </a:extLst>
            </p:cNvPr>
            <p:cNvSpPr/>
            <p:nvPr/>
          </p:nvSpPr>
          <p:spPr>
            <a:xfrm>
              <a:off x="2081700" y="2231440"/>
              <a:ext cx="1371600" cy="228600"/>
            </a:xfrm>
            <a:prstGeom prst="roundRect">
              <a:avLst>
                <a:gd name="adj" fmla="val 0"/>
              </a:avLst>
            </a:prstGeom>
            <a:solidFill>
              <a:srgbClr val="002D43"/>
            </a:solidFill>
            <a:ln>
              <a:noFill/>
            </a:ln>
            <a:effectLst/>
          </p:spPr>
          <p:txBody>
            <a:bodyPr lIns="109727" tIns="54863" rIns="109727" bIns="54863" rtlCol="0" anchor="ctr"/>
            <a:lstStyle/>
            <a:p>
              <a:pPr algn="ctr" defTabSz="1097165">
                <a:defRPr/>
              </a:pPr>
              <a:r>
                <a:rPr lang="en-US" sz="1680" kern="0" dirty="0">
                  <a:solidFill>
                    <a:srgbClr val="FFFFFF"/>
                  </a:solidFill>
                  <a:latin typeface="Amazon Ember" panose="020B0603020204020204" pitchFamily="34" charset="0"/>
                </a:rPr>
                <a:t>Patching</a:t>
              </a:r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99F326C7-0231-BE7F-E7A4-ED6CF7DAE3C3}"/>
                </a:ext>
              </a:extLst>
            </p:cNvPr>
            <p:cNvSpPr/>
            <p:nvPr/>
          </p:nvSpPr>
          <p:spPr>
            <a:xfrm>
              <a:off x="2081700" y="1953537"/>
              <a:ext cx="1371600" cy="228600"/>
            </a:xfrm>
            <a:prstGeom prst="roundRect">
              <a:avLst>
                <a:gd name="adj" fmla="val 0"/>
              </a:avLst>
            </a:prstGeom>
            <a:solidFill>
              <a:srgbClr val="002D43"/>
            </a:solidFill>
            <a:ln>
              <a:noFill/>
            </a:ln>
            <a:effectLst/>
          </p:spPr>
          <p:txBody>
            <a:bodyPr lIns="109727" tIns="54863" rIns="109727" bIns="54863" rtlCol="0" anchor="ctr"/>
            <a:lstStyle/>
            <a:p>
              <a:pPr algn="ctr" defTabSz="1097165">
                <a:defRPr/>
              </a:pPr>
              <a:r>
                <a:rPr lang="en-US" sz="1680" kern="0" dirty="0">
                  <a:solidFill>
                    <a:srgbClr val="FFFFFF"/>
                  </a:solidFill>
                  <a:latin typeface="Amazon Ember" panose="020B0603020204020204" pitchFamily="34" charset="0"/>
                </a:rPr>
                <a:t>Backups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F93A08FA-7854-12C1-E151-C82FD860BC71}"/>
                </a:ext>
              </a:extLst>
            </p:cNvPr>
            <p:cNvSpPr/>
            <p:nvPr/>
          </p:nvSpPr>
          <p:spPr>
            <a:xfrm>
              <a:off x="2081700" y="1675634"/>
              <a:ext cx="1371600" cy="228600"/>
            </a:xfrm>
            <a:prstGeom prst="roundRect">
              <a:avLst>
                <a:gd name="adj" fmla="val 0"/>
              </a:avLst>
            </a:prstGeom>
            <a:solidFill>
              <a:srgbClr val="002D43"/>
            </a:solidFill>
            <a:ln>
              <a:noFill/>
            </a:ln>
            <a:effectLst/>
          </p:spPr>
          <p:txBody>
            <a:bodyPr lIns="109727" tIns="54863" rIns="109727" bIns="54863" rtlCol="0" anchor="ctr"/>
            <a:lstStyle/>
            <a:p>
              <a:pPr algn="ctr" defTabSz="1097165">
                <a:defRPr/>
              </a:pPr>
              <a:r>
                <a:rPr lang="en-US" sz="1680" kern="0" dirty="0">
                  <a:solidFill>
                    <a:srgbClr val="FFFFFF"/>
                  </a:solidFill>
                  <a:latin typeface="Amazon Ember" panose="020B0603020204020204" pitchFamily="34" charset="0"/>
                </a:rPr>
                <a:t>High availability</a:t>
              </a: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E710E5DF-0EB9-5EA3-D656-ECC7D48CF5C5}"/>
                </a:ext>
              </a:extLst>
            </p:cNvPr>
            <p:cNvSpPr/>
            <p:nvPr/>
          </p:nvSpPr>
          <p:spPr>
            <a:xfrm>
              <a:off x="2081700" y="2787245"/>
              <a:ext cx="1371600" cy="228600"/>
            </a:xfrm>
            <a:prstGeom prst="roundRect">
              <a:avLst>
                <a:gd name="adj" fmla="val 0"/>
              </a:avLst>
            </a:prstGeom>
            <a:solidFill>
              <a:srgbClr val="007DBC"/>
            </a:solidFill>
            <a:ln>
              <a:noFill/>
            </a:ln>
            <a:effectLst/>
          </p:spPr>
          <p:txBody>
            <a:bodyPr lIns="109727" tIns="54863" rIns="109727" bIns="54863" rtlCol="0" anchor="ctr"/>
            <a:lstStyle/>
            <a:p>
              <a:pPr algn="ctr" defTabSz="1097165">
                <a:defRPr/>
              </a:pPr>
              <a:r>
                <a:rPr lang="en-US" sz="1680" kern="0" dirty="0">
                  <a:solidFill>
                    <a:srgbClr val="000000"/>
                  </a:solidFill>
                  <a:latin typeface="Amazon Ember" panose="020B0603020204020204" pitchFamily="34" charset="0"/>
                </a:rPr>
                <a:t>Hardware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F7C5356-0F80-67BB-0685-FAAEE9C84934}"/>
              </a:ext>
            </a:extLst>
          </p:cNvPr>
          <p:cNvGrpSpPr/>
          <p:nvPr/>
        </p:nvGrpSpPr>
        <p:grpSpPr>
          <a:xfrm>
            <a:off x="9706796" y="1971442"/>
            <a:ext cx="2205875" cy="2935008"/>
            <a:chOff x="7406054" y="2378233"/>
            <a:chExt cx="1378672" cy="1834376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53E5F568-B687-1AB2-8A76-F67F91BDA91D}"/>
                </a:ext>
              </a:extLst>
            </p:cNvPr>
            <p:cNvSpPr/>
            <p:nvPr/>
          </p:nvSpPr>
          <p:spPr>
            <a:xfrm>
              <a:off x="7406054" y="2378233"/>
              <a:ext cx="1371600" cy="452628"/>
            </a:xfrm>
            <a:prstGeom prst="roundRect">
              <a:avLst>
                <a:gd name="adj" fmla="val 0"/>
              </a:avLst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09727" tIns="54863" rIns="109727" bIns="54863" rtlCol="0" anchor="ctr"/>
            <a:lstStyle/>
            <a:p>
              <a:pPr algn="ctr" defTabSz="1097165">
                <a:defRPr/>
              </a:pPr>
              <a:r>
                <a:rPr lang="en-US" sz="1680" b="1" kern="0" dirty="0">
                  <a:solidFill>
                    <a:prstClr val="white"/>
                  </a:solidFill>
                  <a:latin typeface="Amazon Ember" panose="020B0603020204020204" pitchFamily="34" charset="0"/>
                  <a:cs typeface="Calibri" panose="020F0502020204030204" pitchFamily="34" charset="0"/>
                </a:rPr>
                <a:t>Amazon RDS for Oracle</a:t>
              </a:r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15B6A21C-92F3-EFFB-AAD2-B4260AAF1C36}"/>
                </a:ext>
              </a:extLst>
            </p:cNvPr>
            <p:cNvSpPr/>
            <p:nvPr/>
          </p:nvSpPr>
          <p:spPr>
            <a:xfrm>
              <a:off x="7413126" y="3706107"/>
              <a:ext cx="1371600" cy="228600"/>
            </a:xfrm>
            <a:prstGeom prst="roundRect">
              <a:avLst>
                <a:gd name="adj" fmla="val 0"/>
              </a:avLst>
            </a:prstGeom>
            <a:solidFill>
              <a:srgbClr val="007DBC"/>
            </a:solidFill>
            <a:ln>
              <a:noFill/>
            </a:ln>
            <a:effectLst/>
          </p:spPr>
          <p:txBody>
            <a:bodyPr lIns="109727" tIns="54863" rIns="109727" bIns="54863" rtlCol="0" anchor="ctr"/>
            <a:lstStyle/>
            <a:p>
              <a:pPr algn="ctr" defTabSz="1097165">
                <a:defRPr/>
              </a:pPr>
              <a:r>
                <a:rPr lang="en-US" sz="1680" kern="0" dirty="0">
                  <a:solidFill>
                    <a:srgbClr val="000000"/>
                  </a:solidFill>
                  <a:latin typeface="Amazon Ember" panose="020B0603020204020204" pitchFamily="34" charset="0"/>
                </a:rPr>
                <a:t>Scaling</a:t>
              </a:r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F03465A6-C964-9A8C-DB54-1A3BCA4F1BE0}"/>
                </a:ext>
              </a:extLst>
            </p:cNvPr>
            <p:cNvSpPr/>
            <p:nvPr/>
          </p:nvSpPr>
          <p:spPr>
            <a:xfrm>
              <a:off x="7413126" y="3428204"/>
              <a:ext cx="1371600" cy="228600"/>
            </a:xfrm>
            <a:prstGeom prst="roundRect">
              <a:avLst>
                <a:gd name="adj" fmla="val 0"/>
              </a:avLst>
            </a:prstGeom>
            <a:solidFill>
              <a:srgbClr val="007DBC"/>
            </a:solidFill>
            <a:ln>
              <a:noFill/>
            </a:ln>
            <a:effectLst/>
          </p:spPr>
          <p:txBody>
            <a:bodyPr lIns="109727" tIns="54863" rIns="109727" bIns="54863" rtlCol="0" anchor="ctr"/>
            <a:lstStyle/>
            <a:p>
              <a:pPr algn="ctr" defTabSz="1097165">
                <a:defRPr/>
              </a:pPr>
              <a:r>
                <a:rPr lang="en-US" sz="1680" kern="0" dirty="0">
                  <a:solidFill>
                    <a:srgbClr val="000000"/>
                  </a:solidFill>
                  <a:latin typeface="Amazon Ember" panose="020B0603020204020204" pitchFamily="34" charset="0"/>
                </a:rPr>
                <a:t>Patching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2ED26C0F-D8A6-3B66-DDDA-F5105BCECFE1}"/>
                </a:ext>
              </a:extLst>
            </p:cNvPr>
            <p:cNvSpPr/>
            <p:nvPr/>
          </p:nvSpPr>
          <p:spPr>
            <a:xfrm>
              <a:off x="7413126" y="3150301"/>
              <a:ext cx="1371600" cy="228600"/>
            </a:xfrm>
            <a:prstGeom prst="roundRect">
              <a:avLst>
                <a:gd name="adj" fmla="val 0"/>
              </a:avLst>
            </a:prstGeom>
            <a:solidFill>
              <a:srgbClr val="007DBC"/>
            </a:solidFill>
            <a:ln>
              <a:noFill/>
            </a:ln>
            <a:effectLst/>
          </p:spPr>
          <p:txBody>
            <a:bodyPr lIns="109727" tIns="54863" rIns="109727" bIns="54863" rtlCol="0" anchor="ctr"/>
            <a:lstStyle/>
            <a:p>
              <a:pPr algn="ctr" defTabSz="1097165">
                <a:defRPr/>
              </a:pPr>
              <a:r>
                <a:rPr lang="en-US" sz="1680" kern="0" dirty="0">
                  <a:solidFill>
                    <a:srgbClr val="000000"/>
                  </a:solidFill>
                  <a:latin typeface="Amazon Ember" panose="020B0603020204020204" pitchFamily="34" charset="0"/>
                </a:rPr>
                <a:t>Backups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6856FF54-3CA6-FB9E-9615-E30E977E06BC}"/>
                </a:ext>
              </a:extLst>
            </p:cNvPr>
            <p:cNvSpPr/>
            <p:nvPr/>
          </p:nvSpPr>
          <p:spPr>
            <a:xfrm>
              <a:off x="7413126" y="2872398"/>
              <a:ext cx="1371600" cy="228600"/>
            </a:xfrm>
            <a:prstGeom prst="roundRect">
              <a:avLst>
                <a:gd name="adj" fmla="val 0"/>
              </a:avLst>
            </a:prstGeom>
            <a:solidFill>
              <a:srgbClr val="007DBC"/>
            </a:solidFill>
            <a:ln>
              <a:noFill/>
            </a:ln>
            <a:effectLst/>
          </p:spPr>
          <p:txBody>
            <a:bodyPr lIns="109727" tIns="54863" rIns="109727" bIns="54863" rtlCol="0" anchor="ctr"/>
            <a:lstStyle/>
            <a:p>
              <a:pPr algn="ctr" defTabSz="1097165">
                <a:defRPr/>
              </a:pPr>
              <a:r>
                <a:rPr lang="en-US" sz="1680" kern="0" dirty="0">
                  <a:solidFill>
                    <a:srgbClr val="000000"/>
                  </a:solidFill>
                  <a:latin typeface="Amazon Ember" panose="020B0603020204020204" pitchFamily="34" charset="0"/>
                </a:rPr>
                <a:t>High availability</a:t>
              </a: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87BF04C4-DE36-B139-CDC3-772F0D1FDD76}"/>
                </a:ext>
              </a:extLst>
            </p:cNvPr>
            <p:cNvSpPr/>
            <p:nvPr/>
          </p:nvSpPr>
          <p:spPr>
            <a:xfrm>
              <a:off x="7413126" y="3984009"/>
              <a:ext cx="1371600" cy="228600"/>
            </a:xfrm>
            <a:prstGeom prst="roundRect">
              <a:avLst>
                <a:gd name="adj" fmla="val 0"/>
              </a:avLst>
            </a:prstGeom>
            <a:solidFill>
              <a:srgbClr val="007DBC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lIns="109727" tIns="54863" rIns="109727" bIns="54863" rtlCol="0" anchor="ctr"/>
            <a:lstStyle/>
            <a:p>
              <a:pPr algn="ctr" defTabSz="1097165">
                <a:defRPr/>
              </a:pPr>
              <a:r>
                <a:rPr lang="en-US" sz="1680" kern="0" dirty="0">
                  <a:solidFill>
                    <a:srgbClr val="000000"/>
                  </a:solidFill>
                  <a:latin typeface="Amazon Ember" panose="020B0603020204020204" pitchFamily="34" charset="0"/>
                </a:rPr>
                <a:t>Hardware</a:t>
              </a:r>
            </a:p>
          </p:txBody>
        </p:sp>
      </p:grp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C6951962-91D1-D998-77C6-238DA7D8BCCF}"/>
              </a:ext>
            </a:extLst>
          </p:cNvPr>
          <p:cNvSpPr/>
          <p:nvPr/>
        </p:nvSpPr>
        <p:spPr>
          <a:xfrm>
            <a:off x="12669259" y="2288709"/>
            <a:ext cx="1571845" cy="751002"/>
          </a:xfrm>
          <a:prstGeom prst="roundRect">
            <a:avLst>
              <a:gd name="adj" fmla="val 0"/>
            </a:avLst>
          </a:prstGeom>
          <a:solidFill>
            <a:srgbClr val="002D43"/>
          </a:solidFill>
          <a:ln>
            <a:noFill/>
          </a:ln>
          <a:effectLst/>
        </p:spPr>
        <p:txBody>
          <a:bodyPr lIns="109727" tIns="54863" rIns="109727" bIns="54863" rtlCol="0" anchor="ctr"/>
          <a:lstStyle/>
          <a:p>
            <a:pPr algn="ctr" defTabSz="1097165">
              <a:defRPr/>
            </a:pPr>
            <a:r>
              <a:rPr lang="en-US" sz="1680" kern="0" dirty="0">
                <a:solidFill>
                  <a:srgbClr val="FFFFFF"/>
                </a:solidFill>
                <a:latin typeface="Amazon Ember" panose="020B0603020204020204" pitchFamily="34" charset="0"/>
              </a:rPr>
              <a:t>You manage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EA50999-9D2E-EB64-B093-77DF30DF84E4}"/>
              </a:ext>
            </a:extLst>
          </p:cNvPr>
          <p:cNvGrpSpPr/>
          <p:nvPr/>
        </p:nvGrpSpPr>
        <p:grpSpPr>
          <a:xfrm>
            <a:off x="6748105" y="1931757"/>
            <a:ext cx="2201713" cy="2964478"/>
            <a:chOff x="4248064" y="1175699"/>
            <a:chExt cx="1451324" cy="1750163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63DEF358-E26D-4E4B-6B28-1BB9F0E2CB89}"/>
                </a:ext>
              </a:extLst>
            </p:cNvPr>
            <p:cNvSpPr/>
            <p:nvPr/>
          </p:nvSpPr>
          <p:spPr>
            <a:xfrm>
              <a:off x="4252779" y="1175699"/>
              <a:ext cx="1446609" cy="427555"/>
            </a:xfrm>
            <a:prstGeom prst="roundRect">
              <a:avLst>
                <a:gd name="adj" fmla="val 0"/>
              </a:avLst>
            </a:prstGeom>
            <a:solidFill>
              <a:srgbClr val="FF99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09727" tIns="54863" rIns="109727" bIns="54863" rtlCol="0" anchor="ctr"/>
            <a:lstStyle/>
            <a:p>
              <a:pPr algn="ctr" defTabSz="1097165">
                <a:defRPr/>
              </a:pPr>
              <a:r>
                <a:rPr lang="en-US" sz="1680" b="1" kern="0" dirty="0">
                  <a:solidFill>
                    <a:prstClr val="white"/>
                  </a:solidFill>
                  <a:latin typeface="Amazon Ember" panose="020B0603020204020204" pitchFamily="34" charset="0"/>
                  <a:cs typeface="Calibri" panose="020F0502020204030204" pitchFamily="34" charset="0"/>
                </a:rPr>
                <a:t>Amazon RDS Custom for Oracle</a:t>
              </a:r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F5CEF1A-7A31-1E16-C582-5E9F8CDEF585}"/>
                </a:ext>
              </a:extLst>
            </p:cNvPr>
            <p:cNvSpPr/>
            <p:nvPr/>
          </p:nvSpPr>
          <p:spPr>
            <a:xfrm>
              <a:off x="4252779" y="2441988"/>
              <a:ext cx="1446609" cy="213777"/>
            </a:xfrm>
            <a:prstGeom prst="roundRect">
              <a:avLst>
                <a:gd name="adj" fmla="val 0"/>
              </a:avLst>
            </a:prstGeom>
            <a:solidFill>
              <a:srgbClr val="007DBC"/>
            </a:solidFill>
            <a:ln>
              <a:noFill/>
            </a:ln>
            <a:effectLst/>
          </p:spPr>
          <p:txBody>
            <a:bodyPr lIns="109727" tIns="54863" rIns="109727" bIns="54863" rtlCol="0" anchor="ctr"/>
            <a:lstStyle/>
            <a:p>
              <a:pPr algn="ctr" defTabSz="1097165">
                <a:defRPr/>
              </a:pPr>
              <a:r>
                <a:rPr lang="en-US" sz="1680" kern="0" dirty="0">
                  <a:solidFill>
                    <a:srgbClr val="000000"/>
                  </a:solidFill>
                  <a:latin typeface="Amazon Ember" panose="020B0603020204020204" pitchFamily="34" charset="0"/>
                </a:rPr>
                <a:t>Scaling</a:t>
              </a:r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09E83A4F-82EA-CF9A-9268-83E7133776C7}"/>
                </a:ext>
              </a:extLst>
            </p:cNvPr>
            <p:cNvSpPr/>
            <p:nvPr/>
          </p:nvSpPr>
          <p:spPr>
            <a:xfrm>
              <a:off x="4252779" y="2712085"/>
              <a:ext cx="1446609" cy="213777"/>
            </a:xfrm>
            <a:prstGeom prst="roundRect">
              <a:avLst>
                <a:gd name="adj" fmla="val 0"/>
              </a:avLst>
            </a:prstGeom>
            <a:solidFill>
              <a:srgbClr val="007DBC"/>
            </a:solidFill>
            <a:ln>
              <a:noFill/>
            </a:ln>
            <a:effectLst/>
          </p:spPr>
          <p:txBody>
            <a:bodyPr lIns="109727" tIns="54863" rIns="109727" bIns="54863" rtlCol="0" anchor="ctr"/>
            <a:lstStyle/>
            <a:p>
              <a:pPr algn="ctr" defTabSz="1097165">
                <a:defRPr/>
              </a:pPr>
              <a:r>
                <a:rPr lang="en-US" sz="1680" kern="0" dirty="0">
                  <a:solidFill>
                    <a:srgbClr val="000000"/>
                  </a:solidFill>
                  <a:latin typeface="Amazon Ember" panose="020B0603020204020204" pitchFamily="34" charset="0"/>
                </a:rPr>
                <a:t>Hardware</a:t>
              </a:r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A1075C95-986C-3651-212C-DEA24B317346}"/>
                </a:ext>
              </a:extLst>
            </p:cNvPr>
            <p:cNvSpPr/>
            <p:nvPr/>
          </p:nvSpPr>
          <p:spPr>
            <a:xfrm>
              <a:off x="4252779" y="1652099"/>
              <a:ext cx="1446609" cy="213777"/>
            </a:xfrm>
            <a:prstGeom prst="roundRect">
              <a:avLst>
                <a:gd name="adj" fmla="val 0"/>
              </a:avLst>
            </a:prstGeom>
            <a:solidFill>
              <a:srgbClr val="232F3E"/>
            </a:solidFill>
            <a:ln>
              <a:noFill/>
            </a:ln>
            <a:effectLst/>
          </p:spPr>
          <p:txBody>
            <a:bodyPr lIns="109727" tIns="54863" rIns="109727" bIns="54863" rtlCol="0" anchor="ctr"/>
            <a:lstStyle/>
            <a:p>
              <a:pPr algn="ctr" defTabSz="1097165">
                <a:defRPr/>
              </a:pPr>
              <a:r>
                <a:rPr lang="en-US" sz="1680" kern="0" dirty="0">
                  <a:solidFill>
                    <a:srgbClr val="FFFFFF"/>
                  </a:solidFill>
                  <a:latin typeface="Amazon Ember" panose="020B0603020204020204" pitchFamily="34" charset="0"/>
                </a:rPr>
                <a:t>High availability</a:t>
              </a:r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7263BB46-88F2-4821-991E-5E8AD81B212D}"/>
                </a:ext>
              </a:extLst>
            </p:cNvPr>
            <p:cNvSpPr/>
            <p:nvPr/>
          </p:nvSpPr>
          <p:spPr>
            <a:xfrm>
              <a:off x="4248064" y="1916303"/>
              <a:ext cx="1446609" cy="21377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18000">
                  <a:srgbClr val="FFFFFF"/>
                </a:gs>
                <a:gs pos="73000">
                  <a:srgbClr val="007DBC"/>
                </a:gs>
              </a:gsLst>
              <a:lin ang="0" scaled="1"/>
              <a:tileRect/>
            </a:gradFill>
            <a:ln>
              <a:noFill/>
            </a:ln>
            <a:effectLst/>
          </p:spPr>
          <p:txBody>
            <a:bodyPr lIns="109727" tIns="54863" rIns="109727" bIns="54863" rtlCol="0" anchor="ctr"/>
            <a:lstStyle/>
            <a:p>
              <a:pPr algn="ctr" defTabSz="1097165">
                <a:defRPr/>
              </a:pPr>
              <a:r>
                <a:rPr lang="en-US" sz="1680" kern="0" dirty="0">
                  <a:solidFill>
                    <a:srgbClr val="000000"/>
                  </a:solidFill>
                  <a:latin typeface="Amazon Ember" panose="020B0603020204020204" pitchFamily="34" charset="0"/>
                </a:rPr>
                <a:t>Backups</a:t>
              </a:r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D87F608F-8953-59DF-7FB3-000BDDF5BEDA}"/>
                </a:ext>
              </a:extLst>
            </p:cNvPr>
            <p:cNvSpPr/>
            <p:nvPr/>
          </p:nvSpPr>
          <p:spPr>
            <a:xfrm>
              <a:off x="4248064" y="2175440"/>
              <a:ext cx="1446609" cy="21377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18000">
                  <a:srgbClr val="FFFFFF"/>
                </a:gs>
                <a:gs pos="73000">
                  <a:srgbClr val="007DBC"/>
                </a:gs>
              </a:gsLst>
              <a:lin ang="0" scaled="1"/>
              <a:tileRect/>
            </a:gradFill>
            <a:ln>
              <a:noFill/>
            </a:ln>
            <a:effectLst/>
          </p:spPr>
          <p:txBody>
            <a:bodyPr lIns="109727" tIns="54863" rIns="109727" bIns="54863" rtlCol="0" anchor="ctr"/>
            <a:lstStyle/>
            <a:p>
              <a:pPr algn="ctr" defTabSz="1097165">
                <a:defRPr/>
              </a:pPr>
              <a:r>
                <a:rPr lang="en-US" sz="1680" kern="0" dirty="0">
                  <a:solidFill>
                    <a:srgbClr val="000000"/>
                  </a:solidFill>
                  <a:latin typeface="Amazon Ember" panose="020B0603020204020204" pitchFamily="34" charset="0"/>
                </a:rPr>
                <a:t>Patching</a:t>
              </a:r>
            </a:p>
          </p:txBody>
        </p:sp>
      </p:grp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1A3724CB-CBE4-3A0D-262F-95294708A529}"/>
              </a:ext>
            </a:extLst>
          </p:cNvPr>
          <p:cNvSpPr/>
          <p:nvPr/>
        </p:nvSpPr>
        <p:spPr>
          <a:xfrm>
            <a:off x="12678189" y="4199685"/>
            <a:ext cx="1562912" cy="751002"/>
          </a:xfrm>
          <a:prstGeom prst="roundRect">
            <a:avLst>
              <a:gd name="adj" fmla="val 0"/>
            </a:avLst>
          </a:prstGeom>
          <a:solidFill>
            <a:srgbClr val="007DBC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109727" tIns="54863" rIns="109727" bIns="54863" rtlCol="0" anchor="ctr"/>
          <a:lstStyle/>
          <a:p>
            <a:pPr algn="ctr" defTabSz="1097165">
              <a:defRPr/>
            </a:pPr>
            <a:r>
              <a:rPr lang="en-US" sz="1680" kern="0" dirty="0">
                <a:solidFill>
                  <a:srgbClr val="000000"/>
                </a:solidFill>
                <a:latin typeface="Amazon Ember" panose="020B0603020204020204" pitchFamily="34" charset="0"/>
              </a:rPr>
              <a:t>AWS manages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1B5B25C-B91D-5275-48B6-EB28A560A76C}"/>
              </a:ext>
            </a:extLst>
          </p:cNvPr>
          <p:cNvSpPr/>
          <p:nvPr/>
        </p:nvSpPr>
        <p:spPr>
          <a:xfrm>
            <a:off x="2172334" y="5262618"/>
            <a:ext cx="2970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92072" hangingPunct="0">
              <a:defRPr/>
            </a:pPr>
            <a:r>
              <a:rPr lang="en-US" sz="1800" b="1" kern="0" dirty="0">
                <a:solidFill>
                  <a:srgbClr val="FF9900"/>
                </a:solidFill>
                <a:latin typeface="Amazon Ember"/>
                <a:ea typeface="Amazon Ember Cd" charset="0"/>
                <a:cs typeface="Amazon Ember Cd" charset="0"/>
                <a:sym typeface="Amazon Ember Cd Bold"/>
              </a:rPr>
              <a:t>NO MANAGEMENT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4AD6B8D-43B6-755E-4C0F-D9BED3396A1A}"/>
              </a:ext>
            </a:extLst>
          </p:cNvPr>
          <p:cNvSpPr/>
          <p:nvPr/>
        </p:nvSpPr>
        <p:spPr>
          <a:xfrm>
            <a:off x="9487534" y="5262618"/>
            <a:ext cx="2970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92072" hangingPunct="0">
              <a:defRPr/>
            </a:pPr>
            <a:r>
              <a:rPr lang="en-US" sz="1800" b="1" kern="0" dirty="0">
                <a:solidFill>
                  <a:srgbClr val="FF9900"/>
                </a:solidFill>
                <a:latin typeface="Amazon Ember"/>
                <a:ea typeface="Amazon Ember Cd" charset="0"/>
                <a:cs typeface="Amazon Ember Cd" charset="0"/>
                <a:sym typeface="Amazon Ember Cd Bold"/>
              </a:rPr>
              <a:t>FULL MANAGEMENT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376C342-77FF-D6A2-2A93-9E12E4F8CD89}"/>
              </a:ext>
            </a:extLst>
          </p:cNvPr>
          <p:cNvSpPr txBox="1"/>
          <p:nvPr/>
        </p:nvSpPr>
        <p:spPr>
          <a:xfrm>
            <a:off x="-1" y="5633434"/>
            <a:ext cx="731520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363">
              <a:spcBef>
                <a:spcPts val="1800"/>
              </a:spcBef>
              <a:defRPr>
                <a:latin typeface="Amazon Ember" panose="020B0603020204020204" pitchFamily="34" charset="0"/>
              </a:defRPr>
            </a:lvl1pPr>
          </a:lstStyle>
          <a:p>
            <a:pPr defTabSz="1097165">
              <a:spcBef>
                <a:spcPts val="600"/>
              </a:spcBef>
              <a:defRPr/>
            </a:pPr>
            <a:r>
              <a:rPr lang="en-US" sz="1800" kern="0" dirty="0">
                <a:solidFill>
                  <a:prstClr val="white"/>
                </a:solidFill>
              </a:rPr>
              <a:t>Host-level access and full database permissions</a:t>
            </a:r>
          </a:p>
          <a:p>
            <a:pPr defTabSz="1097165">
              <a:spcBef>
                <a:spcPts val="600"/>
              </a:spcBef>
              <a:defRPr/>
            </a:pPr>
            <a:r>
              <a:rPr lang="en-US" sz="1800" kern="0" dirty="0">
                <a:solidFill>
                  <a:prstClr val="white"/>
                </a:solidFill>
              </a:rPr>
              <a:t>Allows features not currently supported by RDS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1DA284C-A70B-022E-1370-3D047C7112F5}"/>
              </a:ext>
            </a:extLst>
          </p:cNvPr>
          <p:cNvSpPr txBox="1"/>
          <p:nvPr/>
        </p:nvSpPr>
        <p:spPr>
          <a:xfrm>
            <a:off x="7315200" y="5633434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97236">
              <a:spcBef>
                <a:spcPts val="600"/>
              </a:spcBef>
              <a:defRPr sz="2000">
                <a:solidFill>
                  <a:prstClr val="white"/>
                </a:solidFill>
                <a:latin typeface="Amazon Ember" panose="020B0603020204020204" pitchFamily="34" charset="0"/>
              </a:defRPr>
            </a:lvl1pPr>
          </a:lstStyle>
          <a:p>
            <a:pPr defTabSz="1316651">
              <a:spcBef>
                <a:spcPts val="720"/>
              </a:spcBef>
              <a:defRPr/>
            </a:pPr>
            <a:r>
              <a:rPr lang="en-US" sz="1800" kern="0" dirty="0"/>
              <a:t>Allows 3rd-party applications on the database host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6632D42-0087-2D9A-BECD-4D6A7410E184}"/>
              </a:ext>
            </a:extLst>
          </p:cNvPr>
          <p:cNvCxnSpPr>
            <a:cxnSpLocks/>
          </p:cNvCxnSpPr>
          <p:nvPr/>
        </p:nvCxnSpPr>
        <p:spPr>
          <a:xfrm flipH="1">
            <a:off x="7839828" y="5198610"/>
            <a:ext cx="6790576" cy="0"/>
          </a:xfrm>
          <a:prstGeom prst="line">
            <a:avLst/>
          </a:prstGeom>
          <a:noFill/>
          <a:ln w="19050" cap="flat" cmpd="sng" algn="ctr">
            <a:solidFill>
              <a:srgbClr val="FF9900"/>
            </a:solidFill>
            <a:prstDash val="solid"/>
          </a:ln>
          <a:effectLst/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15BAE19-1A63-33F9-6521-5C1BBE5763F5}"/>
              </a:ext>
            </a:extLst>
          </p:cNvPr>
          <p:cNvCxnSpPr>
            <a:cxnSpLocks/>
          </p:cNvCxnSpPr>
          <p:nvPr/>
        </p:nvCxnSpPr>
        <p:spPr>
          <a:xfrm flipH="1">
            <a:off x="3" y="5195142"/>
            <a:ext cx="7694341" cy="0"/>
          </a:xfrm>
          <a:prstGeom prst="line">
            <a:avLst/>
          </a:prstGeom>
          <a:noFill/>
          <a:ln w="19050" cap="flat" cmpd="sng" algn="ctr">
            <a:solidFill>
              <a:srgbClr val="FF9900"/>
            </a:solidFill>
            <a:prstDash val="solid"/>
          </a:ln>
          <a:effectLst/>
        </p:spPr>
      </p:cxn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0E1865D4-3CB2-F8F3-8FB2-7CCB60E14D6F}"/>
              </a:ext>
            </a:extLst>
          </p:cNvPr>
          <p:cNvSpPr/>
          <p:nvPr/>
        </p:nvSpPr>
        <p:spPr>
          <a:xfrm>
            <a:off x="12669259" y="3186047"/>
            <a:ext cx="1571845" cy="753954"/>
          </a:xfrm>
          <a:prstGeom prst="roundRect">
            <a:avLst>
              <a:gd name="adj" fmla="val 0"/>
            </a:avLst>
          </a:prstGeom>
          <a:gradFill flip="none" rotWithShape="1">
            <a:gsLst>
              <a:gs pos="18000">
                <a:srgbClr val="FFFFFF"/>
              </a:gs>
              <a:gs pos="73000">
                <a:srgbClr val="007DBC"/>
              </a:gs>
            </a:gsLst>
            <a:lin ang="0" scaled="1"/>
            <a:tileRect/>
          </a:gradFill>
          <a:ln>
            <a:noFill/>
          </a:ln>
          <a:effectLst/>
        </p:spPr>
        <p:txBody>
          <a:bodyPr lIns="109727" tIns="54863" rIns="109727" bIns="54863" rtlCol="0" anchor="ctr"/>
          <a:lstStyle/>
          <a:p>
            <a:pPr algn="ctr" defTabSz="1097165">
              <a:defRPr/>
            </a:pPr>
            <a:r>
              <a:rPr lang="en-US" sz="1680" kern="0" dirty="0">
                <a:solidFill>
                  <a:srgbClr val="000000"/>
                </a:solidFill>
                <a:latin typeface="Amazon Ember" panose="020B0603020204020204" pitchFamily="34" charset="0"/>
              </a:rPr>
              <a:t>Shared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49498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mariadb"/>
          <p:cNvSpPr>
            <a:spLocks noChangeAspect="1" noChangeArrowheads="1"/>
          </p:cNvSpPr>
          <p:nvPr/>
        </p:nvSpPr>
        <p:spPr bwMode="auto">
          <a:xfrm>
            <a:off x="248920" y="-231140"/>
            <a:ext cx="487680" cy="48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46301" tIns="73150" rIns="146301" bIns="73150" numCol="1" anchor="t" anchorCtr="0" compatLnSpc="1">
            <a:prstTxWarp prst="textNoShape">
              <a:avLst/>
            </a:prstTxWarp>
          </a:bodyPr>
          <a:lstStyle/>
          <a:p>
            <a:endParaRPr lang="en-US" sz="2160" dirty="0"/>
          </a:p>
        </p:txBody>
      </p:sp>
      <p:sp>
        <p:nvSpPr>
          <p:cNvPr id="5" name="AutoShape 4" descr="Image result for mariadb"/>
          <p:cNvSpPr>
            <a:spLocks noChangeAspect="1" noChangeArrowheads="1"/>
          </p:cNvSpPr>
          <p:nvPr/>
        </p:nvSpPr>
        <p:spPr bwMode="auto">
          <a:xfrm>
            <a:off x="492760" y="12701"/>
            <a:ext cx="487680" cy="48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46301" tIns="73150" rIns="146301" bIns="73150" numCol="1" anchor="t" anchorCtr="0" compatLnSpc="1">
            <a:prstTxWarp prst="textNoShape">
              <a:avLst/>
            </a:prstTxWarp>
          </a:bodyPr>
          <a:lstStyle/>
          <a:p>
            <a:endParaRPr lang="en-US" sz="216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22393" y="2139562"/>
            <a:ext cx="6750050" cy="53470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Downloading Oracle software and patches</a:t>
            </a:r>
          </a:p>
          <a:p>
            <a:pPr>
              <a:buClr>
                <a:schemeClr val="tx1"/>
              </a:buClr>
            </a:pPr>
            <a:endParaRPr lang="en-US" sz="8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runInstaller</a:t>
            </a:r>
          </a:p>
          <a:p>
            <a:pPr>
              <a:buClr>
                <a:schemeClr val="tx1"/>
              </a:buClr>
            </a:pPr>
            <a:endParaRPr lang="en-US" sz="8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dbca</a:t>
            </a:r>
            <a:endParaRPr lang="en-US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endParaRPr lang="en-US" sz="8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dbua</a:t>
            </a:r>
            <a:endParaRPr lang="en-US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8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opatch</a:t>
            </a:r>
            <a:endParaRPr lang="en-US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endParaRPr lang="en-US" sz="8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adrci</a:t>
            </a:r>
            <a:endParaRPr lang="en-US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endParaRPr lang="en-US" sz="8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srvctl</a:t>
            </a:r>
            <a:endParaRPr lang="en-US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endParaRPr lang="en-US" sz="8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agentdeploy.sh</a:t>
            </a:r>
            <a:endParaRPr lang="en-US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600" y="414978"/>
            <a:ext cx="138094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Tasks no longer required with RDS for Oracle</a:t>
            </a:r>
          </a:p>
          <a:p>
            <a:r>
              <a:rPr lang="en-US" sz="2800" b="1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Not a complete list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7E86B1-2452-C244-882A-8AB83FD6A0A3}"/>
              </a:ext>
            </a:extLst>
          </p:cNvPr>
          <p:cNvSpPr txBox="1">
            <a:spLocks/>
          </p:cNvSpPr>
          <p:nvPr/>
        </p:nvSpPr>
        <p:spPr>
          <a:xfrm>
            <a:off x="8532818" y="2139562"/>
            <a:ext cx="6097588" cy="53470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asmcmd</a:t>
            </a:r>
            <a:endParaRPr lang="en-US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endParaRPr lang="en-US" sz="8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rman</a:t>
            </a:r>
            <a:endParaRPr lang="en-US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endParaRPr lang="en-US" sz="8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dgmgrl</a:t>
            </a:r>
            <a:endParaRPr lang="en-US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8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netca</a:t>
            </a:r>
            <a:endParaRPr lang="en-US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endParaRPr lang="en-US" sz="8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yum </a:t>
            </a:r>
          </a:p>
          <a:p>
            <a:pPr>
              <a:buClr>
                <a:schemeClr val="tx1"/>
              </a:buClr>
            </a:pPr>
            <a:endParaRPr lang="en-US" sz="8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rpm</a:t>
            </a:r>
          </a:p>
          <a:p>
            <a:pPr>
              <a:buClr>
                <a:schemeClr val="tx1"/>
              </a:buClr>
            </a:pPr>
            <a:endParaRPr lang="en-US" sz="8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lsnrctl</a:t>
            </a:r>
            <a:endParaRPr lang="en-US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715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7B38D1B9-C57D-0644-BCC3-86F6631E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65" y="224017"/>
            <a:ext cx="14081760" cy="935395"/>
          </a:xfrm>
        </p:spPr>
        <p:txBody>
          <a:bodyPr/>
          <a:lstStyle/>
          <a:p>
            <a:r>
              <a:rPr lang="en-US" dirty="0"/>
              <a:t>RDS for Oracle features</a:t>
            </a:r>
            <a:br>
              <a:rPr lang="en-US" dirty="0"/>
            </a:b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99BD5A-3333-7041-AA43-A90CA43B5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6" y="1049477"/>
            <a:ext cx="13656041" cy="6612562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Simple installation, patching and upgrades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8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Supports Oracle versions 19c and 21c </a:t>
            </a:r>
            <a:r>
              <a:rPr lang="en-US" sz="2200" dirty="0"/>
              <a:t>(SE2 or EE)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8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Automated backup and restore capabilities</a:t>
            </a:r>
            <a:endParaRPr lang="en-US" sz="800" dirty="0"/>
          </a:p>
          <a:p>
            <a:pPr marL="342900" indent="-342900">
              <a:buFont typeface="Wingdings" pitchFamily="2" charset="2"/>
              <a:buChar char="§"/>
            </a:pPr>
            <a:endParaRPr lang="en-US" sz="8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Multi-AZ for high availability </a:t>
            </a:r>
            <a:r>
              <a:rPr lang="en-US" sz="2200" dirty="0"/>
              <a:t>(backups taken from standby database)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8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Read Replica’s to offload reads or serve as standby DB </a:t>
            </a:r>
            <a:r>
              <a:rPr lang="en-US" sz="2200" dirty="0"/>
              <a:t>(can be promoted to standalone instance)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8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Modify storage online </a:t>
            </a:r>
            <a:r>
              <a:rPr lang="en-US" sz="2200" dirty="0"/>
              <a:t>(change volume type or increase capacity)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8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Modify</a:t>
            </a:r>
            <a:r>
              <a:rPr lang="en-US" sz="2200" dirty="0"/>
              <a:t> </a:t>
            </a:r>
            <a:r>
              <a:rPr lang="en-US" sz="2400" dirty="0"/>
              <a:t>instance type </a:t>
            </a:r>
            <a:r>
              <a:rPr lang="en-US" sz="2200" dirty="0"/>
              <a:t>(change vCPUs, memory, network throughput, etc.)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8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Enhanced monitoring support </a:t>
            </a:r>
            <a:r>
              <a:rPr lang="en-US" sz="2200" dirty="0"/>
              <a:t>(enable / disable without downtime)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8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Logs integrated with CloudWatch </a:t>
            </a:r>
            <a:r>
              <a:rPr lang="en-US" sz="2200" dirty="0"/>
              <a:t>(enable / disable without downtime)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8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Can enable ‘Delete’ protection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8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Built in Notifications / Alarms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80801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E05B976-5C44-3143-9D8B-3BF10FEA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3103"/>
            <a:ext cx="14081760" cy="935395"/>
          </a:xfrm>
        </p:spPr>
        <p:txBody>
          <a:bodyPr/>
          <a:lstStyle/>
          <a:p>
            <a:r>
              <a:rPr lang="en-US" dirty="0"/>
              <a:t>RDS for Oracle benefits</a:t>
            </a:r>
            <a:br>
              <a:rPr lang="en-US" dirty="0"/>
            </a:br>
            <a:r>
              <a:rPr lang="en-US" sz="2800" i="1" dirty="0"/>
              <a:t>Simplicity and speed</a:t>
            </a:r>
            <a:br>
              <a:rPr lang="en-US" dirty="0"/>
            </a:br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DE92BE-8C3D-4F45-9A27-1A9B0BF7E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15282"/>
              </p:ext>
            </p:extLst>
          </p:nvPr>
        </p:nvGraphicFramePr>
        <p:xfrm>
          <a:off x="719808" y="1564596"/>
          <a:ext cx="12943488" cy="510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165">
                  <a:extLst>
                    <a:ext uri="{9D8B030D-6E8A-4147-A177-3AD203B41FA5}">
                      <a16:colId xmlns:a16="http://schemas.microsoft.com/office/drawing/2014/main" val="3680305922"/>
                    </a:ext>
                  </a:extLst>
                </a:gridCol>
                <a:gridCol w="8702566">
                  <a:extLst>
                    <a:ext uri="{9D8B030D-6E8A-4147-A177-3AD203B41FA5}">
                      <a16:colId xmlns:a16="http://schemas.microsoft.com/office/drawing/2014/main" val="404771581"/>
                    </a:ext>
                  </a:extLst>
                </a:gridCol>
                <a:gridCol w="1639614">
                  <a:extLst>
                    <a:ext uri="{9D8B030D-6E8A-4147-A177-3AD203B41FA5}">
                      <a16:colId xmlns:a16="http://schemas.microsoft.com/office/drawing/2014/main" val="7720192"/>
                    </a:ext>
                  </a:extLst>
                </a:gridCol>
                <a:gridCol w="1671143">
                  <a:extLst>
                    <a:ext uri="{9D8B030D-6E8A-4147-A177-3AD203B41FA5}">
                      <a16:colId xmlns:a16="http://schemas.microsoft.com/office/drawing/2014/main" val="1284906246"/>
                    </a:ext>
                  </a:extLst>
                </a:gridCol>
              </a:tblGrid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Primary DB 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Time (HH:MI)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0591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Create RDS for Oracle (1 TB allocated storage) EE Database with Multi-AZ (db.r5.xlarge - 4 vCPU)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3686046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Create read replica in same region (different AZ)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9968449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Create read replica in different region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8210082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Promote read replica in different region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3312227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Change instance type (db.r5.2xlarge - 8 vCPU)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 (reboot)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1183062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Remove read replica in same region (different AZ)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6487531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Patch database to current Oracle CPU (minor version upgrade)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660662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Upgrade database (major version upgrade)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235870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Change EBS storage type from gp2 to io1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00:09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3082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61420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ED5639-9952-C847-B043-FF6ABA9F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776" y="2239903"/>
            <a:ext cx="13167360" cy="801438"/>
          </a:xfrm>
        </p:spPr>
        <p:txBody>
          <a:bodyPr/>
          <a:lstStyle/>
          <a:p>
            <a:pPr algn="ctr"/>
            <a:r>
              <a:rPr lang="en-US" sz="5120" dirty="0">
                <a:solidFill>
                  <a:srgbClr val="232F3E"/>
                </a:solidFill>
                <a:latin typeface="Amazon Ember" charset="0"/>
                <a:ea typeface="Amazon Ember" charset="0"/>
                <a:cs typeface="Amazon Ember" charset="0"/>
              </a:rPr>
              <a:t>Amazon RDS for Oracle Demonstration</a:t>
            </a:r>
            <a:endParaRPr lang="en-US" sz="5120" dirty="0"/>
          </a:p>
        </p:txBody>
      </p:sp>
      <p:pic>
        <p:nvPicPr>
          <p:cNvPr id="1026" name="Picture 2" descr="Analyze your Amazon RDS for Oracle Database data with Power BI in minutes |  Stitch">
            <a:extLst>
              <a:ext uri="{FF2B5EF4-FFF2-40B4-BE49-F238E27FC236}">
                <a16:creationId xmlns:a16="http://schemas.microsoft.com/office/drawing/2014/main" id="{683AE60D-0EC7-4A4C-9575-A9B1035B5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09" y="3633345"/>
            <a:ext cx="42926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0014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mariadb"/>
          <p:cNvSpPr>
            <a:spLocks noChangeAspect="1" noChangeArrowheads="1"/>
          </p:cNvSpPr>
          <p:nvPr/>
        </p:nvSpPr>
        <p:spPr bwMode="auto">
          <a:xfrm>
            <a:off x="248920" y="-231140"/>
            <a:ext cx="487680" cy="48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46301" tIns="73150" rIns="146301" bIns="73150" numCol="1" anchor="t" anchorCtr="0" compatLnSpc="1">
            <a:prstTxWarp prst="textNoShape">
              <a:avLst/>
            </a:prstTxWarp>
          </a:bodyPr>
          <a:lstStyle/>
          <a:p>
            <a:endParaRPr lang="en-US" sz="2160" dirty="0"/>
          </a:p>
        </p:txBody>
      </p:sp>
      <p:sp>
        <p:nvSpPr>
          <p:cNvPr id="5" name="AutoShape 4" descr="Image result for mariadb"/>
          <p:cNvSpPr>
            <a:spLocks noChangeAspect="1" noChangeArrowheads="1"/>
          </p:cNvSpPr>
          <p:nvPr/>
        </p:nvSpPr>
        <p:spPr bwMode="auto">
          <a:xfrm>
            <a:off x="492760" y="12701"/>
            <a:ext cx="487680" cy="48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46301" tIns="73150" rIns="146301" bIns="73150" numCol="1" anchor="t" anchorCtr="0" compatLnSpc="1">
            <a:prstTxWarp prst="textNoShape">
              <a:avLst/>
            </a:prstTxWarp>
          </a:bodyPr>
          <a:lstStyle/>
          <a:p>
            <a:endParaRPr lang="en-US" sz="216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36600" y="1962976"/>
            <a:ext cx="12805979" cy="53522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More time on end-to-end service level management</a:t>
            </a:r>
          </a:p>
          <a:p>
            <a:pPr>
              <a:buClr>
                <a:schemeClr val="tx1"/>
              </a:buClr>
            </a:pPr>
            <a:endParaRPr lang="en-US" sz="4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More time on end-to-end architecture</a:t>
            </a:r>
          </a:p>
          <a:p>
            <a:pPr>
              <a:buClr>
                <a:schemeClr val="tx1"/>
              </a:buClr>
            </a:pPr>
            <a:endParaRPr lang="en-US" sz="4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More time on the strategy of new applications</a:t>
            </a:r>
          </a:p>
          <a:p>
            <a:pPr>
              <a:buClr>
                <a:schemeClr val="tx1"/>
              </a:buClr>
            </a:pPr>
            <a:endParaRPr lang="en-US" sz="4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More time on database design</a:t>
            </a:r>
          </a:p>
          <a:p>
            <a:pPr>
              <a:buClr>
                <a:schemeClr val="tx1"/>
              </a:buClr>
            </a:pPr>
            <a:endParaRPr lang="en-US" sz="4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More time on data security </a:t>
            </a:r>
          </a:p>
          <a:p>
            <a:pPr>
              <a:buClr>
                <a:schemeClr val="tx1"/>
              </a:buClr>
            </a:pPr>
            <a:endParaRPr lang="en-US" sz="4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More time on data modeling</a:t>
            </a:r>
          </a:p>
          <a:p>
            <a:pPr>
              <a:buClr>
                <a:schemeClr val="tx1"/>
              </a:buClr>
            </a:pPr>
            <a:endParaRPr lang="en-US" sz="4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More time on data analytics </a:t>
            </a:r>
          </a:p>
          <a:p>
            <a:pPr>
              <a:buClr>
                <a:schemeClr val="tx1"/>
              </a:buClr>
            </a:pPr>
            <a:endParaRPr lang="en-US" sz="4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More time on data lifecycle management</a:t>
            </a:r>
          </a:p>
          <a:p>
            <a:pPr>
              <a:buClr>
                <a:schemeClr val="tx1"/>
              </a:buClr>
            </a:pPr>
            <a:endParaRPr lang="en-US" sz="4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Improved alignment with the business</a:t>
            </a:r>
          </a:p>
          <a:p>
            <a:pPr>
              <a:buClr>
                <a:schemeClr val="tx1"/>
              </a:buClr>
            </a:pPr>
            <a:endParaRPr lang="en-US" sz="4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Gain valuable AWS knowledge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600" y="405670"/>
            <a:ext cx="138094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RDS for Oracle - more time for innovation</a:t>
            </a:r>
          </a:p>
          <a:p>
            <a:r>
              <a:rPr lang="en-US" sz="2800" b="1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role of the DBA</a:t>
            </a:r>
          </a:p>
        </p:txBody>
      </p:sp>
    </p:spTree>
    <p:extLst>
      <p:ext uri="{BB962C8B-B14F-4D97-AF65-F5344CB8AC3E}">
        <p14:creationId xmlns:p14="http://schemas.microsoft.com/office/powerpoint/2010/main" val="181649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mariadb"/>
          <p:cNvSpPr>
            <a:spLocks noChangeAspect="1" noChangeArrowheads="1"/>
          </p:cNvSpPr>
          <p:nvPr/>
        </p:nvSpPr>
        <p:spPr bwMode="auto">
          <a:xfrm>
            <a:off x="248920" y="-231140"/>
            <a:ext cx="487680" cy="48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46301" tIns="73150" rIns="146301" bIns="73150" numCol="1" anchor="t" anchorCtr="0" compatLnSpc="1">
            <a:prstTxWarp prst="textNoShape">
              <a:avLst/>
            </a:prstTxWarp>
          </a:bodyPr>
          <a:lstStyle/>
          <a:p>
            <a:endParaRPr lang="en-US" sz="2160" dirty="0"/>
          </a:p>
        </p:txBody>
      </p:sp>
      <p:sp>
        <p:nvSpPr>
          <p:cNvPr id="5" name="AutoShape 4" descr="Image result for mariadb"/>
          <p:cNvSpPr>
            <a:spLocks noChangeAspect="1" noChangeArrowheads="1"/>
          </p:cNvSpPr>
          <p:nvPr/>
        </p:nvSpPr>
        <p:spPr bwMode="auto">
          <a:xfrm>
            <a:off x="492760" y="12701"/>
            <a:ext cx="487680" cy="48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46301" tIns="73150" rIns="146301" bIns="73150" numCol="1" anchor="t" anchorCtr="0" compatLnSpc="1">
            <a:prstTxWarp prst="textNoShape">
              <a:avLst/>
            </a:prstTxWarp>
          </a:bodyPr>
          <a:lstStyle/>
          <a:p>
            <a:endParaRPr lang="en-US" sz="216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36600" y="1377714"/>
            <a:ext cx="13365163" cy="60020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Region high availability configuration (Multi-AZ, Read Replica’s)</a:t>
            </a:r>
            <a:endParaRPr lang="en-US" sz="22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8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Multi-region configuration</a:t>
            </a:r>
          </a:p>
          <a:p>
            <a:pPr marL="0" indent="0">
              <a:buClr>
                <a:schemeClr val="tx1"/>
              </a:buClr>
              <a:buNone/>
            </a:pPr>
            <a:endParaRPr lang="en-US" sz="8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migration and replication</a:t>
            </a:r>
            <a:endParaRPr lang="en-US" sz="18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8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security </a:t>
            </a:r>
            <a:r>
              <a:rPr lang="en-US" sz="2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(security groups, IAM, KMS, ASO / TDE, network encryption, grants, roles, etc.)</a:t>
            </a:r>
          </a:p>
          <a:p>
            <a:pPr>
              <a:buClr>
                <a:schemeClr val="tx1"/>
              </a:buClr>
            </a:pPr>
            <a:endParaRPr lang="en-US" sz="8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Storage configuration</a:t>
            </a:r>
            <a:endParaRPr lang="en-US" sz="22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endParaRPr lang="en-US" sz="8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Instance scaling </a:t>
            </a:r>
            <a:endParaRPr lang="en-US" sz="22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endParaRPr lang="en-US" sz="8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Creating and populating lower level environments </a:t>
            </a:r>
            <a:r>
              <a:rPr lang="en-US" sz="2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(development, performance test, etc.)</a:t>
            </a:r>
          </a:p>
          <a:p>
            <a:pPr>
              <a:buClr>
                <a:schemeClr val="tx1"/>
              </a:buClr>
            </a:pPr>
            <a:endParaRPr lang="en-US" sz="8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Manage patch and upgrade schedule</a:t>
            </a:r>
          </a:p>
          <a:p>
            <a:pPr>
              <a:buClr>
                <a:schemeClr val="tx1"/>
              </a:buClr>
            </a:pPr>
            <a:endParaRPr lang="en-US" sz="8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Integration with other AWS services </a:t>
            </a:r>
            <a:r>
              <a:rPr lang="en-US" sz="2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(AWS Backup, Lambda, CloudFormation, etc.)</a:t>
            </a:r>
          </a:p>
          <a:p>
            <a:pPr>
              <a:buClr>
                <a:schemeClr val="tx1"/>
              </a:buClr>
            </a:pPr>
            <a:endParaRPr lang="en-US" sz="8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Database auditing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600" y="387272"/>
            <a:ext cx="138094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RDS for Oracle DBA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13963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mariadb"/>
          <p:cNvSpPr>
            <a:spLocks noChangeAspect="1" noChangeArrowheads="1"/>
          </p:cNvSpPr>
          <p:nvPr/>
        </p:nvSpPr>
        <p:spPr bwMode="auto">
          <a:xfrm>
            <a:off x="248920" y="-231140"/>
            <a:ext cx="487680" cy="48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46301" tIns="73150" rIns="146301" bIns="73150" numCol="1" anchor="t" anchorCtr="0" compatLnSpc="1">
            <a:prstTxWarp prst="textNoShape">
              <a:avLst/>
            </a:prstTxWarp>
          </a:bodyPr>
          <a:lstStyle/>
          <a:p>
            <a:endParaRPr lang="en-US" sz="2160" dirty="0"/>
          </a:p>
        </p:txBody>
      </p:sp>
      <p:sp>
        <p:nvSpPr>
          <p:cNvPr id="5" name="AutoShape 4" descr="Image result for mariadb"/>
          <p:cNvSpPr>
            <a:spLocks noChangeAspect="1" noChangeArrowheads="1"/>
          </p:cNvSpPr>
          <p:nvPr/>
        </p:nvSpPr>
        <p:spPr bwMode="auto">
          <a:xfrm>
            <a:off x="492760" y="12701"/>
            <a:ext cx="487680" cy="48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46301" tIns="73150" rIns="146301" bIns="73150" numCol="1" anchor="t" anchorCtr="0" compatLnSpc="1">
            <a:prstTxWarp prst="textNoShape">
              <a:avLst/>
            </a:prstTxWarp>
          </a:bodyPr>
          <a:lstStyle/>
          <a:p>
            <a:endParaRPr lang="en-US" sz="216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36600" y="1365211"/>
            <a:ext cx="11950700" cy="54991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Database performance tuning </a:t>
            </a:r>
            <a:r>
              <a:rPr lang="en-US" sz="2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(AWR, SQL, utilization, redo logs, etc.)</a:t>
            </a:r>
          </a:p>
          <a:p>
            <a:pPr marL="0" indent="0">
              <a:buClr>
                <a:schemeClr val="tx1"/>
              </a:buClr>
              <a:buNone/>
            </a:pPr>
            <a:endParaRPr lang="en-US" sz="8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Monitoring configuration and notifications </a:t>
            </a:r>
            <a:r>
              <a:rPr lang="en-US" sz="2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(EM, Performance Insights, Enhanced Monitoring, RDS Alarms, CloudWatch filters, etc.)</a:t>
            </a:r>
          </a:p>
          <a:p>
            <a:pPr marL="0" indent="0">
              <a:buClr>
                <a:schemeClr val="tx1"/>
              </a:buClr>
              <a:buNone/>
            </a:pPr>
            <a:endParaRPr lang="en-US" sz="8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Setup and monitor backup and recovery</a:t>
            </a:r>
            <a:endParaRPr lang="en-US" sz="18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8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Oracle database initialization parameter management</a:t>
            </a:r>
          </a:p>
          <a:p>
            <a:pPr>
              <a:buClr>
                <a:schemeClr val="tx1"/>
              </a:buClr>
            </a:pPr>
            <a:endParaRPr lang="en-US" sz="8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Physical database management </a:t>
            </a:r>
            <a:r>
              <a:rPr lang="en-US" sz="2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(data file sizes, encryption, redo logs, undo, temp)</a:t>
            </a:r>
          </a:p>
          <a:p>
            <a:pPr>
              <a:buClr>
                <a:schemeClr val="tx1"/>
              </a:buClr>
            </a:pPr>
            <a:endParaRPr lang="en-US" sz="8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data placement </a:t>
            </a:r>
            <a:r>
              <a:rPr lang="en-US" sz="2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(tablespaces, etc.)</a:t>
            </a:r>
          </a:p>
          <a:p>
            <a:pPr>
              <a:buClr>
                <a:schemeClr val="tx1"/>
              </a:buClr>
            </a:pPr>
            <a:endParaRPr lang="en-US" sz="8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User administration </a:t>
            </a:r>
            <a:r>
              <a:rPr lang="en-US" sz="22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(creation, profiles, etc.)</a:t>
            </a:r>
          </a:p>
          <a:p>
            <a:pPr>
              <a:buClr>
                <a:schemeClr val="tx1"/>
              </a:buClr>
            </a:pPr>
            <a:endParaRPr lang="en-US" sz="8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Integration with EM</a:t>
            </a:r>
          </a:p>
          <a:p>
            <a:pPr>
              <a:buClr>
                <a:schemeClr val="tx1"/>
              </a:buClr>
            </a:pPr>
            <a:endParaRPr lang="en-US" sz="8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CloudWatch integration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600" y="350402"/>
            <a:ext cx="138094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RDS for Oracle DBA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225684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DeckTemplate-AWS">
  <a:themeElements>
    <a:clrScheme name="Custom 13">
      <a:dk1>
        <a:srgbClr val="000000"/>
      </a:dk1>
      <a:lt1>
        <a:srgbClr val="FFFFFF"/>
      </a:lt1>
      <a:dk2>
        <a:srgbClr val="232F3E"/>
      </a:dk2>
      <a:lt2>
        <a:srgbClr val="F2F3F3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1E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solidFill>
              <a:schemeClr val="tx2"/>
            </a:solidFill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12911</TotalTime>
  <Words>638</Words>
  <Application>Microsoft Macintosh PowerPoint</Application>
  <PresentationFormat>Custom</PresentationFormat>
  <Paragraphs>201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Amazon Ember</vt:lpstr>
      <vt:lpstr>Amazon Ember Light</vt:lpstr>
      <vt:lpstr>Amazon Ember Regular</vt:lpstr>
      <vt:lpstr>Arial</vt:lpstr>
      <vt:lpstr>Wingdings</vt:lpstr>
      <vt:lpstr>DeckTemplate-AWS</vt:lpstr>
      <vt:lpstr>PowerPoint Presentation</vt:lpstr>
      <vt:lpstr>Oracle database deployment options</vt:lpstr>
      <vt:lpstr>PowerPoint Presentation</vt:lpstr>
      <vt:lpstr>RDS for Oracle features </vt:lpstr>
      <vt:lpstr>RDS for Oracle benefits Simplicity and speed </vt:lpstr>
      <vt:lpstr>Amazon RDS for Oracle Demonstration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Marvin Vinson</cp:lastModifiedBy>
  <cp:revision>619</cp:revision>
  <dcterms:created xsi:type="dcterms:W3CDTF">2016-06-17T18:22:10Z</dcterms:created>
  <dcterms:modified xsi:type="dcterms:W3CDTF">2023-10-19T22:22:16Z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