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A0B6E-2FC6-474F-9D1D-9A49B5AA7336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BA529-BB84-1A45-B4EF-0ACEAC51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BA529-BB84-1A45-B4EF-0ACEAC5161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4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BA529-BB84-1A45-B4EF-0ACEAC5161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6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BA529-BB84-1A45-B4EF-0ACEAC5161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3/31/16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framevr/aframe" TargetMode="External"/><Relationship Id="rId3" Type="http://schemas.openxmlformats.org/officeDocument/2006/relationships/hyperlink" Target="https://github.com/aframevr/awesome-afram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5704" y="6050037"/>
            <a:ext cx="1972096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2016/03/31</a:t>
            </a:r>
            <a:endParaRPr lang="en-US" dirty="0"/>
          </a:p>
        </p:txBody>
      </p:sp>
      <p:pic>
        <p:nvPicPr>
          <p:cNvPr id="4" name="Picture 3" descr="Screen Shot 2016-03-28 at 2.23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50" y="5089383"/>
            <a:ext cx="2501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9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000FF"/>
                </a:solidFill>
                <a:hlinkClick r:id="rId2"/>
              </a:rPr>
              <a:t>https://github.com/aframevr/</a:t>
            </a:r>
            <a:r>
              <a:rPr lang="en-US" dirty="0" smtClean="0">
                <a:solidFill>
                  <a:srgbClr val="0000FF"/>
                </a:solidFill>
                <a:hlinkClick r:id="rId2"/>
              </a:rPr>
              <a:t>aframe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000FF"/>
                </a:solidFill>
                <a:hlinkClick r:id="rId3"/>
              </a:rPr>
              <a:t>https://github.com/aframevr/awesome-</a:t>
            </a:r>
            <a:r>
              <a:rPr lang="en-US" dirty="0" smtClean="0">
                <a:solidFill>
                  <a:srgbClr val="0000FF"/>
                </a:solidFill>
                <a:hlinkClick r:id="rId3"/>
              </a:rPr>
              <a:t>aframe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0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23194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altLang="zh-CHT" dirty="0" err="1" smtClean="0">
                <a:latin typeface="Cambria"/>
                <a:ea typeface="Heiti TC Light"/>
                <a:cs typeface="Cambria"/>
              </a:rPr>
              <a:t>MozVR’s</a:t>
            </a:r>
            <a:r>
              <a:rPr lang="en-US" altLang="zh-CHT" dirty="0" smtClean="0">
                <a:latin typeface="Cambria"/>
                <a:ea typeface="Heiti TC Light"/>
                <a:cs typeface="Cambria"/>
              </a:rPr>
              <a:t> </a:t>
            </a:r>
            <a:r>
              <a:rPr lang="en-US" altLang="zh-CHT" dirty="0">
                <a:latin typeface="Cambria"/>
                <a:ea typeface="Heiti TC Light"/>
                <a:cs typeface="Cambria"/>
              </a:rPr>
              <a:t>open-source framework for creating 3D and virtual reality experiences on the </a:t>
            </a:r>
            <a:r>
              <a:rPr lang="en-US" altLang="zh-CHT" dirty="0" smtClean="0">
                <a:latin typeface="Cambria"/>
                <a:ea typeface="Heiti TC Light"/>
                <a:cs typeface="Cambria"/>
              </a:rPr>
              <a:t>web, based on </a:t>
            </a:r>
            <a:r>
              <a:rPr lang="en-US" altLang="zh-CHT" dirty="0" err="1" smtClean="0">
                <a:latin typeface="Cambria"/>
                <a:ea typeface="Heiti TC Light"/>
                <a:cs typeface="Cambria"/>
              </a:rPr>
              <a:t>three.js</a:t>
            </a:r>
            <a:endParaRPr lang="en-US" altLang="zh-CHT" dirty="0" smtClean="0">
              <a:latin typeface="Cambria"/>
              <a:ea typeface="Heiti TC Light"/>
              <a:cs typeface="Cambria"/>
            </a:endParaRPr>
          </a:p>
          <a:p>
            <a:pPr>
              <a:buFont typeface="Wingdings" charset="2"/>
              <a:buChar char="Ø"/>
            </a:pPr>
            <a:endParaRPr lang="en-US" altLang="zh-CHT" dirty="0" smtClean="0">
              <a:latin typeface="Heiti TC Light"/>
              <a:ea typeface="Heiti TC Light"/>
              <a:cs typeface="Heiti TC Light"/>
            </a:endParaRPr>
          </a:p>
          <a:p>
            <a:pPr>
              <a:buFont typeface="Wingdings" charset="2"/>
              <a:buChar char="Ø"/>
            </a:pPr>
            <a:r>
              <a:rPr lang="zh-CHT" altLang="en-US" dirty="0" smtClean="0">
                <a:latin typeface="Heiti TC Light"/>
                <a:ea typeface="Heiti TC Light"/>
                <a:cs typeface="Heiti TC Light"/>
              </a:rPr>
              <a:t>簡單易用</a:t>
            </a:r>
            <a:r>
              <a:rPr lang="zh-TW" altLang="en-US" dirty="0" smtClean="0">
                <a:latin typeface="Heiti TC Light"/>
                <a:ea typeface="Heiti TC Light"/>
                <a:cs typeface="Heiti TC Light"/>
              </a:rPr>
              <a:t>：</a:t>
            </a:r>
            <a:r>
              <a:rPr lang="zh-CHT" altLang="en-US" dirty="0" smtClean="0">
                <a:latin typeface="Heiti TC Light"/>
                <a:ea typeface="Heiti TC Light"/>
                <a:cs typeface="Heiti TC Light"/>
              </a:rPr>
              <a:t>開發</a:t>
            </a:r>
            <a:r>
              <a:rPr lang="zh-CHT" altLang="en-US" dirty="0">
                <a:latin typeface="Heiti TC Light"/>
                <a:ea typeface="Heiti TC Light"/>
                <a:cs typeface="Heiti TC Light"/>
              </a:rPr>
              <a:t>者無需花時間學習複雜的 </a:t>
            </a:r>
            <a:r>
              <a:rPr lang="en-US" altLang="zh-CHT" dirty="0">
                <a:latin typeface="Heiti TC Light"/>
                <a:ea typeface="Heiti TC Light"/>
                <a:cs typeface="Heiti TC Light"/>
              </a:rPr>
              <a:t>3D </a:t>
            </a:r>
            <a:r>
              <a:rPr lang="zh-CHT" altLang="en-US" dirty="0">
                <a:latin typeface="Heiti TC Light"/>
                <a:ea typeface="Heiti TC Light"/>
                <a:cs typeface="Heiti TC Light"/>
              </a:rPr>
              <a:t>繪圖標準 </a:t>
            </a:r>
            <a:r>
              <a:rPr lang="en-US" altLang="zh-CHT" dirty="0" err="1" smtClean="0">
                <a:latin typeface="Heiti TC Light"/>
                <a:ea typeface="Heiti TC Light"/>
                <a:cs typeface="Heiti TC Light"/>
              </a:rPr>
              <a:t>WebGL</a:t>
            </a:r>
            <a:r>
              <a:rPr lang="zh-TW" altLang="en-US" dirty="0" smtClean="0">
                <a:latin typeface="Heiti TC Light"/>
                <a:ea typeface="Heiti TC Light"/>
                <a:cs typeface="Heiti TC Light"/>
              </a:rPr>
              <a:t>，</a:t>
            </a:r>
            <a:r>
              <a:rPr lang="zh-TW" altLang="en-US" dirty="0">
                <a:latin typeface="Heiti TC Light"/>
                <a:ea typeface="Heiti TC Light"/>
                <a:cs typeface="Heiti TC Light"/>
              </a:rPr>
              <a:t>降低 </a:t>
            </a:r>
            <a:r>
              <a:rPr lang="en-US" altLang="zh-TW" dirty="0">
                <a:latin typeface="Heiti TC Light"/>
                <a:ea typeface="Heiti TC Light"/>
                <a:cs typeface="Heiti TC Light"/>
              </a:rPr>
              <a:t>VR </a:t>
            </a:r>
            <a:r>
              <a:rPr lang="zh-TW" altLang="en-US" dirty="0">
                <a:latin typeface="Heiti TC Light"/>
                <a:ea typeface="Heiti TC Light"/>
                <a:cs typeface="Heiti TC Light"/>
              </a:rPr>
              <a:t>網</a:t>
            </a:r>
            <a:r>
              <a:rPr lang="zh-TW" altLang="en-US" dirty="0" smtClean="0">
                <a:latin typeface="Heiti TC Light"/>
                <a:ea typeface="Heiti TC Light"/>
                <a:cs typeface="Heiti TC Light"/>
              </a:rPr>
              <a:t>頁的製作難度，加快這</a:t>
            </a:r>
            <a:r>
              <a:rPr lang="zh-TW" altLang="en-US" dirty="0">
                <a:latin typeface="Heiti TC Light"/>
                <a:ea typeface="Heiti TC Light"/>
                <a:cs typeface="Heiti TC Light"/>
              </a:rPr>
              <a:t>項</a:t>
            </a:r>
            <a:r>
              <a:rPr lang="zh-TW" altLang="en-US" dirty="0" smtClean="0">
                <a:latin typeface="Heiti TC Light"/>
                <a:ea typeface="Heiti TC Light"/>
                <a:cs typeface="Heiti TC Light"/>
              </a:rPr>
              <a:t>技術的普及</a:t>
            </a:r>
            <a:endParaRPr lang="en-US" altLang="zh-TW" dirty="0" smtClean="0">
              <a:latin typeface="Heiti TC Light"/>
              <a:ea typeface="Heiti TC Light"/>
              <a:cs typeface="Heiti TC Light"/>
            </a:endParaRPr>
          </a:p>
          <a:p>
            <a:pPr>
              <a:buFont typeface="Wingdings" charset="2"/>
              <a:buChar char="Ø"/>
            </a:pPr>
            <a:endParaRPr lang="en-US" altLang="zh-TW" dirty="0">
              <a:latin typeface="Heiti TC Light"/>
              <a:ea typeface="Heiti TC Light"/>
              <a:cs typeface="Heiti TC Light"/>
            </a:endParaRPr>
          </a:p>
          <a:p>
            <a:pPr>
              <a:buFont typeface="Wingdings" charset="2"/>
              <a:buChar char="Ø"/>
            </a:pPr>
            <a:r>
              <a:rPr lang="ja-JP" altLang="en-US" dirty="0" smtClean="0">
                <a:latin typeface="Heiti TC Light"/>
                <a:ea typeface="Heiti TC Light"/>
                <a:cs typeface="Heiti TC Light"/>
              </a:rPr>
              <a:t>多方兼容</a:t>
            </a:r>
            <a:r>
              <a:rPr lang="zh-TW" altLang="en-US" dirty="0" smtClean="0">
                <a:latin typeface="Heiti TC Light"/>
                <a:ea typeface="Heiti TC Light"/>
                <a:cs typeface="Heiti TC Light"/>
              </a:rPr>
              <a:t>：</a:t>
            </a:r>
            <a:r>
              <a:rPr lang="en-US" altLang="zh-TW" dirty="0">
                <a:latin typeface="Heiti TC Light"/>
                <a:ea typeface="Heiti TC Light"/>
                <a:cs typeface="Heiti TC Light"/>
              </a:rPr>
              <a:t>A-</a:t>
            </a:r>
            <a:r>
              <a:rPr lang="en-US" altLang="zh-TW" dirty="0" smtClean="0">
                <a:latin typeface="Heiti TC Light"/>
                <a:ea typeface="Heiti TC Light"/>
                <a:cs typeface="Heiti TC Light"/>
              </a:rPr>
              <a:t>Frame </a:t>
            </a:r>
            <a:r>
              <a:rPr lang="zh-TW" altLang="en-US" dirty="0" smtClean="0">
                <a:latin typeface="Heiti TC Light"/>
                <a:ea typeface="Heiti TC Light"/>
                <a:cs typeface="Heiti TC Light"/>
              </a:rPr>
              <a:t>在 </a:t>
            </a:r>
            <a:r>
              <a:rPr lang="en-US" altLang="zh-TW" dirty="0" err="1" smtClean="0">
                <a:latin typeface="Heiti TC Light"/>
                <a:ea typeface="Heiti TC Light"/>
                <a:cs typeface="Heiti TC Light"/>
              </a:rPr>
              <a:t>WebGL</a:t>
            </a:r>
            <a:r>
              <a:rPr lang="en-US" altLang="zh-TW" dirty="0" smtClean="0">
                <a:latin typeface="Heiti TC Light"/>
                <a:ea typeface="Heiti TC Light"/>
                <a:cs typeface="Heiti TC Light"/>
              </a:rPr>
              <a:t> </a:t>
            </a:r>
            <a:r>
              <a:rPr lang="zh-TW" altLang="en-US" dirty="0">
                <a:latin typeface="Heiti TC Light"/>
                <a:ea typeface="Heiti TC Light"/>
                <a:cs typeface="Heiti TC Light"/>
              </a:rPr>
              <a:t>協議下</a:t>
            </a:r>
            <a:r>
              <a:rPr lang="zh-TW" altLang="en-US" dirty="0" smtClean="0">
                <a:latin typeface="Heiti TC Light"/>
                <a:ea typeface="Heiti TC Light"/>
                <a:cs typeface="Heiti TC Light"/>
              </a:rPr>
              <a:t>運行，</a:t>
            </a:r>
            <a:r>
              <a:rPr lang="zh-TW" altLang="en-US" dirty="0" smtClean="0">
                <a:latin typeface="Heiti TC Light"/>
                <a:ea typeface="Heiti TC Light"/>
                <a:cs typeface="Heiti TC Light"/>
              </a:rPr>
              <a:t>這意味著製作</a:t>
            </a:r>
            <a:r>
              <a:rPr lang="zh-TW" altLang="en-US" dirty="0" smtClean="0">
                <a:latin typeface="Heiti TC Light"/>
                <a:ea typeface="Heiti TC Light"/>
                <a:cs typeface="Heiti TC Light"/>
              </a:rPr>
              <a:t>出</a:t>
            </a:r>
            <a:r>
              <a:rPr lang="zh-TW" altLang="en-US" dirty="0" smtClean="0">
                <a:latin typeface="Heiti TC Light"/>
                <a:ea typeface="Heiti TC Light"/>
                <a:cs typeface="Heiti TC Light"/>
              </a:rPr>
              <a:t>的 </a:t>
            </a:r>
            <a:r>
              <a:rPr lang="en-US" altLang="zh-TW" dirty="0">
                <a:latin typeface="Heiti TC Light"/>
                <a:ea typeface="Heiti TC Light"/>
                <a:cs typeface="Heiti TC Light"/>
              </a:rPr>
              <a:t>VR </a:t>
            </a:r>
            <a:r>
              <a:rPr lang="zh-TW" altLang="en-US" dirty="0">
                <a:latin typeface="Heiti TC Light"/>
                <a:ea typeface="Heiti TC Light"/>
                <a:cs typeface="Heiti TC Light"/>
              </a:rPr>
              <a:t>網頁能夠兼容多個平台，包括手機、電腦等</a:t>
            </a:r>
            <a:r>
              <a:rPr lang="zh-TW" altLang="en-US" dirty="0" smtClean="0">
                <a:latin typeface="Heiti TC Light"/>
                <a:ea typeface="Heiti TC Light"/>
                <a:cs typeface="Heiti TC Light"/>
              </a:rPr>
              <a:t>常見設備</a:t>
            </a:r>
            <a:endParaRPr lang="en-US" altLang="zh-CHT" dirty="0" smtClean="0">
              <a:latin typeface="Heiti TC Light"/>
              <a:ea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078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Entity-Component-</a:t>
            </a:r>
            <a:r>
              <a:rPr lang="en-US" dirty="0" smtClean="0"/>
              <a:t>System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2302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An </a:t>
            </a:r>
            <a:r>
              <a:rPr lang="en-US" dirty="0">
                <a:solidFill>
                  <a:srgbClr val="3366FF"/>
                </a:solidFill>
              </a:rPr>
              <a:t>entity </a:t>
            </a:r>
            <a:r>
              <a:rPr lang="en-US" dirty="0"/>
              <a:t>is a </a:t>
            </a:r>
            <a:r>
              <a:rPr lang="en-US" dirty="0" smtClean="0"/>
              <a:t>general purpose </a:t>
            </a:r>
            <a:r>
              <a:rPr lang="en-US" dirty="0"/>
              <a:t>object that inherently does and renders </a:t>
            </a:r>
            <a:r>
              <a:rPr lang="en-US" dirty="0" smtClean="0"/>
              <a:t>nothing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A </a:t>
            </a:r>
            <a:r>
              <a:rPr lang="en-US" dirty="0">
                <a:solidFill>
                  <a:srgbClr val="3366FF"/>
                </a:solidFill>
              </a:rPr>
              <a:t>component </a:t>
            </a:r>
            <a:r>
              <a:rPr lang="en-US" dirty="0"/>
              <a:t>is a reusable module that is plugged into </a:t>
            </a:r>
            <a:r>
              <a:rPr lang="en-US" dirty="0">
                <a:solidFill>
                  <a:srgbClr val="3366FF"/>
                </a:solidFill>
              </a:rPr>
              <a:t>entities</a:t>
            </a:r>
            <a:r>
              <a:rPr lang="en-US" dirty="0"/>
              <a:t> in order to provide appearance, behavior, and/or </a:t>
            </a:r>
            <a:r>
              <a:rPr lang="en-US" dirty="0" smtClean="0"/>
              <a:t>functionality</a:t>
            </a:r>
            <a:endParaRPr lang="en-US" dirty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A </a:t>
            </a:r>
            <a:r>
              <a:rPr lang="en-US" dirty="0">
                <a:solidFill>
                  <a:srgbClr val="3366FF"/>
                </a:solidFill>
              </a:rPr>
              <a:t>system </a:t>
            </a:r>
            <a:r>
              <a:rPr lang="en-US" dirty="0"/>
              <a:t>provides global scope, services, and management to classes of </a:t>
            </a:r>
            <a:r>
              <a:rPr lang="en-US" dirty="0"/>
              <a:t>components, performs global actions on every </a:t>
            </a:r>
            <a:r>
              <a:rPr lang="en-US" dirty="0" smtClean="0"/>
              <a:t>entity </a:t>
            </a:r>
            <a:r>
              <a:rPr lang="en-US" dirty="0"/>
              <a:t>that possesses a </a:t>
            </a:r>
            <a:r>
              <a:rPr lang="en-US" dirty="0" smtClean="0"/>
              <a:t>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3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6097" y="1600199"/>
            <a:ext cx="8655653" cy="505416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600" dirty="0" smtClean="0"/>
              <a:t>Imagine </a:t>
            </a:r>
            <a:r>
              <a:rPr lang="en-US" sz="2600" dirty="0"/>
              <a:t>a </a:t>
            </a:r>
            <a:r>
              <a:rPr lang="en-US" sz="2600" dirty="0">
                <a:solidFill>
                  <a:srgbClr val="FF6600"/>
                </a:solidFill>
              </a:rPr>
              <a:t>car</a:t>
            </a:r>
            <a:r>
              <a:rPr lang="en-US" sz="2600" dirty="0"/>
              <a:t> is an </a:t>
            </a:r>
            <a:r>
              <a:rPr lang="en-US" sz="2600" dirty="0" smtClean="0">
                <a:solidFill>
                  <a:srgbClr val="3366FF"/>
                </a:solidFill>
              </a:rPr>
              <a:t>entity</a:t>
            </a:r>
          </a:p>
          <a:p>
            <a:pPr>
              <a:buFont typeface="Wingdings" charset="2"/>
              <a:buChar char="Ø"/>
            </a:pPr>
            <a:r>
              <a:rPr lang="en-US" sz="2600" dirty="0" smtClean="0"/>
              <a:t>Add </a:t>
            </a:r>
            <a:r>
              <a:rPr lang="en-US" sz="2600" dirty="0"/>
              <a:t>a </a:t>
            </a:r>
            <a:r>
              <a:rPr lang="en-US" sz="2600" dirty="0">
                <a:solidFill>
                  <a:srgbClr val="FF6600"/>
                </a:solidFill>
              </a:rPr>
              <a:t>color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3366FF"/>
                </a:solidFill>
              </a:rPr>
              <a:t>component</a:t>
            </a:r>
            <a:r>
              <a:rPr lang="en-US" sz="2600" dirty="0"/>
              <a:t> which affects the color of the </a:t>
            </a:r>
            <a:r>
              <a:rPr lang="en-US" sz="2600" dirty="0" smtClean="0"/>
              <a:t>car</a:t>
            </a:r>
          </a:p>
          <a:p>
            <a:pPr>
              <a:buFont typeface="Wingdings" charset="2"/>
              <a:buChar char="Ø"/>
            </a:pPr>
            <a:r>
              <a:rPr lang="en-US" sz="2600" dirty="0"/>
              <a:t>A</a:t>
            </a:r>
            <a:r>
              <a:rPr lang="en-US" sz="2600" dirty="0" smtClean="0"/>
              <a:t>dd </a:t>
            </a:r>
            <a:r>
              <a:rPr lang="en-US" sz="2600" dirty="0"/>
              <a:t>an </a:t>
            </a:r>
            <a:r>
              <a:rPr lang="en-US" sz="2600" dirty="0">
                <a:solidFill>
                  <a:srgbClr val="FF6600"/>
                </a:solidFill>
              </a:rPr>
              <a:t>engine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3366FF"/>
                </a:solidFill>
              </a:rPr>
              <a:t>component</a:t>
            </a:r>
            <a:r>
              <a:rPr lang="en-US" sz="2600" dirty="0"/>
              <a:t> which has properties such as </a:t>
            </a:r>
            <a:r>
              <a:rPr lang="en-US" sz="2600" dirty="0" smtClean="0"/>
              <a:t>horsepower which affects </a:t>
            </a:r>
            <a:r>
              <a:rPr lang="en-US" sz="2600" dirty="0"/>
              <a:t>the speed of the </a:t>
            </a:r>
            <a:r>
              <a:rPr lang="en-US" sz="2600" dirty="0" smtClean="0"/>
              <a:t>car</a:t>
            </a:r>
          </a:p>
          <a:p>
            <a:pPr>
              <a:buFont typeface="Wingdings" charset="2"/>
              <a:buChar char="Ø"/>
            </a:pPr>
            <a:r>
              <a:rPr lang="en-US" sz="2600" dirty="0"/>
              <a:t>A</a:t>
            </a:r>
            <a:r>
              <a:rPr lang="en-US" sz="2600" dirty="0" smtClean="0"/>
              <a:t>dd </a:t>
            </a:r>
            <a:r>
              <a:rPr lang="en-US" sz="2600" dirty="0"/>
              <a:t>a </a:t>
            </a:r>
            <a:r>
              <a:rPr lang="en-US" sz="2600" dirty="0">
                <a:solidFill>
                  <a:srgbClr val="FF6600"/>
                </a:solidFill>
              </a:rPr>
              <a:t>tire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3366FF"/>
                </a:solidFill>
              </a:rPr>
              <a:t>component</a:t>
            </a:r>
            <a:r>
              <a:rPr lang="en-US" sz="2600" dirty="0"/>
              <a:t> which has properties such as </a:t>
            </a:r>
            <a:r>
              <a:rPr lang="en-US" sz="2600" dirty="0" smtClean="0"/>
              <a:t>grip </a:t>
            </a:r>
            <a:r>
              <a:rPr lang="en-US" sz="2600" dirty="0"/>
              <a:t>which affects the traction of the </a:t>
            </a:r>
            <a:r>
              <a:rPr lang="en-US" sz="2600" dirty="0" smtClean="0"/>
              <a:t>car</a:t>
            </a:r>
          </a:p>
          <a:p>
            <a:pPr>
              <a:buFont typeface="Wingdings" charset="2"/>
              <a:buChar char="Ø"/>
            </a:pPr>
            <a:endParaRPr lang="en-US" sz="2600" dirty="0" smtClean="0"/>
          </a:p>
          <a:p>
            <a:pPr>
              <a:buFont typeface="Wingdings" charset="2"/>
              <a:buChar char="Ø"/>
            </a:pPr>
            <a:r>
              <a:rPr lang="en-US" sz="2600" dirty="0" smtClean="0"/>
              <a:t>These </a:t>
            </a:r>
            <a:r>
              <a:rPr lang="en-US" sz="2600" dirty="0"/>
              <a:t>components would be able to be mixed and matched and even be used with other vehicles such as airplanes, motorcycles, or </a:t>
            </a:r>
            <a:r>
              <a:rPr lang="en-US" sz="2600" dirty="0" smtClean="0"/>
              <a:t>boats</a:t>
            </a:r>
            <a:endParaRPr lang="en-US" sz="2600" dirty="0" smtClean="0"/>
          </a:p>
          <a:p>
            <a:pPr>
              <a:buFont typeface="Wingdings" charset="2"/>
              <a:buChar char="Ø"/>
            </a:pPr>
            <a:r>
              <a:rPr lang="en-US" sz="2600" dirty="0" smtClean="0"/>
              <a:t>Great </a:t>
            </a:r>
            <a:r>
              <a:rPr lang="en-US" sz="2600" dirty="0"/>
              <a:t>flexibility, extensibility, </a:t>
            </a:r>
            <a:r>
              <a:rPr lang="en-US" sz="2600" dirty="0" err="1" smtClean="0"/>
              <a:t>composability</a:t>
            </a:r>
            <a:endParaRPr lang="en-US" sz="2600" dirty="0"/>
          </a:p>
          <a:p>
            <a:pPr>
              <a:buFont typeface="Wingdings" charset="2"/>
              <a:buChar char="Ø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0567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4304" y="3097030"/>
            <a:ext cx="7898082" cy="6639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Taking the ECS pattern to A-Frame</a:t>
            </a:r>
          </a:p>
        </p:txBody>
      </p:sp>
    </p:spTree>
    <p:extLst>
      <p:ext uri="{BB962C8B-B14F-4D97-AF65-F5344CB8AC3E}">
        <p14:creationId xmlns:p14="http://schemas.microsoft.com/office/powerpoint/2010/main" val="17133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9712" y="1877580"/>
            <a:ext cx="8404576" cy="434880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An </a:t>
            </a:r>
            <a:r>
              <a:rPr lang="en-US" dirty="0">
                <a:solidFill>
                  <a:srgbClr val="3366FF"/>
                </a:solidFill>
              </a:rPr>
              <a:t>entity</a:t>
            </a:r>
            <a:r>
              <a:rPr lang="en-US" dirty="0"/>
              <a:t> is represented via an HTML </a:t>
            </a:r>
            <a:r>
              <a:rPr lang="en-US" dirty="0" smtClean="0"/>
              <a:t>element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FF6600"/>
                </a:solidFill>
              </a:rPr>
              <a:t>&lt;a-entity</a:t>
            </a:r>
            <a:r>
              <a:rPr lang="en-US" dirty="0" smtClean="0">
                <a:solidFill>
                  <a:srgbClr val="FF6600"/>
                </a:solidFill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99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7073" y="1600200"/>
            <a:ext cx="8766092" cy="492991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A </a:t>
            </a:r>
            <a:r>
              <a:rPr lang="en-US" dirty="0">
                <a:solidFill>
                  <a:srgbClr val="3366FF"/>
                </a:solidFill>
              </a:rPr>
              <a:t>component</a:t>
            </a:r>
            <a:r>
              <a:rPr lang="en-US" dirty="0"/>
              <a:t> is represented via an HTML attribute. 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A </a:t>
            </a:r>
            <a:r>
              <a:rPr lang="en-US" dirty="0">
                <a:solidFill>
                  <a:srgbClr val="3366FF"/>
                </a:solidFill>
              </a:rPr>
              <a:t>component</a:t>
            </a:r>
            <a:r>
              <a:rPr lang="en-US" dirty="0"/>
              <a:t> </a:t>
            </a:r>
            <a:r>
              <a:rPr lang="en-US" dirty="0" smtClean="0"/>
              <a:t>holds </a:t>
            </a:r>
            <a:r>
              <a:rPr lang="en-US" dirty="0"/>
              <a:t>data in the form of one or more component properties. This data is used to modify the </a:t>
            </a:r>
            <a:r>
              <a:rPr lang="en-US" dirty="0">
                <a:solidFill>
                  <a:srgbClr val="3366FF"/>
                </a:solidFill>
              </a:rPr>
              <a:t>entity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Everything in an A-Frame scene is an </a:t>
            </a:r>
            <a:r>
              <a:rPr lang="en-US" dirty="0">
                <a:solidFill>
                  <a:srgbClr val="3366FF"/>
                </a:solidFill>
              </a:rPr>
              <a:t>entity</a:t>
            </a:r>
            <a:r>
              <a:rPr lang="en-US" dirty="0"/>
              <a:t> which we plug </a:t>
            </a:r>
            <a:r>
              <a:rPr lang="en-US" dirty="0">
                <a:solidFill>
                  <a:srgbClr val="3366FF"/>
                </a:solidFill>
              </a:rPr>
              <a:t>components</a:t>
            </a:r>
            <a:r>
              <a:rPr lang="en-US" dirty="0"/>
              <a:t> into in order to add </a:t>
            </a:r>
            <a:r>
              <a:rPr lang="en-US" dirty="0" smtClean="0"/>
              <a:t>additional data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6-03-28 at 4.14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8936"/>
            <a:ext cx="10353652" cy="11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28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alias </a:t>
            </a:r>
            <a:r>
              <a:rPr lang="en-US" dirty="0"/>
              <a:t>A-Frame </a:t>
            </a:r>
            <a:r>
              <a:rPr lang="en-US" dirty="0">
                <a:solidFill>
                  <a:srgbClr val="3366FF"/>
                </a:solidFill>
              </a:rPr>
              <a:t>entities</a:t>
            </a:r>
            <a:r>
              <a:rPr lang="en-US" dirty="0"/>
              <a:t> and map HTML attributes to </a:t>
            </a:r>
            <a:r>
              <a:rPr lang="en-US" dirty="0">
                <a:solidFill>
                  <a:srgbClr val="3366FF"/>
                </a:solidFill>
              </a:rPr>
              <a:t>component </a:t>
            </a:r>
            <a:r>
              <a:rPr lang="en-US" dirty="0" smtClean="0">
                <a:solidFill>
                  <a:srgbClr val="3366FF"/>
                </a:solidFill>
              </a:rPr>
              <a:t>properties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extends </a:t>
            </a:r>
            <a:r>
              <a:rPr lang="en-US" dirty="0">
                <a:solidFill>
                  <a:srgbClr val="FF6600"/>
                </a:solidFill>
              </a:rPr>
              <a:t>&lt;a-entity</a:t>
            </a:r>
            <a:r>
              <a:rPr lang="en-US" dirty="0" smtClean="0">
                <a:solidFill>
                  <a:srgbClr val="FF6600"/>
                </a:solidFill>
              </a:rPr>
              <a:t>&gt;</a:t>
            </a:r>
            <a:r>
              <a:rPr lang="en-US" dirty="0" smtClean="0"/>
              <a:t>, </a:t>
            </a:r>
            <a:r>
              <a:rPr lang="en-US" dirty="0"/>
              <a:t>operations that can be done upon entities can be done upon </a:t>
            </a:r>
            <a:r>
              <a:rPr lang="en-US" dirty="0" smtClean="0"/>
              <a:t>primitives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altLang="zh-TW" dirty="0" smtClean="0"/>
              <a:t>p</a:t>
            </a:r>
            <a:r>
              <a:rPr lang="en-US" dirty="0" smtClean="0"/>
              <a:t>rovide </a:t>
            </a:r>
            <a:r>
              <a:rPr lang="en-US" dirty="0"/>
              <a:t>a more familiar interface with HTML attributes mapping to only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60856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</a:t>
            </a:r>
            <a:endParaRPr lang="en-US" dirty="0"/>
          </a:p>
        </p:txBody>
      </p:sp>
      <p:pic>
        <p:nvPicPr>
          <p:cNvPr id="4" name="Content Placeholder 3" descr="Screen Shot 2016-03-29 at 10.29.20 AM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71805" r="-2" b="-291450"/>
          <a:stretch/>
        </p:blipFill>
        <p:spPr>
          <a:xfrm>
            <a:off x="612775" y="4694238"/>
            <a:ext cx="8153400" cy="1401762"/>
          </a:xfrm>
        </p:spPr>
      </p:pic>
      <p:pic>
        <p:nvPicPr>
          <p:cNvPr id="5" name="Picture 4" descr="Screen Shot 2016-03-29 at 10.29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211" y="4324087"/>
            <a:ext cx="4330700" cy="740301"/>
          </a:xfrm>
          <a:prstGeom prst="rect">
            <a:avLst/>
          </a:prstGeom>
        </p:spPr>
      </p:pic>
      <p:pic>
        <p:nvPicPr>
          <p:cNvPr id="6" name="Picture 5" descr="Screen Shot 2016-03-29 at 10.29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2763040"/>
            <a:ext cx="8699500" cy="7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3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1009</TotalTime>
  <Words>372</Words>
  <Application>Microsoft Macintosh PowerPoint</Application>
  <PresentationFormat>On-screen Show (4:3)</PresentationFormat>
  <Paragraphs>46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PowerPoint Presentation</vt:lpstr>
      <vt:lpstr>Introduction</vt:lpstr>
      <vt:lpstr>Entity-Component-System Pattern</vt:lpstr>
      <vt:lpstr>ECS example</vt:lpstr>
      <vt:lpstr>PowerPoint Presentation</vt:lpstr>
      <vt:lpstr>Entity</vt:lpstr>
      <vt:lpstr>Component</vt:lpstr>
      <vt:lpstr>Primitives</vt:lpstr>
      <vt:lpstr>Primitives</vt:lpstr>
      <vt:lpstr>Links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a-frame</dc:title>
  <dc:creator>Er-Jhen</dc:creator>
  <cp:lastModifiedBy>Er-Jhen</cp:lastModifiedBy>
  <cp:revision>46</cp:revision>
  <dcterms:created xsi:type="dcterms:W3CDTF">2016-03-28T02:29:14Z</dcterms:created>
  <dcterms:modified xsi:type="dcterms:W3CDTF">2016-03-31T07:53:24Z</dcterms:modified>
</cp:coreProperties>
</file>