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313" r:id="rId2"/>
    <p:sldId id="314" r:id="rId3"/>
    <p:sldId id="316" r:id="rId4"/>
    <p:sldId id="345" r:id="rId5"/>
    <p:sldId id="346" r:id="rId6"/>
    <p:sldId id="331" r:id="rId7"/>
    <p:sldId id="348" r:id="rId8"/>
    <p:sldId id="323" r:id="rId9"/>
    <p:sldId id="349" r:id="rId10"/>
    <p:sldId id="350" r:id="rId11"/>
    <p:sldId id="351" r:id="rId12"/>
    <p:sldId id="352" r:id="rId13"/>
    <p:sldId id="354" r:id="rId14"/>
    <p:sldId id="353" r:id="rId15"/>
    <p:sldId id="355" r:id="rId16"/>
    <p:sldId id="356" r:id="rId17"/>
    <p:sldId id="357" r:id="rId18"/>
    <p:sldId id="358" r:id="rId19"/>
    <p:sldId id="359" r:id="rId20"/>
    <p:sldId id="360" r:id="rId21"/>
    <p:sldId id="361" r:id="rId22"/>
    <p:sldId id="362" r:id="rId23"/>
    <p:sldId id="363" r:id="rId24"/>
    <p:sldId id="321" r:id="rId25"/>
  </p:sldIdLst>
  <p:sldSz cx="12192000" cy="6858000"/>
  <p:notesSz cx="6858000" cy="9144000"/>
  <p:embeddedFontLst>
    <p:embeddedFont>
      <p:font typeface="Reddit Sans" pitchFamily="2" charset="77"/>
      <p:regular r:id="rId27"/>
      <p:bold r:id="rId28"/>
      <p:italic r:id="rId29"/>
      <p:boldItalic r:id="rId30"/>
    </p:embeddedFont>
    <p:embeddedFont>
      <p:font typeface="Reddit Sans ExtraBold" pitchFamily="2" charset="77"/>
      <p:bold r:id="rId31"/>
      <p:italic r:id="rId32"/>
      <p:boldItalic r:id="rId33"/>
    </p:embeddedFont>
    <p:embeddedFont>
      <p:font typeface="Reddit Sans Light" pitchFamily="2" charset="77"/>
      <p:regular r:id="rId34"/>
      <p:italic r:id="rId35"/>
    </p:embeddedFont>
    <p:embeddedFont>
      <p:font typeface="Reddit Sans SemiBold" pitchFamily="2" charset="77"/>
      <p:regular r:id="rId36"/>
      <p:bold r:id="rId37"/>
      <p:italic r:id="rId38"/>
      <p:boldItalic r:id="rId39"/>
    </p:embeddedFont>
  </p:embeddedFont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415">
          <p15:clr>
            <a:srgbClr val="A4A3A4"/>
          </p15:clr>
        </p15:guide>
        <p15:guide id="3" pos="7242">
          <p15:clr>
            <a:srgbClr val="A4A3A4"/>
          </p15:clr>
        </p15:guide>
        <p15:guide id="4" orient="horz" pos="300">
          <p15:clr>
            <a:srgbClr val="A4A3A4"/>
          </p15:clr>
        </p15:guide>
        <p15:guide id="5" orient="horz" pos="4020">
          <p15:clr>
            <a:srgbClr val="A4A3A4"/>
          </p15:clr>
        </p15:guide>
        <p15:guide id="6" pos="5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1"/>
    <a:srgbClr val="ED1D24"/>
    <a:srgbClr val="FF4566"/>
    <a:srgbClr val="EBF1DD"/>
    <a:srgbClr val="FFFFF0"/>
    <a:srgbClr val="DBEEF3"/>
    <a:srgbClr val="E5E0EC"/>
    <a:srgbClr val="F2DCDB"/>
    <a:srgbClr val="7CBB00"/>
    <a:srgbClr val="FE45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B8684-3DDC-5D2F-2536-576FB6C6AA7A}" v="49" dt="2025-05-01T18:22:03.897"/>
    <p1510:client id="{8A513CA9-4749-D15B-29EE-0587EF40A7B7}" v="224" dt="2025-05-01T19:47:52.509"/>
    <p1510:client id="{8E7BBE5E-ED0B-0C4C-9152-0A34FC526A6B}" v="557" dt="2025-05-01T19:31:37.470"/>
    <p1510:client id="{92BB11F5-C307-44BC-D0E8-F2CF9EA8B87A}" v="307" dt="2025-05-01T19:06:41.950"/>
    <p1510:client id="{99CAE0F2-B3DD-77BE-4AEA-782FCDF9AE47}" v="119" dt="2025-05-01T18:55:16.399"/>
    <p1510:client id="{A0CE699C-AD5D-14FC-4279-E892ACCE0992}" v="15" dt="2025-04-30T23:36:01.590"/>
    <p1510:client id="{F2757C39-9C21-871F-85B5-C20E90E696BD}" v="373" dt="2025-04-30T23:33:58.2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5"/>
    <p:restoredTop sz="94691"/>
  </p:normalViewPr>
  <p:slideViewPr>
    <p:cSldViewPr snapToGrid="0">
      <p:cViewPr varScale="1">
        <p:scale>
          <a:sx n="114" d="100"/>
          <a:sy n="114" d="100"/>
        </p:scale>
        <p:origin x="200" y="360"/>
      </p:cViewPr>
      <p:guideLst>
        <p:guide pos="3840"/>
        <p:guide pos="415"/>
        <p:guide pos="7242"/>
        <p:guide orient="horz" pos="300"/>
        <p:guide orient="horz" pos="4020"/>
        <p:guide pos="57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DC2D4-C732-9041-959F-7B6C57A153DB}" type="datetimeFigureOut">
              <a:rPr lang="en-US" smtClean="0"/>
              <a:t>5/12/25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2C7817-DA07-D94A-B7F9-319644CE5F21}" type="slidenum">
              <a:rPr lang="en-US" smtClean="0"/>
              <a:t>‹#›</a:t>
            </a:fld>
            <a:endParaRPr lang="en-US"/>
          </a:p>
        </p:txBody>
      </p:sp>
    </p:spTree>
    <p:extLst>
      <p:ext uri="{BB962C8B-B14F-4D97-AF65-F5344CB8AC3E}">
        <p14:creationId xmlns:p14="http://schemas.microsoft.com/office/powerpoint/2010/main" val="1980664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B5ADD-FF25-F869-1CF4-81718BB3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914903-4D9F-2E51-5512-118F183FAB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303E1B-A1A8-37BB-65E9-018B5BA82A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F30FD2-C7CA-768E-AF59-681396BFD692}"/>
              </a:ext>
            </a:extLst>
          </p:cNvPr>
          <p:cNvSpPr>
            <a:spLocks noGrp="1"/>
          </p:cNvSpPr>
          <p:nvPr>
            <p:ph type="sldNum" sz="quarter" idx="5"/>
          </p:nvPr>
        </p:nvSpPr>
        <p:spPr/>
        <p:txBody>
          <a:bodyPr/>
          <a:lstStyle/>
          <a:p>
            <a:fld id="{9C2C7817-DA07-D94A-B7F9-319644CE5F21}" type="slidenum">
              <a:rPr lang="en-US" smtClean="0"/>
              <a:t>7</a:t>
            </a:fld>
            <a:endParaRPr lang="en-US"/>
          </a:p>
        </p:txBody>
      </p:sp>
    </p:spTree>
    <p:extLst>
      <p:ext uri="{BB962C8B-B14F-4D97-AF65-F5344CB8AC3E}">
        <p14:creationId xmlns:p14="http://schemas.microsoft.com/office/powerpoint/2010/main" val="2229904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0FE42-F159-A7D5-58AC-2B09A549C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62F54-7DD2-8AFC-9CFD-241E1D1CB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74044-9182-449C-0562-B65E452E95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9B5874-5DBB-F92F-12F3-E130F5DD1D68}"/>
              </a:ext>
            </a:extLst>
          </p:cNvPr>
          <p:cNvSpPr>
            <a:spLocks noGrp="1"/>
          </p:cNvSpPr>
          <p:nvPr>
            <p:ph type="sldNum" sz="quarter" idx="5"/>
          </p:nvPr>
        </p:nvSpPr>
        <p:spPr/>
        <p:txBody>
          <a:bodyPr/>
          <a:lstStyle/>
          <a:p>
            <a:fld id="{9C2C7817-DA07-D94A-B7F9-319644CE5F21}" type="slidenum">
              <a:rPr lang="en-US" smtClean="0"/>
              <a:t>16</a:t>
            </a:fld>
            <a:endParaRPr lang="en-US"/>
          </a:p>
        </p:txBody>
      </p:sp>
    </p:spTree>
    <p:extLst>
      <p:ext uri="{BB962C8B-B14F-4D97-AF65-F5344CB8AC3E}">
        <p14:creationId xmlns:p14="http://schemas.microsoft.com/office/powerpoint/2010/main" val="3164680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DB8CD-508F-2799-C40D-E9D898047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7B820-93CF-7206-1AE3-AF8FFDD709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A6833-F84B-1432-ADC2-A6175B20B02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77449A2-BAC9-32B2-E2AB-B786660600F7}"/>
              </a:ext>
            </a:extLst>
          </p:cNvPr>
          <p:cNvSpPr>
            <a:spLocks noGrp="1"/>
          </p:cNvSpPr>
          <p:nvPr>
            <p:ph type="sldNum" sz="quarter" idx="5"/>
          </p:nvPr>
        </p:nvSpPr>
        <p:spPr/>
        <p:txBody>
          <a:bodyPr/>
          <a:lstStyle/>
          <a:p>
            <a:fld id="{9C2C7817-DA07-D94A-B7F9-319644CE5F21}" type="slidenum">
              <a:rPr lang="en-US" smtClean="0"/>
              <a:t>17</a:t>
            </a:fld>
            <a:endParaRPr lang="en-US"/>
          </a:p>
        </p:txBody>
      </p:sp>
    </p:spTree>
    <p:extLst>
      <p:ext uri="{BB962C8B-B14F-4D97-AF65-F5344CB8AC3E}">
        <p14:creationId xmlns:p14="http://schemas.microsoft.com/office/powerpoint/2010/main" val="4145343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F1A07-F79C-3A58-A173-9622A7E614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67F9CE-EA64-AD56-D9DA-9673D1EC7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5C022-20BB-86E8-DEE6-B12DF436F5C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65AE0A-B103-6DBC-DDCF-CCC9CA59FF97}"/>
              </a:ext>
            </a:extLst>
          </p:cNvPr>
          <p:cNvSpPr>
            <a:spLocks noGrp="1"/>
          </p:cNvSpPr>
          <p:nvPr>
            <p:ph type="sldNum" sz="quarter" idx="5"/>
          </p:nvPr>
        </p:nvSpPr>
        <p:spPr/>
        <p:txBody>
          <a:bodyPr/>
          <a:lstStyle/>
          <a:p>
            <a:fld id="{9C2C7817-DA07-D94A-B7F9-319644CE5F21}" type="slidenum">
              <a:rPr lang="en-US" smtClean="0"/>
              <a:t>18</a:t>
            </a:fld>
            <a:endParaRPr lang="en-US"/>
          </a:p>
        </p:txBody>
      </p:sp>
    </p:spTree>
    <p:extLst>
      <p:ext uri="{BB962C8B-B14F-4D97-AF65-F5344CB8AC3E}">
        <p14:creationId xmlns:p14="http://schemas.microsoft.com/office/powerpoint/2010/main" val="4032388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F0238-54AE-288F-B30C-9945B261A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C08AE3-08B4-7DE2-75A6-2A75CC7E49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73A637-DD0C-B300-6411-38E81C871B3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1015782-B9F4-D215-5DF5-8656F62C76DA}"/>
              </a:ext>
            </a:extLst>
          </p:cNvPr>
          <p:cNvSpPr>
            <a:spLocks noGrp="1"/>
          </p:cNvSpPr>
          <p:nvPr>
            <p:ph type="sldNum" sz="quarter" idx="5"/>
          </p:nvPr>
        </p:nvSpPr>
        <p:spPr/>
        <p:txBody>
          <a:bodyPr/>
          <a:lstStyle/>
          <a:p>
            <a:fld id="{9C2C7817-DA07-D94A-B7F9-319644CE5F21}" type="slidenum">
              <a:rPr lang="en-US" smtClean="0"/>
              <a:t>19</a:t>
            </a:fld>
            <a:endParaRPr lang="en-US"/>
          </a:p>
        </p:txBody>
      </p:sp>
    </p:spTree>
    <p:extLst>
      <p:ext uri="{BB962C8B-B14F-4D97-AF65-F5344CB8AC3E}">
        <p14:creationId xmlns:p14="http://schemas.microsoft.com/office/powerpoint/2010/main" val="3378605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0FF7E-412C-653A-E13A-677B931C1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7217AC-A11C-55F0-CF03-6FDDCBD52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87E940-04B6-4297-D882-5399B597C24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49B2F8E-E0E6-CE2E-E344-C0DCA454FF17}"/>
              </a:ext>
            </a:extLst>
          </p:cNvPr>
          <p:cNvSpPr>
            <a:spLocks noGrp="1"/>
          </p:cNvSpPr>
          <p:nvPr>
            <p:ph type="sldNum" sz="quarter" idx="5"/>
          </p:nvPr>
        </p:nvSpPr>
        <p:spPr/>
        <p:txBody>
          <a:bodyPr/>
          <a:lstStyle/>
          <a:p>
            <a:fld id="{9C2C7817-DA07-D94A-B7F9-319644CE5F21}" type="slidenum">
              <a:rPr lang="en-US" smtClean="0"/>
              <a:t>20</a:t>
            </a:fld>
            <a:endParaRPr lang="en-US"/>
          </a:p>
        </p:txBody>
      </p:sp>
    </p:spTree>
    <p:extLst>
      <p:ext uri="{BB962C8B-B14F-4D97-AF65-F5344CB8AC3E}">
        <p14:creationId xmlns:p14="http://schemas.microsoft.com/office/powerpoint/2010/main" val="1452515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938B0-EBE9-E15C-758F-E51EB2FF24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8D046-3115-EE92-5952-6E4A987587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FF59A-F8E2-046F-85BB-52B8E1C847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35EE01-4606-9A8A-0542-60FEC26720C0}"/>
              </a:ext>
            </a:extLst>
          </p:cNvPr>
          <p:cNvSpPr>
            <a:spLocks noGrp="1"/>
          </p:cNvSpPr>
          <p:nvPr>
            <p:ph type="sldNum" sz="quarter" idx="5"/>
          </p:nvPr>
        </p:nvSpPr>
        <p:spPr/>
        <p:txBody>
          <a:bodyPr/>
          <a:lstStyle/>
          <a:p>
            <a:fld id="{9C2C7817-DA07-D94A-B7F9-319644CE5F21}" type="slidenum">
              <a:rPr lang="en-US" smtClean="0"/>
              <a:t>21</a:t>
            </a:fld>
            <a:endParaRPr lang="en-US"/>
          </a:p>
        </p:txBody>
      </p:sp>
    </p:spTree>
    <p:extLst>
      <p:ext uri="{BB962C8B-B14F-4D97-AF65-F5344CB8AC3E}">
        <p14:creationId xmlns:p14="http://schemas.microsoft.com/office/powerpoint/2010/main" val="1408016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C55C3-C736-41B9-4098-F6942F3B5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5B773D-72E6-2D30-4A4B-7BE09CF41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38C7A7-8D0C-94D7-FD19-13E91FC9C1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A7EE0E3-4CF4-2349-470B-F65F0962D2B6}"/>
              </a:ext>
            </a:extLst>
          </p:cNvPr>
          <p:cNvSpPr>
            <a:spLocks noGrp="1"/>
          </p:cNvSpPr>
          <p:nvPr>
            <p:ph type="sldNum" sz="quarter" idx="5"/>
          </p:nvPr>
        </p:nvSpPr>
        <p:spPr/>
        <p:txBody>
          <a:bodyPr/>
          <a:lstStyle/>
          <a:p>
            <a:fld id="{9C2C7817-DA07-D94A-B7F9-319644CE5F21}" type="slidenum">
              <a:rPr lang="en-US" smtClean="0"/>
              <a:t>22</a:t>
            </a:fld>
            <a:endParaRPr lang="en-US"/>
          </a:p>
        </p:txBody>
      </p:sp>
    </p:spTree>
    <p:extLst>
      <p:ext uri="{BB962C8B-B14F-4D97-AF65-F5344CB8AC3E}">
        <p14:creationId xmlns:p14="http://schemas.microsoft.com/office/powerpoint/2010/main" val="31842753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C01A-D9CD-4D42-28C9-CE5EFFDA0E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92747-F262-7C77-1D72-0E0E25743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9920F-FFE0-DA78-A454-4942DBDCE6E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727167B-DC38-FF86-6A39-372B16E898A9}"/>
              </a:ext>
            </a:extLst>
          </p:cNvPr>
          <p:cNvSpPr>
            <a:spLocks noGrp="1"/>
          </p:cNvSpPr>
          <p:nvPr>
            <p:ph type="sldNum" sz="quarter" idx="5"/>
          </p:nvPr>
        </p:nvSpPr>
        <p:spPr/>
        <p:txBody>
          <a:bodyPr/>
          <a:lstStyle/>
          <a:p>
            <a:fld id="{9C2C7817-DA07-D94A-B7F9-319644CE5F21}" type="slidenum">
              <a:rPr lang="en-US" smtClean="0"/>
              <a:t>23</a:t>
            </a:fld>
            <a:endParaRPr lang="en-US"/>
          </a:p>
        </p:txBody>
      </p:sp>
    </p:spTree>
    <p:extLst>
      <p:ext uri="{BB962C8B-B14F-4D97-AF65-F5344CB8AC3E}">
        <p14:creationId xmlns:p14="http://schemas.microsoft.com/office/powerpoint/2010/main" val="305771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C2C7817-DA07-D94A-B7F9-319644CE5F21}" type="slidenum">
              <a:rPr lang="en-US" smtClean="0"/>
              <a:t>8</a:t>
            </a:fld>
            <a:endParaRPr lang="en-US"/>
          </a:p>
        </p:txBody>
      </p:sp>
    </p:spTree>
    <p:extLst>
      <p:ext uri="{BB962C8B-B14F-4D97-AF65-F5344CB8AC3E}">
        <p14:creationId xmlns:p14="http://schemas.microsoft.com/office/powerpoint/2010/main" val="3677598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CAC01-CCD3-A7DB-DA9E-DE17662FDF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A6E483-77E8-558D-2698-52D04547D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BB2FF0-06E5-75FF-DD31-FDAE2A668E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9DC672-4EFC-B1BA-0851-93E887AEFCE4}"/>
              </a:ext>
            </a:extLst>
          </p:cNvPr>
          <p:cNvSpPr>
            <a:spLocks noGrp="1"/>
          </p:cNvSpPr>
          <p:nvPr>
            <p:ph type="sldNum" sz="quarter" idx="5"/>
          </p:nvPr>
        </p:nvSpPr>
        <p:spPr/>
        <p:txBody>
          <a:bodyPr/>
          <a:lstStyle/>
          <a:p>
            <a:fld id="{9C2C7817-DA07-D94A-B7F9-319644CE5F21}" type="slidenum">
              <a:rPr lang="en-US" smtClean="0"/>
              <a:t>9</a:t>
            </a:fld>
            <a:endParaRPr lang="en-US"/>
          </a:p>
        </p:txBody>
      </p:sp>
    </p:spTree>
    <p:extLst>
      <p:ext uri="{BB962C8B-B14F-4D97-AF65-F5344CB8AC3E}">
        <p14:creationId xmlns:p14="http://schemas.microsoft.com/office/powerpoint/2010/main" val="2778757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9A07-FF59-6234-2360-A1724DBD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C4349-B04E-225B-DE45-576833405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B2531-96BB-E83F-EC1E-238DA1E423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B7F8BE5-3CA9-ADB7-9ECF-AA30BB6EC8F4}"/>
              </a:ext>
            </a:extLst>
          </p:cNvPr>
          <p:cNvSpPr>
            <a:spLocks noGrp="1"/>
          </p:cNvSpPr>
          <p:nvPr>
            <p:ph type="sldNum" sz="quarter" idx="5"/>
          </p:nvPr>
        </p:nvSpPr>
        <p:spPr/>
        <p:txBody>
          <a:bodyPr/>
          <a:lstStyle/>
          <a:p>
            <a:fld id="{9C2C7817-DA07-D94A-B7F9-319644CE5F21}" type="slidenum">
              <a:rPr lang="en-US" smtClean="0"/>
              <a:t>10</a:t>
            </a:fld>
            <a:endParaRPr lang="en-US"/>
          </a:p>
        </p:txBody>
      </p:sp>
    </p:spTree>
    <p:extLst>
      <p:ext uri="{BB962C8B-B14F-4D97-AF65-F5344CB8AC3E}">
        <p14:creationId xmlns:p14="http://schemas.microsoft.com/office/powerpoint/2010/main" val="3900473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594FB-8D62-609F-284E-A7305A3472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8B014-BA71-7431-69AD-35CBE3AD2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280C59-641C-3297-CF75-25A8E20AB6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8E866D-9FB4-E213-E15D-E51A9942F90E}"/>
              </a:ext>
            </a:extLst>
          </p:cNvPr>
          <p:cNvSpPr>
            <a:spLocks noGrp="1"/>
          </p:cNvSpPr>
          <p:nvPr>
            <p:ph type="sldNum" sz="quarter" idx="5"/>
          </p:nvPr>
        </p:nvSpPr>
        <p:spPr/>
        <p:txBody>
          <a:bodyPr/>
          <a:lstStyle/>
          <a:p>
            <a:fld id="{9C2C7817-DA07-D94A-B7F9-319644CE5F21}" type="slidenum">
              <a:rPr lang="en-US" smtClean="0"/>
              <a:t>11</a:t>
            </a:fld>
            <a:endParaRPr lang="en-US"/>
          </a:p>
        </p:txBody>
      </p:sp>
    </p:spTree>
    <p:extLst>
      <p:ext uri="{BB962C8B-B14F-4D97-AF65-F5344CB8AC3E}">
        <p14:creationId xmlns:p14="http://schemas.microsoft.com/office/powerpoint/2010/main" val="70111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E5A5A-BBB3-CB95-F199-99218CEDB0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4F1C5-E798-1E71-6BEF-D1597DB2B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663BF1-AF9A-38D6-1817-6FCA3C43F97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01E536E-648C-F569-3901-0022CF45C909}"/>
              </a:ext>
            </a:extLst>
          </p:cNvPr>
          <p:cNvSpPr>
            <a:spLocks noGrp="1"/>
          </p:cNvSpPr>
          <p:nvPr>
            <p:ph type="sldNum" sz="quarter" idx="5"/>
          </p:nvPr>
        </p:nvSpPr>
        <p:spPr/>
        <p:txBody>
          <a:bodyPr/>
          <a:lstStyle/>
          <a:p>
            <a:fld id="{9C2C7817-DA07-D94A-B7F9-319644CE5F21}" type="slidenum">
              <a:rPr lang="en-US" smtClean="0"/>
              <a:t>12</a:t>
            </a:fld>
            <a:endParaRPr lang="en-US"/>
          </a:p>
        </p:txBody>
      </p:sp>
    </p:spTree>
    <p:extLst>
      <p:ext uri="{BB962C8B-B14F-4D97-AF65-F5344CB8AC3E}">
        <p14:creationId xmlns:p14="http://schemas.microsoft.com/office/powerpoint/2010/main" val="2669240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7E917-8791-D74A-B4EC-F5B03026D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89F8E-42C7-28E8-448E-3E3C00B71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946D6-E6BB-B6DE-D943-8400CF1ACE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EC49F5-B264-D8A2-5DB1-DF29594ED560}"/>
              </a:ext>
            </a:extLst>
          </p:cNvPr>
          <p:cNvSpPr>
            <a:spLocks noGrp="1"/>
          </p:cNvSpPr>
          <p:nvPr>
            <p:ph type="sldNum" sz="quarter" idx="5"/>
          </p:nvPr>
        </p:nvSpPr>
        <p:spPr/>
        <p:txBody>
          <a:bodyPr/>
          <a:lstStyle/>
          <a:p>
            <a:fld id="{9C2C7817-DA07-D94A-B7F9-319644CE5F21}" type="slidenum">
              <a:rPr lang="en-US" smtClean="0"/>
              <a:t>13</a:t>
            </a:fld>
            <a:endParaRPr lang="en-US"/>
          </a:p>
        </p:txBody>
      </p:sp>
    </p:spTree>
    <p:extLst>
      <p:ext uri="{BB962C8B-B14F-4D97-AF65-F5344CB8AC3E}">
        <p14:creationId xmlns:p14="http://schemas.microsoft.com/office/powerpoint/2010/main" val="312492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53420-C46F-0186-F5FD-126D85610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F6AB4-4CF2-D221-7FBA-6B65368A10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D5F7B-B218-D896-730E-A2DA9B223F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578C98B-BCEF-08A1-EF86-1971E999AC1E}"/>
              </a:ext>
            </a:extLst>
          </p:cNvPr>
          <p:cNvSpPr>
            <a:spLocks noGrp="1"/>
          </p:cNvSpPr>
          <p:nvPr>
            <p:ph type="sldNum" sz="quarter" idx="5"/>
          </p:nvPr>
        </p:nvSpPr>
        <p:spPr/>
        <p:txBody>
          <a:bodyPr/>
          <a:lstStyle/>
          <a:p>
            <a:fld id="{9C2C7817-DA07-D94A-B7F9-319644CE5F21}" type="slidenum">
              <a:rPr lang="en-US" smtClean="0"/>
              <a:t>14</a:t>
            </a:fld>
            <a:endParaRPr lang="en-US"/>
          </a:p>
        </p:txBody>
      </p:sp>
    </p:spTree>
    <p:extLst>
      <p:ext uri="{BB962C8B-B14F-4D97-AF65-F5344CB8AC3E}">
        <p14:creationId xmlns:p14="http://schemas.microsoft.com/office/powerpoint/2010/main" val="1727664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45E9-24A3-3108-B929-854A6A38FF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CB5A58-0B72-1FF0-34B8-82EC07614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284FA-7B3A-CFB0-B5F8-80518E53C1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E1EFC12-C142-1A4B-F28D-D4709C652237}"/>
              </a:ext>
            </a:extLst>
          </p:cNvPr>
          <p:cNvSpPr>
            <a:spLocks noGrp="1"/>
          </p:cNvSpPr>
          <p:nvPr>
            <p:ph type="sldNum" sz="quarter" idx="5"/>
          </p:nvPr>
        </p:nvSpPr>
        <p:spPr/>
        <p:txBody>
          <a:bodyPr/>
          <a:lstStyle/>
          <a:p>
            <a:fld id="{9C2C7817-DA07-D94A-B7F9-319644CE5F21}" type="slidenum">
              <a:rPr lang="en-US" smtClean="0"/>
              <a:t>15</a:t>
            </a:fld>
            <a:endParaRPr lang="en-US"/>
          </a:p>
        </p:txBody>
      </p:sp>
    </p:spTree>
    <p:extLst>
      <p:ext uri="{BB962C8B-B14F-4D97-AF65-F5344CB8AC3E}">
        <p14:creationId xmlns:p14="http://schemas.microsoft.com/office/powerpoint/2010/main" val="2718025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5" name="Picture Placeholder 34">
            <a:extLst>
              <a:ext uri="{FF2B5EF4-FFF2-40B4-BE49-F238E27FC236}">
                <a16:creationId xmlns:a16="http://schemas.microsoft.com/office/drawing/2014/main" id="{8678C936-2A98-E453-C651-B54152FC8D2B}"/>
              </a:ext>
            </a:extLst>
          </p:cNvPr>
          <p:cNvSpPr>
            <a:spLocks noGrp="1"/>
          </p:cNvSpPr>
          <p:nvPr>
            <p:ph type="pic" sz="quarter" idx="10"/>
          </p:nvPr>
        </p:nvSpPr>
        <p:spPr>
          <a:xfrm>
            <a:off x="400051" y="1023102"/>
            <a:ext cx="2752725" cy="2129559"/>
          </a:xfrm>
          <a:custGeom>
            <a:avLst/>
            <a:gdLst>
              <a:gd name="connsiteX0" fmla="*/ 76643 w 2752725"/>
              <a:gd name="connsiteY0" fmla="*/ 0 h 2129559"/>
              <a:gd name="connsiteX1" fmla="*/ 2676082 w 2752725"/>
              <a:gd name="connsiteY1" fmla="*/ 0 h 2129559"/>
              <a:gd name="connsiteX2" fmla="*/ 2752725 w 2752725"/>
              <a:gd name="connsiteY2" fmla="*/ 76643 h 2129559"/>
              <a:gd name="connsiteX3" fmla="*/ 2752725 w 2752725"/>
              <a:gd name="connsiteY3" fmla="*/ 2052916 h 2129559"/>
              <a:gd name="connsiteX4" fmla="*/ 2676082 w 2752725"/>
              <a:gd name="connsiteY4" fmla="*/ 2129559 h 2129559"/>
              <a:gd name="connsiteX5" fmla="*/ 76643 w 2752725"/>
              <a:gd name="connsiteY5" fmla="*/ 2129559 h 2129559"/>
              <a:gd name="connsiteX6" fmla="*/ 0 w 2752725"/>
              <a:gd name="connsiteY6" fmla="*/ 2052916 h 2129559"/>
              <a:gd name="connsiteX7" fmla="*/ 0 w 2752725"/>
              <a:gd name="connsiteY7" fmla="*/ 76643 h 2129559"/>
              <a:gd name="connsiteX8" fmla="*/ 76643 w 2752725"/>
              <a:gd name="connsiteY8" fmla="*/ 0 h 212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5" h="2129559">
                <a:moveTo>
                  <a:pt x="76643" y="0"/>
                </a:moveTo>
                <a:lnTo>
                  <a:pt x="2676082" y="0"/>
                </a:lnTo>
                <a:cubicBezTo>
                  <a:pt x="2718411" y="0"/>
                  <a:pt x="2752725" y="34314"/>
                  <a:pt x="2752725" y="76643"/>
                </a:cubicBezTo>
                <a:lnTo>
                  <a:pt x="2752725" y="2052916"/>
                </a:lnTo>
                <a:cubicBezTo>
                  <a:pt x="2752725" y="2095245"/>
                  <a:pt x="2718411" y="2129559"/>
                  <a:pt x="2676082" y="2129559"/>
                </a:cubicBezTo>
                <a:lnTo>
                  <a:pt x="76643" y="2129559"/>
                </a:lnTo>
                <a:cubicBezTo>
                  <a:pt x="34314" y="2129559"/>
                  <a:pt x="0" y="2095245"/>
                  <a:pt x="0" y="2052916"/>
                </a:cubicBezTo>
                <a:lnTo>
                  <a:pt x="0" y="76643"/>
                </a:lnTo>
                <a:cubicBezTo>
                  <a:pt x="0" y="34314"/>
                  <a:pt x="34314" y="0"/>
                  <a:pt x="76643" y="0"/>
                </a:cubicBezTo>
                <a:close/>
              </a:path>
            </a:pathLst>
          </a:custGeom>
        </p:spPr>
        <p:txBody>
          <a:bodyPr wrap="square">
            <a:noAutofit/>
          </a:bodyPr>
          <a:lstStyle/>
          <a:p>
            <a:endParaRPr lang="en-IN"/>
          </a:p>
        </p:txBody>
      </p:sp>
      <p:sp>
        <p:nvSpPr>
          <p:cNvPr id="36" name="Picture Placeholder 35">
            <a:extLst>
              <a:ext uri="{FF2B5EF4-FFF2-40B4-BE49-F238E27FC236}">
                <a16:creationId xmlns:a16="http://schemas.microsoft.com/office/drawing/2014/main" id="{F6FE9769-C007-9D70-EE93-B69CDAD4AD55}"/>
              </a:ext>
            </a:extLst>
          </p:cNvPr>
          <p:cNvSpPr>
            <a:spLocks noGrp="1"/>
          </p:cNvSpPr>
          <p:nvPr>
            <p:ph type="pic" sz="quarter" idx="11"/>
          </p:nvPr>
        </p:nvSpPr>
        <p:spPr>
          <a:xfrm>
            <a:off x="3286126" y="1023102"/>
            <a:ext cx="2752725" cy="2129559"/>
          </a:xfrm>
          <a:custGeom>
            <a:avLst/>
            <a:gdLst>
              <a:gd name="connsiteX0" fmla="*/ 76643 w 2752725"/>
              <a:gd name="connsiteY0" fmla="*/ 0 h 2129559"/>
              <a:gd name="connsiteX1" fmla="*/ 2676082 w 2752725"/>
              <a:gd name="connsiteY1" fmla="*/ 0 h 2129559"/>
              <a:gd name="connsiteX2" fmla="*/ 2752725 w 2752725"/>
              <a:gd name="connsiteY2" fmla="*/ 76643 h 2129559"/>
              <a:gd name="connsiteX3" fmla="*/ 2752725 w 2752725"/>
              <a:gd name="connsiteY3" fmla="*/ 2052916 h 2129559"/>
              <a:gd name="connsiteX4" fmla="*/ 2676082 w 2752725"/>
              <a:gd name="connsiteY4" fmla="*/ 2129559 h 2129559"/>
              <a:gd name="connsiteX5" fmla="*/ 76643 w 2752725"/>
              <a:gd name="connsiteY5" fmla="*/ 2129559 h 2129559"/>
              <a:gd name="connsiteX6" fmla="*/ 0 w 2752725"/>
              <a:gd name="connsiteY6" fmla="*/ 2052916 h 2129559"/>
              <a:gd name="connsiteX7" fmla="*/ 0 w 2752725"/>
              <a:gd name="connsiteY7" fmla="*/ 76643 h 2129559"/>
              <a:gd name="connsiteX8" fmla="*/ 76643 w 2752725"/>
              <a:gd name="connsiteY8" fmla="*/ 0 h 212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5" h="2129559">
                <a:moveTo>
                  <a:pt x="76643" y="0"/>
                </a:moveTo>
                <a:lnTo>
                  <a:pt x="2676082" y="0"/>
                </a:lnTo>
                <a:cubicBezTo>
                  <a:pt x="2718411" y="0"/>
                  <a:pt x="2752725" y="34314"/>
                  <a:pt x="2752725" y="76643"/>
                </a:cubicBezTo>
                <a:lnTo>
                  <a:pt x="2752725" y="2052916"/>
                </a:lnTo>
                <a:cubicBezTo>
                  <a:pt x="2752725" y="2095245"/>
                  <a:pt x="2718411" y="2129559"/>
                  <a:pt x="2676082" y="2129559"/>
                </a:cubicBezTo>
                <a:lnTo>
                  <a:pt x="76643" y="2129559"/>
                </a:lnTo>
                <a:cubicBezTo>
                  <a:pt x="34314" y="2129559"/>
                  <a:pt x="0" y="2095245"/>
                  <a:pt x="0" y="2052916"/>
                </a:cubicBezTo>
                <a:lnTo>
                  <a:pt x="0" y="76643"/>
                </a:lnTo>
                <a:cubicBezTo>
                  <a:pt x="0" y="34314"/>
                  <a:pt x="34314" y="0"/>
                  <a:pt x="76643" y="0"/>
                </a:cubicBezTo>
                <a:close/>
              </a:path>
            </a:pathLst>
          </a:custGeom>
        </p:spPr>
        <p:txBody>
          <a:bodyPr wrap="square">
            <a:noAutofit/>
          </a:bodyPr>
          <a:lstStyle/>
          <a:p>
            <a:endParaRPr lang="en-IN"/>
          </a:p>
        </p:txBody>
      </p:sp>
      <p:sp>
        <p:nvSpPr>
          <p:cNvPr id="37" name="Picture Placeholder 36">
            <a:extLst>
              <a:ext uri="{FF2B5EF4-FFF2-40B4-BE49-F238E27FC236}">
                <a16:creationId xmlns:a16="http://schemas.microsoft.com/office/drawing/2014/main" id="{0F7B23A1-7D9F-B8C6-43A4-615951110A4C}"/>
              </a:ext>
            </a:extLst>
          </p:cNvPr>
          <p:cNvSpPr>
            <a:spLocks noGrp="1"/>
          </p:cNvSpPr>
          <p:nvPr>
            <p:ph type="pic" sz="quarter" idx="12"/>
          </p:nvPr>
        </p:nvSpPr>
        <p:spPr>
          <a:xfrm>
            <a:off x="6172201" y="1023102"/>
            <a:ext cx="2752725" cy="2129559"/>
          </a:xfrm>
          <a:custGeom>
            <a:avLst/>
            <a:gdLst>
              <a:gd name="connsiteX0" fmla="*/ 76643 w 2752725"/>
              <a:gd name="connsiteY0" fmla="*/ 0 h 2129559"/>
              <a:gd name="connsiteX1" fmla="*/ 2676082 w 2752725"/>
              <a:gd name="connsiteY1" fmla="*/ 0 h 2129559"/>
              <a:gd name="connsiteX2" fmla="*/ 2752725 w 2752725"/>
              <a:gd name="connsiteY2" fmla="*/ 76643 h 2129559"/>
              <a:gd name="connsiteX3" fmla="*/ 2752725 w 2752725"/>
              <a:gd name="connsiteY3" fmla="*/ 2052916 h 2129559"/>
              <a:gd name="connsiteX4" fmla="*/ 2676082 w 2752725"/>
              <a:gd name="connsiteY4" fmla="*/ 2129559 h 2129559"/>
              <a:gd name="connsiteX5" fmla="*/ 76643 w 2752725"/>
              <a:gd name="connsiteY5" fmla="*/ 2129559 h 2129559"/>
              <a:gd name="connsiteX6" fmla="*/ 0 w 2752725"/>
              <a:gd name="connsiteY6" fmla="*/ 2052916 h 2129559"/>
              <a:gd name="connsiteX7" fmla="*/ 0 w 2752725"/>
              <a:gd name="connsiteY7" fmla="*/ 76643 h 2129559"/>
              <a:gd name="connsiteX8" fmla="*/ 76643 w 2752725"/>
              <a:gd name="connsiteY8" fmla="*/ 0 h 212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5" h="2129559">
                <a:moveTo>
                  <a:pt x="76643" y="0"/>
                </a:moveTo>
                <a:lnTo>
                  <a:pt x="2676082" y="0"/>
                </a:lnTo>
                <a:cubicBezTo>
                  <a:pt x="2718411" y="0"/>
                  <a:pt x="2752725" y="34314"/>
                  <a:pt x="2752725" y="76643"/>
                </a:cubicBezTo>
                <a:lnTo>
                  <a:pt x="2752725" y="2052916"/>
                </a:lnTo>
                <a:cubicBezTo>
                  <a:pt x="2752725" y="2095245"/>
                  <a:pt x="2718411" y="2129559"/>
                  <a:pt x="2676082" y="2129559"/>
                </a:cubicBezTo>
                <a:lnTo>
                  <a:pt x="76643" y="2129559"/>
                </a:lnTo>
                <a:cubicBezTo>
                  <a:pt x="34314" y="2129559"/>
                  <a:pt x="0" y="2095245"/>
                  <a:pt x="0" y="2052916"/>
                </a:cubicBezTo>
                <a:lnTo>
                  <a:pt x="0" y="76643"/>
                </a:lnTo>
                <a:cubicBezTo>
                  <a:pt x="0" y="34314"/>
                  <a:pt x="34314" y="0"/>
                  <a:pt x="76643" y="0"/>
                </a:cubicBezTo>
                <a:close/>
              </a:path>
            </a:pathLst>
          </a:custGeom>
        </p:spPr>
        <p:txBody>
          <a:bodyPr wrap="square">
            <a:noAutofit/>
          </a:bodyPr>
          <a:lstStyle/>
          <a:p>
            <a:endParaRPr lang="en-IN"/>
          </a:p>
        </p:txBody>
      </p:sp>
      <p:sp>
        <p:nvSpPr>
          <p:cNvPr id="38" name="Picture Placeholder 37">
            <a:extLst>
              <a:ext uri="{FF2B5EF4-FFF2-40B4-BE49-F238E27FC236}">
                <a16:creationId xmlns:a16="http://schemas.microsoft.com/office/drawing/2014/main" id="{CB4E90C4-EA8B-4CE8-FBDA-07F836C219F9}"/>
              </a:ext>
            </a:extLst>
          </p:cNvPr>
          <p:cNvSpPr>
            <a:spLocks noGrp="1"/>
          </p:cNvSpPr>
          <p:nvPr>
            <p:ph type="pic" sz="quarter" idx="13"/>
          </p:nvPr>
        </p:nvSpPr>
        <p:spPr>
          <a:xfrm>
            <a:off x="9058275" y="1023102"/>
            <a:ext cx="2752725" cy="2129559"/>
          </a:xfrm>
          <a:custGeom>
            <a:avLst/>
            <a:gdLst>
              <a:gd name="connsiteX0" fmla="*/ 76643 w 2752725"/>
              <a:gd name="connsiteY0" fmla="*/ 0 h 2129559"/>
              <a:gd name="connsiteX1" fmla="*/ 2676082 w 2752725"/>
              <a:gd name="connsiteY1" fmla="*/ 0 h 2129559"/>
              <a:gd name="connsiteX2" fmla="*/ 2752725 w 2752725"/>
              <a:gd name="connsiteY2" fmla="*/ 76643 h 2129559"/>
              <a:gd name="connsiteX3" fmla="*/ 2752725 w 2752725"/>
              <a:gd name="connsiteY3" fmla="*/ 2052916 h 2129559"/>
              <a:gd name="connsiteX4" fmla="*/ 2676082 w 2752725"/>
              <a:gd name="connsiteY4" fmla="*/ 2129559 h 2129559"/>
              <a:gd name="connsiteX5" fmla="*/ 76643 w 2752725"/>
              <a:gd name="connsiteY5" fmla="*/ 2129559 h 2129559"/>
              <a:gd name="connsiteX6" fmla="*/ 0 w 2752725"/>
              <a:gd name="connsiteY6" fmla="*/ 2052916 h 2129559"/>
              <a:gd name="connsiteX7" fmla="*/ 0 w 2752725"/>
              <a:gd name="connsiteY7" fmla="*/ 76643 h 2129559"/>
              <a:gd name="connsiteX8" fmla="*/ 76643 w 2752725"/>
              <a:gd name="connsiteY8" fmla="*/ 0 h 2129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725" h="2129559">
                <a:moveTo>
                  <a:pt x="76643" y="0"/>
                </a:moveTo>
                <a:lnTo>
                  <a:pt x="2676082" y="0"/>
                </a:lnTo>
                <a:cubicBezTo>
                  <a:pt x="2718411" y="0"/>
                  <a:pt x="2752725" y="34314"/>
                  <a:pt x="2752725" y="76643"/>
                </a:cubicBezTo>
                <a:lnTo>
                  <a:pt x="2752725" y="2052916"/>
                </a:lnTo>
                <a:cubicBezTo>
                  <a:pt x="2752725" y="2095245"/>
                  <a:pt x="2718411" y="2129559"/>
                  <a:pt x="2676082" y="2129559"/>
                </a:cubicBezTo>
                <a:lnTo>
                  <a:pt x="76643" y="2129559"/>
                </a:lnTo>
                <a:cubicBezTo>
                  <a:pt x="34314" y="2129559"/>
                  <a:pt x="0" y="2095245"/>
                  <a:pt x="0" y="2052916"/>
                </a:cubicBezTo>
                <a:lnTo>
                  <a:pt x="0" y="76643"/>
                </a:lnTo>
                <a:cubicBezTo>
                  <a:pt x="0" y="34314"/>
                  <a:pt x="34314" y="0"/>
                  <a:pt x="76643" y="0"/>
                </a:cubicBezTo>
                <a:close/>
              </a:path>
            </a:pathLst>
          </a:custGeom>
        </p:spPr>
        <p:txBody>
          <a:bodyPr wrap="square">
            <a:noAutofit/>
          </a:bodyPr>
          <a:lstStyle/>
          <a:p>
            <a:endParaRPr lang="en-IN"/>
          </a:p>
        </p:txBody>
      </p:sp>
      <p:sp>
        <p:nvSpPr>
          <p:cNvPr id="39" name="Picture Placeholder 38">
            <a:extLst>
              <a:ext uri="{FF2B5EF4-FFF2-40B4-BE49-F238E27FC236}">
                <a16:creationId xmlns:a16="http://schemas.microsoft.com/office/drawing/2014/main" id="{56A89828-2B22-8FAD-18D2-A8D3BB09544D}"/>
              </a:ext>
            </a:extLst>
          </p:cNvPr>
          <p:cNvSpPr>
            <a:spLocks noGrp="1"/>
          </p:cNvSpPr>
          <p:nvPr>
            <p:ph type="pic" sz="quarter" idx="14"/>
          </p:nvPr>
        </p:nvSpPr>
        <p:spPr>
          <a:xfrm>
            <a:off x="8145712" y="3705341"/>
            <a:ext cx="3568047" cy="1272263"/>
          </a:xfrm>
          <a:custGeom>
            <a:avLst/>
            <a:gdLst>
              <a:gd name="connsiteX0" fmla="*/ 45789 w 3568047"/>
              <a:gd name="connsiteY0" fmla="*/ 0 h 1272263"/>
              <a:gd name="connsiteX1" fmla="*/ 3522258 w 3568047"/>
              <a:gd name="connsiteY1" fmla="*/ 0 h 1272263"/>
              <a:gd name="connsiteX2" fmla="*/ 3568047 w 3568047"/>
              <a:gd name="connsiteY2" fmla="*/ 45789 h 1272263"/>
              <a:gd name="connsiteX3" fmla="*/ 3568047 w 3568047"/>
              <a:gd name="connsiteY3" fmla="*/ 1226474 h 1272263"/>
              <a:gd name="connsiteX4" fmla="*/ 3522258 w 3568047"/>
              <a:gd name="connsiteY4" fmla="*/ 1272263 h 1272263"/>
              <a:gd name="connsiteX5" fmla="*/ 45789 w 3568047"/>
              <a:gd name="connsiteY5" fmla="*/ 1272263 h 1272263"/>
              <a:gd name="connsiteX6" fmla="*/ 0 w 3568047"/>
              <a:gd name="connsiteY6" fmla="*/ 1226474 h 1272263"/>
              <a:gd name="connsiteX7" fmla="*/ 0 w 3568047"/>
              <a:gd name="connsiteY7" fmla="*/ 45789 h 1272263"/>
              <a:gd name="connsiteX8" fmla="*/ 45789 w 3568047"/>
              <a:gd name="connsiteY8" fmla="*/ 0 h 127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68047" h="1272263">
                <a:moveTo>
                  <a:pt x="45789" y="0"/>
                </a:moveTo>
                <a:lnTo>
                  <a:pt x="3522258" y="0"/>
                </a:lnTo>
                <a:cubicBezTo>
                  <a:pt x="3547547" y="0"/>
                  <a:pt x="3568047" y="20500"/>
                  <a:pt x="3568047" y="45789"/>
                </a:cubicBezTo>
                <a:lnTo>
                  <a:pt x="3568047" y="1226474"/>
                </a:lnTo>
                <a:cubicBezTo>
                  <a:pt x="3568047" y="1251763"/>
                  <a:pt x="3547547" y="1272263"/>
                  <a:pt x="3522258" y="1272263"/>
                </a:cubicBezTo>
                <a:lnTo>
                  <a:pt x="45789" y="1272263"/>
                </a:lnTo>
                <a:cubicBezTo>
                  <a:pt x="20500" y="1272263"/>
                  <a:pt x="0" y="1251763"/>
                  <a:pt x="0" y="1226474"/>
                </a:cubicBezTo>
                <a:lnTo>
                  <a:pt x="0" y="45789"/>
                </a:lnTo>
                <a:cubicBezTo>
                  <a:pt x="0" y="20500"/>
                  <a:pt x="20500" y="0"/>
                  <a:pt x="45789" y="0"/>
                </a:cubicBezTo>
                <a:close/>
              </a:path>
            </a:pathLst>
          </a:custGeom>
        </p:spPr>
        <p:txBody>
          <a:bodyPr wrap="square">
            <a:noAutofit/>
          </a:bodyPr>
          <a:lstStyle/>
          <a:p>
            <a:endParaRPr lang="en-IN"/>
          </a:p>
        </p:txBody>
      </p:sp>
      <p:sp>
        <p:nvSpPr>
          <p:cNvPr id="42" name="Picture Placeholder 41">
            <a:extLst>
              <a:ext uri="{FF2B5EF4-FFF2-40B4-BE49-F238E27FC236}">
                <a16:creationId xmlns:a16="http://schemas.microsoft.com/office/drawing/2014/main" id="{C0005761-09C3-EF87-DAC3-1E8F55E46B02}"/>
              </a:ext>
            </a:extLst>
          </p:cNvPr>
          <p:cNvSpPr>
            <a:spLocks noGrp="1"/>
          </p:cNvSpPr>
          <p:nvPr>
            <p:ph type="pic" sz="quarter" idx="15"/>
          </p:nvPr>
        </p:nvSpPr>
        <p:spPr>
          <a:xfrm>
            <a:off x="925512" y="5404078"/>
            <a:ext cx="6742113" cy="2129559"/>
          </a:xfrm>
          <a:custGeom>
            <a:avLst/>
            <a:gdLst>
              <a:gd name="connsiteX0" fmla="*/ 0 w 6931226"/>
              <a:gd name="connsiteY0" fmla="*/ 0 h 2129559"/>
              <a:gd name="connsiteX1" fmla="*/ 6931226 w 6931226"/>
              <a:gd name="connsiteY1" fmla="*/ 0 h 2129559"/>
              <a:gd name="connsiteX2" fmla="*/ 6931226 w 6931226"/>
              <a:gd name="connsiteY2" fmla="*/ 2129559 h 2129559"/>
              <a:gd name="connsiteX3" fmla="*/ 0 w 6931226"/>
              <a:gd name="connsiteY3" fmla="*/ 2129559 h 2129559"/>
            </a:gdLst>
            <a:ahLst/>
            <a:cxnLst>
              <a:cxn ang="0">
                <a:pos x="connsiteX0" y="connsiteY0"/>
              </a:cxn>
              <a:cxn ang="0">
                <a:pos x="connsiteX1" y="connsiteY1"/>
              </a:cxn>
              <a:cxn ang="0">
                <a:pos x="connsiteX2" y="connsiteY2"/>
              </a:cxn>
              <a:cxn ang="0">
                <a:pos x="connsiteX3" y="connsiteY3"/>
              </a:cxn>
            </a:cxnLst>
            <a:rect l="l" t="t" r="r" b="b"/>
            <a:pathLst>
              <a:path w="6931226" h="2129559">
                <a:moveTo>
                  <a:pt x="0" y="0"/>
                </a:moveTo>
                <a:lnTo>
                  <a:pt x="6931226" y="0"/>
                </a:lnTo>
                <a:lnTo>
                  <a:pt x="6931226" y="2129559"/>
                </a:lnTo>
                <a:lnTo>
                  <a:pt x="0" y="2129559"/>
                </a:lnTo>
                <a:close/>
              </a:path>
            </a:pathLst>
          </a:custGeom>
        </p:spPr>
        <p:txBody>
          <a:bodyPr wrap="square">
            <a:noAutofit/>
          </a:bodyPr>
          <a:lstStyle/>
          <a:p>
            <a:endParaRPr lang="en-IN"/>
          </a:p>
        </p:txBody>
      </p:sp>
      <p:sp>
        <p:nvSpPr>
          <p:cNvPr id="40" name="Picture Placeholder 39">
            <a:extLst>
              <a:ext uri="{FF2B5EF4-FFF2-40B4-BE49-F238E27FC236}">
                <a16:creationId xmlns:a16="http://schemas.microsoft.com/office/drawing/2014/main" id="{66EC3338-C12D-5586-9F53-2422CF3F6C76}"/>
              </a:ext>
            </a:extLst>
          </p:cNvPr>
          <p:cNvSpPr>
            <a:spLocks noGrp="1"/>
          </p:cNvSpPr>
          <p:nvPr>
            <p:ph type="pic" sz="quarter" idx="16"/>
          </p:nvPr>
        </p:nvSpPr>
        <p:spPr>
          <a:xfrm>
            <a:off x="8940297" y="4717599"/>
            <a:ext cx="353442" cy="353442"/>
          </a:xfrm>
          <a:custGeom>
            <a:avLst/>
            <a:gdLst>
              <a:gd name="connsiteX0" fmla="*/ 176721 w 353442"/>
              <a:gd name="connsiteY0" fmla="*/ 0 h 353442"/>
              <a:gd name="connsiteX1" fmla="*/ 353442 w 353442"/>
              <a:gd name="connsiteY1" fmla="*/ 176721 h 353442"/>
              <a:gd name="connsiteX2" fmla="*/ 176721 w 353442"/>
              <a:gd name="connsiteY2" fmla="*/ 353442 h 353442"/>
              <a:gd name="connsiteX3" fmla="*/ 0 w 353442"/>
              <a:gd name="connsiteY3" fmla="*/ 176721 h 353442"/>
              <a:gd name="connsiteX4" fmla="*/ 176721 w 353442"/>
              <a:gd name="connsiteY4" fmla="*/ 0 h 353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42" h="353442">
                <a:moveTo>
                  <a:pt x="176721" y="0"/>
                </a:moveTo>
                <a:cubicBezTo>
                  <a:pt x="274321" y="0"/>
                  <a:pt x="353442" y="79121"/>
                  <a:pt x="353442" y="176721"/>
                </a:cubicBezTo>
                <a:cubicBezTo>
                  <a:pt x="353442" y="274321"/>
                  <a:pt x="274321" y="353442"/>
                  <a:pt x="176721" y="353442"/>
                </a:cubicBezTo>
                <a:cubicBezTo>
                  <a:pt x="79121" y="353442"/>
                  <a:pt x="0" y="274321"/>
                  <a:pt x="0" y="176721"/>
                </a:cubicBezTo>
                <a:cubicBezTo>
                  <a:pt x="0" y="79121"/>
                  <a:pt x="79121" y="0"/>
                  <a:pt x="176721" y="0"/>
                </a:cubicBezTo>
                <a:close/>
              </a:path>
            </a:pathLst>
          </a:custGeom>
        </p:spPr>
        <p:txBody>
          <a:bodyPr wrap="square">
            <a:noAutofit/>
          </a:bodyPr>
          <a:lstStyle/>
          <a:p>
            <a:endParaRPr lang="en-IN"/>
          </a:p>
        </p:txBody>
      </p:sp>
      <p:sp>
        <p:nvSpPr>
          <p:cNvPr id="41" name="Picture Placeholder 40">
            <a:extLst>
              <a:ext uri="{FF2B5EF4-FFF2-40B4-BE49-F238E27FC236}">
                <a16:creationId xmlns:a16="http://schemas.microsoft.com/office/drawing/2014/main" id="{FDDBDD9E-C202-A77E-C5DF-04198193D22C}"/>
              </a:ext>
            </a:extLst>
          </p:cNvPr>
          <p:cNvSpPr>
            <a:spLocks noGrp="1"/>
          </p:cNvSpPr>
          <p:nvPr>
            <p:ph type="pic" sz="quarter" idx="17"/>
          </p:nvPr>
        </p:nvSpPr>
        <p:spPr>
          <a:xfrm>
            <a:off x="8940297" y="5285252"/>
            <a:ext cx="353442" cy="353442"/>
          </a:xfrm>
          <a:custGeom>
            <a:avLst/>
            <a:gdLst>
              <a:gd name="connsiteX0" fmla="*/ 176721 w 353442"/>
              <a:gd name="connsiteY0" fmla="*/ 0 h 353442"/>
              <a:gd name="connsiteX1" fmla="*/ 353442 w 353442"/>
              <a:gd name="connsiteY1" fmla="*/ 176721 h 353442"/>
              <a:gd name="connsiteX2" fmla="*/ 176721 w 353442"/>
              <a:gd name="connsiteY2" fmla="*/ 353442 h 353442"/>
              <a:gd name="connsiteX3" fmla="*/ 0 w 353442"/>
              <a:gd name="connsiteY3" fmla="*/ 176721 h 353442"/>
              <a:gd name="connsiteX4" fmla="*/ 176721 w 353442"/>
              <a:gd name="connsiteY4" fmla="*/ 0 h 353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42" h="353442">
                <a:moveTo>
                  <a:pt x="176721" y="0"/>
                </a:moveTo>
                <a:cubicBezTo>
                  <a:pt x="274321" y="0"/>
                  <a:pt x="353442" y="79121"/>
                  <a:pt x="353442" y="176721"/>
                </a:cubicBezTo>
                <a:cubicBezTo>
                  <a:pt x="353442" y="274321"/>
                  <a:pt x="274321" y="353442"/>
                  <a:pt x="176721" y="353442"/>
                </a:cubicBezTo>
                <a:cubicBezTo>
                  <a:pt x="79121" y="353442"/>
                  <a:pt x="0" y="274321"/>
                  <a:pt x="0" y="176721"/>
                </a:cubicBezTo>
                <a:cubicBezTo>
                  <a:pt x="0" y="79121"/>
                  <a:pt x="79121" y="0"/>
                  <a:pt x="176721" y="0"/>
                </a:cubicBezTo>
                <a:close/>
              </a:path>
            </a:pathLst>
          </a:custGeom>
        </p:spPr>
        <p:txBody>
          <a:bodyPr wrap="square">
            <a:noAutofit/>
          </a:bodyPr>
          <a:lstStyle/>
          <a:p>
            <a:endParaRPr lang="en-IN"/>
          </a:p>
        </p:txBody>
      </p:sp>
      <p:sp>
        <p:nvSpPr>
          <p:cNvPr id="43" name="Picture Placeholder 42">
            <a:extLst>
              <a:ext uri="{FF2B5EF4-FFF2-40B4-BE49-F238E27FC236}">
                <a16:creationId xmlns:a16="http://schemas.microsoft.com/office/drawing/2014/main" id="{C25D709B-6258-C403-A5A3-3560D7E9869E}"/>
              </a:ext>
            </a:extLst>
          </p:cNvPr>
          <p:cNvSpPr>
            <a:spLocks noGrp="1"/>
          </p:cNvSpPr>
          <p:nvPr>
            <p:ph type="pic" sz="quarter" idx="18"/>
          </p:nvPr>
        </p:nvSpPr>
        <p:spPr>
          <a:xfrm>
            <a:off x="8940297" y="5852905"/>
            <a:ext cx="353442" cy="353442"/>
          </a:xfrm>
          <a:custGeom>
            <a:avLst/>
            <a:gdLst>
              <a:gd name="connsiteX0" fmla="*/ 176721 w 353442"/>
              <a:gd name="connsiteY0" fmla="*/ 0 h 353442"/>
              <a:gd name="connsiteX1" fmla="*/ 353442 w 353442"/>
              <a:gd name="connsiteY1" fmla="*/ 176721 h 353442"/>
              <a:gd name="connsiteX2" fmla="*/ 176721 w 353442"/>
              <a:gd name="connsiteY2" fmla="*/ 353442 h 353442"/>
              <a:gd name="connsiteX3" fmla="*/ 0 w 353442"/>
              <a:gd name="connsiteY3" fmla="*/ 176721 h 353442"/>
              <a:gd name="connsiteX4" fmla="*/ 176721 w 353442"/>
              <a:gd name="connsiteY4" fmla="*/ 0 h 353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42" h="353442">
                <a:moveTo>
                  <a:pt x="176721" y="0"/>
                </a:moveTo>
                <a:cubicBezTo>
                  <a:pt x="274321" y="0"/>
                  <a:pt x="353442" y="79121"/>
                  <a:pt x="353442" y="176721"/>
                </a:cubicBezTo>
                <a:cubicBezTo>
                  <a:pt x="353442" y="274321"/>
                  <a:pt x="274321" y="353442"/>
                  <a:pt x="176721" y="353442"/>
                </a:cubicBezTo>
                <a:cubicBezTo>
                  <a:pt x="79121" y="353442"/>
                  <a:pt x="0" y="274321"/>
                  <a:pt x="0" y="176721"/>
                </a:cubicBezTo>
                <a:cubicBezTo>
                  <a:pt x="0" y="79121"/>
                  <a:pt x="79121" y="0"/>
                  <a:pt x="176721" y="0"/>
                </a:cubicBezTo>
                <a:close/>
              </a:path>
            </a:pathLst>
          </a:custGeom>
        </p:spPr>
        <p:txBody>
          <a:bodyPr wrap="square">
            <a:noAutofit/>
          </a:bodyPr>
          <a:lstStyle/>
          <a:p>
            <a:endParaRPr lang="en-IN"/>
          </a:p>
        </p:txBody>
      </p:sp>
      <p:sp>
        <p:nvSpPr>
          <p:cNvPr id="44" name="Picture Placeholder 43">
            <a:extLst>
              <a:ext uri="{FF2B5EF4-FFF2-40B4-BE49-F238E27FC236}">
                <a16:creationId xmlns:a16="http://schemas.microsoft.com/office/drawing/2014/main" id="{193B6E65-0DB5-E5E4-0D90-6ADF61BF6457}"/>
              </a:ext>
            </a:extLst>
          </p:cNvPr>
          <p:cNvSpPr>
            <a:spLocks noGrp="1"/>
          </p:cNvSpPr>
          <p:nvPr>
            <p:ph type="pic" sz="quarter" idx="19"/>
          </p:nvPr>
        </p:nvSpPr>
        <p:spPr>
          <a:xfrm>
            <a:off x="8940297" y="6420558"/>
            <a:ext cx="353442" cy="353442"/>
          </a:xfrm>
          <a:custGeom>
            <a:avLst/>
            <a:gdLst>
              <a:gd name="connsiteX0" fmla="*/ 176721 w 353442"/>
              <a:gd name="connsiteY0" fmla="*/ 0 h 353442"/>
              <a:gd name="connsiteX1" fmla="*/ 353442 w 353442"/>
              <a:gd name="connsiteY1" fmla="*/ 176721 h 353442"/>
              <a:gd name="connsiteX2" fmla="*/ 176721 w 353442"/>
              <a:gd name="connsiteY2" fmla="*/ 353442 h 353442"/>
              <a:gd name="connsiteX3" fmla="*/ 0 w 353442"/>
              <a:gd name="connsiteY3" fmla="*/ 176721 h 353442"/>
              <a:gd name="connsiteX4" fmla="*/ 176721 w 353442"/>
              <a:gd name="connsiteY4" fmla="*/ 0 h 353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442" h="353442">
                <a:moveTo>
                  <a:pt x="176721" y="0"/>
                </a:moveTo>
                <a:cubicBezTo>
                  <a:pt x="274321" y="0"/>
                  <a:pt x="353442" y="79121"/>
                  <a:pt x="353442" y="176721"/>
                </a:cubicBezTo>
                <a:cubicBezTo>
                  <a:pt x="353442" y="274321"/>
                  <a:pt x="274321" y="353442"/>
                  <a:pt x="176721" y="353442"/>
                </a:cubicBezTo>
                <a:cubicBezTo>
                  <a:pt x="79121" y="353442"/>
                  <a:pt x="0" y="274321"/>
                  <a:pt x="0" y="176721"/>
                </a:cubicBezTo>
                <a:cubicBezTo>
                  <a:pt x="0" y="79121"/>
                  <a:pt x="79121" y="0"/>
                  <a:pt x="176721" y="0"/>
                </a:cubicBezTo>
                <a:close/>
              </a:path>
            </a:pathLst>
          </a:custGeom>
        </p:spPr>
        <p:txBody>
          <a:bodyPr wrap="square">
            <a:noAutofit/>
          </a:bodyPr>
          <a:lstStyle/>
          <a:p>
            <a:endParaRPr lang="en-IN"/>
          </a:p>
        </p:txBody>
      </p:sp>
      <p:sp>
        <p:nvSpPr>
          <p:cNvPr id="34" name="Picture Placeholder 33">
            <a:extLst>
              <a:ext uri="{FF2B5EF4-FFF2-40B4-BE49-F238E27FC236}">
                <a16:creationId xmlns:a16="http://schemas.microsoft.com/office/drawing/2014/main" id="{1B14815D-A416-B980-26C9-7564A4EE2A72}"/>
              </a:ext>
            </a:extLst>
          </p:cNvPr>
          <p:cNvSpPr>
            <a:spLocks noGrp="1"/>
          </p:cNvSpPr>
          <p:nvPr>
            <p:ph type="pic" sz="quarter" idx="21"/>
          </p:nvPr>
        </p:nvSpPr>
        <p:spPr>
          <a:xfrm>
            <a:off x="1047969" y="4690998"/>
            <a:ext cx="203326" cy="203324"/>
          </a:xfrm>
          <a:custGeom>
            <a:avLst/>
            <a:gdLst>
              <a:gd name="connsiteX0" fmla="*/ 101663 w 203326"/>
              <a:gd name="connsiteY0" fmla="*/ 0 h 203324"/>
              <a:gd name="connsiteX1" fmla="*/ 203326 w 203326"/>
              <a:gd name="connsiteY1" fmla="*/ 101662 h 203324"/>
              <a:gd name="connsiteX2" fmla="*/ 101663 w 203326"/>
              <a:gd name="connsiteY2" fmla="*/ 203324 h 203324"/>
              <a:gd name="connsiteX3" fmla="*/ 0 w 203326"/>
              <a:gd name="connsiteY3" fmla="*/ 101662 h 203324"/>
              <a:gd name="connsiteX4" fmla="*/ 101663 w 203326"/>
              <a:gd name="connsiteY4" fmla="*/ 0 h 203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326" h="203324">
                <a:moveTo>
                  <a:pt x="101663" y="0"/>
                </a:moveTo>
                <a:cubicBezTo>
                  <a:pt x="157810" y="0"/>
                  <a:pt x="203326" y="45516"/>
                  <a:pt x="203326" y="101662"/>
                </a:cubicBezTo>
                <a:cubicBezTo>
                  <a:pt x="203326" y="157808"/>
                  <a:pt x="157810" y="203324"/>
                  <a:pt x="101663" y="203324"/>
                </a:cubicBezTo>
                <a:cubicBezTo>
                  <a:pt x="45516" y="203324"/>
                  <a:pt x="0" y="157808"/>
                  <a:pt x="0" y="101662"/>
                </a:cubicBezTo>
                <a:cubicBezTo>
                  <a:pt x="0" y="45516"/>
                  <a:pt x="45516" y="0"/>
                  <a:pt x="101663"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1660639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AC68432-8F4D-08FE-D3B7-B4885C6F205A}"/>
              </a:ext>
            </a:extLst>
          </p:cNvPr>
          <p:cNvSpPr>
            <a:spLocks noGrp="1"/>
          </p:cNvSpPr>
          <p:nvPr>
            <p:ph type="pic" sz="quarter" idx="10"/>
          </p:nvPr>
        </p:nvSpPr>
        <p:spPr>
          <a:xfrm>
            <a:off x="694523" y="1013114"/>
            <a:ext cx="4831774" cy="4831774"/>
          </a:xfrm>
          <a:custGeom>
            <a:avLst/>
            <a:gdLst>
              <a:gd name="connsiteX0" fmla="*/ 2415887 w 4831774"/>
              <a:gd name="connsiteY0" fmla="*/ 0 h 4831774"/>
              <a:gd name="connsiteX1" fmla="*/ 4831774 w 4831774"/>
              <a:gd name="connsiteY1" fmla="*/ 2415887 h 4831774"/>
              <a:gd name="connsiteX2" fmla="*/ 2415887 w 4831774"/>
              <a:gd name="connsiteY2" fmla="*/ 4831774 h 4831774"/>
              <a:gd name="connsiteX3" fmla="*/ 0 w 4831774"/>
              <a:gd name="connsiteY3" fmla="*/ 2415887 h 4831774"/>
              <a:gd name="connsiteX4" fmla="*/ 2415887 w 4831774"/>
              <a:gd name="connsiteY4" fmla="*/ 0 h 4831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1774" h="4831774">
                <a:moveTo>
                  <a:pt x="2415887" y="0"/>
                </a:moveTo>
                <a:cubicBezTo>
                  <a:pt x="3750145" y="0"/>
                  <a:pt x="4831774" y="1081629"/>
                  <a:pt x="4831774" y="2415887"/>
                </a:cubicBezTo>
                <a:cubicBezTo>
                  <a:pt x="4831774" y="3750145"/>
                  <a:pt x="3750145" y="4831774"/>
                  <a:pt x="2415887" y="4831774"/>
                </a:cubicBezTo>
                <a:cubicBezTo>
                  <a:pt x="1081629" y="4831774"/>
                  <a:pt x="0" y="3750145"/>
                  <a:pt x="0" y="2415887"/>
                </a:cubicBezTo>
                <a:cubicBezTo>
                  <a:pt x="0" y="1081629"/>
                  <a:pt x="1081629" y="0"/>
                  <a:pt x="2415887" y="0"/>
                </a:cubicBezTo>
                <a:close/>
              </a:path>
            </a:pathLst>
          </a:custGeom>
        </p:spPr>
        <p:txBody>
          <a:bodyPr wrap="square">
            <a:noAutofit/>
          </a:bodyPr>
          <a:lstStyle/>
          <a:p>
            <a:endParaRPr lang="en-IN"/>
          </a:p>
        </p:txBody>
      </p:sp>
    </p:spTree>
    <p:extLst>
      <p:ext uri="{BB962C8B-B14F-4D97-AF65-F5344CB8AC3E}">
        <p14:creationId xmlns:p14="http://schemas.microsoft.com/office/powerpoint/2010/main" val="4143889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E4E-C111-42F9-8BB6-746E32D56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735DA-7523-4CFF-9DFC-8E4E2619F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C3EAE-EB02-4501-9EE5-3BC1AF069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8CF6-4F3B-4542-92C8-25C00656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17DC-0C6D-48B9-81EF-3D00E6BF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C24F4-66DE-48A8-9D49-40DA37F620A8}"/>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8" name="Footer Placeholder 7">
            <a:extLst>
              <a:ext uri="{FF2B5EF4-FFF2-40B4-BE49-F238E27FC236}">
                <a16:creationId xmlns:a16="http://schemas.microsoft.com/office/drawing/2014/main" id="{30F56F18-AD73-4E71-AF9B-3AB91B7F0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DC409-F581-4FA3-8470-49C1CF2C8F2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192180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59F-D94F-4A3D-A24D-40E998CA4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3C73D-5419-44B5-AA21-49796EA7855C}"/>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4" name="Footer Placeholder 3">
            <a:extLst>
              <a:ext uri="{FF2B5EF4-FFF2-40B4-BE49-F238E27FC236}">
                <a16:creationId xmlns:a16="http://schemas.microsoft.com/office/drawing/2014/main" id="{0D027FCA-52C9-41C4-8066-ED3083E82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93430-DE59-4BE6-9095-A839C074089C}"/>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6685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12/05/25</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6A83-9487-4EB6-8CB2-AD4C3EF5A5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838ED3-0025-4F7A-9267-31DD264D0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E56656-4618-462B-BCB7-04789B8C950B}"/>
              </a:ext>
            </a:extLst>
          </p:cNvPr>
          <p:cNvSpPr>
            <a:spLocks noGrp="1"/>
          </p:cNvSpPr>
          <p:nvPr>
            <p:ph type="dt" sz="half" idx="10"/>
          </p:nvPr>
        </p:nvSpPr>
        <p:spPr/>
        <p:txBody>
          <a:bodyPr/>
          <a:lstStyle/>
          <a:p>
            <a:fld id="{7EBE7F2F-AABE-4892-8D4C-C67BF5CA2C98}" type="datetimeFigureOut">
              <a:rPr lang="en-GB" smtClean="0"/>
              <a:t>12/05/2025</a:t>
            </a:fld>
            <a:endParaRPr lang="en-GB"/>
          </a:p>
        </p:txBody>
      </p:sp>
      <p:sp>
        <p:nvSpPr>
          <p:cNvPr id="5" name="Footer Placeholder 4">
            <a:extLst>
              <a:ext uri="{FF2B5EF4-FFF2-40B4-BE49-F238E27FC236}">
                <a16:creationId xmlns:a16="http://schemas.microsoft.com/office/drawing/2014/main" id="{86046534-FB55-49CF-A2B6-E853082275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B60703-50BB-4E5C-A126-DEF6F814866A}"/>
              </a:ext>
            </a:extLst>
          </p:cNvPr>
          <p:cNvSpPr>
            <a:spLocks noGrp="1"/>
          </p:cNvSpPr>
          <p:nvPr>
            <p:ph type="sldNum" sz="quarter" idx="12"/>
          </p:nvPr>
        </p:nvSpPr>
        <p:spPr/>
        <p:txBody>
          <a:bodyPr/>
          <a:lstStyle/>
          <a:p>
            <a:fld id="{20B63F60-ACF9-4F7B-8317-B93A3EF12787}" type="slidenum">
              <a:rPr lang="en-GB" smtClean="0"/>
              <a:t>‹#›</a:t>
            </a:fld>
            <a:endParaRPr lang="en-GB"/>
          </a:p>
        </p:txBody>
      </p:sp>
    </p:spTree>
    <p:extLst>
      <p:ext uri="{BB962C8B-B14F-4D97-AF65-F5344CB8AC3E}">
        <p14:creationId xmlns:p14="http://schemas.microsoft.com/office/powerpoint/2010/main" val="10787105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1">
            <a:alpha val="88627"/>
          </a:srgb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12/05/25</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51"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5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9.xml"/><Relationship Id="rId4" Type="http://schemas.openxmlformats.org/officeDocument/2006/relationships/hyperlink" Target="https://uillinoisedu-my.sharepoint.com/:v:/g/personal/mtokale2_illinois_edu/ESx6SArBrcpFtGjPEzixmd0B4U7zmNXGVO7WQpLp7h5rew?e=lRyqr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The Infinity Saga Logo">
            <a:extLst>
              <a:ext uri="{FF2B5EF4-FFF2-40B4-BE49-F238E27FC236}">
                <a16:creationId xmlns:a16="http://schemas.microsoft.com/office/drawing/2014/main" id="{42162EE1-DC40-0FB7-B7F4-FC86D311A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658" y="1270591"/>
            <a:ext cx="7674342" cy="43168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B0971CD-A8E2-15AA-72CC-859743CB85F2}"/>
              </a:ext>
            </a:extLst>
          </p:cNvPr>
          <p:cNvSpPr txBox="1"/>
          <p:nvPr/>
        </p:nvSpPr>
        <p:spPr>
          <a:xfrm>
            <a:off x="6096000" y="1031195"/>
            <a:ext cx="4566163" cy="4438266"/>
          </a:xfrm>
          <a:prstGeom prst="rect">
            <a:avLst/>
          </a:prstGeom>
          <a:noFill/>
        </p:spPr>
        <p:txBody>
          <a:bodyPr wrap="square" lIns="91440" tIns="45720" rIns="91440" bIns="45720" rtlCol="0" anchor="t">
            <a:spAutoFit/>
          </a:bodyPr>
          <a:lstStyle/>
          <a:p>
            <a:pPr algn="ctr">
              <a:lnSpc>
                <a:spcPct val="150000"/>
              </a:lnSpc>
            </a:pPr>
            <a:r>
              <a:rPr lang="en-US" sz="3200" i="1" dirty="0">
                <a:solidFill>
                  <a:srgbClr val="EBF1DD"/>
                </a:solidFill>
                <a:latin typeface="Reddit Sans" pitchFamily="2" charset="77"/>
                <a:ea typeface="Reddit Sans" pitchFamily="2" charset="77"/>
              </a:rPr>
              <a:t>A Causal Analysis of</a:t>
            </a:r>
          </a:p>
          <a:p>
            <a:pPr algn="ctr">
              <a:lnSpc>
                <a:spcPct val="150000"/>
              </a:lnSpc>
            </a:pPr>
            <a:endParaRPr lang="en-US" sz="3200" i="1" dirty="0">
              <a:solidFill>
                <a:srgbClr val="EBF1DD"/>
              </a:solidFill>
              <a:latin typeface="Reddit Sans" pitchFamily="2" charset="77"/>
              <a:ea typeface="Reddit Sans" pitchFamily="2" charset="77"/>
            </a:endParaRPr>
          </a:p>
          <a:p>
            <a:pPr algn="ctr">
              <a:lnSpc>
                <a:spcPct val="150000"/>
              </a:lnSpc>
            </a:pPr>
            <a:endParaRPr lang="en-US" sz="3200" i="1" dirty="0">
              <a:solidFill>
                <a:srgbClr val="EBF1DD"/>
              </a:solidFill>
              <a:latin typeface="Reddit Sans" pitchFamily="2" charset="77"/>
              <a:ea typeface="Reddit Sans" pitchFamily="2" charset="77"/>
            </a:endParaRPr>
          </a:p>
          <a:p>
            <a:pPr algn="ctr">
              <a:lnSpc>
                <a:spcPct val="150000"/>
              </a:lnSpc>
            </a:pPr>
            <a:endParaRPr lang="en-US" sz="3200" i="1" dirty="0">
              <a:solidFill>
                <a:srgbClr val="EBF1DD"/>
              </a:solidFill>
              <a:latin typeface="Reddit Sans" pitchFamily="2" charset="77"/>
              <a:ea typeface="Reddit Sans" pitchFamily="2" charset="77"/>
            </a:endParaRPr>
          </a:p>
          <a:p>
            <a:pPr algn="ctr">
              <a:lnSpc>
                <a:spcPct val="150000"/>
              </a:lnSpc>
            </a:pPr>
            <a:endParaRPr lang="en-US" sz="3200" i="1" dirty="0">
              <a:solidFill>
                <a:srgbClr val="EBF1DD"/>
              </a:solidFill>
              <a:latin typeface="Reddit Sans" pitchFamily="2" charset="77"/>
              <a:ea typeface="Reddit Sans" pitchFamily="2" charset="77"/>
            </a:endParaRPr>
          </a:p>
          <a:p>
            <a:pPr algn="ctr">
              <a:lnSpc>
                <a:spcPct val="150000"/>
              </a:lnSpc>
            </a:pPr>
            <a:r>
              <a:rPr lang="en-US" sz="3200" i="1" dirty="0">
                <a:solidFill>
                  <a:srgbClr val="EBF1DD"/>
                </a:solidFill>
                <a:latin typeface="Reddit Sans" pitchFamily="2" charset="77"/>
                <a:ea typeface="Reddit Sans" pitchFamily="2" charset="77"/>
              </a:rPr>
              <a:t>on Actor Careers</a:t>
            </a:r>
          </a:p>
        </p:txBody>
      </p:sp>
      <p:sp>
        <p:nvSpPr>
          <p:cNvPr id="7" name="TextBox 6">
            <a:extLst>
              <a:ext uri="{FF2B5EF4-FFF2-40B4-BE49-F238E27FC236}">
                <a16:creationId xmlns:a16="http://schemas.microsoft.com/office/drawing/2014/main" id="{0841E326-7202-81E0-A9F7-18B926FCEDA8}"/>
              </a:ext>
            </a:extLst>
          </p:cNvPr>
          <p:cNvSpPr txBox="1"/>
          <p:nvPr/>
        </p:nvSpPr>
        <p:spPr>
          <a:xfrm>
            <a:off x="530704" y="1063094"/>
            <a:ext cx="3679789" cy="1754326"/>
          </a:xfrm>
          <a:prstGeom prst="rect">
            <a:avLst/>
          </a:prstGeom>
          <a:noFill/>
        </p:spPr>
        <p:txBody>
          <a:bodyPr wrap="square" lIns="91440" tIns="45720" rIns="91440" bIns="45720" rtlCol="0" anchor="t">
            <a:spAutoFit/>
          </a:bodyPr>
          <a:lstStyle/>
          <a:p>
            <a:r>
              <a:rPr lang="en-US" sz="5400" b="1" dirty="0">
                <a:solidFill>
                  <a:srgbClr val="EBF1DD"/>
                </a:solidFill>
                <a:latin typeface="Reddit Sans ExtraBold"/>
                <a:ea typeface="Reddit Sans ExtraBold" pitchFamily="2" charset="77"/>
              </a:rPr>
              <a:t>Superhero </a:t>
            </a:r>
          </a:p>
          <a:p>
            <a:r>
              <a:rPr lang="en-US" sz="5400" b="1" dirty="0">
                <a:solidFill>
                  <a:srgbClr val="EBF1DD"/>
                </a:solidFill>
                <a:latin typeface="Reddit Sans ExtraBold"/>
                <a:ea typeface="Reddit Sans ExtraBold" pitchFamily="2" charset="77"/>
              </a:rPr>
              <a:t>Bump? </a:t>
            </a:r>
          </a:p>
        </p:txBody>
      </p:sp>
      <p:sp>
        <p:nvSpPr>
          <p:cNvPr id="12" name="TextBox 11">
            <a:extLst>
              <a:ext uri="{FF2B5EF4-FFF2-40B4-BE49-F238E27FC236}">
                <a16:creationId xmlns:a16="http://schemas.microsoft.com/office/drawing/2014/main" id="{7351E053-C5D4-290B-8378-E47D4BAC8985}"/>
              </a:ext>
            </a:extLst>
          </p:cNvPr>
          <p:cNvSpPr txBox="1"/>
          <p:nvPr/>
        </p:nvSpPr>
        <p:spPr>
          <a:xfrm>
            <a:off x="1863901" y="4387079"/>
            <a:ext cx="173182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EBF1DD"/>
                </a:solidFill>
                <a:latin typeface="Reddit Sans" pitchFamily="2" charset="77"/>
                <a:ea typeface="Reddit Sans" pitchFamily="2" charset="77"/>
                <a:cs typeface="Calibri"/>
              </a:rPr>
              <a:t>Manas Tokale</a:t>
            </a:r>
          </a:p>
          <a:p>
            <a:r>
              <a:rPr lang="en-US" b="1" dirty="0">
                <a:solidFill>
                  <a:srgbClr val="EBF1DD"/>
                </a:solidFill>
                <a:latin typeface="Reddit Sans" pitchFamily="2" charset="77"/>
                <a:ea typeface="Reddit Sans" pitchFamily="2" charset="77"/>
                <a:cs typeface="Calibri"/>
              </a:rPr>
              <a:t>Robin Luke</a:t>
            </a:r>
          </a:p>
          <a:p>
            <a:r>
              <a:rPr lang="en-US" b="1" dirty="0">
                <a:solidFill>
                  <a:srgbClr val="EBF1DD"/>
                </a:solidFill>
                <a:latin typeface="Reddit Sans" pitchFamily="2" charset="77"/>
                <a:ea typeface="Reddit Sans" pitchFamily="2" charset="77"/>
                <a:cs typeface="Calibri"/>
              </a:rPr>
              <a:t>Srijan Shetty</a:t>
            </a:r>
          </a:p>
          <a:p>
            <a:r>
              <a:rPr lang="en-US" b="1" dirty="0">
                <a:solidFill>
                  <a:srgbClr val="EBF1DD"/>
                </a:solidFill>
                <a:latin typeface="Reddit Sans" pitchFamily="2" charset="77"/>
                <a:ea typeface="Reddit Sans" pitchFamily="2" charset="77"/>
                <a:cs typeface="Calibri"/>
              </a:rPr>
              <a:t>Yu </a:t>
            </a:r>
            <a:r>
              <a:rPr lang="en-US" b="1" dirty="0" err="1">
                <a:solidFill>
                  <a:srgbClr val="EBF1DD"/>
                </a:solidFill>
                <a:latin typeface="Reddit Sans" pitchFamily="2" charset="77"/>
                <a:ea typeface="Reddit Sans" pitchFamily="2" charset="77"/>
                <a:cs typeface="Calibri"/>
              </a:rPr>
              <a:t>Zhuoran</a:t>
            </a:r>
            <a:endParaRPr lang="en-US" b="1" dirty="0">
              <a:solidFill>
                <a:srgbClr val="EBF1DD"/>
              </a:solidFill>
              <a:latin typeface="Reddit Sans" pitchFamily="2" charset="77"/>
              <a:ea typeface="Reddit Sans" pitchFamily="2" charset="77"/>
              <a:cs typeface="Calibri"/>
            </a:endParaRPr>
          </a:p>
        </p:txBody>
      </p:sp>
      <p:pic>
        <p:nvPicPr>
          <p:cNvPr id="1030" name="Picture 6" descr="Visual Identity | Brand Guidelines | Illinois">
            <a:extLst>
              <a:ext uri="{FF2B5EF4-FFF2-40B4-BE49-F238E27FC236}">
                <a16:creationId xmlns:a16="http://schemas.microsoft.com/office/drawing/2014/main" id="{14FC9886-9961-2796-19F8-AAD37B794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704" y="4387079"/>
            <a:ext cx="1179514" cy="12003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2C6CAB-7CFB-F868-64C9-4914F6A053D3}"/>
              </a:ext>
            </a:extLst>
          </p:cNvPr>
          <p:cNvSpPr txBox="1"/>
          <p:nvPr/>
        </p:nvSpPr>
        <p:spPr>
          <a:xfrm>
            <a:off x="10205883" y="6223820"/>
            <a:ext cx="1697901" cy="369332"/>
          </a:xfrm>
          <a:prstGeom prst="rect">
            <a:avLst/>
          </a:prstGeom>
          <a:noFill/>
        </p:spPr>
        <p:txBody>
          <a:bodyPr wrap="none" rtlCol="0">
            <a:spAutoFit/>
          </a:bodyPr>
          <a:lstStyle/>
          <a:p>
            <a:r>
              <a:rPr lang="en-US" dirty="0">
                <a:solidFill>
                  <a:srgbClr val="FFFFF1"/>
                </a:solidFill>
                <a:latin typeface="Reddit Sans" pitchFamily="2" charset="77"/>
                <a:ea typeface="Reddit Sans" pitchFamily="2" charset="77"/>
                <a:hlinkClick r:id="rId4"/>
              </a:rPr>
              <a:t>OneDrive_Link</a:t>
            </a:r>
            <a:endParaRPr lang="en-US" dirty="0">
              <a:solidFill>
                <a:srgbClr val="FFFFF1"/>
              </a:solidFill>
              <a:latin typeface="Reddit Sans" pitchFamily="2" charset="77"/>
              <a:ea typeface="Reddit Sans" pitchFamily="2" charset="77"/>
            </a:endParaRPr>
          </a:p>
        </p:txBody>
      </p:sp>
    </p:spTree>
    <p:extLst>
      <p:ext uri="{BB962C8B-B14F-4D97-AF65-F5344CB8AC3E}">
        <p14:creationId xmlns:p14="http://schemas.microsoft.com/office/powerpoint/2010/main" val="213149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7DD42-B3FE-4E1F-89E1-6B81AA14A1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9B851F-BA80-2103-3908-CC25A68AB9C5}"/>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562A7A93-DCFF-60F6-E3CF-FF9BCCA3DABF}"/>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2A6232B3-2A7C-2159-9341-2721E16B9C86}"/>
              </a:ext>
            </a:extLst>
          </p:cNvPr>
          <p:cNvSpPr txBox="1"/>
          <p:nvPr/>
        </p:nvSpPr>
        <p:spPr>
          <a:xfrm>
            <a:off x="8319956" y="2751891"/>
            <a:ext cx="3614596" cy="2462213"/>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Both distributions are right-skewed and largely overlapping, but the lead role distribution is slightly shifted right, suggesting that lead actors tend to generate higher opening weekend revenues.​</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The higher density around 17–18 for lead roles indicates more frequent success at higher box office openings when actors are cast as leads.​</a:t>
            </a:r>
          </a:p>
        </p:txBody>
      </p:sp>
      <p:pic>
        <p:nvPicPr>
          <p:cNvPr id="18434" name="Picture 2" descr="A graph with blue and orange lines&#10;&#10;AI-generated content may be incorrect.">
            <a:extLst>
              <a:ext uri="{FF2B5EF4-FFF2-40B4-BE49-F238E27FC236}">
                <a16:creationId xmlns:a16="http://schemas.microsoft.com/office/drawing/2014/main" id="{8083D6FD-77E4-E23E-3234-14F4D3D7E7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49" y="1159780"/>
            <a:ext cx="7914280" cy="53847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FD92F21-7067-8368-53C0-8919689E684E}"/>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spTree>
    <p:extLst>
      <p:ext uri="{BB962C8B-B14F-4D97-AF65-F5344CB8AC3E}">
        <p14:creationId xmlns:p14="http://schemas.microsoft.com/office/powerpoint/2010/main" val="3809284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561D6-95D0-C44F-A7A6-A26046B3B35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445DD6-EF00-7052-E55A-C571225B6776}"/>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C990F0AB-AB3B-A3CF-02CE-04B0A5FDCECB}"/>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D46FAAF-0DB1-BC0A-052E-2BD1BF568B05}"/>
              </a:ext>
            </a:extLst>
          </p:cNvPr>
          <p:cNvSpPr txBox="1"/>
          <p:nvPr/>
        </p:nvSpPr>
        <p:spPr>
          <a:xfrm>
            <a:off x="8319956" y="2751891"/>
            <a:ext cx="3614596" cy="2031325"/>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This pre-trend check shows that treated and control groups had parallel trends in average log opening weekend revenue before MCU entry (2008).​</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The divergence after 2008 supports the parallel trends assumption for staggered </a:t>
            </a:r>
            <a:r>
              <a:rPr lang="en-US" sz="1400" i="1" dirty="0" err="1">
                <a:latin typeface="Reddit Sans Light" pitchFamily="2" charset="77"/>
                <a:ea typeface="Reddit Sans Light" pitchFamily="2" charset="77"/>
              </a:rPr>
              <a:t>DiD</a:t>
            </a:r>
            <a:r>
              <a:rPr lang="en-US" sz="1400" i="1" dirty="0">
                <a:latin typeface="Reddit Sans Light" pitchFamily="2" charset="77"/>
                <a:ea typeface="Reddit Sans Light" pitchFamily="2" charset="77"/>
              </a:rPr>
              <a:t>, suggesting a treatment effect from MCU involvement.​</a:t>
            </a:r>
          </a:p>
        </p:txBody>
      </p:sp>
      <p:sp>
        <p:nvSpPr>
          <p:cNvPr id="3" name="TextBox 2">
            <a:extLst>
              <a:ext uri="{FF2B5EF4-FFF2-40B4-BE49-F238E27FC236}">
                <a16:creationId xmlns:a16="http://schemas.microsoft.com/office/drawing/2014/main" id="{7DC2318B-2411-8C8C-2767-06A37738607D}"/>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pic>
        <p:nvPicPr>
          <p:cNvPr id="20484" name="Picture 4" descr="Uploaded image">
            <a:extLst>
              <a:ext uri="{FF2B5EF4-FFF2-40B4-BE49-F238E27FC236}">
                <a16:creationId xmlns:a16="http://schemas.microsoft.com/office/drawing/2014/main" id="{2191D0EA-FB4E-BABB-9D67-73DA5C5441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1" y="1159780"/>
            <a:ext cx="7826167" cy="5384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352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7C77D-70DA-771D-E315-323BFFA7B973}"/>
            </a:ext>
          </a:extLst>
        </p:cNvPr>
        <p:cNvGrpSpPr/>
        <p:nvPr/>
      </p:nvGrpSpPr>
      <p:grpSpPr>
        <a:xfrm>
          <a:off x="0" y="0"/>
          <a:ext cx="0" cy="0"/>
          <a:chOff x="0" y="0"/>
          <a:chExt cx="0" cy="0"/>
        </a:xfrm>
      </p:grpSpPr>
      <p:pic>
        <p:nvPicPr>
          <p:cNvPr id="22530" name="Picture 2" descr="Uploaded image">
            <a:extLst>
              <a:ext uri="{FF2B5EF4-FFF2-40B4-BE49-F238E27FC236}">
                <a16:creationId xmlns:a16="http://schemas.microsoft.com/office/drawing/2014/main" id="{9629E33F-70C1-D58F-FFB4-5517ACE3E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1" y="1159781"/>
            <a:ext cx="7826167" cy="53847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EE04D7-A810-94A7-BFFA-008036D1A14C}"/>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8AB3361E-DBD5-62B4-CC04-D14399B5CD9B}"/>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0AC9BFE-E37C-614A-036B-B2A73389B63D}"/>
              </a:ext>
            </a:extLst>
          </p:cNvPr>
          <p:cNvSpPr txBox="1"/>
          <p:nvPr/>
        </p:nvSpPr>
        <p:spPr>
          <a:xfrm>
            <a:off x="8319956" y="2751891"/>
            <a:ext cx="3614596" cy="2031325"/>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treated actors (MCU entrants) are more represented in Action and Adventure genres, while control actors lean slightly more toward Drama and Comedy.​</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This genre skew may confound treatment effects, highlighting the importance of genre controls in causal models.​</a:t>
            </a:r>
          </a:p>
        </p:txBody>
      </p:sp>
      <p:sp>
        <p:nvSpPr>
          <p:cNvPr id="3" name="TextBox 2">
            <a:extLst>
              <a:ext uri="{FF2B5EF4-FFF2-40B4-BE49-F238E27FC236}">
                <a16:creationId xmlns:a16="http://schemas.microsoft.com/office/drawing/2014/main" id="{302A5A91-DA62-F21C-9D39-D56D45C07332}"/>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spTree>
    <p:extLst>
      <p:ext uri="{BB962C8B-B14F-4D97-AF65-F5344CB8AC3E}">
        <p14:creationId xmlns:p14="http://schemas.microsoft.com/office/powerpoint/2010/main" val="280839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DFABB-1852-880A-61CC-E28ADCBC88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45F703-E0BA-BCBE-14CF-ABCA6CBC9164}"/>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F95C9945-3C80-E32F-C378-5EEC9E037B2C}"/>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4A1DA2-F5ED-F3A9-5512-FFCA08176AB9}"/>
              </a:ext>
            </a:extLst>
          </p:cNvPr>
          <p:cNvSpPr txBox="1"/>
          <p:nvPr/>
        </p:nvSpPr>
        <p:spPr>
          <a:xfrm>
            <a:off x="8319956" y="2751891"/>
            <a:ext cx="3614596" cy="1815882"/>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treated actors tend to appear in movies with higher average ratings than control actors, showing some covariate imbalance. This suggests that adjustment or matching may be necessary to isolate the causal impact of MCU entry.​</a:t>
            </a:r>
          </a:p>
        </p:txBody>
      </p:sp>
      <p:sp>
        <p:nvSpPr>
          <p:cNvPr id="3" name="TextBox 2">
            <a:extLst>
              <a:ext uri="{FF2B5EF4-FFF2-40B4-BE49-F238E27FC236}">
                <a16:creationId xmlns:a16="http://schemas.microsoft.com/office/drawing/2014/main" id="{D69F1477-882D-5075-3B87-F0AD53229EC0}"/>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pic>
        <p:nvPicPr>
          <p:cNvPr id="23554" name="Picture 2" descr="Uploaded image">
            <a:extLst>
              <a:ext uri="{FF2B5EF4-FFF2-40B4-BE49-F238E27FC236}">
                <a16:creationId xmlns:a16="http://schemas.microsoft.com/office/drawing/2014/main" id="{F95AFC11-EE71-5775-2BA2-8F4893D3A8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1" y="1638973"/>
            <a:ext cx="7826167" cy="442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2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D4857-C2BB-120A-6454-BE345AD0BC3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C59B3C5-0D97-E4ED-ADFF-EAF2DE8A4FE7}"/>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EF9A16EA-F3D1-65CB-BACB-A591362E65FE}"/>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67E4E67-4A22-4CF0-F236-D74C68E00790}"/>
              </a:ext>
            </a:extLst>
          </p:cNvPr>
          <p:cNvSpPr txBox="1"/>
          <p:nvPr/>
        </p:nvSpPr>
        <p:spPr>
          <a:xfrm>
            <a:off x="8319956" y="2751891"/>
            <a:ext cx="3614596" cy="1600438"/>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film count distribution is well balanced across treated and control groups, supporting the validity of comparisons in our causal analysis. It suggests that actors in both groups had similar levels of prior exposure.​</a:t>
            </a:r>
          </a:p>
        </p:txBody>
      </p:sp>
      <p:sp>
        <p:nvSpPr>
          <p:cNvPr id="3" name="TextBox 2">
            <a:extLst>
              <a:ext uri="{FF2B5EF4-FFF2-40B4-BE49-F238E27FC236}">
                <a16:creationId xmlns:a16="http://schemas.microsoft.com/office/drawing/2014/main" id="{585AD242-D755-F4EB-3D5D-AAC65B2ADAD4}"/>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pic>
        <p:nvPicPr>
          <p:cNvPr id="24578" name="Picture 2" descr="Uploaded image">
            <a:extLst>
              <a:ext uri="{FF2B5EF4-FFF2-40B4-BE49-F238E27FC236}">
                <a16:creationId xmlns:a16="http://schemas.microsoft.com/office/drawing/2014/main" id="{0895217B-B9E6-722F-B86E-3BD9D38A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1" y="1636910"/>
            <a:ext cx="7826167" cy="4428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10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A0191-2686-7CB6-FC88-2588D0E39BCE}"/>
            </a:ext>
          </a:extLst>
        </p:cNvPr>
        <p:cNvGrpSpPr/>
        <p:nvPr/>
      </p:nvGrpSpPr>
      <p:grpSpPr>
        <a:xfrm>
          <a:off x="0" y="0"/>
          <a:ext cx="0" cy="0"/>
          <a:chOff x="0" y="0"/>
          <a:chExt cx="0" cy="0"/>
        </a:xfrm>
      </p:grpSpPr>
      <p:pic>
        <p:nvPicPr>
          <p:cNvPr id="26626" name="Picture 2" descr="Uploaded image">
            <a:extLst>
              <a:ext uri="{FF2B5EF4-FFF2-40B4-BE49-F238E27FC236}">
                <a16:creationId xmlns:a16="http://schemas.microsoft.com/office/drawing/2014/main" id="{3D62526E-25E7-264E-BE5A-FDABDCA37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61" y="1636911"/>
            <a:ext cx="7826167" cy="442842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BF5540F-D7D5-2023-04AC-C8E2EAA7CED9}"/>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4" name="Triangle 10283">
            <a:extLst>
              <a:ext uri="{FF2B5EF4-FFF2-40B4-BE49-F238E27FC236}">
                <a16:creationId xmlns:a16="http://schemas.microsoft.com/office/drawing/2014/main" id="{A85C6B66-631C-B09C-717D-1EBB84DD8511}"/>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D6E131-DC6C-BC39-B629-A510C3149895}"/>
              </a:ext>
            </a:extLst>
          </p:cNvPr>
          <p:cNvSpPr txBox="1"/>
          <p:nvPr/>
        </p:nvSpPr>
        <p:spPr>
          <a:xfrm>
            <a:off x="8319956" y="2751891"/>
            <a:ext cx="3614596" cy="1384995"/>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a:t>
            </a:r>
          </a:p>
          <a:p>
            <a:pPr marL="285750" indent="-285750">
              <a:buFont typeface="Arial" panose="020B0604020202020204" pitchFamily="34" charset="0"/>
              <a:buChar char="•"/>
            </a:pPr>
            <a:r>
              <a:rPr lang="en-US" sz="1400" i="1" dirty="0">
                <a:latin typeface="Reddit Sans Light" pitchFamily="2" charset="77"/>
                <a:ea typeface="Reddit Sans Light" pitchFamily="2" charset="77"/>
              </a:rPr>
              <a:t>the distribution of lead roles is closely matched between treated and control groups, indicating good covariate balance and reducing the risk of selection bias in our causal inference.​</a:t>
            </a:r>
          </a:p>
        </p:txBody>
      </p:sp>
      <p:sp>
        <p:nvSpPr>
          <p:cNvPr id="3" name="TextBox 2">
            <a:extLst>
              <a:ext uri="{FF2B5EF4-FFF2-40B4-BE49-F238E27FC236}">
                <a16:creationId xmlns:a16="http://schemas.microsoft.com/office/drawing/2014/main" id="{2D13CA8B-356E-8AFB-7B71-B12978DA6525}"/>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spTree>
    <p:extLst>
      <p:ext uri="{BB962C8B-B14F-4D97-AF65-F5344CB8AC3E}">
        <p14:creationId xmlns:p14="http://schemas.microsoft.com/office/powerpoint/2010/main" val="282780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95513-DA02-B60A-63C6-F92025095C78}"/>
            </a:ext>
          </a:extLst>
        </p:cNvPr>
        <p:cNvGrpSpPr/>
        <p:nvPr/>
      </p:nvGrpSpPr>
      <p:grpSpPr>
        <a:xfrm>
          <a:off x="0" y="0"/>
          <a:ext cx="0" cy="0"/>
          <a:chOff x="0" y="0"/>
          <a:chExt cx="0" cy="0"/>
        </a:xfrm>
      </p:grpSpPr>
      <p:pic>
        <p:nvPicPr>
          <p:cNvPr id="30722" name="Picture 2" descr="A graph of a blue and white grid&#10;&#10;AI-generated content may be incorrect.">
            <a:extLst>
              <a:ext uri="{FF2B5EF4-FFF2-40B4-BE49-F238E27FC236}">
                <a16:creationId xmlns:a16="http://schemas.microsoft.com/office/drawing/2014/main" id="{C9E534AE-50CE-3208-A8EF-FC4360DA6B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78" y="652405"/>
            <a:ext cx="7928094" cy="5892123"/>
          </a:xfrm>
          <a:prstGeom prst="rect">
            <a:avLst/>
          </a:prstGeom>
          <a:noFill/>
          <a:extLst>
            <a:ext uri="{909E8E84-426E-40DD-AFC4-6F175D3DCCD1}">
              <a14:hiddenFill xmlns:a14="http://schemas.microsoft.com/office/drawing/2010/main">
                <a:solidFill>
                  <a:srgbClr val="FFFFFF"/>
                </a:solidFill>
              </a14:hiddenFill>
            </a:ext>
          </a:extLst>
        </p:spPr>
      </p:pic>
      <p:sp>
        <p:nvSpPr>
          <p:cNvPr id="3" name="Triangle 2">
            <a:extLst>
              <a:ext uri="{FF2B5EF4-FFF2-40B4-BE49-F238E27FC236}">
                <a16:creationId xmlns:a16="http://schemas.microsoft.com/office/drawing/2014/main" id="{C3B7F47C-593F-3BEF-BFEB-B61590A964DB}"/>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9ACC82E-FF30-53E6-90F2-BE39B0446ED9}"/>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BC5EE616-04ED-1F6E-5C46-F5AF45721B6A}"/>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7" name="Rectangle 6">
            <a:extLst>
              <a:ext uri="{FF2B5EF4-FFF2-40B4-BE49-F238E27FC236}">
                <a16:creationId xmlns:a16="http://schemas.microsoft.com/office/drawing/2014/main" id="{52B55C20-C4F2-0EA9-2721-72CF603682D6}"/>
              </a:ext>
            </a:extLst>
          </p:cNvPr>
          <p:cNvSpPr/>
          <p:nvPr/>
        </p:nvSpPr>
        <p:spPr>
          <a:xfrm>
            <a:off x="8575923" y="1636908"/>
            <a:ext cx="3172100" cy="490761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EBF1DD"/>
                </a:solidFill>
                <a:latin typeface="Reddit Sans SemiBold" pitchFamily="2" charset="77"/>
                <a:ea typeface="Reddit Sans SemiBold" pitchFamily="2" charset="77"/>
              </a:rPr>
              <a:t>Staggered </a:t>
            </a:r>
            <a:r>
              <a:rPr lang="en-US" b="1" dirty="0" err="1">
                <a:solidFill>
                  <a:srgbClr val="EBF1DD"/>
                </a:solidFill>
                <a:latin typeface="Reddit Sans SemiBold" pitchFamily="2" charset="77"/>
                <a:ea typeface="Reddit Sans SemiBold" pitchFamily="2" charset="77"/>
              </a:rPr>
              <a:t>DiD</a:t>
            </a:r>
            <a:r>
              <a:rPr lang="en-US" b="1" dirty="0">
                <a:solidFill>
                  <a:srgbClr val="EBF1DD"/>
                </a:solidFill>
                <a:latin typeface="Reddit Sans SemiBold" pitchFamily="2" charset="77"/>
                <a:ea typeface="Reddit Sans SemiBold" pitchFamily="2" charset="77"/>
              </a:rPr>
              <a:t> Heatmap</a:t>
            </a:r>
          </a:p>
          <a:p>
            <a:endParaRPr lang="en-US" dirty="0">
              <a:solidFill>
                <a:srgbClr val="EBF1DD"/>
              </a:solidFill>
              <a:latin typeface="Reddit Sans" pitchFamily="2" charset="77"/>
              <a:ea typeface="Reddit Sans" pitchFamily="2" charset="77"/>
            </a:endParaRPr>
          </a:p>
          <a:p>
            <a:r>
              <a:rPr lang="en-US" dirty="0">
                <a:solidFill>
                  <a:srgbClr val="EBF1DD"/>
                </a:solidFill>
                <a:latin typeface="Reddit Sans" pitchFamily="2" charset="77"/>
                <a:ea typeface="Reddit Sans" pitchFamily="2" charset="77"/>
              </a:rPr>
              <a:t>We structure our dataset for the</a:t>
            </a:r>
          </a:p>
          <a:p>
            <a:r>
              <a:rPr lang="en-US" dirty="0">
                <a:solidFill>
                  <a:srgbClr val="EBF1DD"/>
                </a:solidFill>
                <a:latin typeface="Reddit Sans" pitchFamily="2" charset="77"/>
                <a:ea typeface="Reddit Sans" pitchFamily="2" charset="77"/>
              </a:rPr>
              <a:t>Treatment (Entry in MCU) </a:t>
            </a:r>
          </a:p>
          <a:p>
            <a:r>
              <a:rPr lang="en-US" dirty="0">
                <a:solidFill>
                  <a:srgbClr val="EBF1DD"/>
                </a:solidFill>
                <a:latin typeface="Reddit Sans" pitchFamily="2" charset="77"/>
                <a:ea typeface="Reddit Sans" pitchFamily="2" charset="77"/>
              </a:rPr>
              <a:t>vs </a:t>
            </a:r>
          </a:p>
          <a:p>
            <a:r>
              <a:rPr lang="en-US" dirty="0">
                <a:solidFill>
                  <a:srgbClr val="EBF1DD"/>
                </a:solidFill>
                <a:latin typeface="Reddit Sans" pitchFamily="2" charset="77"/>
                <a:ea typeface="Reddit Sans" pitchFamily="2" charset="77"/>
              </a:rPr>
              <a:t>Control (never entered MCU)</a:t>
            </a:r>
          </a:p>
          <a:p>
            <a:r>
              <a:rPr lang="en-US" dirty="0">
                <a:solidFill>
                  <a:srgbClr val="EBF1DD"/>
                </a:solidFill>
                <a:latin typeface="Reddit Sans" pitchFamily="2" charset="77"/>
                <a:ea typeface="Reddit Sans" pitchFamily="2" charset="77"/>
              </a:rPr>
              <a:t>like this.</a:t>
            </a:r>
          </a:p>
          <a:p>
            <a:endParaRPr lang="en-US" dirty="0">
              <a:solidFill>
                <a:srgbClr val="EBF1DD"/>
              </a:solidFill>
              <a:latin typeface="Reddit Sans" pitchFamily="2" charset="77"/>
              <a:ea typeface="Reddit Sans" pitchFamily="2" charset="77"/>
            </a:endParaRPr>
          </a:p>
          <a:p>
            <a:r>
              <a:rPr lang="en-US" dirty="0">
                <a:solidFill>
                  <a:srgbClr val="EBF1DD"/>
                </a:solidFill>
                <a:latin typeface="Reddit Sans" pitchFamily="2" charset="77"/>
                <a:ea typeface="Reddit Sans" pitchFamily="2" charset="77"/>
              </a:rPr>
              <a:t>All aggregations done annually.</a:t>
            </a:r>
          </a:p>
        </p:txBody>
      </p:sp>
    </p:spTree>
    <p:extLst>
      <p:ext uri="{BB962C8B-B14F-4D97-AF65-F5344CB8AC3E}">
        <p14:creationId xmlns:p14="http://schemas.microsoft.com/office/powerpoint/2010/main" val="1667526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EB2F9-DE5C-6C99-B99D-1B4EA6A676E5}"/>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F95E666D-13BE-7F99-3711-36777EDFA603}"/>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D9B18C3-4795-8224-3554-83DBC56C971F}"/>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F0A7891E-B8CE-85ED-CFF2-6F92DC300345}"/>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6" name="Rectangle 5">
            <a:extLst>
              <a:ext uri="{FF2B5EF4-FFF2-40B4-BE49-F238E27FC236}">
                <a16:creationId xmlns:a16="http://schemas.microsoft.com/office/drawing/2014/main" id="{3AEA055D-6C37-BCC1-2751-AA99C2B8FD80}"/>
              </a:ext>
            </a:extLst>
          </p:cNvPr>
          <p:cNvSpPr/>
          <p:nvPr/>
        </p:nvSpPr>
        <p:spPr>
          <a:xfrm>
            <a:off x="826877" y="638972"/>
            <a:ext cx="3172100" cy="6724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BF1DD"/>
                </a:solidFill>
                <a:latin typeface="Reddit Sans SemiBold" pitchFamily="2" charset="77"/>
                <a:ea typeface="Reddit Sans SemiBold" pitchFamily="2" charset="77"/>
              </a:rPr>
              <a:t>Staggered </a:t>
            </a:r>
            <a:r>
              <a:rPr lang="en-US" b="1" dirty="0" err="1">
                <a:solidFill>
                  <a:srgbClr val="EBF1DD"/>
                </a:solidFill>
                <a:latin typeface="Reddit Sans SemiBold" pitchFamily="2" charset="77"/>
                <a:ea typeface="Reddit Sans SemiBold" pitchFamily="2" charset="77"/>
              </a:rPr>
              <a:t>DiD</a:t>
            </a:r>
            <a:r>
              <a:rPr lang="en-US" b="1" dirty="0">
                <a:solidFill>
                  <a:srgbClr val="EBF1DD"/>
                </a:solidFill>
                <a:latin typeface="Reddit Sans SemiBold" pitchFamily="2" charset="77"/>
                <a:ea typeface="Reddit Sans SemiBold" pitchFamily="2" charset="77"/>
              </a:rPr>
              <a:t> model</a:t>
            </a:r>
          </a:p>
        </p:txBody>
      </p:sp>
      <p:sp>
        <p:nvSpPr>
          <p:cNvPr id="9" name="TextBox 8">
            <a:extLst>
              <a:ext uri="{FF2B5EF4-FFF2-40B4-BE49-F238E27FC236}">
                <a16:creationId xmlns:a16="http://schemas.microsoft.com/office/drawing/2014/main" id="{DCC916BE-595A-CC16-2CB8-F050CF530C1B}"/>
              </a:ext>
            </a:extLst>
          </p:cNvPr>
          <p:cNvSpPr txBox="1"/>
          <p:nvPr/>
        </p:nvSpPr>
        <p:spPr>
          <a:xfrm>
            <a:off x="748312" y="1532328"/>
            <a:ext cx="7919977" cy="461665"/>
          </a:xfrm>
          <a:prstGeom prst="rect">
            <a:avLst/>
          </a:prstGeom>
          <a:noFill/>
        </p:spPr>
        <p:txBody>
          <a:bodyPr wrap="square">
            <a:spAutoFit/>
          </a:bodyPr>
          <a:lstStyle/>
          <a:p>
            <a:r>
              <a:rPr lang="en-US" sz="2400" dirty="0">
                <a:latin typeface="Reddit Sans" pitchFamily="2" charset="77"/>
                <a:ea typeface="Reddit Sans" pitchFamily="2" charset="77"/>
              </a:rPr>
              <a:t>Estimating MCU Impact on Opening Weekend Revenue​</a:t>
            </a:r>
          </a:p>
        </p:txBody>
      </p:sp>
      <p:sp>
        <p:nvSpPr>
          <p:cNvPr id="30" name="TextBox 29">
            <a:extLst>
              <a:ext uri="{FF2B5EF4-FFF2-40B4-BE49-F238E27FC236}">
                <a16:creationId xmlns:a16="http://schemas.microsoft.com/office/drawing/2014/main" id="{F20905A6-45CE-87B6-EC97-8D665E68D303}"/>
              </a:ext>
            </a:extLst>
          </p:cNvPr>
          <p:cNvSpPr txBox="1"/>
          <p:nvPr/>
        </p:nvSpPr>
        <p:spPr>
          <a:xfrm>
            <a:off x="748312" y="1901660"/>
            <a:ext cx="10178189" cy="3170099"/>
          </a:xfrm>
          <a:prstGeom prst="rect">
            <a:avLst/>
          </a:prstGeom>
          <a:noFill/>
        </p:spPr>
        <p:txBody>
          <a:bodyPr wrap="square">
            <a:spAutoFit/>
          </a:bodyPr>
          <a:lstStyle/>
          <a:p>
            <a:pPr algn="l" rtl="0" fontAlgn="base">
              <a:buNone/>
            </a:pPr>
            <a:r>
              <a:rPr lang="en-US" sz="2000" b="1" i="0" u="none" strike="noStrike" dirty="0">
                <a:effectLst/>
                <a:latin typeface="Reddit Sans" pitchFamily="2" charset="77"/>
                <a:ea typeface="Reddit Sans" pitchFamily="2" charset="77"/>
              </a:rPr>
              <a:t>Variables</a:t>
            </a:r>
            <a:r>
              <a:rPr lang="en-US" sz="2000" b="0" i="0" u="none" strike="noStrike" dirty="0">
                <a:effectLst/>
                <a:latin typeface="Reddit Sans" pitchFamily="2" charset="77"/>
                <a:ea typeface="Reddit Sans" pitchFamily="2" charset="77"/>
              </a:rPr>
              <a:t>​</a:t>
            </a:r>
          </a:p>
          <a:p>
            <a:pPr algn="l" rtl="0" fontAlgn="base">
              <a:buNone/>
            </a:pP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OpeningWeekend</a:t>
            </a:r>
            <a:r>
              <a:rPr lang="en-US" sz="1200" b="1" i="0" u="none" strike="noStrike" dirty="0" err="1">
                <a:effectLst/>
                <a:latin typeface="Reddit Sans" pitchFamily="2" charset="77"/>
                <a:ea typeface="Reddit Sans" pitchFamily="2" charset="77"/>
              </a:rPr>
              <a:t>it</a:t>
            </a:r>
            <a:r>
              <a:rPr lang="en-US" sz="12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Log of the </a:t>
            </a:r>
            <a:r>
              <a:rPr lang="en-US" sz="1800" b="0" i="1" u="none" strike="noStrike" dirty="0">
                <a:effectLst/>
                <a:latin typeface="Reddit Sans" pitchFamily="2" charset="77"/>
                <a:ea typeface="Reddit Sans" pitchFamily="2" charset="77"/>
              </a:rPr>
              <a:t>average opening weekend</a:t>
            </a:r>
            <a:r>
              <a:rPr lang="en-US" sz="1800" b="0" i="0" u="none" strike="noStrike" dirty="0">
                <a:effectLst/>
                <a:latin typeface="Reddit Sans" pitchFamily="2" charset="77"/>
                <a:ea typeface="Reddit Sans" pitchFamily="2" charset="77"/>
              </a:rPr>
              <a:t> box office performance for actor </a:t>
            </a:r>
            <a:r>
              <a:rPr lang="en-US" sz="1800" b="0" i="1" u="none" strike="noStrike" dirty="0" err="1">
                <a:effectLst/>
                <a:latin typeface="Reddit Sans" pitchFamily="2" charset="77"/>
                <a:ea typeface="Reddit Sans" pitchFamily="2" charset="77"/>
              </a:rPr>
              <a:t>i</a:t>
            </a:r>
            <a:r>
              <a:rPr lang="en-US" sz="1800" b="0" i="0" u="none" strike="noStrike" dirty="0">
                <a:effectLst/>
                <a:latin typeface="Reddit Sans" pitchFamily="2" charset="77"/>
                <a:ea typeface="Reddit Sans" pitchFamily="2" charset="77"/>
              </a:rPr>
              <a:t> in year </a:t>
            </a:r>
            <a:r>
              <a:rPr lang="en-US" sz="1800" b="0" i="1" u="none" strike="noStrike" dirty="0">
                <a:effectLst/>
                <a:latin typeface="Reddit Sans" pitchFamily="2" charset="77"/>
                <a:ea typeface="Reddit Sans" pitchFamily="2" charset="77"/>
              </a:rPr>
              <a:t>t</a:t>
            </a:r>
            <a:r>
              <a:rPr lang="en-US" sz="1800" b="0" i="0" u="none" strike="noStrike" dirty="0">
                <a:effectLst/>
                <a:latin typeface="Reddit Sans" pitchFamily="2" charset="77"/>
                <a:ea typeface="Reddit Sans" pitchFamily="2" charset="77"/>
              </a:rPr>
              <a:t>​</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D</a:t>
            </a:r>
            <a:r>
              <a:rPr lang="en-US" sz="1200" b="1" i="0" u="none" strike="noStrike" dirty="0" err="1">
                <a:effectLst/>
                <a:latin typeface="Reddit Sans" pitchFamily="2" charset="77"/>
                <a:ea typeface="Reddit Sans" pitchFamily="2" charset="77"/>
              </a:rPr>
              <a:t>it</a:t>
            </a:r>
            <a:r>
              <a:rPr lang="en-US" sz="12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Treatment indicator (e.g., post-MCU entry dummy)​</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FilmCount</a:t>
            </a:r>
            <a:r>
              <a:rPr lang="en-US" sz="1800" b="1" i="0" u="none" strike="noStrike" dirty="0">
                <a:effectLst/>
                <a:latin typeface="Reddit Sans" pitchFamily="2" charset="77"/>
                <a:ea typeface="Reddit Sans" pitchFamily="2" charset="77"/>
              </a:rPr>
              <a:t> </a:t>
            </a:r>
            <a:r>
              <a:rPr lang="en-US" sz="1200" b="1" i="0" u="none" strike="noStrike" dirty="0">
                <a:effectLst/>
                <a:latin typeface="Reddit Sans" pitchFamily="2" charset="77"/>
                <a:ea typeface="Reddit Sans" pitchFamily="2" charset="77"/>
              </a:rPr>
              <a:t>it</a:t>
            </a:r>
            <a:r>
              <a:rPr lang="en-US" sz="18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Total number of films released by actor </a:t>
            </a:r>
            <a:r>
              <a:rPr lang="en-US" sz="1800" b="0" i="1" u="none" strike="noStrike" dirty="0" err="1">
                <a:effectLst/>
                <a:latin typeface="Reddit Sans" pitchFamily="2" charset="77"/>
                <a:ea typeface="Reddit Sans" pitchFamily="2" charset="77"/>
              </a:rPr>
              <a:t>i</a:t>
            </a:r>
            <a:r>
              <a:rPr lang="en-US" sz="1800" b="0" i="0" u="none" strike="noStrike" dirty="0">
                <a:effectLst/>
                <a:latin typeface="Reddit Sans" pitchFamily="2" charset="77"/>
                <a:ea typeface="Reddit Sans" pitchFamily="2" charset="77"/>
              </a:rPr>
              <a:t> in year </a:t>
            </a:r>
            <a:r>
              <a:rPr lang="en-US" sz="1800" b="0" i="1" u="none" strike="noStrike" dirty="0">
                <a:effectLst/>
                <a:latin typeface="Reddit Sans" pitchFamily="2" charset="77"/>
                <a:ea typeface="Reddit Sans" pitchFamily="2" charset="77"/>
              </a:rPr>
              <a:t>t</a:t>
            </a:r>
            <a:r>
              <a:rPr lang="en-US" sz="1800" b="0" i="0" u="none" strike="noStrike" dirty="0">
                <a:effectLst/>
                <a:latin typeface="Reddit Sans" pitchFamily="2" charset="77"/>
                <a:ea typeface="Reddit Sans" pitchFamily="2" charset="77"/>
              </a:rPr>
              <a:t>​</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AvgRating</a:t>
            </a:r>
            <a:r>
              <a:rPr lang="en-US" sz="1800" b="1" i="0" u="none" strike="noStrike" dirty="0">
                <a:effectLst/>
                <a:latin typeface="Reddit Sans" pitchFamily="2" charset="77"/>
                <a:ea typeface="Reddit Sans" pitchFamily="2" charset="77"/>
              </a:rPr>
              <a:t> </a:t>
            </a:r>
            <a:r>
              <a:rPr lang="en-US" sz="1200" b="1" i="0" u="none" strike="noStrike" dirty="0">
                <a:effectLst/>
                <a:latin typeface="Reddit Sans" pitchFamily="2" charset="77"/>
                <a:ea typeface="Reddit Sans" pitchFamily="2" charset="77"/>
              </a:rPr>
              <a:t>it</a:t>
            </a:r>
            <a:r>
              <a:rPr lang="en-US" sz="18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Average movie rating for actor </a:t>
            </a:r>
            <a:r>
              <a:rPr lang="en-US" sz="1800" b="0" i="1" u="none" strike="noStrike" dirty="0" err="1">
                <a:effectLst/>
                <a:latin typeface="Reddit Sans" pitchFamily="2" charset="77"/>
                <a:ea typeface="Reddit Sans" pitchFamily="2" charset="77"/>
              </a:rPr>
              <a:t>i</a:t>
            </a:r>
            <a:r>
              <a:rPr lang="en-US" sz="1800" b="0" i="0" u="none" strike="noStrike" dirty="0">
                <a:effectLst/>
                <a:latin typeface="Reddit Sans" pitchFamily="2" charset="77"/>
                <a:ea typeface="Reddit Sans" pitchFamily="2" charset="77"/>
              </a:rPr>
              <a:t> in year </a:t>
            </a:r>
            <a:r>
              <a:rPr lang="en-US" sz="1800" b="0" i="1" u="none" strike="noStrike" dirty="0">
                <a:effectLst/>
                <a:latin typeface="Reddit Sans" pitchFamily="2" charset="77"/>
                <a:ea typeface="Reddit Sans" pitchFamily="2" charset="77"/>
              </a:rPr>
              <a:t>t</a:t>
            </a:r>
            <a:r>
              <a:rPr lang="en-US" sz="1800" b="0" i="0" u="none" strike="noStrike" dirty="0">
                <a:effectLst/>
                <a:latin typeface="Reddit Sans" pitchFamily="2" charset="77"/>
                <a:ea typeface="Reddit Sans" pitchFamily="2" charset="77"/>
              </a:rPr>
              <a:t>​</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LeadRoles</a:t>
            </a:r>
            <a:r>
              <a:rPr lang="en-US" sz="1800" b="1" i="0" u="none" strike="noStrike" dirty="0">
                <a:effectLst/>
                <a:latin typeface="Reddit Sans" pitchFamily="2" charset="77"/>
                <a:ea typeface="Reddit Sans" pitchFamily="2" charset="77"/>
              </a:rPr>
              <a:t> </a:t>
            </a:r>
            <a:r>
              <a:rPr lang="en-US" sz="1200" b="1" i="0" u="none" strike="noStrike" dirty="0">
                <a:effectLst/>
                <a:latin typeface="Reddit Sans" pitchFamily="2" charset="77"/>
                <a:ea typeface="Reddit Sans" pitchFamily="2" charset="77"/>
              </a:rPr>
              <a:t>it</a:t>
            </a:r>
            <a:r>
              <a:rPr lang="en-US" sz="1800" b="0" i="0" u="none" strike="noStrike" dirty="0">
                <a:effectLst/>
                <a:latin typeface="Reddit Sans" pitchFamily="2" charset="77"/>
                <a:ea typeface="Reddit Sans" pitchFamily="2" charset="77"/>
              </a:rPr>
              <a:t>: Number of lead roles played by actor </a:t>
            </a:r>
            <a:r>
              <a:rPr lang="en-US" sz="1800" b="0" i="1" u="none" strike="noStrike" dirty="0" err="1">
                <a:effectLst/>
                <a:latin typeface="Reddit Sans" pitchFamily="2" charset="77"/>
                <a:ea typeface="Reddit Sans" pitchFamily="2" charset="77"/>
              </a:rPr>
              <a:t>i</a:t>
            </a:r>
            <a:r>
              <a:rPr lang="en-US" sz="1800" b="0" i="0" u="none" strike="noStrike" dirty="0">
                <a:effectLst/>
                <a:latin typeface="Reddit Sans" pitchFamily="2" charset="77"/>
                <a:ea typeface="Reddit Sans" pitchFamily="2" charset="77"/>
              </a:rPr>
              <a:t> in year </a:t>
            </a:r>
            <a:r>
              <a:rPr lang="en-US" sz="1800" b="0" i="1" u="none" strike="noStrike" dirty="0">
                <a:effectLst/>
                <a:latin typeface="Reddit Sans" pitchFamily="2" charset="77"/>
                <a:ea typeface="Reddit Sans" pitchFamily="2" charset="77"/>
              </a:rPr>
              <a:t>t</a:t>
            </a:r>
            <a:r>
              <a:rPr lang="en-US" sz="1800" b="0" i="0" u="none" strike="noStrike" dirty="0">
                <a:effectLst/>
                <a:latin typeface="Reddit Sans" pitchFamily="2" charset="77"/>
                <a:ea typeface="Reddit Sans" pitchFamily="2" charset="77"/>
              </a:rPr>
              <a:t>​</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a:effectLst/>
                <a:latin typeface="Reddit Sans" pitchFamily="2" charset="77"/>
                <a:ea typeface="Reddit Sans" pitchFamily="2" charset="77"/>
              </a:rPr>
              <a:t>α </a:t>
            </a:r>
            <a:r>
              <a:rPr lang="en-US" sz="1200" b="1" i="0" u="none" strike="noStrike" dirty="0" err="1">
                <a:effectLst/>
                <a:latin typeface="Reddit Sans" pitchFamily="2" charset="77"/>
                <a:ea typeface="Reddit Sans" pitchFamily="2" charset="77"/>
              </a:rPr>
              <a:t>i</a:t>
            </a:r>
            <a:r>
              <a:rPr lang="en-US" sz="12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Actor fixed effects​</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γ</a:t>
            </a:r>
            <a:r>
              <a:rPr lang="en-US" sz="1200" b="1" i="0" u="none" strike="noStrike" dirty="0" err="1">
                <a:effectLst/>
                <a:latin typeface="Reddit Sans" pitchFamily="2" charset="77"/>
                <a:ea typeface="Reddit Sans" pitchFamily="2" charset="77"/>
              </a:rPr>
              <a:t>t</a:t>
            </a:r>
            <a:r>
              <a:rPr lang="en-US" sz="12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Year fixed effects​</a:t>
            </a:r>
            <a:endParaRPr lang="en-US" b="0" i="0" u="none" strike="noStrike" dirty="0">
              <a:effectLst/>
              <a:latin typeface="Reddit Sans" pitchFamily="2" charset="77"/>
              <a:ea typeface="Reddit Sans" pitchFamily="2" charset="77"/>
            </a:endParaRPr>
          </a:p>
          <a:p>
            <a:pPr algn="l" rtl="0" fontAlgn="base">
              <a:buFont typeface="Arial" panose="020B0604020202020204" pitchFamily="34" charset="0"/>
              <a:buChar char="•"/>
            </a:pPr>
            <a:r>
              <a:rPr lang="en-US" sz="1800" b="1" i="0" u="none" strike="noStrike" dirty="0" err="1">
                <a:effectLst/>
                <a:latin typeface="Reddit Sans" pitchFamily="2" charset="77"/>
                <a:ea typeface="Reddit Sans" pitchFamily="2" charset="77"/>
              </a:rPr>
              <a:t>ε</a:t>
            </a:r>
            <a:r>
              <a:rPr lang="en-US" sz="1200" b="1" i="0" u="none" strike="noStrike" dirty="0" err="1">
                <a:effectLst/>
                <a:latin typeface="Reddit Sans" pitchFamily="2" charset="77"/>
                <a:ea typeface="Reddit Sans" pitchFamily="2" charset="77"/>
              </a:rPr>
              <a:t>t</a:t>
            </a:r>
            <a:r>
              <a:rPr lang="en-US" sz="1200" b="1" i="0" u="none" strike="noStrike" dirty="0">
                <a:effectLst/>
                <a:latin typeface="Reddit Sans" pitchFamily="2" charset="77"/>
                <a:ea typeface="Reddit Sans" pitchFamily="2" charset="77"/>
              </a:rPr>
              <a:t> </a:t>
            </a:r>
            <a:r>
              <a:rPr lang="en-US" sz="1800" b="0" i="0" u="none" strike="noStrike" dirty="0">
                <a:effectLst/>
                <a:latin typeface="Reddit Sans" pitchFamily="2" charset="77"/>
                <a:ea typeface="Reddit Sans" pitchFamily="2" charset="77"/>
              </a:rPr>
              <a:t>: Error term​</a:t>
            </a:r>
            <a:endParaRPr lang="en-US" b="0" i="0" u="none" strike="noStrike" dirty="0">
              <a:effectLst/>
              <a:latin typeface="Reddit Sans" pitchFamily="2" charset="77"/>
              <a:ea typeface="Reddit Sans" pitchFamily="2" charset="77"/>
            </a:endParaRPr>
          </a:p>
        </p:txBody>
      </p:sp>
      <p:sp>
        <p:nvSpPr>
          <p:cNvPr id="32" name="TextBox 31">
            <a:extLst>
              <a:ext uri="{FF2B5EF4-FFF2-40B4-BE49-F238E27FC236}">
                <a16:creationId xmlns:a16="http://schemas.microsoft.com/office/drawing/2014/main" id="{9CB18240-6F11-8960-018D-B6E0831C9292}"/>
              </a:ext>
            </a:extLst>
          </p:cNvPr>
          <p:cNvSpPr txBox="1"/>
          <p:nvPr/>
        </p:nvSpPr>
        <p:spPr>
          <a:xfrm>
            <a:off x="1385619" y="5229895"/>
            <a:ext cx="8903574" cy="369332"/>
          </a:xfrm>
          <a:prstGeom prst="rect">
            <a:avLst/>
          </a:prstGeom>
          <a:noFill/>
        </p:spPr>
        <p:txBody>
          <a:bodyPr wrap="square">
            <a:spAutoFit/>
          </a:bodyPr>
          <a:lstStyle/>
          <a:p>
            <a:r>
              <a:rPr lang="en-US" sz="1800" b="0" i="0" u="none" strike="noStrike" dirty="0">
                <a:effectLst/>
                <a:highlight>
                  <a:srgbClr val="DBEEF3"/>
                </a:highlight>
                <a:latin typeface="Reddit Sans" pitchFamily="2" charset="77"/>
                <a:ea typeface="Reddit Sans" pitchFamily="2" charset="77"/>
              </a:rPr>
              <a:t>ln(</a:t>
            </a:r>
            <a:r>
              <a:rPr lang="en-US" sz="1800" b="0" i="0" u="none" strike="noStrike" dirty="0" err="1">
                <a:effectLst/>
                <a:highlight>
                  <a:srgbClr val="DBEEF3"/>
                </a:highlight>
                <a:latin typeface="Reddit Sans" pitchFamily="2" charset="77"/>
                <a:ea typeface="Reddit Sans" pitchFamily="2" charset="77"/>
              </a:rPr>
              <a:t>OpeningWeekendit</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β⋅</a:t>
            </a:r>
            <a:r>
              <a:rPr lang="en-US" sz="1800" b="0" i="0" u="none" strike="noStrike" dirty="0" err="1">
                <a:effectLst/>
                <a:highlight>
                  <a:srgbClr val="DBEEF3"/>
                </a:highlight>
                <a:latin typeface="Reddit Sans" pitchFamily="2" charset="77"/>
                <a:ea typeface="Reddit Sans" pitchFamily="2" charset="77"/>
              </a:rPr>
              <a:t>Dit</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θ1​⋅</a:t>
            </a:r>
            <a:r>
              <a:rPr lang="en-US" sz="1800" b="0" i="0" u="none" strike="noStrike" dirty="0" err="1">
                <a:effectLst/>
                <a:highlight>
                  <a:srgbClr val="DBEEF3"/>
                </a:highlight>
                <a:latin typeface="Reddit Sans" pitchFamily="2" charset="77"/>
                <a:ea typeface="Reddit Sans" pitchFamily="2" charset="77"/>
              </a:rPr>
              <a:t>FilmCountit</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θ2​⋅</a:t>
            </a:r>
            <a:r>
              <a:rPr lang="en-US" sz="1800" b="0" i="0" u="none" strike="noStrike" dirty="0" err="1">
                <a:effectLst/>
                <a:highlight>
                  <a:srgbClr val="DBEEF3"/>
                </a:highlight>
                <a:latin typeface="Reddit Sans" pitchFamily="2" charset="77"/>
                <a:ea typeface="Reddit Sans" pitchFamily="2" charset="77"/>
              </a:rPr>
              <a:t>AvgRatingit</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θ3​⋅</a:t>
            </a:r>
            <a:r>
              <a:rPr lang="en-US" sz="1800" b="0" i="0" u="none" strike="noStrike" dirty="0" err="1">
                <a:effectLst/>
                <a:highlight>
                  <a:srgbClr val="DBEEF3"/>
                </a:highlight>
                <a:latin typeface="Reddit Sans" pitchFamily="2" charset="77"/>
                <a:ea typeface="Reddit Sans" pitchFamily="2" charset="77"/>
              </a:rPr>
              <a:t>LeadRolesit</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α</a:t>
            </a:r>
            <a:r>
              <a:rPr lang="en-US" sz="1800" b="0" i="0" u="none" strike="noStrike" dirty="0" err="1">
                <a:effectLst/>
                <a:highlight>
                  <a:srgbClr val="DBEEF3"/>
                </a:highlight>
                <a:latin typeface="Reddit Sans" pitchFamily="2" charset="77"/>
                <a:ea typeface="Reddit Sans" pitchFamily="2" charset="77"/>
              </a:rPr>
              <a:t>i</a:t>
            </a:r>
            <a:r>
              <a:rPr lang="en-US" sz="1800" b="0" i="0" u="none" strike="noStrike" dirty="0">
                <a:effectLst/>
                <a:highlight>
                  <a:srgbClr val="DBEEF3"/>
                </a:highlight>
                <a:latin typeface="Reddit Sans" pitchFamily="2" charset="77"/>
                <a:ea typeface="Reddit Sans" pitchFamily="2" charset="77"/>
              </a:rPr>
              <a:t>​+</a:t>
            </a:r>
            <a:r>
              <a:rPr lang="el-GR" sz="1800" b="0" i="0" u="none" strike="noStrike" dirty="0">
                <a:effectLst/>
                <a:highlight>
                  <a:srgbClr val="DBEEF3"/>
                </a:highlight>
                <a:latin typeface="Reddit Sans" pitchFamily="2" charset="77"/>
                <a:ea typeface="Reddit Sans" pitchFamily="2" charset="77"/>
              </a:rPr>
              <a:t>γ</a:t>
            </a:r>
            <a:r>
              <a:rPr lang="en-US" sz="1800" b="0" i="0" u="none" strike="noStrike" dirty="0">
                <a:effectLst/>
                <a:highlight>
                  <a:srgbClr val="DBEEF3"/>
                </a:highlight>
                <a:latin typeface="Reddit Sans" pitchFamily="2" charset="77"/>
                <a:ea typeface="Reddit Sans" pitchFamily="2" charset="77"/>
              </a:rPr>
              <a:t>t​+</a:t>
            </a:r>
            <a:r>
              <a:rPr lang="el-GR" sz="1800" b="0" i="0" u="none" strike="noStrike" dirty="0">
                <a:effectLst/>
                <a:highlight>
                  <a:srgbClr val="DBEEF3"/>
                </a:highlight>
                <a:latin typeface="Reddit Sans" pitchFamily="2" charset="77"/>
                <a:ea typeface="Reddit Sans" pitchFamily="2" charset="77"/>
              </a:rPr>
              <a:t>ε</a:t>
            </a:r>
            <a:r>
              <a:rPr lang="en-US" sz="1800" b="0" i="0" u="none" strike="noStrike" dirty="0">
                <a:effectLst/>
                <a:highlight>
                  <a:srgbClr val="DBEEF3"/>
                </a:highlight>
                <a:latin typeface="Reddit Sans" pitchFamily="2" charset="77"/>
                <a:ea typeface="Reddit Sans" pitchFamily="2" charset="77"/>
              </a:rPr>
              <a:t>it​​</a:t>
            </a:r>
            <a:endParaRPr lang="en-US" dirty="0">
              <a:highlight>
                <a:srgbClr val="DBEEF3"/>
              </a:highlight>
              <a:latin typeface="Reddit Sans" pitchFamily="2" charset="77"/>
              <a:ea typeface="Reddit Sans" pitchFamily="2" charset="77"/>
            </a:endParaRPr>
          </a:p>
        </p:txBody>
      </p:sp>
      <p:sp>
        <p:nvSpPr>
          <p:cNvPr id="34" name="TextBox 33">
            <a:extLst>
              <a:ext uri="{FF2B5EF4-FFF2-40B4-BE49-F238E27FC236}">
                <a16:creationId xmlns:a16="http://schemas.microsoft.com/office/drawing/2014/main" id="{44557416-23FC-F380-8928-313A2E0CF0CC}"/>
              </a:ext>
            </a:extLst>
          </p:cNvPr>
          <p:cNvSpPr txBox="1"/>
          <p:nvPr/>
        </p:nvSpPr>
        <p:spPr>
          <a:xfrm>
            <a:off x="826877" y="5757363"/>
            <a:ext cx="10959445" cy="646331"/>
          </a:xfrm>
          <a:prstGeom prst="rect">
            <a:avLst/>
          </a:prstGeom>
          <a:noFill/>
        </p:spPr>
        <p:txBody>
          <a:bodyPr wrap="square">
            <a:spAutoFit/>
          </a:bodyPr>
          <a:lstStyle/>
          <a:p>
            <a:r>
              <a:rPr lang="el-GR" sz="1800" b="1" i="0" u="none" strike="noStrike" dirty="0">
                <a:effectLst/>
                <a:latin typeface="Reddit Sans" pitchFamily="2" charset="77"/>
                <a:ea typeface="Reddit Sans" pitchFamily="2" charset="77"/>
              </a:rPr>
              <a:t>β </a:t>
            </a:r>
            <a:r>
              <a:rPr lang="en-US" sz="1800" b="1" i="0" u="none" strike="noStrike" dirty="0">
                <a:effectLst/>
                <a:latin typeface="Reddit Sans" pitchFamily="2" charset="77"/>
                <a:ea typeface="Reddit Sans" pitchFamily="2" charset="77"/>
              </a:rPr>
              <a:t>estimates the causal effect</a:t>
            </a:r>
            <a:r>
              <a:rPr lang="en-US" sz="1800" b="0" i="0" u="none" strike="noStrike" dirty="0">
                <a:effectLst/>
                <a:latin typeface="Reddit Sans" pitchFamily="2" charset="77"/>
                <a:ea typeface="Reddit Sans" pitchFamily="2" charset="77"/>
              </a:rPr>
              <a:t> of MCU entry on an actor’s opening weekend performance, holding constant both actor-specific traits and year-specific shocks.​</a:t>
            </a:r>
            <a:endParaRPr lang="en-US" dirty="0">
              <a:latin typeface="Reddit Sans" pitchFamily="2" charset="77"/>
              <a:ea typeface="Reddit Sans" pitchFamily="2" charset="77"/>
            </a:endParaRPr>
          </a:p>
        </p:txBody>
      </p:sp>
    </p:spTree>
    <p:extLst>
      <p:ext uri="{BB962C8B-B14F-4D97-AF65-F5344CB8AC3E}">
        <p14:creationId xmlns:p14="http://schemas.microsoft.com/office/powerpoint/2010/main" val="3731161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B3CA8-6D29-A9AA-E891-28E6F8C4EC28}"/>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1D2C8AD0-9227-EF65-E860-4861EE67E8F5}"/>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55DE35-D428-55D0-03FF-DF02264416AE}"/>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BC63F5B9-5D74-7D2A-D2D6-3A98A3C19823}"/>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5" name="TextBox 34">
            <a:extLst>
              <a:ext uri="{FF2B5EF4-FFF2-40B4-BE49-F238E27FC236}">
                <a16:creationId xmlns:a16="http://schemas.microsoft.com/office/drawing/2014/main" id="{4A271A1E-38F2-D021-6B2A-F7D4C74519CA}"/>
              </a:ext>
            </a:extLst>
          </p:cNvPr>
          <p:cNvSpPr txBox="1"/>
          <p:nvPr/>
        </p:nvSpPr>
        <p:spPr>
          <a:xfrm>
            <a:off x="305925" y="1636910"/>
            <a:ext cx="11783028" cy="369332"/>
          </a:xfrm>
          <a:prstGeom prst="rect">
            <a:avLst/>
          </a:prstGeom>
          <a:noFill/>
        </p:spPr>
        <p:txBody>
          <a:bodyPr wrap="square">
            <a:spAutoFit/>
          </a:bodyPr>
          <a:lstStyle/>
          <a:p>
            <a:r>
              <a:rPr lang="en-US" b="0" i="0" u="none" strike="noStrike" dirty="0">
                <a:effectLst/>
                <a:latin typeface="Reddit Sans" pitchFamily="2" charset="77"/>
                <a:ea typeface="Reddit Sans" pitchFamily="2" charset="77"/>
              </a:rPr>
              <a:t> Control variables help isolate the true effect of treatment (e.g., MCU entry) by accounting for other influences.​</a:t>
            </a:r>
            <a:endParaRPr lang="en-US" dirty="0">
              <a:latin typeface="Reddit Sans" pitchFamily="2" charset="77"/>
              <a:ea typeface="Reddit Sans" pitchFamily="2" charset="77"/>
            </a:endParaRPr>
          </a:p>
        </p:txBody>
      </p:sp>
      <p:sp>
        <p:nvSpPr>
          <p:cNvPr id="36" name="TextBox 35">
            <a:extLst>
              <a:ext uri="{FF2B5EF4-FFF2-40B4-BE49-F238E27FC236}">
                <a16:creationId xmlns:a16="http://schemas.microsoft.com/office/drawing/2014/main" id="{CE0F6D30-CC20-483A-F7A2-8831AA52AAE9}"/>
              </a:ext>
            </a:extLst>
          </p:cNvPr>
          <p:cNvSpPr txBox="1"/>
          <p:nvPr/>
        </p:nvSpPr>
        <p:spPr>
          <a:xfrm>
            <a:off x="405677" y="1116829"/>
            <a:ext cx="6760184"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What Do Control Variables Do in a </a:t>
            </a:r>
            <a:r>
              <a:rPr lang="en-US" sz="2400" b="1" u="none" strike="noStrike" dirty="0" err="1">
                <a:effectLst/>
                <a:latin typeface="Reddit Sans" pitchFamily="2" charset="77"/>
                <a:ea typeface="Reddit Sans" pitchFamily="2" charset="77"/>
              </a:rPr>
              <a:t>DiD</a:t>
            </a:r>
            <a:r>
              <a:rPr lang="en-US" sz="2400" b="1" u="none" strike="noStrike" dirty="0">
                <a:effectLst/>
                <a:latin typeface="Reddit Sans" pitchFamily="2" charset="77"/>
                <a:ea typeface="Reddit Sans" pitchFamily="2" charset="77"/>
              </a:rPr>
              <a:t> Model?​</a:t>
            </a:r>
            <a:endParaRPr lang="en-US" sz="2400" b="1" dirty="0">
              <a:latin typeface="Reddit Sans" pitchFamily="2" charset="77"/>
              <a:ea typeface="Reddit Sans" pitchFamily="2" charset="77"/>
            </a:endParaRPr>
          </a:p>
        </p:txBody>
      </p:sp>
      <p:sp>
        <p:nvSpPr>
          <p:cNvPr id="37" name="TextBox 36">
            <a:extLst>
              <a:ext uri="{FF2B5EF4-FFF2-40B4-BE49-F238E27FC236}">
                <a16:creationId xmlns:a16="http://schemas.microsoft.com/office/drawing/2014/main" id="{7D9CC96D-4295-3C84-C931-FF8786AF8830}"/>
              </a:ext>
            </a:extLst>
          </p:cNvPr>
          <p:cNvSpPr txBox="1"/>
          <p:nvPr/>
        </p:nvSpPr>
        <p:spPr>
          <a:xfrm>
            <a:off x="405677" y="2064658"/>
            <a:ext cx="11783028" cy="1013354"/>
          </a:xfrm>
          <a:prstGeom prst="rect">
            <a:avLst/>
          </a:prstGeom>
          <a:noFill/>
        </p:spPr>
        <p:txBody>
          <a:bodyPr wrap="square">
            <a:spAutoFit/>
          </a:bodyPr>
          <a:lstStyle/>
          <a:p>
            <a:pPr>
              <a:lnSpc>
                <a:spcPct val="150000"/>
              </a:lnSpc>
            </a:pPr>
            <a:r>
              <a:rPr lang="en-US" sz="2400" b="1" i="0" u="none" strike="noStrike" dirty="0">
                <a:effectLst/>
                <a:latin typeface="Reddit Sans" pitchFamily="2" charset="77"/>
                <a:ea typeface="Reddit Sans" pitchFamily="2" charset="77"/>
              </a:rPr>
              <a:t>Why Include Controls?​​</a:t>
            </a:r>
            <a:br>
              <a:rPr lang="en-US" sz="1800" b="0" i="0" u="none" strike="noStrike" dirty="0">
                <a:effectLst/>
                <a:latin typeface="Reddit Sans" pitchFamily="2" charset="77"/>
                <a:ea typeface="Reddit Sans" pitchFamily="2" charset="77"/>
              </a:rPr>
            </a:br>
            <a:r>
              <a:rPr lang="en-US" sz="1800" b="0" i="0" u="none" strike="noStrike" dirty="0">
                <a:effectLst/>
                <a:latin typeface="Reddit Sans" pitchFamily="2" charset="77"/>
                <a:ea typeface="Reddit Sans" pitchFamily="2" charset="77"/>
              </a:rPr>
              <a:t>Control variables serve three core purposes in a causal (</a:t>
            </a:r>
            <a:r>
              <a:rPr lang="en-US" sz="1800" b="0" i="0" u="none" strike="noStrike" dirty="0" err="1">
                <a:effectLst/>
                <a:latin typeface="Reddit Sans" pitchFamily="2" charset="77"/>
                <a:ea typeface="Reddit Sans" pitchFamily="2" charset="77"/>
              </a:rPr>
              <a:t>DiD</a:t>
            </a:r>
            <a:r>
              <a:rPr lang="en-US" sz="1800" b="0" i="0" u="none" strike="noStrike" dirty="0">
                <a:effectLst/>
                <a:latin typeface="Reddit Sans" pitchFamily="2" charset="77"/>
                <a:ea typeface="Reddit Sans" pitchFamily="2" charset="77"/>
              </a:rPr>
              <a:t>) model:​</a:t>
            </a:r>
            <a:endParaRPr lang="en-US" dirty="0">
              <a:latin typeface="Reddit Sans" pitchFamily="2" charset="77"/>
              <a:ea typeface="Reddit Sans" pitchFamily="2" charset="77"/>
            </a:endParaRPr>
          </a:p>
        </p:txBody>
      </p:sp>
      <p:sp>
        <p:nvSpPr>
          <p:cNvPr id="38" name="TextBox 37">
            <a:extLst>
              <a:ext uri="{FF2B5EF4-FFF2-40B4-BE49-F238E27FC236}">
                <a16:creationId xmlns:a16="http://schemas.microsoft.com/office/drawing/2014/main" id="{C68F89AA-6FDE-09FA-A97E-556243F3363F}"/>
              </a:ext>
            </a:extLst>
          </p:cNvPr>
          <p:cNvSpPr txBox="1"/>
          <p:nvPr/>
        </p:nvSpPr>
        <p:spPr>
          <a:xfrm>
            <a:off x="1991317" y="3353905"/>
            <a:ext cx="9526967" cy="3139321"/>
          </a:xfrm>
          <a:prstGeom prst="rect">
            <a:avLst/>
          </a:prstGeom>
          <a:noFill/>
        </p:spPr>
        <p:txBody>
          <a:bodyPr wrap="none" rtlCol="0">
            <a:spAutoFit/>
          </a:bodyPr>
          <a:lstStyle/>
          <a:p>
            <a:r>
              <a:rPr lang="en-US" dirty="0">
                <a:latin typeface="Reddit Sans" pitchFamily="2" charset="77"/>
                <a:ea typeface="Reddit Sans" pitchFamily="2" charset="77"/>
              </a:rPr>
              <a:t>​Rule Out Alternative Explanations​</a:t>
            </a:r>
          </a:p>
          <a:p>
            <a:pPr marL="285750" indent="-285750">
              <a:buFont typeface="Arial" panose="020B0604020202020204" pitchFamily="34" charset="0"/>
              <a:buChar char="•"/>
            </a:pPr>
            <a:r>
              <a:rPr lang="en-US" dirty="0">
                <a:latin typeface="Reddit Sans" pitchFamily="2" charset="77"/>
                <a:ea typeface="Reddit Sans" pitchFamily="2" charset="77"/>
              </a:rPr>
              <a:t>Hold constant other factors (e.g., film count, ratings) that impact the outcome​</a:t>
            </a:r>
          </a:p>
          <a:p>
            <a:pPr marL="285750" indent="-285750">
              <a:buFont typeface="Arial" panose="020B0604020202020204" pitchFamily="34" charset="0"/>
              <a:buChar char="•"/>
            </a:pPr>
            <a:r>
              <a:rPr lang="en-US" dirty="0">
                <a:latin typeface="Reddit Sans" pitchFamily="2" charset="77"/>
                <a:ea typeface="Reddit Sans" pitchFamily="2" charset="77"/>
              </a:rPr>
              <a:t>Ensures treatment effect isn’t confounded by unrelated trends​</a:t>
            </a:r>
          </a:p>
          <a:p>
            <a:r>
              <a:rPr lang="en-US" dirty="0">
                <a:latin typeface="Reddit Sans" pitchFamily="2" charset="77"/>
                <a:ea typeface="Reddit Sans" pitchFamily="2" charset="77"/>
              </a:rPr>
              <a:t>​</a:t>
            </a:r>
          </a:p>
          <a:p>
            <a:r>
              <a:rPr lang="en-US" dirty="0">
                <a:latin typeface="Reddit Sans" pitchFamily="2" charset="77"/>
                <a:ea typeface="Reddit Sans" pitchFamily="2" charset="77"/>
              </a:rPr>
              <a:t>Reduce Omitted Variable Bias​</a:t>
            </a:r>
          </a:p>
          <a:p>
            <a:pPr marL="285750" indent="-285750">
              <a:buFont typeface="Arial" panose="020B0604020202020204" pitchFamily="34" charset="0"/>
              <a:buChar char="•"/>
            </a:pPr>
            <a:r>
              <a:rPr lang="en-US" dirty="0">
                <a:latin typeface="Reddit Sans" pitchFamily="2" charset="77"/>
                <a:ea typeface="Reddit Sans" pitchFamily="2" charset="77"/>
              </a:rPr>
              <a:t>Prevents incorrect attribution of effects to the treatment​</a:t>
            </a:r>
          </a:p>
          <a:p>
            <a:pPr marL="285750" indent="-285750">
              <a:buFont typeface="Arial" panose="020B0604020202020204" pitchFamily="34" charset="0"/>
              <a:buChar char="•"/>
            </a:pPr>
            <a:r>
              <a:rPr lang="en-US" dirty="0">
                <a:latin typeface="Reddit Sans" pitchFamily="2" charset="77"/>
                <a:ea typeface="Reddit Sans" pitchFamily="2" charset="77"/>
              </a:rPr>
              <a:t>Ex: Without controlling for film count, higher revenue may wrongly appear MCU-driven​</a:t>
            </a:r>
          </a:p>
          <a:p>
            <a:endParaRPr lang="en-US" dirty="0">
              <a:latin typeface="Reddit Sans" pitchFamily="2" charset="77"/>
              <a:ea typeface="Reddit Sans" pitchFamily="2" charset="77"/>
            </a:endParaRPr>
          </a:p>
          <a:p>
            <a:r>
              <a:rPr lang="en-US" dirty="0">
                <a:latin typeface="Reddit Sans" pitchFamily="2" charset="77"/>
                <a:ea typeface="Reddit Sans" pitchFamily="2" charset="77"/>
              </a:rPr>
              <a:t>Increase Statistical Precision​</a:t>
            </a:r>
          </a:p>
          <a:p>
            <a:pPr marL="285750" indent="-285750">
              <a:buFont typeface="Arial" panose="020B0604020202020204" pitchFamily="34" charset="0"/>
              <a:buChar char="•"/>
            </a:pPr>
            <a:r>
              <a:rPr lang="en-US" dirty="0">
                <a:latin typeface="Reddit Sans" pitchFamily="2" charset="77"/>
                <a:ea typeface="Reddit Sans" pitchFamily="2" charset="77"/>
              </a:rPr>
              <a:t>Explains residual variation → lowers standard errors​</a:t>
            </a:r>
          </a:p>
          <a:p>
            <a:pPr marL="285750" indent="-285750">
              <a:buFont typeface="Arial" panose="020B0604020202020204" pitchFamily="34" charset="0"/>
              <a:buChar char="•"/>
            </a:pPr>
            <a:r>
              <a:rPr lang="en-US" dirty="0">
                <a:latin typeface="Reddit Sans" pitchFamily="2" charset="77"/>
                <a:ea typeface="Reddit Sans" pitchFamily="2" charset="77"/>
              </a:rPr>
              <a:t>Makes treatment effects easier to detect confidently​​</a:t>
            </a:r>
          </a:p>
        </p:txBody>
      </p:sp>
      <p:sp>
        <p:nvSpPr>
          <p:cNvPr id="40" name="AutoShape 11" descr="Warning outline">
            <a:extLst>
              <a:ext uri="{FF2B5EF4-FFF2-40B4-BE49-F238E27FC236}">
                <a16:creationId xmlns:a16="http://schemas.microsoft.com/office/drawing/2014/main" id="{6DECEA28-E273-D136-245F-9E4D957645D8}"/>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4CA49C99-970C-A0C6-60FE-99D9A5CD2FB5}"/>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5862" name="Picture 22" descr="Target logos">
            <a:extLst>
              <a:ext uri="{FF2B5EF4-FFF2-40B4-BE49-F238E27FC236}">
                <a16:creationId xmlns:a16="http://schemas.microsoft.com/office/drawing/2014/main" id="{2256FC4B-D130-639B-296D-8567D367E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66378" y="3441429"/>
            <a:ext cx="677119" cy="677119"/>
          </a:xfrm>
          <a:prstGeom prst="rect">
            <a:avLst/>
          </a:prstGeom>
          <a:noFill/>
          <a:extLst>
            <a:ext uri="{909E8E84-426E-40DD-AFC4-6F175D3DCCD1}">
              <a14:hiddenFill xmlns:a14="http://schemas.microsoft.com/office/drawing/2010/main">
                <a:solidFill>
                  <a:srgbClr val="FFFFFF"/>
                </a:solidFill>
              </a14:hiddenFill>
            </a:ext>
          </a:extLst>
        </p:spPr>
      </p:pic>
      <p:pic>
        <p:nvPicPr>
          <p:cNvPr id="35868" name="Picture 28" descr="Black bar graph icon png vector - Pixsector">
            <a:extLst>
              <a:ext uri="{FF2B5EF4-FFF2-40B4-BE49-F238E27FC236}">
                <a16:creationId xmlns:a16="http://schemas.microsoft.com/office/drawing/2014/main" id="{7EABDF54-45BE-E43C-CA01-67FD09B3E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763" y="5132208"/>
            <a:ext cx="1636910" cy="1636910"/>
          </a:xfrm>
          <a:prstGeom prst="rect">
            <a:avLst/>
          </a:prstGeom>
          <a:noFill/>
          <a:extLst>
            <a:ext uri="{909E8E84-426E-40DD-AFC4-6F175D3DCCD1}">
              <a14:hiddenFill xmlns:a14="http://schemas.microsoft.com/office/drawing/2010/main">
                <a:solidFill>
                  <a:srgbClr val="FFFFFF"/>
                </a:solidFill>
              </a14:hiddenFill>
            </a:ext>
          </a:extLst>
        </p:spPr>
      </p:pic>
      <p:pic>
        <p:nvPicPr>
          <p:cNvPr id="35870" name="Picture 30" descr="Warning Sign PNG Transparent Images">
            <a:extLst>
              <a:ext uri="{FF2B5EF4-FFF2-40B4-BE49-F238E27FC236}">
                <a16:creationId xmlns:a16="http://schemas.microsoft.com/office/drawing/2014/main" id="{48470087-F6E0-8F66-D880-1AE0772C3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77" y="4091672"/>
            <a:ext cx="2184919" cy="1636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52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BADEF-F847-E216-2C64-129C2330083E}"/>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091BB778-9283-DF3A-FD47-7666283CD668}"/>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5A1F786-95E6-67C8-4FA0-051C927AA2FD}"/>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90E48A59-74AF-016C-61DE-2413924A59D0}"/>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6" name="TextBox 35">
            <a:extLst>
              <a:ext uri="{FF2B5EF4-FFF2-40B4-BE49-F238E27FC236}">
                <a16:creationId xmlns:a16="http://schemas.microsoft.com/office/drawing/2014/main" id="{2EB487C2-1FF2-569B-DDB2-01263CE3F3A5}"/>
              </a:ext>
            </a:extLst>
          </p:cNvPr>
          <p:cNvSpPr txBox="1"/>
          <p:nvPr/>
        </p:nvSpPr>
        <p:spPr>
          <a:xfrm>
            <a:off x="405677" y="1116829"/>
            <a:ext cx="3576620"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Logic of the co-efficient​</a:t>
            </a:r>
            <a:endParaRPr lang="en-US" sz="2400" b="1" dirty="0">
              <a:latin typeface="Reddit Sans" pitchFamily="2" charset="77"/>
              <a:ea typeface="Reddit Sans" pitchFamily="2" charset="77"/>
            </a:endParaRPr>
          </a:p>
        </p:txBody>
      </p:sp>
      <p:sp>
        <p:nvSpPr>
          <p:cNvPr id="38" name="TextBox 37">
            <a:extLst>
              <a:ext uri="{FF2B5EF4-FFF2-40B4-BE49-F238E27FC236}">
                <a16:creationId xmlns:a16="http://schemas.microsoft.com/office/drawing/2014/main" id="{56A5E452-9D3B-95DF-FA59-511407C7F166}"/>
              </a:ext>
            </a:extLst>
          </p:cNvPr>
          <p:cNvSpPr txBox="1"/>
          <p:nvPr/>
        </p:nvSpPr>
        <p:spPr>
          <a:xfrm>
            <a:off x="5671681" y="2094018"/>
            <a:ext cx="5808483" cy="3416320"/>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Reddit Sans" pitchFamily="2" charset="77"/>
                <a:ea typeface="Reddit Sans" pitchFamily="2" charset="77"/>
              </a:rPr>
              <a:t>Actor Dummy : </a:t>
            </a:r>
          </a:p>
          <a:p>
            <a:pPr marL="742950" lvl="1" indent="-285750">
              <a:buFont typeface="Arial" panose="020B0604020202020204" pitchFamily="34" charset="0"/>
              <a:buChar char="•"/>
            </a:pPr>
            <a:r>
              <a:rPr lang="en-US" dirty="0">
                <a:latin typeface="Reddit Sans" pitchFamily="2" charset="77"/>
                <a:ea typeface="Reddit Sans" pitchFamily="2" charset="77"/>
              </a:rPr>
              <a:t>Difference from reference actor → captures actor-specific traits (e.g., popularity, genre).​</a:t>
            </a:r>
          </a:p>
          <a:p>
            <a:endParaRPr lang="en-US" dirty="0">
              <a:latin typeface="Reddit Sans" pitchFamily="2" charset="77"/>
              <a:ea typeface="Reddit Sans" pitchFamily="2" charset="77"/>
            </a:endParaRPr>
          </a:p>
          <a:p>
            <a:pPr marL="285750" indent="-285750">
              <a:buFont typeface="Arial" panose="020B0604020202020204" pitchFamily="34" charset="0"/>
              <a:buChar char="•"/>
            </a:pPr>
            <a:r>
              <a:rPr lang="en-US" b="1" dirty="0">
                <a:latin typeface="Reddit Sans" pitchFamily="2" charset="77"/>
                <a:ea typeface="Reddit Sans" pitchFamily="2" charset="77"/>
              </a:rPr>
              <a:t>Year Dummy : </a:t>
            </a:r>
          </a:p>
          <a:p>
            <a:pPr marL="742950" lvl="1" indent="-285750">
              <a:buFont typeface="Arial" panose="020B0604020202020204" pitchFamily="34" charset="0"/>
              <a:buChar char="•"/>
            </a:pPr>
            <a:r>
              <a:rPr lang="en-US" dirty="0">
                <a:latin typeface="Reddit Sans" pitchFamily="2" charset="77"/>
                <a:ea typeface="Reddit Sans" pitchFamily="2" charset="77"/>
              </a:rPr>
              <a:t>Difference from reference year → captures industry-wide shocks (e.g., COVID, streaming trends).​</a:t>
            </a:r>
          </a:p>
          <a:p>
            <a:pPr lvl="1"/>
            <a:endParaRPr lang="en-US" b="1" dirty="0">
              <a:latin typeface="Reddit Sans" pitchFamily="2" charset="77"/>
              <a:ea typeface="Reddit Sans" pitchFamily="2" charset="77"/>
            </a:endParaRPr>
          </a:p>
          <a:p>
            <a:pPr marL="285750" indent="-285750">
              <a:buFont typeface="Arial" panose="020B0604020202020204" pitchFamily="34" charset="0"/>
              <a:buChar char="•"/>
            </a:pPr>
            <a:r>
              <a:rPr lang="en-US" b="1" dirty="0">
                <a:latin typeface="Reddit Sans" pitchFamily="2" charset="77"/>
                <a:ea typeface="Reddit Sans" pitchFamily="2" charset="77"/>
              </a:rPr>
              <a:t>Purpose: </a:t>
            </a:r>
          </a:p>
          <a:p>
            <a:pPr marL="742950" lvl="1" indent="-285750">
              <a:buFont typeface="Arial" panose="020B0604020202020204" pitchFamily="34" charset="0"/>
              <a:buChar char="•"/>
            </a:pPr>
            <a:r>
              <a:rPr lang="en-US" dirty="0">
                <a:latin typeface="Reddit Sans" pitchFamily="2" charset="77"/>
                <a:ea typeface="Reddit Sans" pitchFamily="2" charset="77"/>
              </a:rPr>
              <a:t>Isolate true treatment effects (e.g., MCU entry) by holding actor &amp; year effects constant.​</a:t>
            </a:r>
          </a:p>
        </p:txBody>
      </p:sp>
      <p:sp>
        <p:nvSpPr>
          <p:cNvPr id="40" name="AutoShape 11" descr="Warning outline">
            <a:extLst>
              <a:ext uri="{FF2B5EF4-FFF2-40B4-BE49-F238E27FC236}">
                <a16:creationId xmlns:a16="http://schemas.microsoft.com/office/drawing/2014/main" id="{B18D0EA5-FE01-D407-D8E2-905E587DD4F5}"/>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594BA572-FE78-2A78-F0F8-E7011D242D0E}"/>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7890" name="Picture 2" descr="Flow Chart Icon PNG Images, Vectors Free Download - Pngtree">
            <a:extLst>
              <a:ext uri="{FF2B5EF4-FFF2-40B4-BE49-F238E27FC236}">
                <a16:creationId xmlns:a16="http://schemas.microsoft.com/office/drawing/2014/main" id="{33585075-F52C-A857-AD5E-1A274E049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839" y="1812035"/>
            <a:ext cx="3233928" cy="323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706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EE1BD-A236-B9AD-A15A-BFD5A1AE42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A1B18F6-540E-3DDD-BC25-423946FAEA33}"/>
              </a:ext>
            </a:extLst>
          </p:cNvPr>
          <p:cNvSpPr txBox="1"/>
          <p:nvPr/>
        </p:nvSpPr>
        <p:spPr>
          <a:xfrm>
            <a:off x="7219406" y="1232371"/>
            <a:ext cx="4972594" cy="707886"/>
          </a:xfrm>
          <a:prstGeom prst="rect">
            <a:avLst/>
          </a:prstGeom>
          <a:noFill/>
        </p:spPr>
        <p:txBody>
          <a:bodyPr wrap="square" rtlCol="0">
            <a:spAutoFit/>
          </a:bodyPr>
          <a:lstStyle/>
          <a:p>
            <a:r>
              <a:rPr lang="en-US" sz="4000" b="1" dirty="0">
                <a:latin typeface="Reddit Sans ExtraBold" pitchFamily="2" charset="77"/>
                <a:ea typeface="Reddit Sans ExtraBold" pitchFamily="2" charset="77"/>
              </a:rPr>
              <a:t>Table Of Contents</a:t>
            </a:r>
          </a:p>
        </p:txBody>
      </p:sp>
      <p:sp>
        <p:nvSpPr>
          <p:cNvPr id="6" name="TextBox 5">
            <a:extLst>
              <a:ext uri="{FF2B5EF4-FFF2-40B4-BE49-F238E27FC236}">
                <a16:creationId xmlns:a16="http://schemas.microsoft.com/office/drawing/2014/main" id="{A8C7A0C6-F976-57C3-2AA4-26A91E3727AD}"/>
              </a:ext>
            </a:extLst>
          </p:cNvPr>
          <p:cNvSpPr txBox="1"/>
          <p:nvPr/>
        </p:nvSpPr>
        <p:spPr>
          <a:xfrm>
            <a:off x="1554372" y="1232371"/>
            <a:ext cx="4315605" cy="4801314"/>
          </a:xfrm>
          <a:prstGeom prst="rect">
            <a:avLst/>
          </a:prstGeom>
          <a:noFill/>
        </p:spPr>
        <p:txBody>
          <a:bodyPr wrap="none" rtlCol="0">
            <a:spAutoFit/>
          </a:bodyPr>
          <a:lstStyle/>
          <a:p>
            <a:pPr marL="342900" indent="-342900">
              <a:buFont typeface="+mj-lt"/>
              <a:buAutoNum type="arabicPeriod"/>
            </a:pPr>
            <a:r>
              <a:rPr lang="en-US" b="1" dirty="0">
                <a:solidFill>
                  <a:srgbClr val="ED1D24"/>
                </a:solidFill>
                <a:latin typeface="Reddit Sans" pitchFamily="2" charset="77"/>
                <a:ea typeface="Reddit Sans" pitchFamily="2" charset="77"/>
              </a:rPr>
              <a:t>Recap</a:t>
            </a:r>
          </a:p>
          <a:p>
            <a:pPr marL="800100" lvl="1" indent="-342900">
              <a:buFont typeface="Arial" panose="020B0604020202020204" pitchFamily="34" charset="0"/>
              <a:buChar char="•"/>
            </a:pPr>
            <a:r>
              <a:rPr lang="en-US" dirty="0">
                <a:latin typeface="Reddit Sans" pitchFamily="2" charset="77"/>
                <a:ea typeface="Reddit Sans" pitchFamily="2" charset="77"/>
              </a:rPr>
              <a:t>About The Company</a:t>
            </a:r>
          </a:p>
          <a:p>
            <a:pPr marL="800100" lvl="1" indent="-342900">
              <a:buFont typeface="Arial" panose="020B0604020202020204" pitchFamily="34" charset="0"/>
              <a:buChar char="•"/>
            </a:pPr>
            <a:r>
              <a:rPr lang="en-US" dirty="0">
                <a:latin typeface="Reddit Sans" pitchFamily="2" charset="77"/>
                <a:ea typeface="Reddit Sans" pitchFamily="2" charset="77"/>
              </a:rPr>
              <a:t>Initial Hypothesis</a:t>
            </a:r>
          </a:p>
          <a:p>
            <a:pPr marL="800100" lvl="1" indent="-342900">
              <a:buFont typeface="Arial" panose="020B0604020202020204" pitchFamily="34" charset="0"/>
              <a:buChar char="•"/>
            </a:pPr>
            <a:r>
              <a:rPr lang="en-US" dirty="0">
                <a:latin typeface="Reddit Sans" pitchFamily="2" charset="77"/>
                <a:ea typeface="Reddit Sans" pitchFamily="2" charset="77"/>
              </a:rPr>
              <a:t>Preliminary Analysis &amp; Feedback</a:t>
            </a:r>
            <a:endParaRPr lang="en-US" dirty="0"/>
          </a:p>
          <a:p>
            <a:pPr marL="342900" indent="-342900">
              <a:buFont typeface="+mj-lt"/>
              <a:buAutoNum type="arabicPeriod"/>
            </a:pPr>
            <a:r>
              <a:rPr lang="en-US" b="1" dirty="0">
                <a:solidFill>
                  <a:srgbClr val="ED1D24"/>
                </a:solidFill>
                <a:latin typeface="Reddit Sans" pitchFamily="2" charset="77"/>
                <a:ea typeface="Reddit Sans" pitchFamily="2" charset="77"/>
              </a:rPr>
              <a:t>Research Question</a:t>
            </a:r>
            <a:endParaRPr lang="en-US" dirty="0">
              <a:latin typeface="Reddit Sans" pitchFamily="2" charset="77"/>
              <a:ea typeface="Reddit Sans" pitchFamily="2" charset="77"/>
            </a:endParaRPr>
          </a:p>
          <a:p>
            <a:pPr marL="800100" lvl="1" indent="-342900">
              <a:buFont typeface="Arial" panose="020B0604020202020204" pitchFamily="34" charset="0"/>
              <a:buChar char="•"/>
            </a:pPr>
            <a:r>
              <a:rPr lang="en-US" dirty="0">
                <a:latin typeface="Reddit Sans" pitchFamily="2" charset="77"/>
                <a:ea typeface="Reddit Sans" pitchFamily="2" charset="77"/>
              </a:rPr>
              <a:t>Hypotheses </a:t>
            </a:r>
          </a:p>
          <a:p>
            <a:pPr marL="342900" indent="-342900">
              <a:buFont typeface="+mj-lt"/>
              <a:buAutoNum type="arabicPeriod"/>
            </a:pPr>
            <a:r>
              <a:rPr lang="en-US" b="1" dirty="0">
                <a:solidFill>
                  <a:srgbClr val="ED1D24"/>
                </a:solidFill>
                <a:latin typeface="Reddit Sans" pitchFamily="2" charset="77"/>
                <a:ea typeface="Reddit Sans" pitchFamily="2" charset="77"/>
              </a:rPr>
              <a:t>Data Collection</a:t>
            </a:r>
          </a:p>
          <a:p>
            <a:pPr marL="342900" indent="-342900">
              <a:buFont typeface="+mj-lt"/>
              <a:buAutoNum type="arabicPeriod"/>
            </a:pPr>
            <a:r>
              <a:rPr lang="en-US" b="1" dirty="0">
                <a:solidFill>
                  <a:srgbClr val="ED1D24"/>
                </a:solidFill>
                <a:latin typeface="Reddit Sans" pitchFamily="2" charset="77"/>
                <a:ea typeface="Reddit Sans" pitchFamily="2" charset="77"/>
              </a:rPr>
              <a:t>Exploratory Data Analysis</a:t>
            </a:r>
            <a:endParaRPr lang="en-US" dirty="0">
              <a:latin typeface="Reddit Sans" pitchFamily="2" charset="77"/>
              <a:ea typeface="Reddit Sans" pitchFamily="2" charset="77"/>
            </a:endParaRPr>
          </a:p>
          <a:p>
            <a:pPr marL="342900" indent="-342900">
              <a:buFont typeface="+mj-lt"/>
              <a:buAutoNum type="arabicPeriod"/>
            </a:pPr>
            <a:r>
              <a:rPr lang="en-US" b="1" dirty="0">
                <a:solidFill>
                  <a:srgbClr val="ED1D24"/>
                </a:solidFill>
                <a:latin typeface="Reddit Sans" pitchFamily="2" charset="77"/>
                <a:ea typeface="Reddit Sans" pitchFamily="2" charset="77"/>
              </a:rPr>
              <a:t>Causal Framework</a:t>
            </a:r>
          </a:p>
          <a:p>
            <a:pPr marL="800100" lvl="1" indent="-342900">
              <a:buFont typeface="Arial" panose="020B0604020202020204" pitchFamily="34" charset="0"/>
              <a:buChar char="•"/>
            </a:pPr>
            <a:r>
              <a:rPr lang="en-US" dirty="0">
                <a:latin typeface="Reddit Sans" pitchFamily="2" charset="77"/>
                <a:ea typeface="Reddit Sans" pitchFamily="2" charset="77"/>
              </a:rPr>
              <a:t>Model Setup</a:t>
            </a:r>
          </a:p>
          <a:p>
            <a:pPr marL="800100" lvl="1" indent="-342900">
              <a:buFont typeface="Arial" panose="020B0604020202020204" pitchFamily="34" charset="0"/>
              <a:buChar char="•"/>
            </a:pPr>
            <a:r>
              <a:rPr lang="en-US" dirty="0">
                <a:latin typeface="Reddit Sans" pitchFamily="2" charset="77"/>
                <a:ea typeface="Reddit Sans" pitchFamily="2" charset="77"/>
              </a:rPr>
              <a:t>Staggered </a:t>
            </a:r>
            <a:r>
              <a:rPr lang="en-US" dirty="0" err="1">
                <a:latin typeface="Reddit Sans" pitchFamily="2" charset="77"/>
                <a:ea typeface="Reddit Sans" pitchFamily="2" charset="77"/>
              </a:rPr>
              <a:t>DiD</a:t>
            </a:r>
            <a:endParaRPr lang="en-US" dirty="0">
              <a:latin typeface="Reddit Sans" pitchFamily="2" charset="77"/>
              <a:ea typeface="Reddit Sans" pitchFamily="2" charset="77"/>
            </a:endParaRPr>
          </a:p>
          <a:p>
            <a:pPr marL="800100" lvl="1" indent="-342900">
              <a:buFont typeface="Arial" panose="020B0604020202020204" pitchFamily="34" charset="0"/>
              <a:buChar char="•"/>
            </a:pPr>
            <a:r>
              <a:rPr lang="en-US" dirty="0">
                <a:latin typeface="Reddit Sans" pitchFamily="2" charset="77"/>
                <a:ea typeface="Reddit Sans" pitchFamily="2" charset="77"/>
              </a:rPr>
              <a:t>Need of Control Variables</a:t>
            </a:r>
          </a:p>
          <a:p>
            <a:pPr marL="800100" lvl="1" indent="-342900">
              <a:buFont typeface="Arial" panose="020B0604020202020204" pitchFamily="34" charset="0"/>
              <a:buChar char="•"/>
            </a:pPr>
            <a:r>
              <a:rPr lang="en-US" dirty="0">
                <a:latin typeface="Reddit Sans" pitchFamily="2" charset="77"/>
                <a:ea typeface="Reddit Sans" pitchFamily="2" charset="77"/>
              </a:rPr>
              <a:t>Logic of the co-efficient</a:t>
            </a:r>
          </a:p>
          <a:p>
            <a:pPr marL="800100" lvl="1" indent="-342900">
              <a:buFont typeface="Arial" panose="020B0604020202020204" pitchFamily="34" charset="0"/>
              <a:buChar char="•"/>
            </a:pPr>
            <a:r>
              <a:rPr lang="en-US" dirty="0">
                <a:latin typeface="Reddit Sans" pitchFamily="2" charset="77"/>
                <a:ea typeface="Reddit Sans" pitchFamily="2" charset="77"/>
              </a:rPr>
              <a:t>Model Insights</a:t>
            </a:r>
            <a:endParaRPr lang="en-US" dirty="0"/>
          </a:p>
          <a:p>
            <a:pPr marL="342900" indent="-342900">
              <a:buFont typeface="+mj-lt"/>
              <a:buAutoNum type="arabicPeriod"/>
            </a:pPr>
            <a:r>
              <a:rPr lang="en-US" b="1" dirty="0">
                <a:solidFill>
                  <a:srgbClr val="ED1D24"/>
                </a:solidFill>
                <a:latin typeface="Reddit Sans" pitchFamily="2" charset="77"/>
                <a:ea typeface="Reddit Sans" pitchFamily="2" charset="77"/>
              </a:rPr>
              <a:t>Conclusion</a:t>
            </a:r>
          </a:p>
          <a:p>
            <a:pPr marL="800100" lvl="1" indent="-342900">
              <a:buFont typeface="Arial" panose="020B0604020202020204" pitchFamily="34" charset="0"/>
              <a:buChar char="•"/>
            </a:pPr>
            <a:r>
              <a:rPr lang="en-US" dirty="0">
                <a:latin typeface="Reddit Sans" pitchFamily="2" charset="77"/>
                <a:ea typeface="Reddit Sans" pitchFamily="2" charset="77"/>
              </a:rPr>
              <a:t>Conclusion</a:t>
            </a:r>
          </a:p>
          <a:p>
            <a:pPr marL="800100" lvl="1" indent="-342900">
              <a:buFont typeface="Arial" panose="020B0604020202020204" pitchFamily="34" charset="0"/>
              <a:buChar char="•"/>
            </a:pPr>
            <a:r>
              <a:rPr lang="en-US" dirty="0">
                <a:latin typeface="Reddit Sans" pitchFamily="2" charset="77"/>
                <a:ea typeface="Reddit Sans" pitchFamily="2" charset="77"/>
              </a:rPr>
              <a:t>Limitation &amp; Future Scope</a:t>
            </a:r>
          </a:p>
        </p:txBody>
      </p:sp>
      <p:pic>
        <p:nvPicPr>
          <p:cNvPr id="7" name="Picture 2" descr="Marvel Logo PNG Transparent &amp; SVG Vector - Freebie Supply">
            <a:extLst>
              <a:ext uri="{FF2B5EF4-FFF2-40B4-BE49-F238E27FC236}">
                <a16:creationId xmlns:a16="http://schemas.microsoft.com/office/drawing/2014/main" id="{C434C8E9-C5E4-75A5-A308-3BD4C30DF329}"/>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075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5B623-8EFB-8F5F-5859-A0F346F44CF3}"/>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A9F3D4E2-3911-96E0-FEEA-7A9D00AA4EC2}"/>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DE96C6A-BB37-A455-EFC8-377E33281E71}"/>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2E825833-C282-F330-71E1-1862DF2E702D}"/>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6" name="TextBox 35">
            <a:extLst>
              <a:ext uri="{FF2B5EF4-FFF2-40B4-BE49-F238E27FC236}">
                <a16:creationId xmlns:a16="http://schemas.microsoft.com/office/drawing/2014/main" id="{5BA092CE-5AA0-0967-8A1A-3C0FD4B0E52E}"/>
              </a:ext>
            </a:extLst>
          </p:cNvPr>
          <p:cNvSpPr txBox="1"/>
          <p:nvPr/>
        </p:nvSpPr>
        <p:spPr>
          <a:xfrm>
            <a:off x="405677" y="1116829"/>
            <a:ext cx="2257349"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Model Insights</a:t>
            </a:r>
            <a:endParaRPr lang="en-US" sz="2400" b="1" dirty="0">
              <a:latin typeface="Reddit Sans" pitchFamily="2" charset="77"/>
              <a:ea typeface="Reddit Sans" pitchFamily="2" charset="77"/>
            </a:endParaRPr>
          </a:p>
        </p:txBody>
      </p:sp>
      <p:sp>
        <p:nvSpPr>
          <p:cNvPr id="40" name="AutoShape 11" descr="Warning outline">
            <a:extLst>
              <a:ext uri="{FF2B5EF4-FFF2-40B4-BE49-F238E27FC236}">
                <a16:creationId xmlns:a16="http://schemas.microsoft.com/office/drawing/2014/main" id="{64DB62F7-D14A-1459-9A4C-F669D3854B6F}"/>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95B0F6DC-C6BD-9980-BDA4-AAD4C020520E}"/>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C3167ADF-3A1E-13F4-1CFB-BF2DBCAF791B}"/>
              </a:ext>
            </a:extLst>
          </p:cNvPr>
          <p:cNvSpPr txBox="1"/>
          <p:nvPr/>
        </p:nvSpPr>
        <p:spPr>
          <a:xfrm>
            <a:off x="405677" y="1636910"/>
            <a:ext cx="11380646" cy="923330"/>
          </a:xfrm>
          <a:prstGeom prst="rect">
            <a:avLst/>
          </a:prstGeom>
          <a:noFill/>
        </p:spPr>
        <p:txBody>
          <a:bodyPr wrap="square">
            <a:spAutoFit/>
          </a:bodyPr>
          <a:lstStyle/>
          <a:p>
            <a:r>
              <a:rPr lang="el-GR" b="0" i="0" u="none" strike="noStrike" dirty="0">
                <a:effectLst/>
                <a:latin typeface="Reddit Sans" pitchFamily="2" charset="77"/>
                <a:ea typeface="Reddit Sans" pitchFamily="2" charset="77"/>
              </a:rPr>
              <a:t>β </a:t>
            </a:r>
            <a:r>
              <a:rPr lang="en-US" b="0" i="0" u="none" strike="noStrike" dirty="0">
                <a:effectLst/>
                <a:latin typeface="Reddit Sans" pitchFamily="2" charset="77"/>
                <a:ea typeface="Reddit Sans" pitchFamily="2" charset="77"/>
              </a:rPr>
              <a:t>is the causal estimate: </a:t>
            </a:r>
          </a:p>
          <a:p>
            <a:r>
              <a:rPr lang="en-US" b="0" i="0" u="none" strike="noStrike" dirty="0">
                <a:effectLst/>
                <a:latin typeface="Reddit Sans" pitchFamily="2" charset="77"/>
                <a:ea typeface="Reddit Sans" pitchFamily="2" charset="77"/>
              </a:rPr>
              <a:t>the average percentage change in opening‑weekend revenue attributable to joining the MCU, </a:t>
            </a:r>
          </a:p>
          <a:p>
            <a:r>
              <a:rPr lang="en-US" b="0" i="0" u="none" strike="noStrike" dirty="0">
                <a:effectLst/>
                <a:latin typeface="Reddit Sans" pitchFamily="2" charset="77"/>
                <a:ea typeface="Reddit Sans" pitchFamily="2" charset="77"/>
              </a:rPr>
              <a:t>after accounting for workload, film quality, screen presence, and common year shocks.​</a:t>
            </a:r>
            <a:endParaRPr lang="en-US" dirty="0">
              <a:latin typeface="Reddit Sans" pitchFamily="2" charset="77"/>
              <a:ea typeface="Reddit Sans" pitchFamily="2" charset="77"/>
            </a:endParaRPr>
          </a:p>
        </p:txBody>
      </p:sp>
      <p:graphicFrame>
        <p:nvGraphicFramePr>
          <p:cNvPr id="5" name="Table 4">
            <a:extLst>
              <a:ext uri="{FF2B5EF4-FFF2-40B4-BE49-F238E27FC236}">
                <a16:creationId xmlns:a16="http://schemas.microsoft.com/office/drawing/2014/main" id="{FBA4FC50-509D-131A-931F-AC13EB09ED92}"/>
              </a:ext>
            </a:extLst>
          </p:cNvPr>
          <p:cNvGraphicFramePr>
            <a:graphicFrameLocks noGrp="1"/>
          </p:cNvGraphicFramePr>
          <p:nvPr>
            <p:extLst>
              <p:ext uri="{D42A27DB-BD31-4B8C-83A1-F6EECF244321}">
                <p14:modId xmlns:p14="http://schemas.microsoft.com/office/powerpoint/2010/main" val="2720182565"/>
              </p:ext>
            </p:extLst>
          </p:nvPr>
        </p:nvGraphicFramePr>
        <p:xfrm>
          <a:off x="838200" y="2940028"/>
          <a:ext cx="10515600" cy="2388172"/>
        </p:xfrm>
        <a:graphic>
          <a:graphicData uri="http://schemas.openxmlformats.org/drawingml/2006/table">
            <a:tbl>
              <a:tblPr/>
              <a:tblGrid>
                <a:gridCol w="2628900">
                  <a:extLst>
                    <a:ext uri="{9D8B030D-6E8A-4147-A177-3AD203B41FA5}">
                      <a16:colId xmlns:a16="http://schemas.microsoft.com/office/drawing/2014/main" val="1287292194"/>
                    </a:ext>
                  </a:extLst>
                </a:gridCol>
                <a:gridCol w="2628900">
                  <a:extLst>
                    <a:ext uri="{9D8B030D-6E8A-4147-A177-3AD203B41FA5}">
                      <a16:colId xmlns:a16="http://schemas.microsoft.com/office/drawing/2014/main" val="2062197327"/>
                    </a:ext>
                  </a:extLst>
                </a:gridCol>
                <a:gridCol w="2628900">
                  <a:extLst>
                    <a:ext uri="{9D8B030D-6E8A-4147-A177-3AD203B41FA5}">
                      <a16:colId xmlns:a16="http://schemas.microsoft.com/office/drawing/2014/main" val="504119704"/>
                    </a:ext>
                  </a:extLst>
                </a:gridCol>
                <a:gridCol w="2628900">
                  <a:extLst>
                    <a:ext uri="{9D8B030D-6E8A-4147-A177-3AD203B41FA5}">
                      <a16:colId xmlns:a16="http://schemas.microsoft.com/office/drawing/2014/main" val="905389624"/>
                    </a:ext>
                  </a:extLst>
                </a:gridCol>
              </a:tblGrid>
              <a:tr h="364217">
                <a:tc>
                  <a:txBody>
                    <a:bodyPr/>
                    <a:lstStyle/>
                    <a:p>
                      <a:pPr algn="l" rtl="0" fontAlgn="base">
                        <a:lnSpc>
                          <a:spcPts val="2175"/>
                        </a:lnSpc>
                        <a:buNone/>
                      </a:pPr>
                      <a:r>
                        <a:rPr lang="en-US" sz="1800" b="1" i="0" dirty="0">
                          <a:solidFill>
                            <a:srgbClr val="FFFFF0"/>
                          </a:solidFill>
                          <a:effectLst/>
                          <a:latin typeface="Reddit Sans" pitchFamily="2" charset="77"/>
                          <a:ea typeface="Reddit Sans" pitchFamily="2" charset="77"/>
                        </a:rPr>
                        <a:t>Coefficient​</a:t>
                      </a:r>
                      <a:endParaRPr lang="en-US" b="1" i="0" dirty="0">
                        <a:solidFill>
                          <a:srgbClr val="FFFFF0"/>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1D24"/>
                    </a:solidFill>
                  </a:tcPr>
                </a:tc>
                <a:tc>
                  <a:txBody>
                    <a:bodyPr/>
                    <a:lstStyle/>
                    <a:p>
                      <a:pPr algn="l" rtl="0" fontAlgn="base">
                        <a:lnSpc>
                          <a:spcPts val="2175"/>
                        </a:lnSpc>
                        <a:buNone/>
                      </a:pPr>
                      <a:r>
                        <a:rPr lang="en-US" sz="1800" b="1" i="0" dirty="0">
                          <a:solidFill>
                            <a:srgbClr val="FFFFF0"/>
                          </a:solidFill>
                          <a:effectLst/>
                          <a:latin typeface="Reddit Sans" pitchFamily="2" charset="77"/>
                          <a:ea typeface="Reddit Sans" pitchFamily="2" charset="77"/>
                        </a:rPr>
                        <a:t>Estimate</a:t>
                      </a:r>
                      <a:r>
                        <a:rPr lang="en-US" sz="1800" b="0" i="0" dirty="0">
                          <a:solidFill>
                            <a:srgbClr val="FFFFF0"/>
                          </a:solidFill>
                          <a:effectLst/>
                          <a:latin typeface="Reddit Sans" pitchFamily="2" charset="77"/>
                          <a:ea typeface="Reddit Sans" pitchFamily="2" charset="77"/>
                        </a:rPr>
                        <a:t>​</a:t>
                      </a:r>
                      <a:endParaRPr lang="en-US" b="0" i="0" dirty="0">
                        <a:solidFill>
                          <a:srgbClr val="FFFFF0"/>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1D24"/>
                    </a:solidFill>
                  </a:tcPr>
                </a:tc>
                <a:tc>
                  <a:txBody>
                    <a:bodyPr/>
                    <a:lstStyle/>
                    <a:p>
                      <a:pPr algn="l" rtl="0" fontAlgn="base">
                        <a:lnSpc>
                          <a:spcPts val="2175"/>
                        </a:lnSpc>
                        <a:buNone/>
                      </a:pPr>
                      <a:r>
                        <a:rPr lang="en-US" sz="1800" b="1" i="0" dirty="0">
                          <a:solidFill>
                            <a:srgbClr val="FFFFF0"/>
                          </a:solidFill>
                          <a:effectLst/>
                          <a:latin typeface="Reddit Sans" pitchFamily="2" charset="77"/>
                          <a:ea typeface="Reddit Sans" pitchFamily="2" charset="77"/>
                        </a:rPr>
                        <a:t>p‑value​</a:t>
                      </a:r>
                      <a:endParaRPr lang="en-US" b="1" i="0" dirty="0">
                        <a:solidFill>
                          <a:srgbClr val="FFFFF0"/>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1D24"/>
                    </a:solidFill>
                  </a:tcPr>
                </a:tc>
                <a:tc>
                  <a:txBody>
                    <a:bodyPr/>
                    <a:lstStyle/>
                    <a:p>
                      <a:pPr algn="l" rtl="0" fontAlgn="base">
                        <a:lnSpc>
                          <a:spcPts val="2175"/>
                        </a:lnSpc>
                        <a:buNone/>
                      </a:pPr>
                      <a:r>
                        <a:rPr lang="en-US" sz="1800" b="1" i="0" dirty="0">
                          <a:solidFill>
                            <a:srgbClr val="FFFFF0"/>
                          </a:solidFill>
                          <a:effectLst/>
                          <a:latin typeface="Reddit Sans" pitchFamily="2" charset="77"/>
                          <a:ea typeface="Reddit Sans" pitchFamily="2" charset="77"/>
                        </a:rPr>
                        <a:t>Economic interpretation*​</a:t>
                      </a:r>
                      <a:endParaRPr lang="en-US" b="1" i="0" dirty="0">
                        <a:solidFill>
                          <a:srgbClr val="FFFFF0"/>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D1D24"/>
                    </a:solidFill>
                  </a:tcPr>
                </a:tc>
                <a:extLst>
                  <a:ext uri="{0D108BD9-81ED-4DB2-BD59-A6C34878D82A}">
                    <a16:rowId xmlns:a16="http://schemas.microsoft.com/office/drawing/2014/main" val="2079173720"/>
                  </a:ext>
                </a:extLst>
              </a:tr>
              <a:tr h="1715691">
                <a:tc>
                  <a:txBody>
                    <a:bodyPr/>
                    <a:lstStyle/>
                    <a:p>
                      <a:pPr algn="l" rtl="0" fontAlgn="base">
                        <a:lnSpc>
                          <a:spcPts val="2175"/>
                        </a:lnSpc>
                        <a:buNone/>
                      </a:pPr>
                      <a:r>
                        <a:rPr lang="en-US" sz="1800" b="0" i="0" dirty="0">
                          <a:solidFill>
                            <a:schemeClr val="tx1"/>
                          </a:solidFill>
                          <a:effectLst/>
                          <a:latin typeface="Reddit Sans" pitchFamily="2" charset="77"/>
                          <a:ea typeface="Reddit Sans" pitchFamily="2" charset="77"/>
                        </a:rPr>
                        <a:t>Treatment​</a:t>
                      </a:r>
                      <a:endParaRPr lang="en-US" b="0" i="0" dirty="0">
                        <a:solidFill>
                          <a:schemeClr val="tx1"/>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rtl="0" fontAlgn="base">
                        <a:lnSpc>
                          <a:spcPts val="2175"/>
                        </a:lnSpc>
                        <a:buNone/>
                      </a:pPr>
                      <a:r>
                        <a:rPr lang="en-US" sz="1800" b="0" i="0" dirty="0">
                          <a:solidFill>
                            <a:schemeClr val="tx1"/>
                          </a:solidFill>
                          <a:effectLst/>
                          <a:latin typeface="Reddit Sans" pitchFamily="2" charset="77"/>
                          <a:ea typeface="Reddit Sans" pitchFamily="2" charset="77"/>
                        </a:rPr>
                        <a:t>+ 2.085 log‑pts​</a:t>
                      </a:r>
                      <a:endParaRPr lang="en-US" b="0" i="0" dirty="0">
                        <a:solidFill>
                          <a:schemeClr val="tx1"/>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rtl="0" fontAlgn="base">
                        <a:lnSpc>
                          <a:spcPts val="2175"/>
                        </a:lnSpc>
                        <a:buNone/>
                      </a:pPr>
                      <a:r>
                        <a:rPr lang="en-US" sz="1800" b="0" i="0">
                          <a:solidFill>
                            <a:schemeClr val="tx1"/>
                          </a:solidFill>
                          <a:effectLst/>
                          <a:latin typeface="Reddit Sans" pitchFamily="2" charset="77"/>
                          <a:ea typeface="Reddit Sans" pitchFamily="2" charset="77"/>
                        </a:rPr>
                        <a:t>0.000​</a:t>
                      </a:r>
                      <a:endParaRPr lang="en-US" b="0" i="0">
                        <a:solidFill>
                          <a:schemeClr val="tx1"/>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l" rtl="0" fontAlgn="base">
                        <a:lnSpc>
                          <a:spcPts val="2175"/>
                        </a:lnSpc>
                        <a:buNone/>
                      </a:pPr>
                      <a:r>
                        <a:rPr lang="en-US" sz="1800" b="0" i="0" dirty="0">
                          <a:solidFill>
                            <a:schemeClr val="tx1"/>
                          </a:solidFill>
                          <a:effectLst/>
                          <a:latin typeface="Reddit Sans" pitchFamily="2" charset="77"/>
                          <a:ea typeface="Reddit Sans" pitchFamily="2" charset="77"/>
                        </a:rPr>
                        <a:t>≈ + 705 % to opening‑weekend gross once an actor appears in the MCU.(e^2.085 ≈ 8.05 ⇒ 8× larger weekends)​</a:t>
                      </a:r>
                      <a:endParaRPr lang="en-US" b="0" i="0" dirty="0">
                        <a:solidFill>
                          <a:schemeClr val="tx1"/>
                        </a:solidFill>
                        <a:effectLst/>
                        <a:latin typeface="Reddit Sans" pitchFamily="2" charset="77"/>
                        <a:ea typeface="Reddit Sans" pitchFamily="2" charset="77"/>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041757510"/>
                  </a:ext>
                </a:extLst>
              </a:tr>
            </a:tbl>
          </a:graphicData>
        </a:graphic>
      </p:graphicFrame>
      <p:sp>
        <p:nvSpPr>
          <p:cNvPr id="7" name="TextBox 6">
            <a:extLst>
              <a:ext uri="{FF2B5EF4-FFF2-40B4-BE49-F238E27FC236}">
                <a16:creationId xmlns:a16="http://schemas.microsoft.com/office/drawing/2014/main" id="{AD9D9FA9-7B57-A5B7-C484-FCA10FB9A1AD}"/>
              </a:ext>
            </a:extLst>
          </p:cNvPr>
          <p:cNvSpPr txBox="1"/>
          <p:nvPr/>
        </p:nvSpPr>
        <p:spPr>
          <a:xfrm>
            <a:off x="405677" y="5328200"/>
            <a:ext cx="6105644" cy="369332"/>
          </a:xfrm>
          <a:prstGeom prst="rect">
            <a:avLst/>
          </a:prstGeom>
          <a:noFill/>
        </p:spPr>
        <p:txBody>
          <a:bodyPr wrap="square">
            <a:spAutoFit/>
          </a:bodyPr>
          <a:lstStyle/>
          <a:p>
            <a:r>
              <a:rPr lang="en-US" sz="1800" b="0" i="0" u="none" strike="noStrike" dirty="0">
                <a:effectLst/>
                <a:latin typeface="Reddit Sans" pitchFamily="2" charset="77"/>
                <a:ea typeface="Reddit Sans" pitchFamily="2" charset="77"/>
              </a:rPr>
              <a:t>*Percent effect = e^</a:t>
            </a:r>
            <a:r>
              <a:rPr lang="el-GR" sz="1800" b="0" i="0" u="none" strike="noStrike" dirty="0">
                <a:effectLst/>
                <a:latin typeface="Reddit Sans" pitchFamily="2" charset="77"/>
                <a:ea typeface="Reddit Sans" pitchFamily="2" charset="77"/>
              </a:rPr>
              <a:t>β – 1</a:t>
            </a:r>
            <a:endParaRPr lang="en-US" dirty="0">
              <a:latin typeface="Reddit Sans" pitchFamily="2" charset="77"/>
              <a:ea typeface="Reddit Sans" pitchFamily="2" charset="77"/>
            </a:endParaRPr>
          </a:p>
        </p:txBody>
      </p:sp>
      <p:sp>
        <p:nvSpPr>
          <p:cNvPr id="9" name="TextBox 8">
            <a:extLst>
              <a:ext uri="{FF2B5EF4-FFF2-40B4-BE49-F238E27FC236}">
                <a16:creationId xmlns:a16="http://schemas.microsoft.com/office/drawing/2014/main" id="{73C68BDE-D1DA-E4B1-C5C1-C53206E9FE64}"/>
              </a:ext>
            </a:extLst>
          </p:cNvPr>
          <p:cNvSpPr txBox="1"/>
          <p:nvPr/>
        </p:nvSpPr>
        <p:spPr>
          <a:xfrm>
            <a:off x="405677" y="5871740"/>
            <a:ext cx="11493098" cy="923330"/>
          </a:xfrm>
          <a:prstGeom prst="rect">
            <a:avLst/>
          </a:prstGeom>
          <a:solidFill>
            <a:srgbClr val="ED1D24">
              <a:alpha val="79000"/>
            </a:srgbClr>
          </a:solidFill>
        </p:spPr>
        <p:txBody>
          <a:bodyPr wrap="square">
            <a:spAutoFit/>
          </a:bodyPr>
          <a:lstStyle/>
          <a:p>
            <a:r>
              <a:rPr lang="en-US" sz="1800" b="1" i="0" u="none" strike="noStrike" dirty="0">
                <a:effectLst/>
                <a:latin typeface="Reddit Sans" pitchFamily="2" charset="77"/>
                <a:ea typeface="Reddit Sans" pitchFamily="2" charset="77"/>
              </a:rPr>
              <a:t>Take‑away:</a:t>
            </a:r>
            <a:r>
              <a:rPr lang="en-US" sz="1800" b="0" i="0" u="none" strike="noStrike" dirty="0">
                <a:effectLst/>
                <a:latin typeface="Reddit Sans" pitchFamily="2" charset="77"/>
                <a:ea typeface="Reddit Sans" pitchFamily="2" charset="77"/>
              </a:rPr>
              <a:t> after you net out actor fixed traits, year shocks, workload, and film quality, an MCU role multiplies the actor’s annual opening‑weekend takings by roughly </a:t>
            </a:r>
            <a:r>
              <a:rPr lang="en-US" sz="1800" b="1" i="0" u="none" strike="noStrike" dirty="0">
                <a:effectLst/>
                <a:latin typeface="Reddit Sans" pitchFamily="2" charset="77"/>
                <a:ea typeface="Reddit Sans" pitchFamily="2" charset="77"/>
              </a:rPr>
              <a:t>eight‑fold</a:t>
            </a:r>
            <a:r>
              <a:rPr lang="en-US" sz="1800" b="0" i="0" u="none" strike="noStrike" dirty="0">
                <a:effectLst/>
                <a:latin typeface="Reddit Sans" pitchFamily="2" charset="77"/>
                <a:ea typeface="Reddit Sans" pitchFamily="2" charset="77"/>
              </a:rPr>
              <a:t>. That is both economically and statistically enormous, strongly supporting a causal MCU halo.​</a:t>
            </a:r>
            <a:endParaRPr lang="en-US" dirty="0">
              <a:latin typeface="Reddit Sans" pitchFamily="2" charset="77"/>
              <a:ea typeface="Reddit Sans" pitchFamily="2" charset="77"/>
            </a:endParaRPr>
          </a:p>
        </p:txBody>
      </p:sp>
    </p:spTree>
    <p:extLst>
      <p:ext uri="{BB962C8B-B14F-4D97-AF65-F5344CB8AC3E}">
        <p14:creationId xmlns:p14="http://schemas.microsoft.com/office/powerpoint/2010/main" val="3742150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ED602-18A7-79A5-5F3C-EC9F6D0AA96B}"/>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0DC50E42-AC01-31F0-0509-2DC604DAAB9A}"/>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264336-6065-6826-A562-0A84E5DF5AE6}"/>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5. Causal Framework </a:t>
            </a:r>
          </a:p>
        </p:txBody>
      </p:sp>
      <p:sp>
        <p:nvSpPr>
          <p:cNvPr id="13" name="TextBox 12">
            <a:extLst>
              <a:ext uri="{FF2B5EF4-FFF2-40B4-BE49-F238E27FC236}">
                <a16:creationId xmlns:a16="http://schemas.microsoft.com/office/drawing/2014/main" id="{B1C6CC64-42FB-4386-81AF-B4F046728805}"/>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6" name="TextBox 35">
            <a:extLst>
              <a:ext uri="{FF2B5EF4-FFF2-40B4-BE49-F238E27FC236}">
                <a16:creationId xmlns:a16="http://schemas.microsoft.com/office/drawing/2014/main" id="{E92C4F2C-BF13-11CD-7E34-D48C93212C5A}"/>
              </a:ext>
            </a:extLst>
          </p:cNvPr>
          <p:cNvSpPr txBox="1"/>
          <p:nvPr/>
        </p:nvSpPr>
        <p:spPr>
          <a:xfrm>
            <a:off x="405677" y="1116829"/>
            <a:ext cx="2257349"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Model Insights</a:t>
            </a:r>
            <a:endParaRPr lang="en-US" sz="2400" b="1" dirty="0">
              <a:latin typeface="Reddit Sans" pitchFamily="2" charset="77"/>
              <a:ea typeface="Reddit Sans" pitchFamily="2" charset="77"/>
            </a:endParaRPr>
          </a:p>
        </p:txBody>
      </p:sp>
      <p:sp>
        <p:nvSpPr>
          <p:cNvPr id="40" name="AutoShape 11" descr="Warning outline">
            <a:extLst>
              <a:ext uri="{FF2B5EF4-FFF2-40B4-BE49-F238E27FC236}">
                <a16:creationId xmlns:a16="http://schemas.microsoft.com/office/drawing/2014/main" id="{79FD7019-5397-8DA0-AE90-46243F1FD888}"/>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43EEC819-34DE-74B5-618D-AB612A31F047}"/>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86" name="Picture 2" descr="A screenshot of a computer&#10;&#10;AI-generated content may be incorrect.">
            <a:extLst>
              <a:ext uri="{FF2B5EF4-FFF2-40B4-BE49-F238E27FC236}">
                <a16:creationId xmlns:a16="http://schemas.microsoft.com/office/drawing/2014/main" id="{A1F30155-17B8-E2EE-2918-D81345A02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636910"/>
            <a:ext cx="10798159" cy="4752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55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A0F1-9777-2FFE-CE8A-E711630D2122}"/>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A2D19441-778E-CC97-006C-EFA308D40E8C}"/>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3D0FE53-6ACB-1843-00FD-8851266EC963}"/>
              </a:ext>
            </a:extLst>
          </p:cNvPr>
          <p:cNvSpPr txBox="1"/>
          <p:nvPr/>
        </p:nvSpPr>
        <p:spPr>
          <a:xfrm>
            <a:off x="8356922" y="313471"/>
            <a:ext cx="3429401" cy="707886"/>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6. Conclusion</a:t>
            </a:r>
          </a:p>
        </p:txBody>
      </p:sp>
      <p:sp>
        <p:nvSpPr>
          <p:cNvPr id="13" name="TextBox 12">
            <a:extLst>
              <a:ext uri="{FF2B5EF4-FFF2-40B4-BE49-F238E27FC236}">
                <a16:creationId xmlns:a16="http://schemas.microsoft.com/office/drawing/2014/main" id="{C7441C6C-A37B-68AB-C9E7-4FB1D17C7DC5}"/>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6" name="TextBox 35">
            <a:extLst>
              <a:ext uri="{FF2B5EF4-FFF2-40B4-BE49-F238E27FC236}">
                <a16:creationId xmlns:a16="http://schemas.microsoft.com/office/drawing/2014/main" id="{C97ED2B5-2400-F183-A38A-1D298554A2A1}"/>
              </a:ext>
            </a:extLst>
          </p:cNvPr>
          <p:cNvSpPr txBox="1"/>
          <p:nvPr/>
        </p:nvSpPr>
        <p:spPr>
          <a:xfrm>
            <a:off x="405677" y="1116829"/>
            <a:ext cx="6777817"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The MCU Effect Is Real—and Transformative​!!!</a:t>
            </a:r>
            <a:endParaRPr lang="en-US" sz="2400" b="1" dirty="0">
              <a:latin typeface="Reddit Sans" pitchFamily="2" charset="77"/>
              <a:ea typeface="Reddit Sans" pitchFamily="2" charset="77"/>
            </a:endParaRPr>
          </a:p>
        </p:txBody>
      </p:sp>
      <p:sp>
        <p:nvSpPr>
          <p:cNvPr id="40" name="AutoShape 11" descr="Warning outline">
            <a:extLst>
              <a:ext uri="{FF2B5EF4-FFF2-40B4-BE49-F238E27FC236}">
                <a16:creationId xmlns:a16="http://schemas.microsoft.com/office/drawing/2014/main" id="{A687A93C-0403-A714-A82B-D20665D409E2}"/>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2AC0F8D3-3B5C-71E5-72C1-3B8C2DB3A3A1}"/>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E39E1D63-8D3C-DFC8-0170-DEEE2DBEA3AC}"/>
              </a:ext>
            </a:extLst>
          </p:cNvPr>
          <p:cNvSpPr txBox="1"/>
          <p:nvPr/>
        </p:nvSpPr>
        <p:spPr>
          <a:xfrm>
            <a:off x="405677" y="1770853"/>
            <a:ext cx="11380646" cy="4247317"/>
          </a:xfrm>
          <a:prstGeom prst="rect">
            <a:avLst/>
          </a:prstGeom>
          <a:noFill/>
        </p:spPr>
        <p:txBody>
          <a:bodyPr wrap="square" rtlCol="0">
            <a:spAutoFit/>
          </a:bodyPr>
          <a:lstStyle/>
          <a:p>
            <a:r>
              <a:rPr lang="en-US" b="1" i="1" dirty="0">
                <a:latin typeface="Reddit Sans" pitchFamily="2" charset="77"/>
                <a:ea typeface="Reddit Sans" pitchFamily="2" charset="77"/>
              </a:rPr>
              <a:t>“Becoming an Avenger pays off—spectacularly”​</a:t>
            </a:r>
          </a:p>
          <a:p>
            <a:r>
              <a:rPr lang="en-US" dirty="0">
                <a:latin typeface="Reddit Sans" pitchFamily="2" charset="77"/>
                <a:ea typeface="Reddit Sans" pitchFamily="2" charset="77"/>
              </a:rPr>
              <a:t>​</a:t>
            </a:r>
          </a:p>
          <a:p>
            <a:r>
              <a:rPr lang="en-US" dirty="0">
                <a:latin typeface="Reddit Sans" pitchFamily="2" charset="77"/>
                <a:ea typeface="Reddit Sans" pitchFamily="2" charset="77"/>
              </a:rPr>
              <a:t>Our causal analysis shows that after an actor's first MCU appearance, their average opening-weekend box office revenue increases by nearly 700%, even after accounting for:​</a:t>
            </a:r>
          </a:p>
          <a:p>
            <a:r>
              <a:rPr lang="en-US" dirty="0">
                <a:latin typeface="Reddit Sans" pitchFamily="2" charset="77"/>
                <a:ea typeface="Reddit Sans" pitchFamily="2" charset="77"/>
              </a:rPr>
              <a:t>​</a:t>
            </a:r>
          </a:p>
          <a:p>
            <a:pPr marL="285750" indent="-285750">
              <a:buFont typeface="Arial" panose="020B0604020202020204" pitchFamily="34" charset="0"/>
              <a:buChar char="•"/>
            </a:pPr>
            <a:r>
              <a:rPr lang="en-US" dirty="0">
                <a:latin typeface="Reddit Sans" pitchFamily="2" charset="77"/>
                <a:ea typeface="Reddit Sans" pitchFamily="2" charset="77"/>
              </a:rPr>
              <a:t>🎥  Number of films released (workload)​</a:t>
            </a:r>
          </a:p>
          <a:p>
            <a:pPr marL="285750" indent="-285750">
              <a:buFont typeface="Arial" panose="020B0604020202020204" pitchFamily="34" charset="0"/>
              <a:buChar char="•"/>
            </a:pPr>
            <a:r>
              <a:rPr lang="en-US" dirty="0">
                <a:latin typeface="Reddit Sans" pitchFamily="2" charset="77"/>
                <a:ea typeface="Reddit Sans" pitchFamily="2" charset="77"/>
              </a:rPr>
              <a:t>🌟  Critical reception (average ratings)​</a:t>
            </a:r>
          </a:p>
          <a:p>
            <a:pPr marL="285750" indent="-285750">
              <a:buFont typeface="Arial" panose="020B0604020202020204" pitchFamily="34" charset="0"/>
              <a:buChar char="•"/>
            </a:pPr>
            <a:r>
              <a:rPr lang="en-US" dirty="0">
                <a:latin typeface="Reddit Sans" pitchFamily="2" charset="77"/>
                <a:ea typeface="Reddit Sans" pitchFamily="2" charset="77"/>
              </a:rPr>
              <a:t>📆  Year-specific industry shocks (e.g., COVID, streaming)​</a:t>
            </a:r>
          </a:p>
          <a:p>
            <a:r>
              <a:rPr lang="en-US" dirty="0">
                <a:latin typeface="Reddit Sans" pitchFamily="2" charset="77"/>
                <a:ea typeface="Reddit Sans" pitchFamily="2" charset="77"/>
              </a:rPr>
              <a:t>​</a:t>
            </a:r>
          </a:p>
          <a:p>
            <a:r>
              <a:rPr lang="en-US" dirty="0">
                <a:latin typeface="Reddit Sans" pitchFamily="2" charset="77"/>
                <a:ea typeface="Reddit Sans" pitchFamily="2" charset="77"/>
              </a:rPr>
              <a:t>📈</a:t>
            </a:r>
            <a:r>
              <a:rPr lang="en-US" b="1" dirty="0">
                <a:latin typeface="Reddit Sans" pitchFamily="2" charset="77"/>
                <a:ea typeface="Reddit Sans" pitchFamily="2" charset="77"/>
              </a:rPr>
              <a:t> Interpretation of the Effect​</a:t>
            </a:r>
          </a:p>
          <a:p>
            <a:r>
              <a:rPr lang="en-US" dirty="0">
                <a:latin typeface="Reddit Sans" pitchFamily="2" charset="77"/>
                <a:ea typeface="Reddit Sans" pitchFamily="2" charset="77"/>
              </a:rPr>
              <a:t>​</a:t>
            </a:r>
          </a:p>
          <a:p>
            <a:pPr marL="285750" indent="-285750">
              <a:buFont typeface="Arial" panose="020B0604020202020204" pitchFamily="34" charset="0"/>
              <a:buChar char="•"/>
            </a:pPr>
            <a:r>
              <a:rPr lang="en-US" dirty="0">
                <a:latin typeface="Reddit Sans" pitchFamily="2" charset="77"/>
                <a:ea typeface="Reddit Sans" pitchFamily="2" charset="77"/>
              </a:rPr>
              <a:t>The magnitude of the treatment coefficient suggests that joining the MCU doesn't just increase visibility—it redefines the actor’s market value.​</a:t>
            </a:r>
          </a:p>
          <a:p>
            <a:pPr marL="285750" indent="-285750">
              <a:buFont typeface="Arial" panose="020B0604020202020204" pitchFamily="34" charset="0"/>
              <a:buChar char="•"/>
            </a:pPr>
            <a:r>
              <a:rPr lang="en-US" dirty="0">
                <a:latin typeface="Reddit Sans" pitchFamily="2" charset="77"/>
                <a:ea typeface="Reddit Sans" pitchFamily="2" charset="77"/>
              </a:rPr>
              <a:t>Crucially, this jump cannot be explained by output or quality alone—pointing to the MCU brand itself as the primary causal driver of the surge in commercial performance.​</a:t>
            </a:r>
          </a:p>
        </p:txBody>
      </p:sp>
    </p:spTree>
    <p:extLst>
      <p:ext uri="{BB962C8B-B14F-4D97-AF65-F5344CB8AC3E}">
        <p14:creationId xmlns:p14="http://schemas.microsoft.com/office/powerpoint/2010/main" val="92760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1">
            <a:alpha val="79000"/>
          </a:srgbClr>
        </a:solidFill>
        <a:effectLst/>
      </p:bgPr>
    </p:bg>
    <p:spTree>
      <p:nvGrpSpPr>
        <p:cNvPr id="1" name="">
          <a:extLst>
            <a:ext uri="{FF2B5EF4-FFF2-40B4-BE49-F238E27FC236}">
              <a16:creationId xmlns:a16="http://schemas.microsoft.com/office/drawing/2014/main" id="{0AE904AC-5755-3FEC-DB85-51C2F35F99EC}"/>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9EE23AFF-9821-C622-452F-BB0B8164E376}"/>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3FCF161-BD5E-83BF-2053-23570D45BC05}"/>
              </a:ext>
            </a:extLst>
          </p:cNvPr>
          <p:cNvSpPr txBox="1"/>
          <p:nvPr/>
        </p:nvSpPr>
        <p:spPr>
          <a:xfrm>
            <a:off x="8356922" y="313471"/>
            <a:ext cx="3429401" cy="707886"/>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6. Conclusion</a:t>
            </a:r>
          </a:p>
        </p:txBody>
      </p:sp>
      <p:sp>
        <p:nvSpPr>
          <p:cNvPr id="13" name="TextBox 12">
            <a:extLst>
              <a:ext uri="{FF2B5EF4-FFF2-40B4-BE49-F238E27FC236}">
                <a16:creationId xmlns:a16="http://schemas.microsoft.com/office/drawing/2014/main" id="{6E35131C-2038-ED82-6D5E-C19B1D69F3DA}"/>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36" name="TextBox 35">
            <a:extLst>
              <a:ext uri="{FF2B5EF4-FFF2-40B4-BE49-F238E27FC236}">
                <a16:creationId xmlns:a16="http://schemas.microsoft.com/office/drawing/2014/main" id="{6D29756A-F714-BFB8-3038-C5DA6D567429}"/>
              </a:ext>
            </a:extLst>
          </p:cNvPr>
          <p:cNvSpPr txBox="1"/>
          <p:nvPr/>
        </p:nvSpPr>
        <p:spPr>
          <a:xfrm>
            <a:off x="405677" y="1116829"/>
            <a:ext cx="3874779"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Limitations of the analysis</a:t>
            </a:r>
            <a:endParaRPr lang="en-US" sz="2400" b="1" dirty="0">
              <a:latin typeface="Reddit Sans" pitchFamily="2" charset="77"/>
              <a:ea typeface="Reddit Sans" pitchFamily="2" charset="77"/>
            </a:endParaRPr>
          </a:p>
        </p:txBody>
      </p:sp>
      <p:sp>
        <p:nvSpPr>
          <p:cNvPr id="40" name="AutoShape 11" descr="Warning outline">
            <a:extLst>
              <a:ext uri="{FF2B5EF4-FFF2-40B4-BE49-F238E27FC236}">
                <a16:creationId xmlns:a16="http://schemas.microsoft.com/office/drawing/2014/main" id="{D3864CF5-5CC6-631D-9613-73CEEFECA642}"/>
              </a:ext>
            </a:extLst>
          </p:cNvPr>
          <p:cNvSpPr>
            <a:spLocks noChangeAspect="1" noChangeArrowheads="1"/>
          </p:cNvSpPr>
          <p:nvPr/>
        </p:nvSpPr>
        <p:spPr bwMode="auto">
          <a:xfrm>
            <a:off x="6397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AutoShape 12" descr="Bar chart outline">
            <a:extLst>
              <a:ext uri="{FF2B5EF4-FFF2-40B4-BE49-F238E27FC236}">
                <a16:creationId xmlns:a16="http://schemas.microsoft.com/office/drawing/2014/main" id="{157E6221-77BA-4989-BDF1-23FAEF9EEE70}"/>
              </a:ext>
            </a:extLst>
          </p:cNvPr>
          <p:cNvSpPr>
            <a:spLocks noChangeAspect="1" noChangeArrowheads="1"/>
          </p:cNvSpPr>
          <p:nvPr/>
        </p:nvSpPr>
        <p:spPr bwMode="auto">
          <a:xfrm>
            <a:off x="11001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9FD80D04-A203-E210-3A53-3F5136E282A7}"/>
              </a:ext>
            </a:extLst>
          </p:cNvPr>
          <p:cNvSpPr txBox="1"/>
          <p:nvPr/>
        </p:nvSpPr>
        <p:spPr>
          <a:xfrm>
            <a:off x="405677" y="1620740"/>
            <a:ext cx="11380646" cy="1754326"/>
          </a:xfrm>
          <a:prstGeom prst="rect">
            <a:avLst/>
          </a:prstGeom>
          <a:solidFill>
            <a:srgbClr val="ED1D24">
              <a:alpha val="79919"/>
            </a:srgbClr>
          </a:solidFill>
        </p:spPr>
        <p:txBody>
          <a:bodyPr wrap="square" rtlCol="0">
            <a:spAutoFit/>
          </a:bodyPr>
          <a:lstStyle/>
          <a:p>
            <a:pPr marL="285750" indent="-285750">
              <a:buFont typeface="Arial" panose="020B0604020202020204" pitchFamily="34" charset="0"/>
              <a:buChar char="•"/>
            </a:pPr>
            <a:r>
              <a:rPr lang="en-US" b="1" dirty="0">
                <a:latin typeface="Reddit Sans" pitchFamily="2" charset="77"/>
                <a:ea typeface="Reddit Sans" pitchFamily="2" charset="77"/>
              </a:rPr>
              <a:t>Residual Selection Bias​</a:t>
            </a:r>
          </a:p>
          <a:p>
            <a:pPr marL="742950" lvl="1" indent="-285750">
              <a:buFont typeface="Arial" panose="020B0604020202020204" pitchFamily="34" charset="0"/>
              <a:buChar char="•"/>
            </a:pPr>
            <a:r>
              <a:rPr lang="en-US" dirty="0">
                <a:latin typeface="Reddit Sans" pitchFamily="2" charset="77"/>
                <a:ea typeface="Reddit Sans" pitchFamily="2" charset="77"/>
              </a:rPr>
              <a:t>Unobserved differences (e.g., career strategy) may still influence results despite actor matching.​</a:t>
            </a:r>
          </a:p>
          <a:p>
            <a:pPr marL="285750" indent="-285750">
              <a:buFont typeface="Arial" panose="020B0604020202020204" pitchFamily="34" charset="0"/>
              <a:buChar char="•"/>
            </a:pPr>
            <a:r>
              <a:rPr lang="en-US" b="1" dirty="0">
                <a:latin typeface="Reddit Sans" pitchFamily="2" charset="77"/>
                <a:ea typeface="Reddit Sans" pitchFamily="2" charset="77"/>
              </a:rPr>
              <a:t>Narrow Financial Lens​</a:t>
            </a:r>
          </a:p>
          <a:p>
            <a:pPr marL="742950" lvl="1" indent="-285750">
              <a:buFont typeface="Arial" panose="020B0604020202020204" pitchFamily="34" charset="0"/>
              <a:buChar char="•"/>
            </a:pPr>
            <a:r>
              <a:rPr lang="en-US" dirty="0">
                <a:latin typeface="Reddit Sans" pitchFamily="2" charset="77"/>
                <a:ea typeface="Reddit Sans" pitchFamily="2" charset="77"/>
              </a:rPr>
              <a:t>Focuses only on theatrical opening-weekend revenue; excludes streaming or long-term gains.​</a:t>
            </a:r>
          </a:p>
          <a:p>
            <a:pPr marL="285750" indent="-285750">
              <a:buFont typeface="Arial" panose="020B0604020202020204" pitchFamily="34" charset="0"/>
              <a:buChar char="•"/>
            </a:pPr>
            <a:r>
              <a:rPr lang="en-US" b="1" dirty="0">
                <a:latin typeface="Reddit Sans" pitchFamily="2" charset="77"/>
                <a:ea typeface="Reddit Sans" pitchFamily="2" charset="77"/>
              </a:rPr>
              <a:t>Time-Varying Treatment Strength​</a:t>
            </a:r>
          </a:p>
          <a:p>
            <a:pPr marL="742950" lvl="1" indent="-285750">
              <a:buFont typeface="Arial" panose="020B0604020202020204" pitchFamily="34" charset="0"/>
              <a:buChar char="•"/>
            </a:pPr>
            <a:r>
              <a:rPr lang="en-US" dirty="0">
                <a:latin typeface="Reddit Sans" pitchFamily="2" charset="77"/>
                <a:ea typeface="Reddit Sans" pitchFamily="2" charset="77"/>
              </a:rPr>
              <a:t>MCU’s impact likely differs by entry year, but our model averages across cohorts.​</a:t>
            </a:r>
          </a:p>
        </p:txBody>
      </p:sp>
      <p:sp>
        <p:nvSpPr>
          <p:cNvPr id="5" name="Rectangle 4">
            <a:extLst>
              <a:ext uri="{FF2B5EF4-FFF2-40B4-BE49-F238E27FC236}">
                <a16:creationId xmlns:a16="http://schemas.microsoft.com/office/drawing/2014/main" id="{FF7E7639-E356-2F48-4C3C-399228054E45}"/>
              </a:ext>
            </a:extLst>
          </p:cNvPr>
          <p:cNvSpPr/>
          <p:nvPr/>
        </p:nvSpPr>
        <p:spPr>
          <a:xfrm>
            <a:off x="441129" y="5423122"/>
            <a:ext cx="11306894" cy="112140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EBF1DD"/>
                </a:solidFill>
                <a:latin typeface="Reddit Sans ExtraBold" pitchFamily="2" charset="77"/>
                <a:ea typeface="Reddit Sans ExtraBold" pitchFamily="2" charset="77"/>
              </a:rPr>
              <a:t>Expand the Sample:​</a:t>
            </a:r>
          </a:p>
          <a:p>
            <a:r>
              <a:rPr lang="en-US" dirty="0">
                <a:solidFill>
                  <a:srgbClr val="EBF1DD"/>
                </a:solidFill>
                <a:latin typeface="Reddit Sans" pitchFamily="2" charset="77"/>
                <a:ea typeface="Reddit Sans" pitchFamily="2" charset="77"/>
              </a:rPr>
              <a:t>Including more non-MCU A-list actors would improve statistical power and strengthen external validity.​</a:t>
            </a:r>
          </a:p>
        </p:txBody>
      </p:sp>
      <p:sp>
        <p:nvSpPr>
          <p:cNvPr id="6" name="Rectangle 5">
            <a:extLst>
              <a:ext uri="{FF2B5EF4-FFF2-40B4-BE49-F238E27FC236}">
                <a16:creationId xmlns:a16="http://schemas.microsoft.com/office/drawing/2014/main" id="{9741CA12-8931-D70C-37B1-15ED21941164}"/>
              </a:ext>
            </a:extLst>
          </p:cNvPr>
          <p:cNvSpPr/>
          <p:nvPr/>
        </p:nvSpPr>
        <p:spPr>
          <a:xfrm>
            <a:off x="441129" y="4190908"/>
            <a:ext cx="11306894" cy="1121407"/>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EBF1DD"/>
                </a:solidFill>
                <a:latin typeface="Reddit Sans ExtraBold" pitchFamily="2" charset="77"/>
                <a:ea typeface="Reddit Sans ExtraBold" pitchFamily="2" charset="77"/>
              </a:rPr>
              <a:t>Model Effect Heterogeneity:​</a:t>
            </a:r>
          </a:p>
          <a:p>
            <a:r>
              <a:rPr lang="en-US" dirty="0">
                <a:solidFill>
                  <a:srgbClr val="EBF1DD"/>
                </a:solidFill>
                <a:latin typeface="Reddit Sans" pitchFamily="2" charset="77"/>
                <a:ea typeface="Reddit Sans" pitchFamily="2" charset="77"/>
              </a:rPr>
              <a:t>Early MCU entrants (e.g., RDJ) appear to benefit more than later-phase actors—future work could model these cohort effects explicitly.</a:t>
            </a:r>
          </a:p>
        </p:txBody>
      </p:sp>
      <p:sp>
        <p:nvSpPr>
          <p:cNvPr id="7" name="TextBox 6">
            <a:extLst>
              <a:ext uri="{FF2B5EF4-FFF2-40B4-BE49-F238E27FC236}">
                <a16:creationId xmlns:a16="http://schemas.microsoft.com/office/drawing/2014/main" id="{C27DCB8C-5CBC-C4A2-CC68-F1529A3B6DC3}"/>
              </a:ext>
            </a:extLst>
          </p:cNvPr>
          <p:cNvSpPr txBox="1"/>
          <p:nvPr/>
        </p:nvSpPr>
        <p:spPr>
          <a:xfrm>
            <a:off x="405677" y="3552155"/>
            <a:ext cx="2055371" cy="461665"/>
          </a:xfrm>
          <a:prstGeom prst="rect">
            <a:avLst/>
          </a:prstGeom>
          <a:noFill/>
        </p:spPr>
        <p:txBody>
          <a:bodyPr wrap="none" rtlCol="0">
            <a:spAutoFit/>
          </a:bodyPr>
          <a:lstStyle/>
          <a:p>
            <a:r>
              <a:rPr lang="en-US" sz="2400" b="1" u="none" strike="noStrike" dirty="0">
                <a:effectLst/>
                <a:latin typeface="Reddit Sans" pitchFamily="2" charset="77"/>
                <a:ea typeface="Reddit Sans" pitchFamily="2" charset="77"/>
              </a:rPr>
              <a:t>Future Scope</a:t>
            </a:r>
            <a:endParaRPr lang="en-US" sz="2400" b="1" dirty="0">
              <a:latin typeface="Reddit Sans" pitchFamily="2" charset="77"/>
              <a:ea typeface="Reddit Sans" pitchFamily="2" charset="77"/>
            </a:endParaRPr>
          </a:p>
        </p:txBody>
      </p:sp>
    </p:spTree>
    <p:extLst>
      <p:ext uri="{BB962C8B-B14F-4D97-AF65-F5344CB8AC3E}">
        <p14:creationId xmlns:p14="http://schemas.microsoft.com/office/powerpoint/2010/main" val="3023611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BF4D-66DF-B1A8-5355-9AB99CB2C3F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ADA1635-FC51-1FF9-B2A2-3822E9F8EBCA}"/>
              </a:ext>
            </a:extLst>
          </p:cNvPr>
          <p:cNvSpPr txBox="1"/>
          <p:nvPr/>
        </p:nvSpPr>
        <p:spPr>
          <a:xfrm>
            <a:off x="2770348" y="2551837"/>
            <a:ext cx="3325652" cy="1754326"/>
          </a:xfrm>
          <a:prstGeom prst="rect">
            <a:avLst/>
          </a:prstGeom>
          <a:noFill/>
        </p:spPr>
        <p:txBody>
          <a:bodyPr wrap="square" rtlCol="0">
            <a:spAutoFit/>
          </a:bodyPr>
          <a:lstStyle/>
          <a:p>
            <a:r>
              <a:rPr lang="en-US" sz="5400" b="1" dirty="0">
                <a:latin typeface="Reddit Sans ExtraBold" pitchFamily="2" charset="77"/>
                <a:ea typeface="Reddit Sans ExtraBold" pitchFamily="2" charset="77"/>
              </a:rPr>
              <a:t>THANK YOU!</a:t>
            </a:r>
          </a:p>
        </p:txBody>
      </p:sp>
      <p:pic>
        <p:nvPicPr>
          <p:cNvPr id="5" name="Picture 6" descr="Visual Identity | Brand Guidelines | Illinois">
            <a:extLst>
              <a:ext uri="{FF2B5EF4-FFF2-40B4-BE49-F238E27FC236}">
                <a16:creationId xmlns:a16="http://schemas.microsoft.com/office/drawing/2014/main" id="{58630193-F2FA-ED92-89FB-C627FEE8C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551837"/>
            <a:ext cx="1728486" cy="175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802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DCD6B-4805-813E-D18D-4486E889B7F8}"/>
            </a:ext>
          </a:extLst>
        </p:cNvPr>
        <p:cNvGrpSpPr/>
        <p:nvPr/>
      </p:nvGrpSpPr>
      <p:grpSpPr>
        <a:xfrm>
          <a:off x="0" y="0"/>
          <a:ext cx="0" cy="0"/>
          <a:chOff x="0" y="0"/>
          <a:chExt cx="0" cy="0"/>
        </a:xfrm>
      </p:grpSpPr>
      <p:pic>
        <p:nvPicPr>
          <p:cNvPr id="3074" name="Picture 2" descr="Marvel Logo PNG Transparent &amp; SVG Vector - Freebie Supply">
            <a:extLst>
              <a:ext uri="{FF2B5EF4-FFF2-40B4-BE49-F238E27FC236}">
                <a16:creationId xmlns:a16="http://schemas.microsoft.com/office/drawing/2014/main" id="{DC235442-9030-8BAD-6D47-01DEDE68A1A8}"/>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 y="14217"/>
            <a:ext cx="12165317"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34B439-8744-51F4-A680-190EE3814A33}"/>
              </a:ext>
            </a:extLst>
          </p:cNvPr>
          <p:cNvSpPr txBox="1"/>
          <p:nvPr/>
        </p:nvSpPr>
        <p:spPr>
          <a:xfrm>
            <a:off x="8892323" y="285029"/>
            <a:ext cx="3299678" cy="707886"/>
          </a:xfrm>
          <a:prstGeom prst="rect">
            <a:avLst/>
          </a:prstGeom>
          <a:noFill/>
        </p:spPr>
        <p:txBody>
          <a:bodyPr wrap="square" rtlCol="0">
            <a:spAutoFit/>
          </a:bodyPr>
          <a:lstStyle/>
          <a:p>
            <a:pPr algn="ctr"/>
            <a:r>
              <a:rPr lang="en-US" sz="4000" b="1" dirty="0">
                <a:latin typeface="Reddit Sans ExtraBold" pitchFamily="2" charset="77"/>
                <a:ea typeface="Reddit Sans ExtraBold" pitchFamily="2" charset="77"/>
              </a:rPr>
              <a:t>1. Recap</a:t>
            </a:r>
          </a:p>
        </p:txBody>
      </p:sp>
      <p:grpSp>
        <p:nvGrpSpPr>
          <p:cNvPr id="26" name="Group 25">
            <a:extLst>
              <a:ext uri="{FF2B5EF4-FFF2-40B4-BE49-F238E27FC236}">
                <a16:creationId xmlns:a16="http://schemas.microsoft.com/office/drawing/2014/main" id="{6DB7958B-9FFE-DDAE-A369-43E25FB76D31}"/>
              </a:ext>
            </a:extLst>
          </p:cNvPr>
          <p:cNvGrpSpPr/>
          <p:nvPr/>
        </p:nvGrpSpPr>
        <p:grpSpPr>
          <a:xfrm>
            <a:off x="4181406" y="638972"/>
            <a:ext cx="3511689" cy="5718180"/>
            <a:chOff x="773549" y="1362248"/>
            <a:chExt cx="3511689" cy="7184974"/>
          </a:xfrm>
        </p:grpSpPr>
        <p:grpSp>
          <p:nvGrpSpPr>
            <p:cNvPr id="24" name="Group 23">
              <a:extLst>
                <a:ext uri="{FF2B5EF4-FFF2-40B4-BE49-F238E27FC236}">
                  <a16:creationId xmlns:a16="http://schemas.microsoft.com/office/drawing/2014/main" id="{FFE5D509-2FE5-CBE0-462C-8FAF472CCA69}"/>
                </a:ext>
              </a:extLst>
            </p:cNvPr>
            <p:cNvGrpSpPr/>
            <p:nvPr/>
          </p:nvGrpSpPr>
          <p:grpSpPr>
            <a:xfrm>
              <a:off x="773549" y="1362248"/>
              <a:ext cx="3511689" cy="7184974"/>
              <a:chOff x="773549" y="1362248"/>
              <a:chExt cx="3511689" cy="7184974"/>
            </a:xfrm>
          </p:grpSpPr>
          <p:sp>
            <p:nvSpPr>
              <p:cNvPr id="13" name="Rectangle 12">
                <a:extLst>
                  <a:ext uri="{FF2B5EF4-FFF2-40B4-BE49-F238E27FC236}">
                    <a16:creationId xmlns:a16="http://schemas.microsoft.com/office/drawing/2014/main" id="{3CC4184E-F749-2D40-4947-86510A9DC8AD}"/>
                  </a:ext>
                </a:extLst>
              </p:cNvPr>
              <p:cNvSpPr/>
              <p:nvPr/>
            </p:nvSpPr>
            <p:spPr>
              <a:xfrm>
                <a:off x="773549" y="1362248"/>
                <a:ext cx="3511689" cy="783722"/>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7B54D5F-D3E3-6187-F054-A0E754A50633}"/>
                  </a:ext>
                </a:extLst>
              </p:cNvPr>
              <p:cNvSpPr txBox="1"/>
              <p:nvPr/>
            </p:nvSpPr>
            <p:spPr>
              <a:xfrm>
                <a:off x="1423098" y="1574947"/>
                <a:ext cx="2225289" cy="464071"/>
              </a:xfrm>
              <a:prstGeom prst="rect">
                <a:avLst/>
              </a:prstGeom>
              <a:noFill/>
            </p:spPr>
            <p:txBody>
              <a:bodyPr wrap="none" rtlCol="0">
                <a:spAutoFit/>
              </a:bodyPr>
              <a:lstStyle/>
              <a:p>
                <a:r>
                  <a:rPr lang="en-US" b="1" dirty="0">
                    <a:solidFill>
                      <a:srgbClr val="EBF1DD"/>
                    </a:solidFill>
                    <a:latin typeface="Reddit Sans SemiBold" pitchFamily="2" charset="77"/>
                    <a:ea typeface="Reddit Sans SemiBold" pitchFamily="2" charset="77"/>
                  </a:rPr>
                  <a:t>About Infinity Saga</a:t>
                </a:r>
              </a:p>
            </p:txBody>
          </p:sp>
          <p:sp>
            <p:nvSpPr>
              <p:cNvPr id="14" name="Rectangle 13">
                <a:extLst>
                  <a:ext uri="{FF2B5EF4-FFF2-40B4-BE49-F238E27FC236}">
                    <a16:creationId xmlns:a16="http://schemas.microsoft.com/office/drawing/2014/main" id="{32C721E3-6242-A1B3-BE77-DB84D7934FBA}"/>
                  </a:ext>
                </a:extLst>
              </p:cNvPr>
              <p:cNvSpPr/>
              <p:nvPr/>
            </p:nvSpPr>
            <p:spPr>
              <a:xfrm>
                <a:off x="773550" y="2145970"/>
                <a:ext cx="3511688" cy="64012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F1F05E1D-0704-8739-17A3-0F577BE7F0CD}"/>
                </a:ext>
              </a:extLst>
            </p:cNvPr>
            <p:cNvSpPr txBox="1"/>
            <p:nvPr/>
          </p:nvSpPr>
          <p:spPr>
            <a:xfrm>
              <a:off x="773549" y="2861884"/>
              <a:ext cx="3511689" cy="4969424"/>
            </a:xfrm>
            <a:prstGeom prst="rect">
              <a:avLst/>
            </a:prstGeom>
            <a:noFill/>
          </p:spPr>
          <p:txBody>
            <a:bodyPr wrap="square" rtlCol="0">
              <a:spAutoFit/>
            </a:bodyPr>
            <a:lstStyle/>
            <a:p>
              <a:endParaRPr lang="en-US" sz="1700" dirty="0">
                <a:solidFill>
                  <a:srgbClr val="000000"/>
                </a:solidFill>
                <a:latin typeface="Reddit Sans" pitchFamily="2" charset="77"/>
                <a:ea typeface="Reddit Sans" pitchFamily="2" charset="77"/>
              </a:endParaRPr>
            </a:p>
            <a:p>
              <a:pPr marL="285750" indent="-285750">
                <a:buFont typeface="Arial" panose="020B0604020202020204" pitchFamily="34" charset="0"/>
                <a:buChar char="•"/>
              </a:pPr>
              <a:r>
                <a:rPr lang="en-US" dirty="0">
                  <a:latin typeface="Reddit Sans" pitchFamily="2" charset="77"/>
                  <a:ea typeface="Reddit Sans" pitchFamily="2" charset="77"/>
                </a:rPr>
                <a:t>MCU redefined franchise storytelling with its Infinity Saga </a:t>
              </a:r>
            </a:p>
            <a:p>
              <a:pPr marL="742950" lvl="1" indent="-285750">
                <a:buFont typeface="Arial" panose="020B0604020202020204" pitchFamily="34" charset="0"/>
                <a:buChar char="•"/>
              </a:pPr>
              <a:r>
                <a:rPr lang="en-US" dirty="0">
                  <a:latin typeface="Reddit Sans" pitchFamily="2" charset="77"/>
                  <a:ea typeface="Reddit Sans" pitchFamily="2" charset="77"/>
                </a:rPr>
                <a:t>23 movies </a:t>
              </a:r>
            </a:p>
            <a:p>
              <a:pPr marL="742950" lvl="1" indent="-285750">
                <a:buFont typeface="Arial" panose="020B0604020202020204" pitchFamily="34" charset="0"/>
                <a:buChar char="•"/>
              </a:pPr>
              <a:r>
                <a:rPr lang="en-US" dirty="0">
                  <a:latin typeface="Reddit Sans" pitchFamily="2" charset="77"/>
                  <a:ea typeface="Reddit Sans" pitchFamily="2" charset="77"/>
                </a:rPr>
                <a:t>over the course of 2008–2019</a:t>
              </a:r>
            </a:p>
            <a:p>
              <a:pPr marL="742950" lvl="1" indent="-285750">
                <a:buFont typeface="Arial" panose="020B0604020202020204" pitchFamily="34" charset="0"/>
                <a:buChar char="•"/>
              </a:pPr>
              <a:r>
                <a:rPr lang="en-US" dirty="0">
                  <a:latin typeface="Reddit Sans" pitchFamily="2" charset="77"/>
                  <a:ea typeface="Reddit Sans" pitchFamily="2" charset="77"/>
                </a:rPr>
                <a:t>divided into 3 phases</a:t>
              </a:r>
            </a:p>
            <a:p>
              <a:pPr marL="285750" indent="-285750">
                <a:buFont typeface="Arial" panose="020B0604020202020204" pitchFamily="34" charset="0"/>
                <a:buChar char="•"/>
              </a:pPr>
              <a:r>
                <a:rPr lang="en-US" dirty="0">
                  <a:latin typeface="Reddit Sans" pitchFamily="2" charset="77"/>
                  <a:ea typeface="Reddit Sans" pitchFamily="2" charset="77"/>
                </a:rPr>
                <a:t>establishing interconnected narratives that fostered</a:t>
              </a:r>
            </a:p>
            <a:p>
              <a:pPr marL="742950" lvl="1" indent="-285750">
                <a:buFont typeface="Arial" panose="020B0604020202020204" pitchFamily="34" charset="0"/>
                <a:buChar char="•"/>
              </a:pPr>
              <a:r>
                <a:rPr lang="en-US" dirty="0">
                  <a:latin typeface="Reddit Sans" pitchFamily="2" charset="77"/>
                  <a:ea typeface="Reddit Sans" pitchFamily="2" charset="77"/>
                </a:rPr>
                <a:t>strong character loyalty and </a:t>
              </a:r>
            </a:p>
            <a:p>
              <a:pPr marL="742950" lvl="1" indent="-285750">
                <a:buFont typeface="Arial" panose="020B0604020202020204" pitchFamily="34" charset="0"/>
                <a:buChar char="•"/>
              </a:pPr>
              <a:r>
                <a:rPr lang="en-US" dirty="0">
                  <a:latin typeface="Reddit Sans" pitchFamily="2" charset="77"/>
                  <a:ea typeface="Reddit Sans" pitchFamily="2" charset="77"/>
                </a:rPr>
                <a:t>brand equity.​</a:t>
              </a:r>
            </a:p>
            <a:p>
              <a:endParaRPr lang="en-US" dirty="0">
                <a:latin typeface="Reddit Sans" pitchFamily="2" charset="77"/>
                <a:ea typeface="Reddit Sans" pitchFamily="2" charset="77"/>
              </a:endParaRPr>
            </a:p>
          </p:txBody>
        </p:sp>
      </p:grpSp>
      <p:sp>
        <p:nvSpPr>
          <p:cNvPr id="5" name="AutoShape 6" descr="Níl cur síos le fáil don ghriangraf seo.">
            <a:extLst>
              <a:ext uri="{FF2B5EF4-FFF2-40B4-BE49-F238E27FC236}">
                <a16:creationId xmlns:a16="http://schemas.microsoft.com/office/drawing/2014/main" id="{7A0E704E-E9F9-56BB-2AEC-AFE4C444265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2" name="Picture 10" descr="The whole Infinity Saga (without the official logo) : r/marvelstudios">
            <a:extLst>
              <a:ext uri="{FF2B5EF4-FFF2-40B4-BE49-F238E27FC236}">
                <a16:creationId xmlns:a16="http://schemas.microsoft.com/office/drawing/2014/main" id="{2A29B301-ADCE-D1EE-90AA-D8DB5D6A30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792"/>
          <a:stretch/>
        </p:blipFill>
        <p:spPr bwMode="auto">
          <a:xfrm>
            <a:off x="8056501" y="1260725"/>
            <a:ext cx="3511688" cy="509745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The Walt Disney Company Logo PNG Vector (PDF) Free Download">
            <a:extLst>
              <a:ext uri="{FF2B5EF4-FFF2-40B4-BE49-F238E27FC236}">
                <a16:creationId xmlns:a16="http://schemas.microsoft.com/office/drawing/2014/main" id="{5ABEE1B8-F415-A02A-0C27-2059B90E6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04" y="-128571"/>
            <a:ext cx="2585323" cy="25853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rvel Logo PNG Transparent &amp; SVG Vector - Freebie Supply">
            <a:extLst>
              <a:ext uri="{FF2B5EF4-FFF2-40B4-BE49-F238E27FC236}">
                <a16:creationId xmlns:a16="http://schemas.microsoft.com/office/drawing/2014/main" id="{C7707FD3-9CBE-B196-BB93-8F9B70059C72}"/>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911938" y="1752189"/>
            <a:ext cx="2630791" cy="96379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AA935776-5540-498F-E146-D4D575C6CE1A}"/>
              </a:ext>
            </a:extLst>
          </p:cNvPr>
          <p:cNvGrpSpPr/>
          <p:nvPr/>
        </p:nvGrpSpPr>
        <p:grpSpPr>
          <a:xfrm>
            <a:off x="393745" y="3014298"/>
            <a:ext cx="3511690" cy="3924958"/>
            <a:chOff x="773549" y="1362248"/>
            <a:chExt cx="3511690" cy="4030655"/>
          </a:xfrm>
        </p:grpSpPr>
        <p:grpSp>
          <p:nvGrpSpPr>
            <p:cNvPr id="9" name="Group 8">
              <a:extLst>
                <a:ext uri="{FF2B5EF4-FFF2-40B4-BE49-F238E27FC236}">
                  <a16:creationId xmlns:a16="http://schemas.microsoft.com/office/drawing/2014/main" id="{BE57B96D-A201-AD25-DA2A-C23D44E273B4}"/>
                </a:ext>
              </a:extLst>
            </p:cNvPr>
            <p:cNvGrpSpPr/>
            <p:nvPr/>
          </p:nvGrpSpPr>
          <p:grpSpPr>
            <a:xfrm>
              <a:off x="773549" y="1362248"/>
              <a:ext cx="3511689" cy="3429382"/>
              <a:chOff x="773549" y="1362248"/>
              <a:chExt cx="3511689" cy="3429382"/>
            </a:xfrm>
          </p:grpSpPr>
          <p:sp>
            <p:nvSpPr>
              <p:cNvPr id="12" name="Rectangle 11">
                <a:extLst>
                  <a:ext uri="{FF2B5EF4-FFF2-40B4-BE49-F238E27FC236}">
                    <a16:creationId xmlns:a16="http://schemas.microsoft.com/office/drawing/2014/main" id="{40B84BC3-9582-1FC0-C611-F67A64480451}"/>
                  </a:ext>
                </a:extLst>
              </p:cNvPr>
              <p:cNvSpPr/>
              <p:nvPr/>
            </p:nvSpPr>
            <p:spPr>
              <a:xfrm>
                <a:off x="773549" y="1362248"/>
                <a:ext cx="3511689" cy="783722"/>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24A046D-8076-712D-5835-7F6601E1BCDB}"/>
                  </a:ext>
                </a:extLst>
              </p:cNvPr>
              <p:cNvSpPr txBox="1"/>
              <p:nvPr/>
            </p:nvSpPr>
            <p:spPr>
              <a:xfrm>
                <a:off x="1717180" y="1575788"/>
                <a:ext cx="1622560" cy="535296"/>
              </a:xfrm>
              <a:prstGeom prst="rect">
                <a:avLst/>
              </a:prstGeom>
              <a:noFill/>
            </p:spPr>
            <p:txBody>
              <a:bodyPr wrap="none" rtlCol="0">
                <a:spAutoFit/>
              </a:bodyPr>
              <a:lstStyle/>
              <a:p>
                <a:r>
                  <a:rPr lang="en-US" b="1" dirty="0">
                    <a:solidFill>
                      <a:srgbClr val="EBF1DD"/>
                    </a:solidFill>
                    <a:latin typeface="Reddit Sans SemiBold" pitchFamily="2" charset="77"/>
                    <a:ea typeface="Reddit Sans SemiBold" pitchFamily="2" charset="77"/>
                  </a:rPr>
                  <a:t>About Marvel</a:t>
                </a:r>
              </a:p>
            </p:txBody>
          </p:sp>
          <p:sp>
            <p:nvSpPr>
              <p:cNvPr id="21" name="Rectangle 20">
                <a:extLst>
                  <a:ext uri="{FF2B5EF4-FFF2-40B4-BE49-F238E27FC236}">
                    <a16:creationId xmlns:a16="http://schemas.microsoft.com/office/drawing/2014/main" id="{AE6B3C2E-283D-E576-7FA3-4A50105993EC}"/>
                  </a:ext>
                </a:extLst>
              </p:cNvPr>
              <p:cNvSpPr/>
              <p:nvPr/>
            </p:nvSpPr>
            <p:spPr>
              <a:xfrm>
                <a:off x="773550" y="2145970"/>
                <a:ext cx="3511688" cy="26456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A184B8F0-7B37-E2D3-36E5-0D5F8D5831C8}"/>
                </a:ext>
              </a:extLst>
            </p:cNvPr>
            <p:cNvSpPr txBox="1"/>
            <p:nvPr/>
          </p:nvSpPr>
          <p:spPr>
            <a:xfrm>
              <a:off x="773550" y="2318434"/>
              <a:ext cx="3511689" cy="3074469"/>
            </a:xfrm>
            <a:prstGeom prst="rect">
              <a:avLst/>
            </a:prstGeom>
            <a:noFill/>
          </p:spPr>
          <p:txBody>
            <a:bodyPr wrap="square" rtlCol="0">
              <a:spAutoFit/>
            </a:bodyPr>
            <a:lstStyle/>
            <a:p>
              <a:endParaRPr lang="en-US" sz="1700" dirty="0">
                <a:solidFill>
                  <a:srgbClr val="000000"/>
                </a:solidFill>
                <a:latin typeface="Reddit Sans" pitchFamily="2" charset="77"/>
                <a:ea typeface="Reddit Sans" pitchFamily="2" charset="77"/>
              </a:endParaRP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Marvel Cinematic Universe (MCU), under </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The Walt Disney Company, </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has emerged as a monumental success in the film industry, amassing over </a:t>
              </a:r>
              <a:r>
                <a:rPr lang="en-US" sz="1700" b="1" dirty="0">
                  <a:solidFill>
                    <a:srgbClr val="000000"/>
                  </a:solidFill>
                  <a:latin typeface="Reddit Sans" pitchFamily="2" charset="77"/>
                  <a:ea typeface="Reddit Sans" pitchFamily="2" charset="77"/>
                </a:rPr>
                <a:t>$29 billion </a:t>
              </a:r>
              <a:r>
                <a:rPr lang="en-US" sz="1700" dirty="0">
                  <a:solidFill>
                    <a:srgbClr val="000000"/>
                  </a:solidFill>
                  <a:latin typeface="Reddit Sans" pitchFamily="2" charset="77"/>
                  <a:ea typeface="Reddit Sans" pitchFamily="2" charset="77"/>
                </a:rPr>
                <a:t>globally. ​</a:t>
              </a:r>
            </a:p>
            <a:p>
              <a:pPr marL="285750" indent="-285750">
                <a:buFont typeface="Arial" panose="020B0604020202020204" pitchFamily="34" charset="0"/>
                <a:buChar char="•"/>
              </a:pPr>
              <a:endParaRPr lang="en-US" sz="1700" dirty="0">
                <a:solidFill>
                  <a:srgbClr val="000000"/>
                </a:solidFill>
                <a:latin typeface="Reddit Sans" pitchFamily="2" charset="77"/>
                <a:ea typeface="Reddit Sans" pitchFamily="2" charset="77"/>
              </a:endParaRPr>
            </a:p>
          </p:txBody>
        </p:sp>
      </p:grpSp>
      <p:sp>
        <p:nvSpPr>
          <p:cNvPr id="22" name="Triangle 21">
            <a:extLst>
              <a:ext uri="{FF2B5EF4-FFF2-40B4-BE49-F238E27FC236}">
                <a16:creationId xmlns:a16="http://schemas.microsoft.com/office/drawing/2014/main" id="{5D2D6992-D2F9-94D6-5720-04620E25DA97}"/>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414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CE858-6B18-F77C-23E7-7AB1D86FC666}"/>
            </a:ext>
          </a:extLst>
        </p:cNvPr>
        <p:cNvGrpSpPr/>
        <p:nvPr/>
      </p:nvGrpSpPr>
      <p:grpSpPr>
        <a:xfrm>
          <a:off x="0" y="0"/>
          <a:ext cx="0" cy="0"/>
          <a:chOff x="0" y="0"/>
          <a:chExt cx="0" cy="0"/>
        </a:xfrm>
      </p:grpSpPr>
      <p:pic>
        <p:nvPicPr>
          <p:cNvPr id="3074" name="Picture 2" descr="Marvel Logo PNG Transparent &amp; SVG Vector - Freebie Supply">
            <a:extLst>
              <a:ext uri="{FF2B5EF4-FFF2-40B4-BE49-F238E27FC236}">
                <a16:creationId xmlns:a16="http://schemas.microsoft.com/office/drawing/2014/main" id="{01BA5C92-708F-BC5C-8433-E4DBB7F94802}"/>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 y="14217"/>
            <a:ext cx="12165317"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C49A8E-D102-ADDB-22B0-E09DD1502CB2}"/>
              </a:ext>
            </a:extLst>
          </p:cNvPr>
          <p:cNvSpPr txBox="1"/>
          <p:nvPr/>
        </p:nvSpPr>
        <p:spPr>
          <a:xfrm>
            <a:off x="8892323" y="285029"/>
            <a:ext cx="3299678" cy="707886"/>
          </a:xfrm>
          <a:prstGeom prst="rect">
            <a:avLst/>
          </a:prstGeom>
          <a:noFill/>
        </p:spPr>
        <p:txBody>
          <a:bodyPr wrap="square" rtlCol="0">
            <a:spAutoFit/>
          </a:bodyPr>
          <a:lstStyle/>
          <a:p>
            <a:pPr algn="ctr"/>
            <a:r>
              <a:rPr lang="en-US" sz="4000" b="1" dirty="0">
                <a:latin typeface="Reddit Sans ExtraBold" pitchFamily="2" charset="77"/>
                <a:ea typeface="Reddit Sans ExtraBold" pitchFamily="2" charset="77"/>
              </a:rPr>
              <a:t>1. Recap</a:t>
            </a:r>
          </a:p>
        </p:txBody>
      </p:sp>
      <p:sp>
        <p:nvSpPr>
          <p:cNvPr id="5" name="AutoShape 6" descr="Níl cur síos le fáil don ghriangraf seo.">
            <a:extLst>
              <a:ext uri="{FF2B5EF4-FFF2-40B4-BE49-F238E27FC236}">
                <a16:creationId xmlns:a16="http://schemas.microsoft.com/office/drawing/2014/main" id="{B8168118-6603-1393-710A-0EA145913D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A7D77A70-E997-2F93-252D-5EDFB27DFC06}"/>
              </a:ext>
            </a:extLst>
          </p:cNvPr>
          <p:cNvGrpSpPr/>
          <p:nvPr/>
        </p:nvGrpSpPr>
        <p:grpSpPr>
          <a:xfrm>
            <a:off x="826876" y="638972"/>
            <a:ext cx="3511689" cy="3339452"/>
            <a:chOff x="773549" y="1362248"/>
            <a:chExt cx="3511689" cy="3429382"/>
          </a:xfrm>
        </p:grpSpPr>
        <p:grpSp>
          <p:nvGrpSpPr>
            <p:cNvPr id="9" name="Group 8">
              <a:extLst>
                <a:ext uri="{FF2B5EF4-FFF2-40B4-BE49-F238E27FC236}">
                  <a16:creationId xmlns:a16="http://schemas.microsoft.com/office/drawing/2014/main" id="{DD050545-19DD-96D9-6B5E-1AFF46820277}"/>
                </a:ext>
              </a:extLst>
            </p:cNvPr>
            <p:cNvGrpSpPr/>
            <p:nvPr/>
          </p:nvGrpSpPr>
          <p:grpSpPr>
            <a:xfrm>
              <a:off x="773549" y="1362248"/>
              <a:ext cx="3511689" cy="3429382"/>
              <a:chOff x="773549" y="1362248"/>
              <a:chExt cx="3511689" cy="3429382"/>
            </a:xfrm>
          </p:grpSpPr>
          <p:sp>
            <p:nvSpPr>
              <p:cNvPr id="12" name="Rectangle 11">
                <a:extLst>
                  <a:ext uri="{FF2B5EF4-FFF2-40B4-BE49-F238E27FC236}">
                    <a16:creationId xmlns:a16="http://schemas.microsoft.com/office/drawing/2014/main" id="{82E1C050-A700-292D-48FD-2CEBA0B0661B}"/>
                  </a:ext>
                </a:extLst>
              </p:cNvPr>
              <p:cNvSpPr/>
              <p:nvPr/>
            </p:nvSpPr>
            <p:spPr>
              <a:xfrm>
                <a:off x="773549" y="1362248"/>
                <a:ext cx="3511689" cy="783722"/>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BA0C269-8B39-7FC4-541D-722AF192A58C}"/>
                  </a:ext>
                </a:extLst>
              </p:cNvPr>
              <p:cNvSpPr txBox="1"/>
              <p:nvPr/>
            </p:nvSpPr>
            <p:spPr>
              <a:xfrm>
                <a:off x="1527355" y="1578594"/>
                <a:ext cx="2157963" cy="379278"/>
              </a:xfrm>
              <a:prstGeom prst="rect">
                <a:avLst/>
              </a:prstGeom>
              <a:noFill/>
            </p:spPr>
            <p:txBody>
              <a:bodyPr wrap="none" rtlCol="0">
                <a:spAutoFit/>
              </a:bodyPr>
              <a:lstStyle/>
              <a:p>
                <a:r>
                  <a:rPr lang="en-US" b="1" dirty="0">
                    <a:solidFill>
                      <a:srgbClr val="EBF1DD"/>
                    </a:solidFill>
                    <a:latin typeface="Reddit Sans SemiBold" pitchFamily="2" charset="77"/>
                    <a:ea typeface="Reddit Sans SemiBold" pitchFamily="2" charset="77"/>
                  </a:rPr>
                  <a:t>Initial Hypothesis 1</a:t>
                </a:r>
              </a:p>
            </p:txBody>
          </p:sp>
          <p:sp>
            <p:nvSpPr>
              <p:cNvPr id="21" name="Rectangle 20">
                <a:extLst>
                  <a:ext uri="{FF2B5EF4-FFF2-40B4-BE49-F238E27FC236}">
                    <a16:creationId xmlns:a16="http://schemas.microsoft.com/office/drawing/2014/main" id="{7F5459FB-B6E4-2E2E-FBED-9AFEB5B257ED}"/>
                  </a:ext>
                </a:extLst>
              </p:cNvPr>
              <p:cNvSpPr/>
              <p:nvPr/>
            </p:nvSpPr>
            <p:spPr>
              <a:xfrm>
                <a:off x="773550" y="2145970"/>
                <a:ext cx="3511688" cy="26456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400CDB49-3AFC-EDA0-9DCE-DAE68F39458A}"/>
                </a:ext>
              </a:extLst>
            </p:cNvPr>
            <p:cNvSpPr txBox="1"/>
            <p:nvPr/>
          </p:nvSpPr>
          <p:spPr>
            <a:xfrm>
              <a:off x="773549" y="2615425"/>
              <a:ext cx="3511689" cy="1706750"/>
            </a:xfrm>
            <a:prstGeom prst="rect">
              <a:avLst/>
            </a:prstGeom>
            <a:noFill/>
          </p:spPr>
          <p:txBody>
            <a:bodyPr wrap="square" rtlCol="0">
              <a:spAutoFit/>
            </a:bodyPr>
            <a:lstStyle/>
            <a:p>
              <a:endParaRPr lang="en-US" sz="1700" dirty="0">
                <a:solidFill>
                  <a:srgbClr val="000000"/>
                </a:solidFill>
                <a:latin typeface="Reddit Sans" pitchFamily="2" charset="77"/>
                <a:ea typeface="Reddit Sans" pitchFamily="2" charset="77"/>
              </a:endParaRP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Does an actor’s box office performance change significantly after joining the MCU?</a:t>
              </a:r>
            </a:p>
            <a:p>
              <a:pPr marL="285750" indent="-285750">
                <a:buFont typeface="Arial" panose="020B0604020202020204" pitchFamily="34" charset="0"/>
                <a:buChar char="•"/>
              </a:pPr>
              <a:endParaRPr lang="en-US" sz="1700" dirty="0">
                <a:solidFill>
                  <a:srgbClr val="000000"/>
                </a:solidFill>
                <a:latin typeface="Reddit Sans" pitchFamily="2" charset="77"/>
                <a:ea typeface="Reddit Sans" pitchFamily="2" charset="77"/>
              </a:endParaRPr>
            </a:p>
          </p:txBody>
        </p:sp>
      </p:grpSp>
      <p:grpSp>
        <p:nvGrpSpPr>
          <p:cNvPr id="3" name="Group 2">
            <a:extLst>
              <a:ext uri="{FF2B5EF4-FFF2-40B4-BE49-F238E27FC236}">
                <a16:creationId xmlns:a16="http://schemas.microsoft.com/office/drawing/2014/main" id="{36B769C6-30D7-0C46-2D26-ABD8CC5B7D6D}"/>
              </a:ext>
            </a:extLst>
          </p:cNvPr>
          <p:cNvGrpSpPr/>
          <p:nvPr/>
        </p:nvGrpSpPr>
        <p:grpSpPr>
          <a:xfrm>
            <a:off x="5353946" y="638972"/>
            <a:ext cx="3511690" cy="3339452"/>
            <a:chOff x="773548" y="1362248"/>
            <a:chExt cx="3511690" cy="3429382"/>
          </a:xfrm>
        </p:grpSpPr>
        <p:grpSp>
          <p:nvGrpSpPr>
            <p:cNvPr id="7" name="Group 6">
              <a:extLst>
                <a:ext uri="{FF2B5EF4-FFF2-40B4-BE49-F238E27FC236}">
                  <a16:creationId xmlns:a16="http://schemas.microsoft.com/office/drawing/2014/main" id="{58900961-2351-EE6C-1B44-683816FD29A0}"/>
                </a:ext>
              </a:extLst>
            </p:cNvPr>
            <p:cNvGrpSpPr/>
            <p:nvPr/>
          </p:nvGrpSpPr>
          <p:grpSpPr>
            <a:xfrm>
              <a:off x="773549" y="1362248"/>
              <a:ext cx="3511689" cy="3429382"/>
              <a:chOff x="773549" y="1362248"/>
              <a:chExt cx="3511689" cy="3429382"/>
            </a:xfrm>
          </p:grpSpPr>
          <p:sp>
            <p:nvSpPr>
              <p:cNvPr id="15" name="Rectangle 14">
                <a:extLst>
                  <a:ext uri="{FF2B5EF4-FFF2-40B4-BE49-F238E27FC236}">
                    <a16:creationId xmlns:a16="http://schemas.microsoft.com/office/drawing/2014/main" id="{3F8B2D7E-D5BB-36A3-C613-F78B2096DCE8}"/>
                  </a:ext>
                </a:extLst>
              </p:cNvPr>
              <p:cNvSpPr/>
              <p:nvPr/>
            </p:nvSpPr>
            <p:spPr>
              <a:xfrm>
                <a:off x="773549" y="1362248"/>
                <a:ext cx="3511689" cy="783722"/>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F966703-C51E-BED4-D508-EA408D13CA7B}"/>
                  </a:ext>
                </a:extLst>
              </p:cNvPr>
              <p:cNvSpPr txBox="1"/>
              <p:nvPr/>
            </p:nvSpPr>
            <p:spPr>
              <a:xfrm>
                <a:off x="1527355" y="1578594"/>
                <a:ext cx="2157963" cy="379278"/>
              </a:xfrm>
              <a:prstGeom prst="rect">
                <a:avLst/>
              </a:prstGeom>
              <a:noFill/>
            </p:spPr>
            <p:txBody>
              <a:bodyPr wrap="none" rtlCol="0">
                <a:spAutoFit/>
              </a:bodyPr>
              <a:lstStyle/>
              <a:p>
                <a:r>
                  <a:rPr lang="en-US" b="1" dirty="0">
                    <a:solidFill>
                      <a:srgbClr val="EBF1DD"/>
                    </a:solidFill>
                    <a:latin typeface="Reddit Sans SemiBold" pitchFamily="2" charset="77"/>
                    <a:ea typeface="Reddit Sans SemiBold" pitchFamily="2" charset="77"/>
                  </a:rPr>
                  <a:t>Initial Hypothesis 1</a:t>
                </a:r>
              </a:p>
            </p:txBody>
          </p:sp>
          <p:sp>
            <p:nvSpPr>
              <p:cNvPr id="17" name="Rectangle 16">
                <a:extLst>
                  <a:ext uri="{FF2B5EF4-FFF2-40B4-BE49-F238E27FC236}">
                    <a16:creationId xmlns:a16="http://schemas.microsoft.com/office/drawing/2014/main" id="{804CEE16-CC76-45CC-9EC4-F0FEC4CFBE7D}"/>
                  </a:ext>
                </a:extLst>
              </p:cNvPr>
              <p:cNvSpPr/>
              <p:nvPr/>
            </p:nvSpPr>
            <p:spPr>
              <a:xfrm>
                <a:off x="773550" y="2145970"/>
                <a:ext cx="3511688" cy="26456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DD0EC4A2-9F16-4875-2105-F4E192F3A0A1}"/>
                </a:ext>
              </a:extLst>
            </p:cNvPr>
            <p:cNvSpPr txBox="1"/>
            <p:nvPr/>
          </p:nvSpPr>
          <p:spPr>
            <a:xfrm>
              <a:off x="773548" y="2661036"/>
              <a:ext cx="3511689" cy="1438095"/>
            </a:xfrm>
            <a:prstGeom prst="rect">
              <a:avLst/>
            </a:prstGeom>
            <a:noFill/>
          </p:spPr>
          <p:txBody>
            <a:bodyPr wrap="square" rtlCol="0">
              <a:spAutoFit/>
            </a:bodyPr>
            <a:lstStyle/>
            <a:p>
              <a:endParaRPr lang="en-US" sz="1700" dirty="0">
                <a:solidFill>
                  <a:srgbClr val="000000"/>
                </a:solidFill>
                <a:latin typeface="Reddit Sans" pitchFamily="2" charset="77"/>
                <a:ea typeface="Reddit Sans" pitchFamily="2" charset="77"/>
              </a:endParaRP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Do Spider-Man movies perform </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better when part of the MCU</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compared to standalone </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Sony productions?</a:t>
              </a:r>
            </a:p>
          </p:txBody>
        </p:sp>
      </p:grpSp>
      <p:sp>
        <p:nvSpPr>
          <p:cNvPr id="18" name="Off-page Connector 17">
            <a:extLst>
              <a:ext uri="{FF2B5EF4-FFF2-40B4-BE49-F238E27FC236}">
                <a16:creationId xmlns:a16="http://schemas.microsoft.com/office/drawing/2014/main" id="{76D3E16C-F054-AD02-E810-52CC5FCFB651}"/>
              </a:ext>
            </a:extLst>
          </p:cNvPr>
          <p:cNvSpPr/>
          <p:nvPr/>
        </p:nvSpPr>
        <p:spPr>
          <a:xfrm>
            <a:off x="1689186" y="4168021"/>
            <a:ext cx="1787067" cy="1135136"/>
          </a:xfrm>
          <a:prstGeom prst="flowChartOffpageConnector">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EBF1DD"/>
                </a:solidFill>
                <a:latin typeface="Reddit Sans SemiBold" pitchFamily="2" charset="77"/>
                <a:ea typeface="Reddit Sans SemiBold" pitchFamily="2" charset="77"/>
              </a:rPr>
              <a:t>Modified a little</a:t>
            </a:r>
          </a:p>
        </p:txBody>
      </p:sp>
      <p:sp>
        <p:nvSpPr>
          <p:cNvPr id="23" name="Plaque 22">
            <a:extLst>
              <a:ext uri="{FF2B5EF4-FFF2-40B4-BE49-F238E27FC236}">
                <a16:creationId xmlns:a16="http://schemas.microsoft.com/office/drawing/2014/main" id="{A595B50F-AF8C-0825-E7A0-F93C1FE16240}"/>
              </a:ext>
            </a:extLst>
          </p:cNvPr>
          <p:cNvSpPr/>
          <p:nvPr/>
        </p:nvSpPr>
        <p:spPr>
          <a:xfrm>
            <a:off x="6296498" y="4168021"/>
            <a:ext cx="1780471" cy="1135136"/>
          </a:xfrm>
          <a:prstGeom prst="plaqu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solidFill>
                  <a:srgbClr val="EBF1DD"/>
                </a:solidFill>
                <a:latin typeface="Reddit Sans SemiBold" pitchFamily="2" charset="77"/>
                <a:ea typeface="Reddit Sans SemiBold" pitchFamily="2" charset="77"/>
              </a:rPr>
              <a:t>Discarded</a:t>
            </a:r>
          </a:p>
        </p:txBody>
      </p:sp>
      <p:sp>
        <p:nvSpPr>
          <p:cNvPr id="25" name="Rectangle 24">
            <a:extLst>
              <a:ext uri="{FF2B5EF4-FFF2-40B4-BE49-F238E27FC236}">
                <a16:creationId xmlns:a16="http://schemas.microsoft.com/office/drawing/2014/main" id="{8E740FFB-C8A7-4480-951D-9F1F6E27F516}"/>
              </a:ext>
            </a:extLst>
          </p:cNvPr>
          <p:cNvSpPr/>
          <p:nvPr/>
        </p:nvSpPr>
        <p:spPr>
          <a:xfrm>
            <a:off x="826874" y="5486322"/>
            <a:ext cx="10219078" cy="987629"/>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Reddit Sans" pitchFamily="2" charset="77"/>
                <a:ea typeface="Reddit Sans" pitchFamily="2" charset="77"/>
              </a:rPr>
              <a:t>Did appearing in the MCU’s Infinity Saga (2008–2019) cause a measurable improvement in an actor’s post-treatment career trajectory, compared to similar actors who did not appear in the Infinity Saga?</a:t>
            </a:r>
          </a:p>
        </p:txBody>
      </p:sp>
      <p:sp>
        <p:nvSpPr>
          <p:cNvPr id="27" name="Rectangle 26">
            <a:extLst>
              <a:ext uri="{FF2B5EF4-FFF2-40B4-BE49-F238E27FC236}">
                <a16:creationId xmlns:a16="http://schemas.microsoft.com/office/drawing/2014/main" id="{17C39824-312A-E9A9-0FEF-3B05040637AD}"/>
              </a:ext>
            </a:extLst>
          </p:cNvPr>
          <p:cNvSpPr/>
          <p:nvPr/>
        </p:nvSpPr>
        <p:spPr>
          <a:xfrm>
            <a:off x="9455287" y="1402142"/>
            <a:ext cx="2181573" cy="3555989"/>
          </a:xfrm>
          <a:prstGeom prst="rect">
            <a:avLst/>
          </a:prstGeom>
          <a:solidFill>
            <a:srgbClr val="ED1D24">
              <a:alpha val="3023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1" dirty="0">
                <a:solidFill>
                  <a:schemeClr val="tx1"/>
                </a:solidFill>
                <a:latin typeface="Reddit Sans SemiBold" pitchFamily="2" charset="77"/>
                <a:ea typeface="Reddit Sans SemiBold" pitchFamily="2" charset="77"/>
              </a:rPr>
              <a:t>The 2</a:t>
            </a:r>
            <a:r>
              <a:rPr lang="en-US" b="1" i="1" baseline="30000" dirty="0">
                <a:solidFill>
                  <a:schemeClr val="tx1"/>
                </a:solidFill>
                <a:latin typeface="Reddit Sans SemiBold" pitchFamily="2" charset="77"/>
                <a:ea typeface="Reddit Sans SemiBold" pitchFamily="2" charset="77"/>
              </a:rPr>
              <a:t>nd</a:t>
            </a:r>
            <a:r>
              <a:rPr lang="en-US" b="1" i="1" dirty="0">
                <a:solidFill>
                  <a:schemeClr val="tx1"/>
                </a:solidFill>
                <a:latin typeface="Reddit Sans SemiBold" pitchFamily="2" charset="77"/>
                <a:ea typeface="Reddit Sans SemiBold" pitchFamily="2" charset="77"/>
              </a:rPr>
              <a:t> hypothesis was discarded based on the  professor’s feedback. Reasons:</a:t>
            </a:r>
          </a:p>
          <a:p>
            <a:pPr marL="342900" indent="-342900">
              <a:buFont typeface="Arial" panose="020B0604020202020204" pitchFamily="34" charset="0"/>
              <a:buChar char="•"/>
            </a:pPr>
            <a:r>
              <a:rPr lang="en-US" b="1" i="1" dirty="0">
                <a:solidFill>
                  <a:schemeClr val="tx1"/>
                </a:solidFill>
                <a:latin typeface="Reddit Sans SemiBold" pitchFamily="2" charset="77"/>
                <a:ea typeface="Reddit Sans SemiBold" pitchFamily="2" charset="77"/>
              </a:rPr>
              <a:t>Different time periods</a:t>
            </a:r>
          </a:p>
          <a:p>
            <a:pPr marL="342900" indent="-342900">
              <a:buFont typeface="Arial" panose="020B0604020202020204" pitchFamily="34" charset="0"/>
              <a:buChar char="•"/>
            </a:pPr>
            <a:r>
              <a:rPr lang="en-US" b="1" i="1" dirty="0">
                <a:solidFill>
                  <a:schemeClr val="tx1"/>
                </a:solidFill>
                <a:latin typeface="Reddit Sans SemiBold" pitchFamily="2" charset="77"/>
                <a:ea typeface="Reddit Sans SemiBold" pitchFamily="2" charset="77"/>
              </a:rPr>
              <a:t>Unclean comparison</a:t>
            </a:r>
          </a:p>
        </p:txBody>
      </p:sp>
      <p:sp>
        <p:nvSpPr>
          <p:cNvPr id="28" name="Triangle 27">
            <a:extLst>
              <a:ext uri="{FF2B5EF4-FFF2-40B4-BE49-F238E27FC236}">
                <a16:creationId xmlns:a16="http://schemas.microsoft.com/office/drawing/2014/main" id="{7DEE9AF3-A119-5FBE-6EC9-882C1D330E5A}"/>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5828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48FF4-86A6-B7AC-FF72-DF9E41EF1B1B}"/>
            </a:ext>
          </a:extLst>
        </p:cNvPr>
        <p:cNvGrpSpPr/>
        <p:nvPr/>
      </p:nvGrpSpPr>
      <p:grpSpPr>
        <a:xfrm>
          <a:off x="0" y="0"/>
          <a:ext cx="0" cy="0"/>
          <a:chOff x="0" y="0"/>
          <a:chExt cx="0" cy="0"/>
        </a:xfrm>
      </p:grpSpPr>
      <p:pic>
        <p:nvPicPr>
          <p:cNvPr id="3074" name="Picture 2" descr="Marvel Logo PNG Transparent &amp; SVG Vector - Freebie Supply">
            <a:extLst>
              <a:ext uri="{FF2B5EF4-FFF2-40B4-BE49-F238E27FC236}">
                <a16:creationId xmlns:a16="http://schemas.microsoft.com/office/drawing/2014/main" id="{E61872EC-6390-9B0F-0D2B-347765BF81EC}"/>
              </a:ext>
            </a:extLst>
          </p:cNvPr>
          <p:cNvPicPr>
            <a:picLocks noChangeAspect="1" noChangeArrowheads="1"/>
          </p:cNvPicPr>
          <p:nvPr/>
        </p:nvPicPr>
        <p:blipFill>
          <a:blip r:embed="rId2">
            <a:alphaModFix amt="5000"/>
            <a:extLst>
              <a:ext uri="{28A0092B-C50C-407E-A947-70E740481C1C}">
                <a14:useLocalDpi xmlns:a14="http://schemas.microsoft.com/office/drawing/2010/main" val="0"/>
              </a:ext>
            </a:extLst>
          </a:blip>
          <a:srcRect/>
          <a:stretch>
            <a:fillRect/>
          </a:stretch>
        </p:blipFill>
        <p:spPr bwMode="auto">
          <a:xfrm>
            <a:off x="-1" y="14217"/>
            <a:ext cx="12165317" cy="6858001"/>
          </a:xfrm>
          <a:prstGeom prst="rect">
            <a:avLst/>
          </a:prstGeom>
          <a:noFill/>
          <a:extLst>
            <a:ext uri="{909E8E84-426E-40DD-AFC4-6F175D3DCCD1}">
              <a14:hiddenFill xmlns:a14="http://schemas.microsoft.com/office/drawing/2010/main">
                <a:solidFill>
                  <a:srgbClr val="FFFFFF"/>
                </a:solidFill>
              </a14:hiddenFill>
            </a:ext>
          </a:extLst>
        </p:spPr>
      </p:pic>
      <p:sp>
        <p:nvSpPr>
          <p:cNvPr id="47" name="Triangle 46">
            <a:extLst>
              <a:ext uri="{FF2B5EF4-FFF2-40B4-BE49-F238E27FC236}">
                <a16:creationId xmlns:a16="http://schemas.microsoft.com/office/drawing/2014/main" id="{BB5B913F-C543-C1A2-9E55-9EC651FC0370}"/>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4EF4ABE-E8F1-2745-FCFA-AE87C89D0113}"/>
              </a:ext>
            </a:extLst>
          </p:cNvPr>
          <p:cNvSpPr txBox="1"/>
          <p:nvPr/>
        </p:nvSpPr>
        <p:spPr>
          <a:xfrm>
            <a:off x="8892323" y="285029"/>
            <a:ext cx="3299678" cy="707886"/>
          </a:xfrm>
          <a:prstGeom prst="rect">
            <a:avLst/>
          </a:prstGeom>
          <a:noFill/>
        </p:spPr>
        <p:txBody>
          <a:bodyPr wrap="square" rtlCol="0">
            <a:spAutoFit/>
          </a:bodyPr>
          <a:lstStyle/>
          <a:p>
            <a:pPr algn="ctr"/>
            <a:r>
              <a:rPr lang="en-US" sz="4000" b="1" dirty="0">
                <a:latin typeface="Reddit Sans ExtraBold" pitchFamily="2" charset="77"/>
                <a:ea typeface="Reddit Sans ExtraBold" pitchFamily="2" charset="77"/>
              </a:rPr>
              <a:t>1. Recap</a:t>
            </a:r>
          </a:p>
        </p:txBody>
      </p:sp>
      <p:sp>
        <p:nvSpPr>
          <p:cNvPr id="5" name="AutoShape 6" descr="Níl cur síos le fáil don ghriangraf seo.">
            <a:extLst>
              <a:ext uri="{FF2B5EF4-FFF2-40B4-BE49-F238E27FC236}">
                <a16:creationId xmlns:a16="http://schemas.microsoft.com/office/drawing/2014/main" id="{1343E558-D90A-6FF0-74D8-C5A822DD03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8" name="Group 7">
            <a:extLst>
              <a:ext uri="{FF2B5EF4-FFF2-40B4-BE49-F238E27FC236}">
                <a16:creationId xmlns:a16="http://schemas.microsoft.com/office/drawing/2014/main" id="{44901FA9-F296-0CFB-C777-2453A737D10F}"/>
              </a:ext>
            </a:extLst>
          </p:cNvPr>
          <p:cNvGrpSpPr/>
          <p:nvPr/>
        </p:nvGrpSpPr>
        <p:grpSpPr>
          <a:xfrm>
            <a:off x="826876" y="638972"/>
            <a:ext cx="6340930" cy="2910804"/>
            <a:chOff x="773549" y="1362248"/>
            <a:chExt cx="6340930" cy="3392525"/>
          </a:xfrm>
        </p:grpSpPr>
        <p:grpSp>
          <p:nvGrpSpPr>
            <p:cNvPr id="9" name="Group 8">
              <a:extLst>
                <a:ext uri="{FF2B5EF4-FFF2-40B4-BE49-F238E27FC236}">
                  <a16:creationId xmlns:a16="http://schemas.microsoft.com/office/drawing/2014/main" id="{85B2C21B-906B-54B1-39EE-BCE599967195}"/>
                </a:ext>
              </a:extLst>
            </p:cNvPr>
            <p:cNvGrpSpPr/>
            <p:nvPr/>
          </p:nvGrpSpPr>
          <p:grpSpPr>
            <a:xfrm>
              <a:off x="773549" y="1362248"/>
              <a:ext cx="6340930" cy="3330578"/>
              <a:chOff x="773549" y="1362248"/>
              <a:chExt cx="6340930" cy="3330578"/>
            </a:xfrm>
          </p:grpSpPr>
          <p:sp>
            <p:nvSpPr>
              <p:cNvPr id="12" name="Rectangle 11">
                <a:extLst>
                  <a:ext uri="{FF2B5EF4-FFF2-40B4-BE49-F238E27FC236}">
                    <a16:creationId xmlns:a16="http://schemas.microsoft.com/office/drawing/2014/main" id="{5D72B339-DF9C-AACC-2098-AAB5DCD25842}"/>
                  </a:ext>
                </a:extLst>
              </p:cNvPr>
              <p:cNvSpPr/>
              <p:nvPr/>
            </p:nvSpPr>
            <p:spPr>
              <a:xfrm>
                <a:off x="773549" y="1362248"/>
                <a:ext cx="2221123" cy="783723"/>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17F8F67-A3F8-BF46-299F-FDF14680867B}"/>
                  </a:ext>
                </a:extLst>
              </p:cNvPr>
              <p:cNvSpPr txBox="1"/>
              <p:nvPr/>
            </p:nvSpPr>
            <p:spPr>
              <a:xfrm>
                <a:off x="1071100" y="1392676"/>
                <a:ext cx="1626020" cy="753295"/>
              </a:xfrm>
              <a:prstGeom prst="rect">
                <a:avLst/>
              </a:prstGeom>
              <a:noFill/>
            </p:spPr>
            <p:txBody>
              <a:bodyPr wrap="square" rtlCol="0">
                <a:spAutoFit/>
              </a:bodyPr>
              <a:lstStyle/>
              <a:p>
                <a:pPr algn="ctr"/>
                <a:r>
                  <a:rPr lang="en-US" b="1" dirty="0">
                    <a:solidFill>
                      <a:srgbClr val="EBF1DD"/>
                    </a:solidFill>
                    <a:latin typeface="Reddit Sans SemiBold" pitchFamily="2" charset="77"/>
                    <a:ea typeface="Reddit Sans SemiBold" pitchFamily="2" charset="77"/>
                  </a:rPr>
                  <a:t>Preliminary Analysis</a:t>
                </a:r>
              </a:p>
            </p:txBody>
          </p:sp>
          <p:sp>
            <p:nvSpPr>
              <p:cNvPr id="21" name="Rectangle 20">
                <a:extLst>
                  <a:ext uri="{FF2B5EF4-FFF2-40B4-BE49-F238E27FC236}">
                    <a16:creationId xmlns:a16="http://schemas.microsoft.com/office/drawing/2014/main" id="{370BC234-7F7D-0305-21F2-FD0BC773EA8B}"/>
                  </a:ext>
                </a:extLst>
              </p:cNvPr>
              <p:cNvSpPr/>
              <p:nvPr/>
            </p:nvSpPr>
            <p:spPr>
              <a:xfrm>
                <a:off x="773550" y="2145972"/>
                <a:ext cx="6340929" cy="254685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3C4EA5D8-E990-7E54-DEB1-044B2D0291CE}"/>
                </a:ext>
              </a:extLst>
            </p:cNvPr>
            <p:cNvSpPr txBox="1"/>
            <p:nvPr/>
          </p:nvSpPr>
          <p:spPr>
            <a:xfrm>
              <a:off x="846699" y="2207919"/>
              <a:ext cx="6267779" cy="2546854"/>
            </a:xfrm>
            <a:prstGeom prst="rect">
              <a:avLst/>
            </a:prstGeom>
            <a:noFill/>
          </p:spPr>
          <p:txBody>
            <a:bodyPr wrap="square" rtlCol="0">
              <a:spAutoFit/>
            </a:bodyPr>
            <a:lstStyle/>
            <a:p>
              <a:endParaRPr lang="en-US" sz="1700" dirty="0">
                <a:solidFill>
                  <a:srgbClr val="000000"/>
                </a:solidFill>
                <a:latin typeface="Reddit Sans" pitchFamily="2" charset="77"/>
                <a:ea typeface="Reddit Sans" pitchFamily="2" charset="77"/>
              </a:endParaRP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Actor’s box office earnings </a:t>
              </a:r>
              <a:r>
                <a:rPr lang="en-US" sz="1700" b="1" dirty="0">
                  <a:solidFill>
                    <a:srgbClr val="000000"/>
                  </a:solidFill>
                  <a:latin typeface="Reddit Sans" pitchFamily="2" charset="77"/>
                  <a:ea typeface="Reddit Sans" pitchFamily="2" charset="77"/>
                </a:rPr>
                <a:t>increase </a:t>
              </a:r>
              <a:br>
                <a:rPr lang="en-US" sz="1700" b="1"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post-MCU debut. </a:t>
              </a: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Based on initial sample of data taken</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For example: Robert Downey Jr.</a:t>
              </a:r>
            </a:p>
            <a:p>
              <a:pPr marL="285750" indent="-285750">
                <a:buFont typeface="Arial" panose="020B0604020202020204" pitchFamily="34" charset="0"/>
                <a:buChar char="•"/>
              </a:pPr>
              <a:r>
                <a:rPr lang="en-US" sz="1700" dirty="0">
                  <a:solidFill>
                    <a:srgbClr val="000000"/>
                  </a:solidFill>
                  <a:latin typeface="Reddit Sans" pitchFamily="2" charset="77"/>
                  <a:ea typeface="Reddit Sans" pitchFamily="2" charset="77"/>
                </a:rPr>
                <a:t>Also compared to similar actors during </a:t>
              </a:r>
              <a:br>
                <a:rPr lang="en-US" sz="1700" dirty="0">
                  <a:solidFill>
                    <a:srgbClr val="000000"/>
                  </a:solidFill>
                  <a:latin typeface="Reddit Sans" pitchFamily="2" charset="77"/>
                  <a:ea typeface="Reddit Sans" pitchFamily="2" charset="77"/>
                </a:rPr>
              </a:br>
              <a:r>
                <a:rPr lang="en-US" sz="1700" dirty="0">
                  <a:solidFill>
                    <a:srgbClr val="000000"/>
                  </a:solidFill>
                  <a:latin typeface="Reddit Sans" pitchFamily="2" charset="77"/>
                  <a:ea typeface="Reddit Sans" pitchFamily="2" charset="77"/>
                </a:rPr>
                <a:t>the same time-frame like Gerard Butler</a:t>
              </a:r>
            </a:p>
            <a:p>
              <a:pPr marL="285750" indent="-285750">
                <a:buFont typeface="Arial" panose="020B0604020202020204" pitchFamily="34" charset="0"/>
                <a:buChar char="•"/>
              </a:pPr>
              <a:endParaRPr lang="en-US" sz="1700" dirty="0">
                <a:solidFill>
                  <a:srgbClr val="000000"/>
                </a:solidFill>
                <a:latin typeface="Reddit Sans" pitchFamily="2" charset="77"/>
                <a:ea typeface="Reddit Sans" pitchFamily="2" charset="77"/>
              </a:endParaRPr>
            </a:p>
          </p:txBody>
        </p:sp>
      </p:grpSp>
      <p:pic>
        <p:nvPicPr>
          <p:cNvPr id="5129" name="Picture 9">
            <a:extLst>
              <a:ext uri="{FF2B5EF4-FFF2-40B4-BE49-F238E27FC236}">
                <a16:creationId xmlns:a16="http://schemas.microsoft.com/office/drawing/2014/main" id="{C57DB795-F4F6-B8FA-815C-734637A03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875" y="3655144"/>
            <a:ext cx="6340930" cy="256388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C81F2518-5C90-A2B7-6AA7-666B8A87E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9231" y="1552877"/>
            <a:ext cx="1686851" cy="168685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7D9B2758-C1C4-1FFA-B1F4-2C62E594330C}"/>
              </a:ext>
            </a:extLst>
          </p:cNvPr>
          <p:cNvGrpSpPr/>
          <p:nvPr/>
        </p:nvGrpSpPr>
        <p:grpSpPr>
          <a:xfrm>
            <a:off x="7465355" y="1311410"/>
            <a:ext cx="2221123" cy="718836"/>
            <a:chOff x="826876" y="5500192"/>
            <a:chExt cx="2221123" cy="718836"/>
          </a:xfrm>
        </p:grpSpPr>
        <p:sp>
          <p:nvSpPr>
            <p:cNvPr id="2" name="Rectangle 1">
              <a:extLst>
                <a:ext uri="{FF2B5EF4-FFF2-40B4-BE49-F238E27FC236}">
                  <a16:creationId xmlns:a16="http://schemas.microsoft.com/office/drawing/2014/main" id="{C26F161F-7D34-A745-9F61-4EF05E400A13}"/>
                </a:ext>
              </a:extLst>
            </p:cNvPr>
            <p:cNvSpPr/>
            <p:nvPr/>
          </p:nvSpPr>
          <p:spPr>
            <a:xfrm>
              <a:off x="826876" y="5500192"/>
              <a:ext cx="2221123" cy="718836"/>
            </a:xfrm>
            <a:prstGeom prst="rect">
              <a:avLst/>
            </a:prstGeom>
            <a:solidFill>
              <a:srgbClr val="ED1D2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0ECB82-22A2-B4C7-4A39-501FB633BF1B}"/>
                </a:ext>
              </a:extLst>
            </p:cNvPr>
            <p:cNvSpPr txBox="1"/>
            <p:nvPr/>
          </p:nvSpPr>
          <p:spPr>
            <a:xfrm>
              <a:off x="1340158" y="5536444"/>
              <a:ext cx="1194558" cy="646331"/>
            </a:xfrm>
            <a:prstGeom prst="rect">
              <a:avLst/>
            </a:prstGeom>
            <a:noFill/>
          </p:spPr>
          <p:txBody>
            <a:bodyPr wrap="none" rtlCol="0">
              <a:spAutoFit/>
            </a:bodyPr>
            <a:lstStyle/>
            <a:p>
              <a:pPr algn="ctr"/>
              <a:r>
                <a:rPr lang="en-US" b="1" dirty="0">
                  <a:solidFill>
                    <a:srgbClr val="EBF1DD"/>
                  </a:solidFill>
                  <a:latin typeface="Reddit Sans SemiBold" pitchFamily="2" charset="77"/>
                  <a:ea typeface="Reddit Sans SemiBold" pitchFamily="2" charset="77"/>
                </a:rPr>
                <a:t>Initial</a:t>
              </a:r>
              <a:br>
                <a:rPr lang="en-US" b="1" dirty="0">
                  <a:solidFill>
                    <a:srgbClr val="EBF1DD"/>
                  </a:solidFill>
                  <a:latin typeface="Reddit Sans SemiBold" pitchFamily="2" charset="77"/>
                  <a:ea typeface="Reddit Sans SemiBold" pitchFamily="2" charset="77"/>
                </a:rPr>
              </a:br>
              <a:r>
                <a:rPr lang="en-US" b="1" dirty="0">
                  <a:solidFill>
                    <a:srgbClr val="EBF1DD"/>
                  </a:solidFill>
                  <a:latin typeface="Reddit Sans SemiBold" pitchFamily="2" charset="77"/>
                  <a:ea typeface="Reddit Sans SemiBold" pitchFamily="2" charset="77"/>
                </a:rPr>
                <a:t>Feedback</a:t>
              </a:r>
            </a:p>
          </p:txBody>
        </p:sp>
      </p:grpSp>
      <p:sp>
        <p:nvSpPr>
          <p:cNvPr id="24" name="Rectangle 23">
            <a:extLst>
              <a:ext uri="{FF2B5EF4-FFF2-40B4-BE49-F238E27FC236}">
                <a16:creationId xmlns:a16="http://schemas.microsoft.com/office/drawing/2014/main" id="{4966BCDD-598B-E393-EF83-27A98F2AC918}"/>
              </a:ext>
            </a:extLst>
          </p:cNvPr>
          <p:cNvSpPr/>
          <p:nvPr/>
        </p:nvSpPr>
        <p:spPr>
          <a:xfrm>
            <a:off x="7465354" y="2030245"/>
            <a:ext cx="4175636" cy="4188783"/>
          </a:xfrm>
          <a:prstGeom prst="rect">
            <a:avLst/>
          </a:prstGeom>
          <a:solidFill>
            <a:srgbClr val="ED1D24">
              <a:alpha val="3023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i="1" dirty="0">
                <a:solidFill>
                  <a:schemeClr val="tx1"/>
                </a:solidFill>
                <a:latin typeface="Reddit Sans SemiBold" pitchFamily="2" charset="77"/>
                <a:ea typeface="Reddit Sans SemiBold" pitchFamily="2" charset="77"/>
              </a:rPr>
              <a:t>1. Clarify Concepts</a:t>
            </a:r>
          </a:p>
          <a:p>
            <a:pPr marL="285750" indent="-285750">
              <a:buFont typeface="Arial" panose="020B0604020202020204" pitchFamily="34" charset="0"/>
              <a:buChar char="•"/>
            </a:pPr>
            <a:r>
              <a:rPr lang="en-US" sz="1600" dirty="0">
                <a:solidFill>
                  <a:schemeClr val="tx1"/>
                </a:solidFill>
                <a:latin typeface="Reddit Sans" pitchFamily="2" charset="77"/>
                <a:ea typeface="Reddit Sans" pitchFamily="2" charset="77"/>
              </a:rPr>
              <a:t>Distinguish hypotheses from questions; define pre/post consistently; generalize beyond case studies</a:t>
            </a:r>
            <a:r>
              <a:rPr lang="en-US" dirty="0">
                <a:solidFill>
                  <a:schemeClr val="tx1"/>
                </a:solidFill>
                <a:latin typeface="Reddit Sans" pitchFamily="2" charset="77"/>
                <a:ea typeface="Reddit Sans" pitchFamily="2" charset="77"/>
              </a:rPr>
              <a:t>.</a:t>
            </a:r>
          </a:p>
          <a:p>
            <a:endParaRPr lang="en-US" dirty="0">
              <a:solidFill>
                <a:schemeClr val="tx1"/>
              </a:solidFill>
              <a:latin typeface="Reddit Sans" pitchFamily="2" charset="77"/>
              <a:ea typeface="Reddit Sans" pitchFamily="2" charset="77"/>
            </a:endParaRPr>
          </a:p>
          <a:p>
            <a:r>
              <a:rPr lang="en-US" b="1" i="1" dirty="0">
                <a:solidFill>
                  <a:schemeClr val="tx1"/>
                </a:solidFill>
                <a:latin typeface="Reddit Sans SemiBold" pitchFamily="2" charset="77"/>
                <a:ea typeface="Reddit Sans SemiBold" pitchFamily="2" charset="77"/>
              </a:rPr>
              <a:t>2. Tighten Slides</a:t>
            </a:r>
          </a:p>
          <a:p>
            <a:pPr marL="285750" indent="-285750">
              <a:buFont typeface="Arial" panose="020B0604020202020204" pitchFamily="34" charset="0"/>
              <a:buChar char="•"/>
            </a:pPr>
            <a:r>
              <a:rPr lang="en-US" sz="1600" dirty="0">
                <a:solidFill>
                  <a:schemeClr val="tx1"/>
                </a:solidFill>
                <a:latin typeface="Reddit Sans" pitchFamily="2" charset="77"/>
                <a:ea typeface="Reddit Sans" pitchFamily="2" charset="77"/>
              </a:rPr>
              <a:t>Improve slide flow; </a:t>
            </a:r>
          </a:p>
          <a:p>
            <a:pPr marL="285750" indent="-285750">
              <a:buFont typeface="Arial" panose="020B0604020202020204" pitchFamily="34" charset="0"/>
              <a:buChar char="•"/>
            </a:pPr>
            <a:r>
              <a:rPr lang="en-US" sz="1600" dirty="0">
                <a:solidFill>
                  <a:schemeClr val="tx1"/>
                </a:solidFill>
                <a:latin typeface="Reddit Sans" pitchFamily="2" charset="77"/>
                <a:ea typeface="Reddit Sans" pitchFamily="2" charset="77"/>
              </a:rPr>
              <a:t>clearly link data sources to variables; remove irrelevant visuals.</a:t>
            </a:r>
          </a:p>
          <a:p>
            <a:endParaRPr lang="en-US" sz="1600" dirty="0">
              <a:solidFill>
                <a:schemeClr val="tx1"/>
              </a:solidFill>
              <a:latin typeface="Reddit Sans" pitchFamily="2" charset="77"/>
              <a:ea typeface="Reddit Sans" pitchFamily="2" charset="77"/>
            </a:endParaRPr>
          </a:p>
          <a:p>
            <a:r>
              <a:rPr lang="en-US" b="1" i="1" dirty="0">
                <a:solidFill>
                  <a:schemeClr val="tx1"/>
                </a:solidFill>
                <a:latin typeface="Reddit Sans SemiBold" pitchFamily="2" charset="77"/>
                <a:ea typeface="Reddit Sans SemiBold" pitchFamily="2" charset="77"/>
              </a:rPr>
              <a:t>3. Sharpen Analysis</a:t>
            </a:r>
          </a:p>
          <a:p>
            <a:pPr marL="285750" indent="-285750">
              <a:buFont typeface="Arial" panose="020B0604020202020204" pitchFamily="34" charset="0"/>
              <a:buChar char="•"/>
            </a:pPr>
            <a:r>
              <a:rPr lang="en-US" sz="1600" dirty="0">
                <a:solidFill>
                  <a:schemeClr val="tx1"/>
                </a:solidFill>
                <a:latin typeface="Reddit Sans" pitchFamily="2" charset="77"/>
                <a:ea typeface="Reddit Sans" pitchFamily="2" charset="77"/>
              </a:rPr>
              <a:t>Use annotations on plots; </a:t>
            </a:r>
          </a:p>
          <a:p>
            <a:pPr marL="285750" indent="-285750">
              <a:buFont typeface="Arial" panose="020B0604020202020204" pitchFamily="34" charset="0"/>
              <a:buChar char="•"/>
            </a:pPr>
            <a:r>
              <a:rPr lang="en-US" sz="1600" dirty="0">
                <a:solidFill>
                  <a:schemeClr val="tx1"/>
                </a:solidFill>
                <a:latin typeface="Reddit Sans" pitchFamily="2" charset="77"/>
                <a:ea typeface="Reddit Sans" pitchFamily="2" charset="77"/>
              </a:rPr>
              <a:t>isolate effects of first MCU appearance; </a:t>
            </a:r>
          </a:p>
        </p:txBody>
      </p:sp>
    </p:spTree>
    <p:extLst>
      <p:ext uri="{BB962C8B-B14F-4D97-AF65-F5344CB8AC3E}">
        <p14:creationId xmlns:p14="http://schemas.microsoft.com/office/powerpoint/2010/main" val="117516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93894-032D-DC6F-4412-07FC5A376EDB}"/>
            </a:ext>
          </a:extLst>
        </p:cNvPr>
        <p:cNvGrpSpPr/>
        <p:nvPr/>
      </p:nvGrpSpPr>
      <p:grpSpPr>
        <a:xfrm>
          <a:off x="0" y="0"/>
          <a:ext cx="0" cy="0"/>
          <a:chOff x="0" y="0"/>
          <a:chExt cx="0" cy="0"/>
        </a:xfrm>
      </p:grpSpPr>
      <p:sp>
        <p:nvSpPr>
          <p:cNvPr id="47" name="Triangle 46">
            <a:extLst>
              <a:ext uri="{FF2B5EF4-FFF2-40B4-BE49-F238E27FC236}">
                <a16:creationId xmlns:a16="http://schemas.microsoft.com/office/drawing/2014/main" id="{4B7FFA66-A5A5-B493-FD12-9493EC8BAC31}"/>
              </a:ext>
            </a:extLst>
          </p:cNvPr>
          <p:cNvSpPr/>
          <p:nvPr/>
        </p:nvSpPr>
        <p:spPr>
          <a:xfrm rot="16200000" flipV="1">
            <a:off x="-3213100" y="3249694"/>
            <a:ext cx="6858000" cy="431800"/>
          </a:xfrm>
          <a:prstGeom prst="triangle">
            <a:avLst>
              <a:gd name="adj" fmla="val 52439"/>
            </a:avLst>
          </a:prstGeom>
          <a:solidFill>
            <a:schemeClr val="tx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90E58E3C-E7BC-91AD-33E0-DA1877A9056B}"/>
              </a:ext>
            </a:extLst>
          </p:cNvPr>
          <p:cNvSpPr/>
          <p:nvPr/>
        </p:nvSpPr>
        <p:spPr>
          <a:xfrm>
            <a:off x="826877" y="638972"/>
            <a:ext cx="3172100" cy="6724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BF1DD"/>
                </a:solidFill>
                <a:latin typeface="Reddit Sans SemiBold" pitchFamily="2" charset="77"/>
                <a:ea typeface="Reddit Sans SemiBold" pitchFamily="2" charset="77"/>
              </a:rPr>
              <a:t>Research Question</a:t>
            </a:r>
          </a:p>
        </p:txBody>
      </p:sp>
      <p:sp>
        <p:nvSpPr>
          <p:cNvPr id="7" name="Rectangle 6">
            <a:extLst>
              <a:ext uri="{FF2B5EF4-FFF2-40B4-BE49-F238E27FC236}">
                <a16:creationId xmlns:a16="http://schemas.microsoft.com/office/drawing/2014/main" id="{87BEB7ED-89BC-3066-B414-E253911B6EB9}"/>
              </a:ext>
            </a:extLst>
          </p:cNvPr>
          <p:cNvSpPr/>
          <p:nvPr/>
        </p:nvSpPr>
        <p:spPr>
          <a:xfrm>
            <a:off x="826877" y="2961267"/>
            <a:ext cx="3172100" cy="67243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BF1DD"/>
                </a:solidFill>
                <a:latin typeface="Reddit Sans SemiBold" pitchFamily="2" charset="77"/>
                <a:ea typeface="Reddit Sans SemiBold" pitchFamily="2" charset="77"/>
              </a:rPr>
              <a:t>Hypothesis</a:t>
            </a:r>
          </a:p>
        </p:txBody>
      </p:sp>
      <p:sp>
        <p:nvSpPr>
          <p:cNvPr id="9" name="TextBox 8">
            <a:extLst>
              <a:ext uri="{FF2B5EF4-FFF2-40B4-BE49-F238E27FC236}">
                <a16:creationId xmlns:a16="http://schemas.microsoft.com/office/drawing/2014/main" id="{D456C416-D29B-0931-600D-4BB720A47786}"/>
              </a:ext>
            </a:extLst>
          </p:cNvPr>
          <p:cNvSpPr txBox="1"/>
          <p:nvPr/>
        </p:nvSpPr>
        <p:spPr>
          <a:xfrm>
            <a:off x="826877" y="1533607"/>
            <a:ext cx="8914531" cy="1200329"/>
          </a:xfrm>
          <a:prstGeom prst="rect">
            <a:avLst/>
          </a:prstGeom>
          <a:noFill/>
        </p:spPr>
        <p:txBody>
          <a:bodyPr wrap="square">
            <a:spAutoFit/>
          </a:bodyPr>
          <a:lstStyle/>
          <a:p>
            <a:r>
              <a:rPr lang="en-US" b="1" i="1" dirty="0">
                <a:latin typeface="Reddit Sans SemiBold" pitchFamily="2" charset="77"/>
                <a:ea typeface="Reddit Sans SemiBold" pitchFamily="2" charset="77"/>
              </a:rPr>
              <a:t>T</a:t>
            </a:r>
            <a:r>
              <a:rPr lang="en-US" sz="1800" b="1" i="1" u="none" strike="noStrike" dirty="0">
                <a:effectLst/>
                <a:latin typeface="Reddit Sans SemiBold" pitchFamily="2" charset="77"/>
                <a:ea typeface="Reddit Sans SemiBold" pitchFamily="2" charset="77"/>
              </a:rPr>
              <a:t>o determine if actor`s participation in the MCU's Infinity Saga causally impacted their box office success and career visibility, focusing on measurable career outcomes </a:t>
            </a:r>
          </a:p>
          <a:p>
            <a:r>
              <a:rPr lang="en-US" sz="1800" b="1" i="1" u="none" strike="noStrike" dirty="0">
                <a:effectLst/>
                <a:latin typeface="Reddit Sans SemiBold" pitchFamily="2" charset="77"/>
                <a:ea typeface="Reddit Sans SemiBold" pitchFamily="2" charset="77"/>
              </a:rPr>
              <a:t>(</a:t>
            </a:r>
            <a:r>
              <a:rPr lang="en-US" sz="1800" b="1" i="1" u="none" strike="noStrike" dirty="0" err="1">
                <a:effectLst/>
                <a:latin typeface="Reddit Sans SemiBold" pitchFamily="2" charset="77"/>
                <a:ea typeface="Reddit Sans SemiBold" pitchFamily="2" charset="77"/>
              </a:rPr>
              <a:t>i.e</a:t>
            </a:r>
            <a:r>
              <a:rPr lang="en-US" sz="1800" b="1" i="1" u="none" strike="noStrike" dirty="0">
                <a:effectLst/>
                <a:latin typeface="Reddit Sans SemiBold" pitchFamily="2" charset="77"/>
                <a:ea typeface="Reddit Sans SemiBold" pitchFamily="2" charset="77"/>
              </a:rPr>
              <a:t> financial metrics and popularity indicators).</a:t>
            </a:r>
            <a:endParaRPr lang="en-US" b="1" i="1" dirty="0">
              <a:latin typeface="Reddit Sans SemiBold" pitchFamily="2" charset="77"/>
              <a:ea typeface="Reddit Sans SemiBold" pitchFamily="2" charset="77"/>
            </a:endParaRPr>
          </a:p>
        </p:txBody>
      </p:sp>
      <p:sp>
        <p:nvSpPr>
          <p:cNvPr id="12" name="TextBox 11">
            <a:extLst>
              <a:ext uri="{FF2B5EF4-FFF2-40B4-BE49-F238E27FC236}">
                <a16:creationId xmlns:a16="http://schemas.microsoft.com/office/drawing/2014/main" id="{902F7A2C-A53D-893D-95F5-DC5467EEE9FF}"/>
              </a:ext>
            </a:extLst>
          </p:cNvPr>
          <p:cNvSpPr txBox="1"/>
          <p:nvPr/>
        </p:nvSpPr>
        <p:spPr>
          <a:xfrm>
            <a:off x="826877" y="3861036"/>
            <a:ext cx="10743332" cy="2308324"/>
          </a:xfrm>
          <a:prstGeom prst="rect">
            <a:avLst/>
          </a:prstGeom>
          <a:noFill/>
        </p:spPr>
        <p:txBody>
          <a:bodyPr wrap="square">
            <a:spAutoFit/>
          </a:bodyPr>
          <a:lstStyle/>
          <a:p>
            <a:r>
              <a:rPr lang="en-US" b="1" u="none" strike="noStrike" dirty="0">
                <a:solidFill>
                  <a:srgbClr val="000000"/>
                </a:solidFill>
                <a:effectLst/>
                <a:latin typeface="Reddit Sans SemiBold" pitchFamily="2" charset="77"/>
                <a:ea typeface="Reddit Sans SemiBold" pitchFamily="2" charset="77"/>
              </a:rPr>
              <a:t>Alternate Hypothesis (H₀):</a:t>
            </a:r>
            <a:br>
              <a:rPr lang="en-US" b="0" i="0" u="none" strike="noStrike" dirty="0">
                <a:solidFill>
                  <a:srgbClr val="000000"/>
                </a:solidFill>
                <a:effectLst/>
              </a:rPr>
            </a:br>
            <a:r>
              <a:rPr lang="en-US" b="1" i="1" u="none" strike="noStrike" dirty="0">
                <a:solidFill>
                  <a:srgbClr val="000000"/>
                </a:solidFill>
                <a:effectLst/>
                <a:latin typeface="Reddit Sans SemiBold" pitchFamily="2" charset="77"/>
                <a:ea typeface="Reddit Sans SemiBold" pitchFamily="2" charset="77"/>
              </a:rPr>
              <a:t>Participation in the MCU causes a statistically significant increase in an actor’s average opening weekend box office performance, controlling for film count, average movie ratings, and lead-role appearances.</a:t>
            </a:r>
            <a:endParaRPr lang="en-US" b="1" u="none" strike="noStrike" dirty="0">
              <a:solidFill>
                <a:srgbClr val="000000"/>
              </a:solidFill>
              <a:effectLst/>
              <a:latin typeface="Reddit Sans SemiBold" pitchFamily="2" charset="77"/>
              <a:ea typeface="Reddit Sans SemiBold" pitchFamily="2" charset="77"/>
            </a:endParaRPr>
          </a:p>
          <a:p>
            <a:pPr algn="l">
              <a:buNone/>
            </a:pPr>
            <a:endParaRPr lang="en-US" b="1" dirty="0">
              <a:solidFill>
                <a:srgbClr val="000000"/>
              </a:solidFill>
              <a:latin typeface="Reddit Sans SemiBold" pitchFamily="2" charset="77"/>
              <a:ea typeface="Reddit Sans SemiBold" pitchFamily="2" charset="77"/>
            </a:endParaRPr>
          </a:p>
          <a:p>
            <a:pPr algn="l">
              <a:buNone/>
            </a:pPr>
            <a:r>
              <a:rPr lang="en-US" b="1" u="none" strike="noStrike" dirty="0">
                <a:solidFill>
                  <a:srgbClr val="000000"/>
                </a:solidFill>
                <a:effectLst/>
                <a:latin typeface="Reddit Sans SemiBold" pitchFamily="2" charset="77"/>
                <a:ea typeface="Reddit Sans SemiBold" pitchFamily="2" charset="77"/>
              </a:rPr>
              <a:t>Null Hypothesis (H₁):</a:t>
            </a:r>
            <a:br>
              <a:rPr lang="en-US" b="0" i="0" u="none" strike="noStrike" dirty="0">
                <a:solidFill>
                  <a:srgbClr val="000000"/>
                </a:solidFill>
                <a:effectLst/>
              </a:rPr>
            </a:br>
            <a:r>
              <a:rPr lang="en-US" b="1" i="1" u="none" strike="noStrike" dirty="0">
                <a:solidFill>
                  <a:srgbClr val="000000"/>
                </a:solidFill>
                <a:effectLst/>
                <a:latin typeface="Reddit Sans SemiBold" pitchFamily="2" charset="77"/>
                <a:ea typeface="Reddit Sans SemiBold" pitchFamily="2" charset="77"/>
              </a:rPr>
              <a:t>Participation in the MCU has no causal effect on an actor’s average opening weekend box office performance, after accounting for film count, average movie ratings, and lead-role appearances.</a:t>
            </a:r>
          </a:p>
        </p:txBody>
      </p:sp>
      <p:sp>
        <p:nvSpPr>
          <p:cNvPr id="13" name="TextBox 12">
            <a:extLst>
              <a:ext uri="{FF2B5EF4-FFF2-40B4-BE49-F238E27FC236}">
                <a16:creationId xmlns:a16="http://schemas.microsoft.com/office/drawing/2014/main" id="{93B6988D-0BC1-665B-9D13-B1B249F74D11}"/>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2. Research</a:t>
            </a:r>
          </a:p>
          <a:p>
            <a:pPr algn="r"/>
            <a:r>
              <a:rPr lang="en-US" sz="4000" b="1" dirty="0">
                <a:latin typeface="Reddit Sans ExtraBold" pitchFamily="2" charset="77"/>
                <a:ea typeface="Reddit Sans ExtraBold" pitchFamily="2" charset="77"/>
              </a:rPr>
              <a:t>Question</a:t>
            </a:r>
          </a:p>
        </p:txBody>
      </p:sp>
    </p:spTree>
    <p:extLst>
      <p:ext uri="{BB962C8B-B14F-4D97-AF65-F5344CB8AC3E}">
        <p14:creationId xmlns:p14="http://schemas.microsoft.com/office/powerpoint/2010/main" val="178657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680B5-E1DB-06EB-4839-506397AE3501}"/>
            </a:ext>
          </a:extLst>
        </p:cNvPr>
        <p:cNvGrpSpPr/>
        <p:nvPr/>
      </p:nvGrpSpPr>
      <p:grpSpPr>
        <a:xfrm>
          <a:off x="0" y="0"/>
          <a:ext cx="0" cy="0"/>
          <a:chOff x="0" y="0"/>
          <a:chExt cx="0" cy="0"/>
        </a:xfrm>
      </p:grpSpPr>
      <p:sp>
        <p:nvSpPr>
          <p:cNvPr id="3" name="Triangle 2">
            <a:extLst>
              <a:ext uri="{FF2B5EF4-FFF2-40B4-BE49-F238E27FC236}">
                <a16:creationId xmlns:a16="http://schemas.microsoft.com/office/drawing/2014/main" id="{E31E0A26-BF32-5227-37EE-16D7209E95C6}"/>
              </a:ext>
            </a:extLst>
          </p:cNvPr>
          <p:cNvSpPr/>
          <p:nvPr/>
        </p:nvSpPr>
        <p:spPr>
          <a:xfrm rot="16200000" flipV="1">
            <a:off x="-3281825" y="327025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AD7B588-951F-59EA-BFCD-34350FA95703}"/>
              </a:ext>
            </a:extLst>
          </p:cNvPr>
          <p:cNvSpPr txBox="1"/>
          <p:nvPr/>
        </p:nvSpPr>
        <p:spPr>
          <a:xfrm>
            <a:off x="441129" y="1016067"/>
            <a:ext cx="3609844" cy="461665"/>
          </a:xfrm>
          <a:prstGeom prst="rect">
            <a:avLst/>
          </a:prstGeom>
          <a:solidFill>
            <a:srgbClr val="7CBB00"/>
          </a:solidFill>
        </p:spPr>
        <p:txBody>
          <a:bodyPr wrap="square" lIns="91440" tIns="45720" rIns="91440" bIns="45720" rtlCol="0" anchor="t">
            <a:spAutoFit/>
          </a:bodyPr>
          <a:lstStyle/>
          <a:p>
            <a:pPr algn="ctr"/>
            <a:r>
              <a:rPr lang="en-US" sz="2400" b="1" dirty="0">
                <a:solidFill>
                  <a:schemeClr val="bg1"/>
                </a:solidFill>
                <a:latin typeface="Reddit Sans ExtraBold"/>
                <a:ea typeface="Reddit Sans ExtraBold" pitchFamily="2" charset="77"/>
              </a:rPr>
              <a:t>Treatment Group</a:t>
            </a:r>
          </a:p>
        </p:txBody>
      </p:sp>
      <p:sp>
        <p:nvSpPr>
          <p:cNvPr id="9" name="TextBox 8">
            <a:extLst>
              <a:ext uri="{FF2B5EF4-FFF2-40B4-BE49-F238E27FC236}">
                <a16:creationId xmlns:a16="http://schemas.microsoft.com/office/drawing/2014/main" id="{38B22B9A-B917-D80E-F51C-CFB08F5E561B}"/>
              </a:ext>
            </a:extLst>
          </p:cNvPr>
          <p:cNvSpPr txBox="1"/>
          <p:nvPr/>
        </p:nvSpPr>
        <p:spPr>
          <a:xfrm>
            <a:off x="4463887" y="1016067"/>
            <a:ext cx="3609844" cy="461665"/>
          </a:xfrm>
          <a:prstGeom prst="rect">
            <a:avLst/>
          </a:prstGeom>
          <a:solidFill>
            <a:srgbClr val="FF4500"/>
          </a:solidFill>
        </p:spPr>
        <p:txBody>
          <a:bodyPr wrap="square" lIns="91440" tIns="45720" rIns="91440" bIns="45720" rtlCol="0" anchor="t">
            <a:spAutoFit/>
          </a:bodyPr>
          <a:lstStyle/>
          <a:p>
            <a:pPr algn="ctr"/>
            <a:r>
              <a:rPr lang="en-US" sz="2400" b="1" dirty="0">
                <a:solidFill>
                  <a:schemeClr val="bg1"/>
                </a:solidFill>
                <a:latin typeface="Reddit Sans ExtraBold"/>
                <a:ea typeface="Reddit Sans ExtraBold" pitchFamily="2" charset="77"/>
              </a:rPr>
              <a:t>Control Group</a:t>
            </a:r>
          </a:p>
        </p:txBody>
      </p:sp>
      <p:sp>
        <p:nvSpPr>
          <p:cNvPr id="2" name="TextBox 1">
            <a:extLst>
              <a:ext uri="{FF2B5EF4-FFF2-40B4-BE49-F238E27FC236}">
                <a16:creationId xmlns:a16="http://schemas.microsoft.com/office/drawing/2014/main" id="{C566925B-6063-7888-269A-2896651B7903}"/>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3. Data Collection </a:t>
            </a:r>
          </a:p>
        </p:txBody>
      </p:sp>
      <p:sp>
        <p:nvSpPr>
          <p:cNvPr id="5" name="TextBox 4">
            <a:extLst>
              <a:ext uri="{FF2B5EF4-FFF2-40B4-BE49-F238E27FC236}">
                <a16:creationId xmlns:a16="http://schemas.microsoft.com/office/drawing/2014/main" id="{01CF1FC0-2F56-D7BB-EE92-9E8332650F64}"/>
              </a:ext>
            </a:extLst>
          </p:cNvPr>
          <p:cNvSpPr txBox="1"/>
          <p:nvPr/>
        </p:nvSpPr>
        <p:spPr>
          <a:xfrm>
            <a:off x="441129" y="1636909"/>
            <a:ext cx="3609844" cy="4154984"/>
          </a:xfrm>
          <a:prstGeom prst="rect">
            <a:avLst/>
          </a:prstGeom>
          <a:solidFill>
            <a:srgbClr val="ED1D24">
              <a:alpha val="30000"/>
            </a:srgbClr>
          </a:solidFill>
        </p:spPr>
        <p:txBody>
          <a:bodyPr wrap="square" lIns="91440" tIns="45720" rIns="91440" bIns="45720" rtlCol="0" anchor="ctr">
            <a:spAutoFit/>
          </a:bodyPr>
          <a:lstStyle/>
          <a:p>
            <a:pPr marL="457200" indent="-457200">
              <a:buFont typeface="+mj-lt"/>
              <a:buAutoNum type="arabicPeriod"/>
            </a:pPr>
            <a:r>
              <a:rPr lang="en-US" sz="2200" dirty="0">
                <a:latin typeface="Reddit Sans"/>
                <a:ea typeface="+mn-lt"/>
                <a:cs typeface="+mn-lt"/>
              </a:rPr>
              <a:t>Robert Downey Jr.</a:t>
            </a:r>
          </a:p>
          <a:p>
            <a:pPr marL="457200" indent="-457200">
              <a:buFont typeface="+mj-lt"/>
              <a:buAutoNum type="arabicPeriod"/>
            </a:pPr>
            <a:r>
              <a:rPr lang="en-US" sz="2200" dirty="0">
                <a:latin typeface="Reddit Sans"/>
                <a:ea typeface="+mn-lt"/>
                <a:cs typeface="+mn-lt"/>
              </a:rPr>
              <a:t>Chris Evans</a:t>
            </a:r>
          </a:p>
          <a:p>
            <a:pPr marL="457200" indent="-457200">
              <a:buFont typeface="+mj-lt"/>
              <a:buAutoNum type="arabicPeriod"/>
            </a:pPr>
            <a:r>
              <a:rPr lang="en-US" sz="2200" dirty="0">
                <a:latin typeface="Reddit Sans"/>
                <a:ea typeface="+mn-lt"/>
                <a:cs typeface="+mn-lt"/>
              </a:rPr>
              <a:t>Scarlett Johansson</a:t>
            </a:r>
          </a:p>
          <a:p>
            <a:pPr marL="457200" indent="-457200">
              <a:buFont typeface="+mj-lt"/>
              <a:buAutoNum type="arabicPeriod"/>
            </a:pPr>
            <a:r>
              <a:rPr lang="en-US" sz="2200" dirty="0">
                <a:latin typeface="Reddit Sans"/>
                <a:ea typeface="+mn-lt"/>
                <a:cs typeface="+mn-lt"/>
              </a:rPr>
              <a:t>Mark Ruffalo</a:t>
            </a:r>
          </a:p>
          <a:p>
            <a:pPr marL="457200" indent="-457200">
              <a:buFont typeface="+mj-lt"/>
              <a:buAutoNum type="arabicPeriod"/>
            </a:pPr>
            <a:r>
              <a:rPr lang="en-US" sz="2200" dirty="0">
                <a:latin typeface="Reddit Sans"/>
                <a:ea typeface="+mn-lt"/>
                <a:cs typeface="+mn-lt"/>
              </a:rPr>
              <a:t>Jeremy Renner</a:t>
            </a:r>
          </a:p>
          <a:p>
            <a:pPr marL="457200" indent="-457200">
              <a:buFont typeface="+mj-lt"/>
              <a:buAutoNum type="arabicPeriod"/>
            </a:pPr>
            <a:r>
              <a:rPr lang="en-US" sz="2200" dirty="0">
                <a:latin typeface="Reddit Sans"/>
                <a:ea typeface="+mn-lt"/>
                <a:cs typeface="+mn-lt"/>
              </a:rPr>
              <a:t>Tom Holland</a:t>
            </a:r>
          </a:p>
          <a:p>
            <a:pPr marL="457200" indent="-457200">
              <a:buFont typeface="+mj-lt"/>
              <a:buAutoNum type="arabicPeriod"/>
            </a:pPr>
            <a:r>
              <a:rPr lang="en-US" sz="2200" dirty="0">
                <a:latin typeface="Reddit Sans"/>
                <a:ea typeface="+mn-lt"/>
                <a:cs typeface="+mn-lt"/>
              </a:rPr>
              <a:t>Benedict Cumberbatch</a:t>
            </a:r>
          </a:p>
          <a:p>
            <a:pPr marL="457200" indent="-457200">
              <a:buFont typeface="+mj-lt"/>
              <a:buAutoNum type="arabicPeriod"/>
            </a:pPr>
            <a:r>
              <a:rPr lang="en-US" sz="2200" dirty="0">
                <a:latin typeface="Reddit Sans"/>
                <a:ea typeface="+mn-lt"/>
                <a:cs typeface="+mn-lt"/>
              </a:rPr>
              <a:t>Chadwick Boseman</a:t>
            </a:r>
          </a:p>
          <a:p>
            <a:pPr marL="457200" indent="-457200">
              <a:buFont typeface="+mj-lt"/>
              <a:buAutoNum type="arabicPeriod"/>
            </a:pPr>
            <a:r>
              <a:rPr lang="en-US" sz="2200" dirty="0">
                <a:latin typeface="Reddit Sans"/>
                <a:ea typeface="+mn-lt"/>
                <a:cs typeface="+mn-lt"/>
              </a:rPr>
              <a:t>Paul Rudd</a:t>
            </a:r>
          </a:p>
          <a:p>
            <a:pPr marL="457200" indent="-457200">
              <a:buFont typeface="+mj-lt"/>
              <a:buAutoNum type="arabicPeriod"/>
            </a:pPr>
            <a:r>
              <a:rPr lang="en-US" sz="2200" dirty="0">
                <a:latin typeface="Reddit Sans"/>
                <a:ea typeface="+mn-lt"/>
                <a:cs typeface="+mn-lt"/>
              </a:rPr>
              <a:t>Tom Hiddleston</a:t>
            </a:r>
          </a:p>
          <a:p>
            <a:pPr marL="457200" indent="-457200">
              <a:buFont typeface="+mj-lt"/>
              <a:buAutoNum type="arabicPeriod"/>
            </a:pPr>
            <a:r>
              <a:rPr lang="en-US" sz="2200" dirty="0">
                <a:latin typeface="Reddit Sans"/>
                <a:ea typeface="+mn-lt"/>
                <a:cs typeface="+mn-lt"/>
              </a:rPr>
              <a:t>Chris Pratt</a:t>
            </a:r>
          </a:p>
          <a:p>
            <a:pPr marL="457200" indent="-457200">
              <a:buFont typeface="+mj-lt"/>
              <a:buAutoNum type="arabicPeriod"/>
            </a:pPr>
            <a:r>
              <a:rPr lang="en-US" sz="2200" dirty="0">
                <a:latin typeface="Reddit Sans"/>
                <a:ea typeface="+mn-lt"/>
                <a:cs typeface="+mn-lt"/>
              </a:rPr>
              <a:t>Chris Hemsworth</a:t>
            </a:r>
            <a:endParaRPr lang="en-US" sz="2200" dirty="0">
              <a:latin typeface="Reddit Sans"/>
              <a:ea typeface="Calibri"/>
              <a:cs typeface="Calibri"/>
            </a:endParaRPr>
          </a:p>
        </p:txBody>
      </p:sp>
      <p:sp>
        <p:nvSpPr>
          <p:cNvPr id="6" name="TextBox 5">
            <a:extLst>
              <a:ext uri="{FF2B5EF4-FFF2-40B4-BE49-F238E27FC236}">
                <a16:creationId xmlns:a16="http://schemas.microsoft.com/office/drawing/2014/main" id="{38099337-6876-411F-A6C7-285E79496F9F}"/>
              </a:ext>
            </a:extLst>
          </p:cNvPr>
          <p:cNvSpPr txBox="1"/>
          <p:nvPr/>
        </p:nvSpPr>
        <p:spPr>
          <a:xfrm>
            <a:off x="4463887" y="1636909"/>
            <a:ext cx="3609844" cy="4154984"/>
          </a:xfrm>
          <a:prstGeom prst="rect">
            <a:avLst/>
          </a:prstGeom>
          <a:solidFill>
            <a:srgbClr val="ED1D24">
              <a:alpha val="30000"/>
            </a:srgbClr>
          </a:solidFill>
        </p:spPr>
        <p:txBody>
          <a:bodyPr wrap="square" lIns="91440" tIns="45720" rIns="91440" bIns="45720" rtlCol="0" anchor="ctr">
            <a:spAutoFit/>
          </a:bodyPr>
          <a:lstStyle/>
          <a:p>
            <a:pPr marL="457200" indent="-457200">
              <a:buFont typeface="+mj-lt"/>
              <a:buAutoNum type="arabicPeriod"/>
            </a:pPr>
            <a:r>
              <a:rPr lang="en-US" sz="2200" dirty="0">
                <a:latin typeface="Reddit Sans"/>
                <a:ea typeface="+mn-lt"/>
                <a:cs typeface="+mn-lt"/>
              </a:rPr>
              <a:t>Jim Carey</a:t>
            </a:r>
          </a:p>
          <a:p>
            <a:pPr marL="457200" indent="-457200">
              <a:buFont typeface="+mj-lt"/>
              <a:buAutoNum type="arabicPeriod"/>
            </a:pPr>
            <a:r>
              <a:rPr lang="en-US" sz="2200" dirty="0">
                <a:latin typeface="Reddit Sans"/>
                <a:ea typeface="+mn-lt"/>
                <a:cs typeface="+mn-lt"/>
              </a:rPr>
              <a:t>Ryan Reynolds</a:t>
            </a:r>
          </a:p>
          <a:p>
            <a:pPr marL="457200" indent="-457200">
              <a:buFont typeface="+mj-lt"/>
              <a:buAutoNum type="arabicPeriod"/>
            </a:pPr>
            <a:r>
              <a:rPr lang="en-US" sz="2200" dirty="0">
                <a:latin typeface="Reddit Sans"/>
                <a:ea typeface="+mn-lt"/>
                <a:cs typeface="+mn-lt"/>
              </a:rPr>
              <a:t>Charlize Theron</a:t>
            </a:r>
          </a:p>
          <a:p>
            <a:pPr marL="457200" indent="-457200">
              <a:buFont typeface="+mj-lt"/>
              <a:buAutoNum type="arabicPeriod"/>
            </a:pPr>
            <a:r>
              <a:rPr lang="en-US" sz="2200" dirty="0">
                <a:latin typeface="Reddit Sans"/>
                <a:ea typeface="+mn-lt"/>
                <a:cs typeface="+mn-lt"/>
              </a:rPr>
              <a:t>Edward Norton</a:t>
            </a:r>
          </a:p>
          <a:p>
            <a:pPr marL="457200" indent="-457200">
              <a:buFont typeface="+mj-lt"/>
              <a:buAutoNum type="arabicPeriod"/>
            </a:pPr>
            <a:r>
              <a:rPr lang="en-US" sz="2200" dirty="0">
                <a:latin typeface="Reddit Sans"/>
                <a:ea typeface="+mn-lt"/>
                <a:cs typeface="+mn-lt"/>
              </a:rPr>
              <a:t>Ben Foster</a:t>
            </a:r>
          </a:p>
          <a:p>
            <a:pPr marL="457200" indent="-457200">
              <a:buFont typeface="+mj-lt"/>
              <a:buAutoNum type="arabicPeriod"/>
            </a:pPr>
            <a:r>
              <a:rPr lang="en-US" sz="2200" dirty="0">
                <a:latin typeface="Reddit Sans"/>
                <a:ea typeface="+mn-lt"/>
                <a:cs typeface="+mn-lt"/>
              </a:rPr>
              <a:t>Tye Sheridan</a:t>
            </a:r>
          </a:p>
          <a:p>
            <a:pPr marL="457200" indent="-457200">
              <a:buFont typeface="+mj-lt"/>
              <a:buAutoNum type="arabicPeriod"/>
            </a:pPr>
            <a:r>
              <a:rPr lang="en-US" sz="2200" dirty="0">
                <a:latin typeface="Reddit Sans"/>
                <a:ea typeface="+mn-lt"/>
                <a:cs typeface="+mn-lt"/>
              </a:rPr>
              <a:t>Matthew Goode</a:t>
            </a:r>
          </a:p>
          <a:p>
            <a:pPr marL="457200" indent="-457200">
              <a:buFont typeface="+mj-lt"/>
              <a:buAutoNum type="arabicPeriod"/>
            </a:pPr>
            <a:r>
              <a:rPr lang="en-US" sz="2200" dirty="0">
                <a:latin typeface="Reddit Sans"/>
                <a:ea typeface="+mn-lt"/>
                <a:cs typeface="+mn-lt"/>
              </a:rPr>
              <a:t>John David Washington</a:t>
            </a:r>
          </a:p>
          <a:p>
            <a:pPr marL="457200" indent="-457200">
              <a:buFont typeface="+mj-lt"/>
              <a:buAutoNum type="arabicPeriod"/>
            </a:pPr>
            <a:r>
              <a:rPr lang="en-US" sz="2200" dirty="0">
                <a:latin typeface="Reddit Sans"/>
                <a:ea typeface="+mn-lt"/>
                <a:cs typeface="+mn-lt"/>
              </a:rPr>
              <a:t>Steve Carell</a:t>
            </a:r>
          </a:p>
          <a:p>
            <a:pPr marL="457200" indent="-457200">
              <a:buFont typeface="+mj-lt"/>
              <a:buAutoNum type="arabicPeriod"/>
            </a:pPr>
            <a:r>
              <a:rPr lang="en-US" sz="2200" dirty="0">
                <a:latin typeface="Reddit Sans"/>
                <a:ea typeface="+mn-lt"/>
                <a:cs typeface="+mn-lt"/>
              </a:rPr>
              <a:t>Taron Egerton</a:t>
            </a:r>
          </a:p>
          <a:p>
            <a:pPr marL="457200" indent="-457200">
              <a:buFont typeface="+mj-lt"/>
              <a:buAutoNum type="arabicPeriod"/>
            </a:pPr>
            <a:r>
              <a:rPr lang="en-US" sz="2200" dirty="0">
                <a:latin typeface="Reddit Sans"/>
                <a:ea typeface="+mn-lt"/>
                <a:cs typeface="+mn-lt"/>
              </a:rPr>
              <a:t>Channing Tatum</a:t>
            </a:r>
          </a:p>
          <a:p>
            <a:pPr marL="457200" indent="-457200">
              <a:buFont typeface="+mj-lt"/>
              <a:buAutoNum type="arabicPeriod"/>
            </a:pPr>
            <a:r>
              <a:rPr lang="en-US" sz="2200" dirty="0">
                <a:latin typeface="Reddit Sans"/>
                <a:ea typeface="+mn-lt"/>
                <a:cs typeface="+mn-lt"/>
              </a:rPr>
              <a:t>Sam Worthington.</a:t>
            </a:r>
            <a:endParaRPr lang="en-US" sz="2200" dirty="0">
              <a:latin typeface="Reddit Sans"/>
              <a:ea typeface="Calibri"/>
              <a:cs typeface="Calibri"/>
            </a:endParaRPr>
          </a:p>
        </p:txBody>
      </p:sp>
      <p:sp>
        <p:nvSpPr>
          <p:cNvPr id="13" name="TextBox 12">
            <a:extLst>
              <a:ext uri="{FF2B5EF4-FFF2-40B4-BE49-F238E27FC236}">
                <a16:creationId xmlns:a16="http://schemas.microsoft.com/office/drawing/2014/main" id="{F90C55B6-A308-5A0C-D0F7-117FC493AC5B}"/>
              </a:ext>
            </a:extLst>
          </p:cNvPr>
          <p:cNvSpPr txBox="1"/>
          <p:nvPr/>
        </p:nvSpPr>
        <p:spPr>
          <a:xfrm>
            <a:off x="8483558" y="1347662"/>
            <a:ext cx="184731" cy="369332"/>
          </a:xfrm>
          <a:prstGeom prst="rect">
            <a:avLst/>
          </a:prstGeom>
          <a:noFill/>
        </p:spPr>
        <p:txBody>
          <a:bodyPr wrap="none" rtlCol="0">
            <a:spAutoFit/>
          </a:bodyPr>
          <a:lstStyle/>
          <a:p>
            <a:pPr algn="ctr"/>
            <a:endParaRPr lang="en-US" b="1" dirty="0">
              <a:solidFill>
                <a:srgbClr val="EBF1DD"/>
              </a:solidFill>
              <a:latin typeface="Reddit Sans SemiBold" pitchFamily="2" charset="77"/>
              <a:ea typeface="Reddit Sans SemiBold" pitchFamily="2" charset="77"/>
            </a:endParaRPr>
          </a:p>
        </p:txBody>
      </p:sp>
      <p:sp>
        <p:nvSpPr>
          <p:cNvPr id="14" name="Rectangle 13">
            <a:extLst>
              <a:ext uri="{FF2B5EF4-FFF2-40B4-BE49-F238E27FC236}">
                <a16:creationId xmlns:a16="http://schemas.microsoft.com/office/drawing/2014/main" id="{9836E175-3291-182D-C4C7-785A4EB3E5BD}"/>
              </a:ext>
            </a:extLst>
          </p:cNvPr>
          <p:cNvSpPr/>
          <p:nvPr/>
        </p:nvSpPr>
        <p:spPr>
          <a:xfrm>
            <a:off x="8575923" y="1636909"/>
            <a:ext cx="3172100" cy="415498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EBF1DD"/>
                </a:solidFill>
                <a:latin typeface="Reddit Sans SemiBold" pitchFamily="2" charset="77"/>
                <a:ea typeface="Reddit Sans SemiBold" pitchFamily="2" charset="77"/>
              </a:rPr>
              <a:t>The actors were selected based on a few manually validated assumptions:</a:t>
            </a:r>
          </a:p>
          <a:p>
            <a:r>
              <a:rPr lang="en-US" b="1" dirty="0">
                <a:solidFill>
                  <a:srgbClr val="EBF1DD"/>
                </a:solidFill>
                <a:latin typeface="Reddit Sans SemiBold" pitchFamily="2" charset="77"/>
                <a:ea typeface="Reddit Sans SemiBold" pitchFamily="2" charset="77"/>
              </a:rPr>
              <a:t>Similar career trajectory pre MCU start point in terms of:</a:t>
            </a:r>
          </a:p>
          <a:p>
            <a:pPr marL="285750" indent="-285750">
              <a:buFont typeface="Arial" panose="020B0604020202020204" pitchFamily="34" charset="0"/>
              <a:buChar char="•"/>
            </a:pPr>
            <a:r>
              <a:rPr lang="en-US" b="1" dirty="0">
                <a:solidFill>
                  <a:srgbClr val="EBF1DD"/>
                </a:solidFill>
                <a:latin typeface="Reddit Sans SemiBold" pitchFamily="2" charset="77"/>
                <a:ea typeface="Reddit Sans SemiBold" pitchFamily="2" charset="77"/>
              </a:rPr>
              <a:t>Box Office Revenue of movies</a:t>
            </a:r>
          </a:p>
          <a:p>
            <a:pPr marL="285750" indent="-285750">
              <a:buFont typeface="Arial" panose="020B0604020202020204" pitchFamily="34" charset="0"/>
              <a:buChar char="•"/>
            </a:pPr>
            <a:r>
              <a:rPr lang="en-US" b="1" dirty="0">
                <a:solidFill>
                  <a:srgbClr val="EBF1DD"/>
                </a:solidFill>
                <a:latin typeface="Reddit Sans SemiBold" pitchFamily="2" charset="77"/>
                <a:ea typeface="Reddit Sans SemiBold" pitchFamily="2" charset="77"/>
              </a:rPr>
              <a:t>No. of Lead Roles played</a:t>
            </a:r>
          </a:p>
          <a:p>
            <a:pPr marL="285750" indent="-285750">
              <a:buFont typeface="Arial" panose="020B0604020202020204" pitchFamily="34" charset="0"/>
              <a:buChar char="•"/>
            </a:pPr>
            <a:r>
              <a:rPr lang="en-US" b="1" dirty="0">
                <a:solidFill>
                  <a:srgbClr val="EBF1DD"/>
                </a:solidFill>
                <a:latin typeface="Reddit Sans SemiBold" pitchFamily="2" charset="77"/>
                <a:ea typeface="Reddit Sans SemiBold" pitchFamily="2" charset="77"/>
              </a:rPr>
              <a:t>Opening weekend collection</a:t>
            </a:r>
          </a:p>
          <a:p>
            <a:pPr marL="285750" indent="-285750">
              <a:buFont typeface="Arial" panose="020B0604020202020204" pitchFamily="34" charset="0"/>
              <a:buChar char="•"/>
            </a:pPr>
            <a:r>
              <a:rPr lang="en-US" b="1" dirty="0">
                <a:solidFill>
                  <a:srgbClr val="EBF1DD"/>
                </a:solidFill>
                <a:latin typeface="Reddit Sans SemiBold" pitchFamily="2" charset="77"/>
                <a:ea typeface="Reddit Sans SemiBold" pitchFamily="2" charset="77"/>
              </a:rPr>
              <a:t>Film Count distribution</a:t>
            </a:r>
          </a:p>
          <a:p>
            <a:pPr marL="285750" indent="-285750">
              <a:buFont typeface="Arial" panose="020B0604020202020204" pitchFamily="34" charset="0"/>
              <a:buChar char="•"/>
            </a:pPr>
            <a:r>
              <a:rPr lang="en-US" b="1" dirty="0">
                <a:solidFill>
                  <a:srgbClr val="EBF1DD"/>
                </a:solidFill>
                <a:latin typeface="Reddit Sans SemiBold" pitchFamily="2" charset="77"/>
                <a:ea typeface="Reddit Sans SemiBold" pitchFamily="2" charset="77"/>
              </a:rPr>
              <a:t>Genres</a:t>
            </a:r>
          </a:p>
        </p:txBody>
      </p:sp>
      <p:sp>
        <p:nvSpPr>
          <p:cNvPr id="15" name="Rectangle 14">
            <a:extLst>
              <a:ext uri="{FF2B5EF4-FFF2-40B4-BE49-F238E27FC236}">
                <a16:creationId xmlns:a16="http://schemas.microsoft.com/office/drawing/2014/main" id="{84C4DA58-83B0-D7FC-CB56-28BC303C933E}"/>
              </a:ext>
            </a:extLst>
          </p:cNvPr>
          <p:cNvSpPr/>
          <p:nvPr/>
        </p:nvSpPr>
        <p:spPr>
          <a:xfrm>
            <a:off x="441129" y="5951070"/>
            <a:ext cx="11306894" cy="61177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EBF1DD"/>
                </a:solidFill>
                <a:latin typeface="Reddit Sans SemiBold" pitchFamily="2" charset="77"/>
                <a:ea typeface="Reddit Sans SemiBold" pitchFamily="2" charset="77"/>
              </a:rPr>
              <a:t>Sample Size is around 700 across 24 categories which follows a ratio of 1:28 data points per sample </a:t>
            </a:r>
          </a:p>
        </p:txBody>
      </p:sp>
    </p:spTree>
    <p:extLst>
      <p:ext uri="{BB962C8B-B14F-4D97-AF65-F5344CB8AC3E}">
        <p14:creationId xmlns:p14="http://schemas.microsoft.com/office/powerpoint/2010/main" val="289812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5FB48-3CC9-B0C9-4185-118B5BE4A0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FAB61D-34F0-9E6F-64FA-DA021F128807}"/>
              </a:ext>
            </a:extLst>
          </p:cNvPr>
          <p:cNvSpPr txBox="1"/>
          <p:nvPr/>
        </p:nvSpPr>
        <p:spPr>
          <a:xfrm>
            <a:off x="8486645" y="313471"/>
            <a:ext cx="3299678"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3. Data Collection </a:t>
            </a:r>
          </a:p>
        </p:txBody>
      </p:sp>
      <p:pic>
        <p:nvPicPr>
          <p:cNvPr id="4" name="Picture 3" descr="A red and white logo&#10;&#10;AI-generated content may be incorrect.">
            <a:extLst>
              <a:ext uri="{FF2B5EF4-FFF2-40B4-BE49-F238E27FC236}">
                <a16:creationId xmlns:a16="http://schemas.microsoft.com/office/drawing/2014/main" id="{8DC9E0FA-73E4-E225-7A1D-5D9C2C8322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552" y="3248216"/>
            <a:ext cx="1273264" cy="707176"/>
          </a:xfrm>
          <a:prstGeom prst="rect">
            <a:avLst/>
          </a:prstGeom>
        </p:spPr>
      </p:pic>
      <p:pic>
        <p:nvPicPr>
          <p:cNvPr id="5" name="Picture 4" descr="A yellow sign with black letters&#10;&#10;Description automatically generated">
            <a:extLst>
              <a:ext uri="{FF2B5EF4-FFF2-40B4-BE49-F238E27FC236}">
                <a16:creationId xmlns:a16="http://schemas.microsoft.com/office/drawing/2014/main" id="{8D450852-7934-ED6F-3F41-315F382782C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552" y="2548345"/>
            <a:ext cx="1273264" cy="707176"/>
          </a:xfrm>
          <a:prstGeom prst="rect">
            <a:avLst/>
          </a:prstGeom>
        </p:spPr>
      </p:pic>
      <p:pic>
        <p:nvPicPr>
          <p:cNvPr id="8" name="Picture 7" descr="A grey background with white text&#10;&#10;Description automatically generated">
            <a:extLst>
              <a:ext uri="{FF2B5EF4-FFF2-40B4-BE49-F238E27FC236}">
                <a16:creationId xmlns:a16="http://schemas.microsoft.com/office/drawing/2014/main" id="{36301179-FE2D-1054-120F-15CBF13DB26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0552" y="3955392"/>
            <a:ext cx="1273264" cy="707176"/>
          </a:xfrm>
          <a:prstGeom prst="rect">
            <a:avLst/>
          </a:prstGeom>
        </p:spPr>
      </p:pic>
      <p:pic>
        <p:nvPicPr>
          <p:cNvPr id="9" name="Picture 8" descr="Profile for The Numbers">
            <a:extLst>
              <a:ext uri="{FF2B5EF4-FFF2-40B4-BE49-F238E27FC236}">
                <a16:creationId xmlns:a16="http://schemas.microsoft.com/office/drawing/2014/main" id="{551354E4-F81A-03B7-21E2-748B14029BDC}"/>
              </a:ext>
            </a:extLst>
          </p:cNvPr>
          <p:cNvPicPr>
            <a:picLocks noChangeAspect="1"/>
          </p:cNvPicPr>
          <p:nvPr/>
        </p:nvPicPr>
        <p:blipFill>
          <a:blip r:embed="rId6"/>
          <a:stretch>
            <a:fillRect/>
          </a:stretch>
        </p:blipFill>
        <p:spPr>
          <a:xfrm>
            <a:off x="960553" y="4647958"/>
            <a:ext cx="1273263" cy="1275259"/>
          </a:xfrm>
          <a:prstGeom prst="rect">
            <a:avLst/>
          </a:prstGeom>
        </p:spPr>
      </p:pic>
      <p:pic>
        <p:nvPicPr>
          <p:cNvPr id="10" name="Picture 9" descr="The Movie Database (TMDB) (@themoviedb) / X">
            <a:extLst>
              <a:ext uri="{FF2B5EF4-FFF2-40B4-BE49-F238E27FC236}">
                <a16:creationId xmlns:a16="http://schemas.microsoft.com/office/drawing/2014/main" id="{88BF8B5B-A52E-C54B-0361-12231E925349}"/>
              </a:ext>
            </a:extLst>
          </p:cNvPr>
          <p:cNvPicPr>
            <a:picLocks noChangeAspect="1"/>
          </p:cNvPicPr>
          <p:nvPr/>
        </p:nvPicPr>
        <p:blipFill>
          <a:blip r:embed="rId7"/>
          <a:stretch>
            <a:fillRect/>
          </a:stretch>
        </p:blipFill>
        <p:spPr>
          <a:xfrm>
            <a:off x="971723" y="1280391"/>
            <a:ext cx="1275259" cy="1275259"/>
          </a:xfrm>
          <a:prstGeom prst="rect">
            <a:avLst/>
          </a:prstGeom>
        </p:spPr>
      </p:pic>
      <p:pic>
        <p:nvPicPr>
          <p:cNvPr id="10242" name="Picture 2" descr="Stanislav Nikolov / myx-api-wrapper-python · GitLab">
            <a:extLst>
              <a:ext uri="{FF2B5EF4-FFF2-40B4-BE49-F238E27FC236}">
                <a16:creationId xmlns:a16="http://schemas.microsoft.com/office/drawing/2014/main" id="{631470CF-C3F2-8583-F2D4-17BD94698E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24554" y="908385"/>
            <a:ext cx="2012973" cy="201297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Elbow Connector 13">
            <a:extLst>
              <a:ext uri="{FF2B5EF4-FFF2-40B4-BE49-F238E27FC236}">
                <a16:creationId xmlns:a16="http://schemas.microsoft.com/office/drawing/2014/main" id="{2FF619CB-A994-C810-4923-5062B80E26A5}"/>
              </a:ext>
            </a:extLst>
          </p:cNvPr>
          <p:cNvCxnSpPr>
            <a:cxnSpLocks/>
            <a:stCxn id="10" idx="3"/>
            <a:endCxn id="10242" idx="1"/>
          </p:cNvCxnSpPr>
          <p:nvPr/>
        </p:nvCxnSpPr>
        <p:spPr>
          <a:xfrm flipV="1">
            <a:off x="2246982" y="1914872"/>
            <a:ext cx="2577572" cy="3149"/>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7" name="Elbow Connector 16">
            <a:extLst>
              <a:ext uri="{FF2B5EF4-FFF2-40B4-BE49-F238E27FC236}">
                <a16:creationId xmlns:a16="http://schemas.microsoft.com/office/drawing/2014/main" id="{CAD2E383-679B-B541-0324-F797FEDFF729}"/>
              </a:ext>
            </a:extLst>
          </p:cNvPr>
          <p:cNvCxnSpPr>
            <a:cxnSpLocks/>
            <a:stCxn id="5" idx="3"/>
            <a:endCxn id="10242" idx="1"/>
          </p:cNvCxnSpPr>
          <p:nvPr/>
        </p:nvCxnSpPr>
        <p:spPr>
          <a:xfrm flipV="1">
            <a:off x="2233816" y="1914872"/>
            <a:ext cx="2590738" cy="98706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 name="Elbow Connector 17">
            <a:extLst>
              <a:ext uri="{FF2B5EF4-FFF2-40B4-BE49-F238E27FC236}">
                <a16:creationId xmlns:a16="http://schemas.microsoft.com/office/drawing/2014/main" id="{CC09B844-9D14-8C40-9684-A74F600B1F35}"/>
              </a:ext>
            </a:extLst>
          </p:cNvPr>
          <p:cNvCxnSpPr>
            <a:cxnSpLocks/>
            <a:stCxn id="4" idx="3"/>
            <a:endCxn id="10242" idx="1"/>
          </p:cNvCxnSpPr>
          <p:nvPr/>
        </p:nvCxnSpPr>
        <p:spPr>
          <a:xfrm flipV="1">
            <a:off x="2233816" y="1914872"/>
            <a:ext cx="2590738" cy="168693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1" name="Elbow Connector 20">
            <a:extLst>
              <a:ext uri="{FF2B5EF4-FFF2-40B4-BE49-F238E27FC236}">
                <a16:creationId xmlns:a16="http://schemas.microsoft.com/office/drawing/2014/main" id="{10C300AF-4339-D51F-F958-89DBF6477B72}"/>
              </a:ext>
            </a:extLst>
          </p:cNvPr>
          <p:cNvCxnSpPr>
            <a:cxnSpLocks/>
            <a:stCxn id="8" idx="3"/>
            <a:endCxn id="10242" idx="1"/>
          </p:cNvCxnSpPr>
          <p:nvPr/>
        </p:nvCxnSpPr>
        <p:spPr>
          <a:xfrm flipV="1">
            <a:off x="2233816" y="1914872"/>
            <a:ext cx="2590738" cy="239410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5" name="Elbow Connector 24">
            <a:extLst>
              <a:ext uri="{FF2B5EF4-FFF2-40B4-BE49-F238E27FC236}">
                <a16:creationId xmlns:a16="http://schemas.microsoft.com/office/drawing/2014/main" id="{05023E93-DCE3-694C-D842-D3524778D3DD}"/>
              </a:ext>
            </a:extLst>
          </p:cNvPr>
          <p:cNvCxnSpPr>
            <a:cxnSpLocks/>
            <a:stCxn id="9" idx="3"/>
            <a:endCxn id="10242" idx="1"/>
          </p:cNvCxnSpPr>
          <p:nvPr/>
        </p:nvCxnSpPr>
        <p:spPr>
          <a:xfrm flipV="1">
            <a:off x="2233816" y="1914872"/>
            <a:ext cx="2590738" cy="3370716"/>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pic>
        <p:nvPicPr>
          <p:cNvPr id="10244" name="Picture 4">
            <a:extLst>
              <a:ext uri="{FF2B5EF4-FFF2-40B4-BE49-F238E27FC236}">
                <a16:creationId xmlns:a16="http://schemas.microsoft.com/office/drawing/2014/main" id="{5485D80F-ADDD-578F-D87D-4B745837E6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5032" y="3336288"/>
            <a:ext cx="4192016" cy="2583014"/>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a:extLst>
              <a:ext uri="{FF2B5EF4-FFF2-40B4-BE49-F238E27FC236}">
                <a16:creationId xmlns:a16="http://schemas.microsoft.com/office/drawing/2014/main" id="{32E66F61-991D-FD90-A83F-3AFDEC2E1734}"/>
              </a:ext>
            </a:extLst>
          </p:cNvPr>
          <p:cNvCxnSpPr>
            <a:cxnSpLocks/>
            <a:stCxn id="10242" idx="2"/>
            <a:endCxn id="10244" idx="0"/>
          </p:cNvCxnSpPr>
          <p:nvPr/>
        </p:nvCxnSpPr>
        <p:spPr>
          <a:xfrm rot="5400000">
            <a:off x="5623576" y="3128823"/>
            <a:ext cx="414930" cy="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10282" name="Rectangle 10281">
            <a:extLst>
              <a:ext uri="{FF2B5EF4-FFF2-40B4-BE49-F238E27FC236}">
                <a16:creationId xmlns:a16="http://schemas.microsoft.com/office/drawing/2014/main" id="{DFB0FD9C-3580-D212-364C-0BF1F656D876}"/>
              </a:ext>
            </a:extLst>
          </p:cNvPr>
          <p:cNvSpPr/>
          <p:nvPr/>
        </p:nvSpPr>
        <p:spPr>
          <a:xfrm>
            <a:off x="7610687" y="1861000"/>
            <a:ext cx="4175636" cy="4188783"/>
          </a:xfrm>
          <a:prstGeom prst="rect">
            <a:avLst/>
          </a:prstGeom>
          <a:solidFill>
            <a:srgbClr val="ED1D24">
              <a:alpha val="3023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i="1" dirty="0">
                <a:solidFill>
                  <a:schemeClr val="tx1"/>
                </a:solidFill>
                <a:latin typeface="Reddit Sans SemiBold" pitchFamily="2" charset="77"/>
                <a:ea typeface="Reddit Sans SemiBold" pitchFamily="2" charset="77"/>
              </a:rPr>
              <a:t>1. Online API based sources</a:t>
            </a:r>
          </a:p>
          <a:p>
            <a:pPr marL="285750" indent="-285750">
              <a:buFont typeface="Arial" panose="020B0604020202020204" pitchFamily="34" charset="0"/>
              <a:buChar char="•"/>
            </a:pPr>
            <a:r>
              <a:rPr lang="en-US" sz="2000" dirty="0" err="1">
                <a:solidFill>
                  <a:schemeClr val="tx1"/>
                </a:solidFill>
                <a:latin typeface="Reddit Sans" pitchFamily="2" charset="77"/>
                <a:ea typeface="Reddit Sans" pitchFamily="2" charset="77"/>
              </a:rPr>
              <a:t>TMDb</a:t>
            </a:r>
            <a:r>
              <a:rPr lang="en-US" sz="2000" dirty="0">
                <a:solidFill>
                  <a:schemeClr val="tx1"/>
                </a:solidFill>
                <a:latin typeface="Reddit Sans" pitchFamily="2" charset="77"/>
                <a:ea typeface="Reddit Sans" pitchFamily="2" charset="77"/>
              </a:rPr>
              <a:t>, IMDB, RT, </a:t>
            </a:r>
            <a:r>
              <a:rPr lang="en-US" sz="2000" dirty="0" err="1">
                <a:solidFill>
                  <a:schemeClr val="tx1"/>
                </a:solidFill>
                <a:latin typeface="Reddit Sans" pitchFamily="2" charset="77"/>
                <a:ea typeface="Reddit Sans" pitchFamily="2" charset="77"/>
              </a:rPr>
              <a:t>BOMojo</a:t>
            </a:r>
            <a:r>
              <a:rPr lang="en-US" sz="2000" dirty="0">
                <a:solidFill>
                  <a:schemeClr val="tx1"/>
                </a:solidFill>
                <a:latin typeface="Reddit Sans" pitchFamily="2" charset="77"/>
                <a:ea typeface="Reddit Sans" pitchFamily="2" charset="77"/>
              </a:rPr>
              <a:t>, Number</a:t>
            </a:r>
          </a:p>
          <a:p>
            <a:endParaRPr lang="en-US" sz="2400" dirty="0">
              <a:solidFill>
                <a:schemeClr val="tx1"/>
              </a:solidFill>
              <a:latin typeface="Reddit Sans" pitchFamily="2" charset="77"/>
              <a:ea typeface="Reddit Sans" pitchFamily="2" charset="77"/>
            </a:endParaRPr>
          </a:p>
          <a:p>
            <a:r>
              <a:rPr lang="en-US" sz="2400" b="1" i="1" dirty="0">
                <a:solidFill>
                  <a:schemeClr val="tx1"/>
                </a:solidFill>
                <a:latin typeface="Reddit Sans SemiBold" pitchFamily="2" charset="77"/>
                <a:ea typeface="Reddit Sans SemiBold" pitchFamily="2" charset="77"/>
              </a:rPr>
              <a:t>2. Python</a:t>
            </a:r>
          </a:p>
          <a:p>
            <a:pPr marL="285750" indent="-285750">
              <a:buFont typeface="Arial" panose="020B0604020202020204" pitchFamily="34" charset="0"/>
              <a:buChar char="•"/>
            </a:pPr>
            <a:r>
              <a:rPr lang="en-US" sz="2000" dirty="0">
                <a:solidFill>
                  <a:schemeClr val="tx1"/>
                </a:solidFill>
                <a:latin typeface="Reddit Sans" pitchFamily="2" charset="77"/>
                <a:ea typeface="Reddit Sans" pitchFamily="2" charset="77"/>
              </a:rPr>
              <a:t>Scrape REST data using Python</a:t>
            </a:r>
          </a:p>
          <a:p>
            <a:pPr marL="285750" indent="-285750">
              <a:buFont typeface="Arial" panose="020B0604020202020204" pitchFamily="34" charset="0"/>
              <a:buChar char="•"/>
            </a:pPr>
            <a:endParaRPr lang="en-US" sz="2000" dirty="0">
              <a:solidFill>
                <a:schemeClr val="tx1"/>
              </a:solidFill>
              <a:latin typeface="Reddit Sans" pitchFamily="2" charset="77"/>
              <a:ea typeface="Reddit Sans" pitchFamily="2" charset="77"/>
            </a:endParaRPr>
          </a:p>
          <a:p>
            <a:r>
              <a:rPr lang="en-US" sz="2400" b="1" i="1" dirty="0">
                <a:solidFill>
                  <a:schemeClr val="tx1"/>
                </a:solidFill>
                <a:latin typeface="Reddit Sans SemiBold" pitchFamily="2" charset="77"/>
                <a:ea typeface="Reddit Sans SemiBold" pitchFamily="2" charset="77"/>
              </a:rPr>
              <a:t>3. Google </a:t>
            </a:r>
            <a:r>
              <a:rPr lang="en-US" sz="2400" b="1" i="1" dirty="0" err="1">
                <a:solidFill>
                  <a:schemeClr val="tx1"/>
                </a:solidFill>
                <a:latin typeface="Reddit Sans SemiBold" pitchFamily="2" charset="77"/>
                <a:ea typeface="Reddit Sans SemiBold" pitchFamily="2" charset="77"/>
              </a:rPr>
              <a:t>Colab</a:t>
            </a:r>
            <a:endParaRPr lang="en-US" sz="2400" b="1" i="1" dirty="0">
              <a:solidFill>
                <a:schemeClr val="tx1"/>
              </a:solidFill>
              <a:latin typeface="Reddit Sans SemiBold" pitchFamily="2" charset="77"/>
              <a:ea typeface="Reddit Sans SemiBold" pitchFamily="2" charset="77"/>
            </a:endParaRPr>
          </a:p>
          <a:p>
            <a:pPr marL="285750" indent="-285750">
              <a:buFont typeface="Arial" panose="020B0604020202020204" pitchFamily="34" charset="0"/>
              <a:buChar char="•"/>
            </a:pPr>
            <a:r>
              <a:rPr lang="en-US" sz="2000" dirty="0">
                <a:solidFill>
                  <a:schemeClr val="tx1"/>
                </a:solidFill>
                <a:latin typeface="Reddit Sans" pitchFamily="2" charset="77"/>
                <a:ea typeface="Reddit Sans" pitchFamily="2" charset="77"/>
              </a:rPr>
              <a:t>Used for Exploratory Data Analysis</a:t>
            </a:r>
          </a:p>
          <a:p>
            <a:pPr marL="285750" indent="-285750">
              <a:buFont typeface="Arial" panose="020B0604020202020204" pitchFamily="34" charset="0"/>
              <a:buChar char="•"/>
            </a:pPr>
            <a:r>
              <a:rPr lang="en-US" sz="2000" dirty="0">
                <a:solidFill>
                  <a:schemeClr val="tx1"/>
                </a:solidFill>
                <a:latin typeface="Reddit Sans" pitchFamily="2" charset="77"/>
                <a:ea typeface="Reddit Sans" pitchFamily="2" charset="77"/>
              </a:rPr>
              <a:t>Used for Causal Analysis</a:t>
            </a:r>
          </a:p>
        </p:txBody>
      </p:sp>
      <p:sp>
        <p:nvSpPr>
          <p:cNvPr id="10283" name="TextBox 10282">
            <a:extLst>
              <a:ext uri="{FF2B5EF4-FFF2-40B4-BE49-F238E27FC236}">
                <a16:creationId xmlns:a16="http://schemas.microsoft.com/office/drawing/2014/main" id="{34CE7C63-8B73-BEE9-BEE4-9DBCF24C8E2E}"/>
              </a:ext>
            </a:extLst>
          </p:cNvPr>
          <p:cNvSpPr txBox="1"/>
          <p:nvPr/>
        </p:nvSpPr>
        <p:spPr>
          <a:xfrm>
            <a:off x="1472688" y="6272890"/>
            <a:ext cx="10313635" cy="400110"/>
          </a:xfrm>
          <a:prstGeom prst="rect">
            <a:avLst/>
          </a:prstGeom>
          <a:noFill/>
        </p:spPr>
        <p:txBody>
          <a:bodyPr wrap="square" rtlCol="0">
            <a:spAutoFit/>
          </a:bodyPr>
          <a:lstStyle/>
          <a:p>
            <a:pPr algn="r"/>
            <a:r>
              <a:rPr lang="en-US" sz="2000" i="1" dirty="0">
                <a:latin typeface="Reddit Sans Light" pitchFamily="2" charset="77"/>
                <a:ea typeface="Reddit Sans Light" pitchFamily="2" charset="77"/>
              </a:rPr>
              <a:t>We perform elementary data pre-processing and move on to Exploratory Data Analysis</a:t>
            </a:r>
          </a:p>
        </p:txBody>
      </p:sp>
      <p:sp>
        <p:nvSpPr>
          <p:cNvPr id="10284" name="Triangle 10283">
            <a:extLst>
              <a:ext uri="{FF2B5EF4-FFF2-40B4-BE49-F238E27FC236}">
                <a16:creationId xmlns:a16="http://schemas.microsoft.com/office/drawing/2014/main" id="{54D828F1-1682-7504-0B99-7804A3F856DD}"/>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00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797BC-BA35-2290-66BE-76E7322F72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C59F7EE-4875-221F-69E5-5A1DF298F20A}"/>
              </a:ext>
            </a:extLst>
          </p:cNvPr>
          <p:cNvSpPr txBox="1"/>
          <p:nvPr/>
        </p:nvSpPr>
        <p:spPr>
          <a:xfrm>
            <a:off x="8171728" y="313471"/>
            <a:ext cx="3614596" cy="1323439"/>
          </a:xfrm>
          <a:prstGeom prst="rect">
            <a:avLst/>
          </a:prstGeom>
          <a:noFill/>
        </p:spPr>
        <p:txBody>
          <a:bodyPr wrap="square" rtlCol="0">
            <a:spAutoFit/>
          </a:bodyPr>
          <a:lstStyle/>
          <a:p>
            <a:pPr algn="r"/>
            <a:r>
              <a:rPr lang="en-US" sz="4000" b="1" dirty="0">
                <a:latin typeface="Reddit Sans ExtraBold" pitchFamily="2" charset="77"/>
                <a:ea typeface="Reddit Sans ExtraBold" pitchFamily="2" charset="77"/>
              </a:rPr>
              <a:t>4. Exploratory</a:t>
            </a:r>
          </a:p>
          <a:p>
            <a:pPr algn="r"/>
            <a:r>
              <a:rPr lang="en-US" sz="4000" b="1" dirty="0">
                <a:latin typeface="Reddit Sans ExtraBold" pitchFamily="2" charset="77"/>
                <a:ea typeface="Reddit Sans ExtraBold" pitchFamily="2" charset="77"/>
              </a:rPr>
              <a:t>Data Analysis</a:t>
            </a:r>
          </a:p>
        </p:txBody>
      </p:sp>
      <p:sp>
        <p:nvSpPr>
          <p:cNvPr id="10283" name="TextBox 10282">
            <a:extLst>
              <a:ext uri="{FF2B5EF4-FFF2-40B4-BE49-F238E27FC236}">
                <a16:creationId xmlns:a16="http://schemas.microsoft.com/office/drawing/2014/main" id="{AB1B467B-EC6A-5443-12B6-CDDCE87AD854}"/>
              </a:ext>
            </a:extLst>
          </p:cNvPr>
          <p:cNvSpPr txBox="1"/>
          <p:nvPr/>
        </p:nvSpPr>
        <p:spPr>
          <a:xfrm>
            <a:off x="257449" y="451894"/>
            <a:ext cx="7729084" cy="707886"/>
          </a:xfrm>
          <a:prstGeom prst="rect">
            <a:avLst/>
          </a:prstGeom>
          <a:noFill/>
        </p:spPr>
        <p:txBody>
          <a:bodyPr wrap="square" rtlCol="0">
            <a:spAutoFit/>
          </a:bodyPr>
          <a:lstStyle/>
          <a:p>
            <a:r>
              <a:rPr lang="en-US" sz="2000" i="1" dirty="0">
                <a:latin typeface="Reddit Sans Light" pitchFamily="2" charset="77"/>
                <a:ea typeface="Reddit Sans Light" pitchFamily="2" charset="77"/>
              </a:rPr>
              <a:t>To verify that our data supports the parallel trends assumption to proceed with a staggered Difference in Difference model</a:t>
            </a:r>
          </a:p>
        </p:txBody>
      </p:sp>
      <p:sp>
        <p:nvSpPr>
          <p:cNvPr id="10284" name="Triangle 10283">
            <a:extLst>
              <a:ext uri="{FF2B5EF4-FFF2-40B4-BE49-F238E27FC236}">
                <a16:creationId xmlns:a16="http://schemas.microsoft.com/office/drawing/2014/main" id="{EBB33BCC-4D7F-F012-3B74-AD5E67CF6474}"/>
              </a:ext>
            </a:extLst>
          </p:cNvPr>
          <p:cNvSpPr/>
          <p:nvPr/>
        </p:nvSpPr>
        <p:spPr>
          <a:xfrm rot="5400000" flipH="1" flipV="1">
            <a:off x="8604253" y="3287470"/>
            <a:ext cx="6858000" cy="317499"/>
          </a:xfrm>
          <a:prstGeom prst="triangle">
            <a:avLst>
              <a:gd name="adj" fmla="val 52439"/>
            </a:avLst>
          </a:prstGeom>
          <a:solidFill>
            <a:srgbClr val="ED1D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A graph of a number of years&#10;&#10;AI-generated content may be incorrect.">
            <a:extLst>
              <a:ext uri="{FF2B5EF4-FFF2-40B4-BE49-F238E27FC236}">
                <a16:creationId xmlns:a16="http://schemas.microsoft.com/office/drawing/2014/main" id="{C5E69E86-FE80-2BB4-9624-77EF4C28D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448" y="1636910"/>
            <a:ext cx="11528876" cy="40613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53B5936-B656-284F-6CC8-BB7EBF61AEA3}"/>
              </a:ext>
            </a:extLst>
          </p:cNvPr>
          <p:cNvSpPr txBox="1"/>
          <p:nvPr/>
        </p:nvSpPr>
        <p:spPr>
          <a:xfrm>
            <a:off x="257448" y="5806018"/>
            <a:ext cx="11528875" cy="738664"/>
          </a:xfrm>
          <a:prstGeom prst="rect">
            <a:avLst/>
          </a:prstGeom>
          <a:noFill/>
        </p:spPr>
        <p:txBody>
          <a:bodyPr wrap="square" rtlCol="0">
            <a:spAutoFit/>
          </a:bodyPr>
          <a:lstStyle/>
          <a:p>
            <a:r>
              <a:rPr lang="en-US" sz="1400" i="1" dirty="0">
                <a:latin typeface="Reddit Sans Light" pitchFamily="2" charset="77"/>
                <a:ea typeface="Reddit Sans Light" pitchFamily="2" charset="77"/>
              </a:rPr>
              <a:t>This plot shows that prior to MCU entry (pre-2008-2012), both treated and control actors had similar trends in opening weekend performance, supporting the parallel trends assumption. Post-treatment, treated actors show a sharp revenue increase, indicating a potential positive causal effect of MCU participation.</a:t>
            </a:r>
          </a:p>
        </p:txBody>
      </p:sp>
    </p:spTree>
    <p:extLst>
      <p:ext uri="{BB962C8B-B14F-4D97-AF65-F5344CB8AC3E}">
        <p14:creationId xmlns:p14="http://schemas.microsoft.com/office/powerpoint/2010/main" val="6220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8763B0-33AA-44B3-A077-C1D9DF4ACD8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416</TotalTime>
  <Words>1935</Words>
  <Application>Microsoft Macintosh PowerPoint</Application>
  <PresentationFormat>Widescreen</PresentationFormat>
  <Paragraphs>278</Paragraphs>
  <Slides>24</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 Light</vt:lpstr>
      <vt:lpstr>Aptos</vt:lpstr>
      <vt:lpstr>Arial</vt:lpstr>
      <vt:lpstr>Reddit Sans SemiBold</vt:lpstr>
      <vt:lpstr>Reddit Sans Light</vt:lpstr>
      <vt:lpstr>Reddit Sans</vt:lpstr>
      <vt:lpstr>Calibri</vt:lpstr>
      <vt:lpstr>Reddit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manas tokale</cp:lastModifiedBy>
  <cp:revision>8</cp:revision>
  <dcterms:modified xsi:type="dcterms:W3CDTF">2025-05-13T03:12:24Z</dcterms:modified>
</cp:coreProperties>
</file>