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and welcome, my name is Ifechi Mafiana and i will be presenting to you the results of the data analysis </a:t>
            </a:r>
            <a:r>
              <a:rPr lang="en">
                <a:solidFill>
                  <a:schemeClr val="dk1"/>
                </a:solidFill>
              </a:rPr>
              <a:t>Hackaton; </a:t>
            </a:r>
            <a:r>
              <a:rPr lang="en"/>
              <a:t> Hack The Feed</a:t>
            </a:r>
            <a:r>
              <a:rPr lang="en"/>
              <a:t>:</a:t>
            </a:r>
            <a:r>
              <a:rPr lang="en"/>
              <a:t> Insights From Social Media Data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e87af3e934_0_2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e87af3e934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our analysis, you can see that May, was the most </a:t>
            </a:r>
            <a:r>
              <a:rPr lang="en"/>
              <a:t>engaging</a:t>
            </a:r>
            <a:r>
              <a:rPr lang="en"/>
              <a:t> time of the year with about 3526 </a:t>
            </a:r>
            <a:r>
              <a:rPr lang="en"/>
              <a:t>engagements</a:t>
            </a:r>
            <a:r>
              <a:rPr lang="en"/>
              <a:t>. Holidays, warmer </a:t>
            </a:r>
            <a:r>
              <a:rPr lang="en"/>
              <a:t>weather</a:t>
            </a:r>
            <a:r>
              <a:rPr lang="en"/>
              <a:t> </a:t>
            </a:r>
            <a:endParaRPr/>
          </a:p>
          <a:p>
            <a:pPr indent="0" lvl="0" marL="0" rtl="0" algn="l">
              <a:spcBef>
                <a:spcPts val="0"/>
              </a:spcBef>
              <a:spcAft>
                <a:spcPts val="0"/>
              </a:spcAft>
              <a:buNone/>
            </a:pPr>
            <a:r>
              <a:rPr lang="en"/>
              <a:t>and major events </a:t>
            </a:r>
            <a:r>
              <a:rPr lang="en"/>
              <a:t>could be some of the reasons for May having higher engagements with higher number of posts in this time of the year.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88fdfc6ec3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88fdfc6ec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Additionally, from the combined social media dataset you can see from this chart that wednesday comes tops as the favorite time of post with facebook having over 2000 posts and instagram with about 17200 posts. This is also consistent with the average engagement rates of users per week across the multiple social media platforms.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88fdfc6ec3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88fdfc6ec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Also</a:t>
            </a:r>
            <a:r>
              <a:rPr lang="en"/>
              <a:t> from </a:t>
            </a:r>
            <a:r>
              <a:rPr lang="en"/>
              <a:t>the</a:t>
            </a:r>
            <a:r>
              <a:rPr lang="en"/>
              <a:t> combined social media dataset, </a:t>
            </a:r>
            <a:r>
              <a:rPr lang="en"/>
              <a:t>Afternoon</a:t>
            </a:r>
            <a:r>
              <a:rPr lang="en"/>
              <a:t> was also the most engaging time of the day for users. Peak alertness, work </a:t>
            </a:r>
            <a:r>
              <a:rPr lang="en"/>
              <a:t>schedule, lunch breaks, time zones and content posting schedule are some of the deduced reasons for this.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89b7ad0f6e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89b7ad0f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to summarize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tackled this task and found that photo contents were the most popular content type, but we also went one step further.</a:t>
            </a:r>
            <a:endParaRPr/>
          </a:p>
          <a:p>
            <a:pPr indent="-317500" lvl="0" marL="457200" rtl="0" algn="l">
              <a:spcBef>
                <a:spcPts val="0"/>
              </a:spcBef>
              <a:spcAft>
                <a:spcPts val="0"/>
              </a:spcAft>
              <a:buSzPts val="1400"/>
              <a:buAutoNum type="arabicPeriod"/>
            </a:pPr>
            <a:r>
              <a:rPr lang="en"/>
              <a:t>I found that wednesdays were </a:t>
            </a:r>
            <a:r>
              <a:rPr lang="en"/>
              <a:t>the</a:t>
            </a:r>
            <a:r>
              <a:rPr lang="en"/>
              <a:t> most popular days for post engagements.</a:t>
            </a:r>
            <a:endParaRPr/>
          </a:p>
          <a:p>
            <a:pPr indent="-317500" lvl="0" marL="457200" rtl="0" algn="l">
              <a:spcBef>
                <a:spcPts val="0"/>
              </a:spcBef>
              <a:spcAft>
                <a:spcPts val="0"/>
              </a:spcAft>
              <a:buSzPts val="1400"/>
              <a:buAutoNum type="arabicPeriod"/>
            </a:pPr>
            <a:r>
              <a:rPr lang="en"/>
              <a:t>We also found that afternoons are the most time of day for post engagements. This could be a signal to users social media </a:t>
            </a:r>
            <a:r>
              <a:rPr lang="en"/>
              <a:t>engagement</a:t>
            </a:r>
            <a:r>
              <a:rPr lang="en"/>
              <a:t> pattern for those using the 4 platforms and you could use this to boost engagement even further. For example, you could run a campaign with photo contents focused </a:t>
            </a:r>
            <a:r>
              <a:rPr lang="en"/>
              <a:t>a strategic moment when engagement potential is at its zenith.</a:t>
            </a:r>
            <a:endParaRPr/>
          </a:p>
          <a:p>
            <a:pPr indent="-317500" lvl="0" marL="457200" rtl="0" algn="l">
              <a:spcBef>
                <a:spcPts val="0"/>
              </a:spcBef>
              <a:spcAft>
                <a:spcPts val="0"/>
              </a:spcAft>
              <a:buSzPts val="1400"/>
              <a:buAutoNum type="arabicPeriod"/>
            </a:pPr>
            <a:r>
              <a:rPr lang="en"/>
              <a:t>As much as this analysis was insightful, I am ready to take this to the next stage and I have the expertise Playhouse communications needs to help realize these kinds of insights in production across your social media platforms an in real-time. I would love to help you with this.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very much for listening, please feel free to ask any questions that you may have!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Today’s agenda will be as follows:</a:t>
            </a:r>
            <a:endParaRPr/>
          </a:p>
          <a:p>
            <a:pPr indent="-317500" lvl="0" marL="457200" rtl="0" algn="l">
              <a:spcBef>
                <a:spcPts val="0"/>
              </a:spcBef>
              <a:spcAft>
                <a:spcPts val="0"/>
              </a:spcAft>
              <a:buSzPts val="1400"/>
              <a:buAutoNum type="arabicPeriod"/>
            </a:pPr>
            <a:r>
              <a:rPr lang="en"/>
              <a:t>I will recap the overall project to give a high level understanding of the business problem we’re tackling and the specific requirements.</a:t>
            </a:r>
            <a:endParaRPr/>
          </a:p>
          <a:p>
            <a:pPr indent="-317500" lvl="0" marL="457200" rtl="0" algn="l">
              <a:spcBef>
                <a:spcPts val="0"/>
              </a:spcBef>
              <a:spcAft>
                <a:spcPts val="0"/>
              </a:spcAft>
              <a:buSzPts val="1400"/>
              <a:buAutoNum type="arabicPeriod"/>
            </a:pPr>
            <a:r>
              <a:rPr lang="en"/>
              <a:t>I will dive into the problem that, I, have been focusing on and will give some background as to why this is such a big problem.</a:t>
            </a:r>
            <a:endParaRPr/>
          </a:p>
          <a:p>
            <a:pPr indent="-317500" lvl="0" marL="457200" rtl="0" algn="l">
              <a:spcBef>
                <a:spcPts val="0"/>
              </a:spcBef>
              <a:spcAft>
                <a:spcPts val="0"/>
              </a:spcAft>
              <a:buSzPts val="1400"/>
              <a:buAutoNum type="arabicPeriod"/>
            </a:pPr>
            <a:r>
              <a:rPr lang="en"/>
              <a:t>After </a:t>
            </a:r>
            <a:r>
              <a:rPr lang="en"/>
              <a:t>introducing</a:t>
            </a:r>
            <a:r>
              <a:rPr lang="en"/>
              <a:t> the problem, I will go over the high-level process that I followed to complete this task, so that you have clear clarity in how we tackle these kinds of tasks.</a:t>
            </a:r>
            <a:endParaRPr/>
          </a:p>
          <a:p>
            <a:pPr indent="-317500" lvl="0" marL="457200" rtl="0" algn="l">
              <a:spcBef>
                <a:spcPts val="0"/>
              </a:spcBef>
              <a:spcAft>
                <a:spcPts val="0"/>
              </a:spcAft>
              <a:buSzPts val="1400"/>
              <a:buAutoNum type="arabicPeriod"/>
            </a:pPr>
            <a:r>
              <a:rPr lang="en"/>
              <a:t>Finally I will go over all the important results and i will present them as a series of insights and visualizations from my analysis.</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To wrap up, I will summarize and open for any questions.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e87af3e934_0_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e87af3e93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kick things off let me recap this engagement.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Playhouse communications, Nigeria's top digital marketing agency organizers of Hack the Feed: Insights From Social Media data analysis hackathon client’s 10 years social media dataset was provided to craft game-changing insights that will guide their market campaign strategy.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Firstly, data cleaning and preprocessing will be done utilizing R in rstudio. Secondly part of the data modeling and transformation will be done here. Finally, further analysis, visualizations and creation of reports will be done using Microsoft Power BI.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e87af3e934_0_1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e87af3e93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Focusing on the problem, with about 10 years social media data comprising of x, facebook, instagram and linkedin, I was tasked with crafting game-changing insights. Clearly with such grand scale, this comes with a lot of data and with such vast amounts of data comes challenges.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give a background on the 10 year dataset</a:t>
            </a:r>
            <a:endParaRPr/>
          </a:p>
          <a:p>
            <a:pPr indent="-317500" lvl="0" marL="457200" rtl="0" algn="l">
              <a:spcBef>
                <a:spcPts val="0"/>
              </a:spcBef>
              <a:spcAft>
                <a:spcPts val="0"/>
              </a:spcAft>
              <a:buSzPts val="1400"/>
              <a:buChar char="●"/>
            </a:pPr>
            <a:r>
              <a:rPr lang="en"/>
              <a:t>X (</a:t>
            </a:r>
            <a:r>
              <a:rPr lang="en"/>
              <a:t>formerly</a:t>
            </a:r>
            <a:r>
              <a:rPr lang="en"/>
              <a:t> twitter) has 8529 rows and 147 columns.</a:t>
            </a:r>
            <a:endParaRPr/>
          </a:p>
          <a:p>
            <a:pPr indent="-317500" lvl="0" marL="457200" rtl="0" algn="l">
              <a:spcBef>
                <a:spcPts val="0"/>
              </a:spcBef>
              <a:spcAft>
                <a:spcPts val="0"/>
              </a:spcAft>
              <a:buSzPts val="1400"/>
              <a:buChar char="●"/>
            </a:pPr>
            <a:r>
              <a:rPr lang="en">
                <a:solidFill>
                  <a:schemeClr val="dk1"/>
                </a:solidFill>
              </a:rPr>
              <a:t>Facebook</a:t>
            </a:r>
            <a:r>
              <a:rPr lang="en">
                <a:solidFill>
                  <a:schemeClr val="dk1"/>
                </a:solidFill>
              </a:rPr>
              <a:t> has 9803 rows and 147 columns.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Instagram has 10000 rows and 147 columns.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Linkedin has 7760 rows and 147 columns.</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In this day and age, data is the new gold. With the amount of data available with several columns crafting game-changing insights and trends availed me the opportunity to showcase my data analysis skill set.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It’s not just all about harvesting as much content as possible… The real value is in understanding and crunching this dataset to gain a deeper understanding of your audience and to therefore provide a more customized and enjoyable experience.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And this is where my data analytics expertise comes in, with the insights that I’ve uncovered from this task, I can show you exactly how to take analytics to production at scale.</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e87af3e934_0_1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e87af3e93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how did I tackle this problem?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Well I approached it in 5 steps:</a:t>
            </a:r>
            <a:endParaRPr/>
          </a:p>
          <a:p>
            <a:pPr indent="-317500" lvl="0" marL="457200" rtl="0" algn="l">
              <a:spcBef>
                <a:spcPts val="0"/>
              </a:spcBef>
              <a:spcAft>
                <a:spcPts val="0"/>
              </a:spcAft>
              <a:buSzPts val="1400"/>
              <a:buAutoNum type="arabicPeriod"/>
            </a:pPr>
            <a:r>
              <a:rPr lang="en"/>
              <a:t>Data understanding: the key to success on any data project is to understand the data in detail. So I took </a:t>
            </a:r>
            <a:r>
              <a:rPr lang="en"/>
              <a:t>time</a:t>
            </a:r>
            <a:r>
              <a:rPr lang="en"/>
              <a:t> to understand the data model and domain of your business.</a:t>
            </a:r>
            <a:endParaRPr/>
          </a:p>
          <a:p>
            <a:pPr indent="-317500" lvl="0" marL="457200" rtl="0" algn="l">
              <a:spcBef>
                <a:spcPts val="0"/>
              </a:spcBef>
              <a:spcAft>
                <a:spcPts val="0"/>
              </a:spcAft>
              <a:buSzPts val="1400"/>
              <a:buAutoNum type="arabicPeriod"/>
            </a:pPr>
            <a:r>
              <a:rPr lang="en"/>
              <a:t>Data cleaning: after understanding your business, I then cleaned the datasets and thought about what an ideal dataset should look like for this problem.</a:t>
            </a:r>
            <a:endParaRPr/>
          </a:p>
          <a:p>
            <a:pPr indent="-317500" lvl="0" marL="457200" rtl="0" algn="l">
              <a:spcBef>
                <a:spcPts val="0"/>
              </a:spcBef>
              <a:spcAft>
                <a:spcPts val="0"/>
              </a:spcAft>
              <a:buSzPts val="1400"/>
              <a:buAutoNum type="arabicPeriod"/>
            </a:pPr>
            <a:r>
              <a:rPr lang="en"/>
              <a:t>Data modelling: after ensuring the data was clean for analysis, I needed to process and model this data into a dataset that can precisely answer the business questions and produce the results needed.</a:t>
            </a:r>
            <a:endParaRPr/>
          </a:p>
          <a:p>
            <a:pPr indent="-317500" lvl="0" marL="457200" rtl="0" algn="l">
              <a:spcBef>
                <a:spcPts val="0"/>
              </a:spcBef>
              <a:spcAft>
                <a:spcPts val="0"/>
              </a:spcAft>
              <a:buSzPts val="1400"/>
              <a:buAutoNum type="arabicPeriod"/>
            </a:pPr>
            <a:r>
              <a:rPr lang="en"/>
              <a:t>Data analysis: with the new dataset imported in Microsoft Power BI, and using my analytical expertise to uncover insights from this dataset and to produce visualizations to describe the insights.</a:t>
            </a:r>
            <a:endParaRPr/>
          </a:p>
          <a:p>
            <a:pPr indent="-317500" lvl="0" marL="457200" rtl="0" algn="l">
              <a:spcBef>
                <a:spcPts val="0"/>
              </a:spcBef>
              <a:spcAft>
                <a:spcPts val="0"/>
              </a:spcAft>
              <a:buSzPts val="1400"/>
              <a:buAutoNum type="arabicPeriod"/>
            </a:pPr>
            <a:r>
              <a:rPr lang="en"/>
              <a:t>And finally I used these insights to unlock business </a:t>
            </a:r>
            <a:r>
              <a:rPr lang="en"/>
              <a:t>decisions</a:t>
            </a:r>
            <a:r>
              <a:rPr lang="en"/>
              <a:t> and to make recommendations on next steps.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e887a2fcc5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e887a2fcc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your facebook social media data I found that you had photo contents with 84.80% as the most engaging content types including; video, link and text.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well the most </a:t>
            </a:r>
            <a:r>
              <a:rPr lang="en"/>
              <a:t>engaging</a:t>
            </a:r>
            <a:r>
              <a:rPr lang="en"/>
              <a:t> day for users was friday with 17.39% of engagements.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Afternoon </a:t>
            </a:r>
            <a:r>
              <a:rPr lang="en"/>
              <a:t>between</a:t>
            </a:r>
            <a:r>
              <a:rPr lang="en"/>
              <a:t> 12pm and 4pm was the most </a:t>
            </a:r>
            <a:r>
              <a:rPr lang="en"/>
              <a:t>engaging</a:t>
            </a:r>
            <a:r>
              <a:rPr lang="en"/>
              <a:t> time of the day for facebook users </a:t>
            </a:r>
            <a:r>
              <a:rPr lang="en"/>
              <a:t>with</a:t>
            </a:r>
            <a:r>
              <a:rPr lang="en"/>
              <a:t> 30.08%.</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also the most common month for posts was February with  9.12%. This aligns with seasonal trends of social media users that feel the need to engage with people after calendar events such as christmas and new year.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e87af3e934_0_1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e87af3e934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From your instagram social media data I also found that you had photo contents with 82.56% as the most engaging content similar to the facebook data.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most engaging day for users was also friday with 28.28% of engagements. Consistent with facebook data trends.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Mornings between 8am and 11:59am was the most engaging time of the day for facebook users.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And also the most common month for posts was May with  9.82%.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e887a2fcc5_0_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e887a2fcc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From your X social media data, photo with 72.85% was the engaging content consistent with facebook and instagram dataset.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Wednesday was the most engaging day for with 18.22% of engagements. Also consistent facebook and instagram dataset trends.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Afternoon between 12pm and 4pm was the most engaging time of the day for X users with 32.09%.</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May with 9.77% similar to instagram trends was the most engaging time of the year.</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e887a2fcc5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e887a2fcc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Following the trends in facebook, instagram and x datasets, i also found that photo was the most </a:t>
            </a:r>
            <a:r>
              <a:rPr lang="en">
                <a:solidFill>
                  <a:schemeClr val="dk1"/>
                </a:solidFill>
              </a:rPr>
              <a:t>engaging</a:t>
            </a:r>
            <a:r>
              <a:rPr lang="en">
                <a:solidFill>
                  <a:schemeClr val="dk1"/>
                </a:solidFill>
              </a:rPr>
              <a:t> </a:t>
            </a:r>
            <a:r>
              <a:rPr lang="en">
                <a:solidFill>
                  <a:schemeClr val="dk1"/>
                </a:solidFill>
              </a:rPr>
              <a:t>content type with 82.70%.</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Wednesdays was also the most engaging time of the day with 20.37%. Also consistent facebook and instagram dataset trends.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Afternoon between 12pm and 4pm was the most engaging time of the day for X users with 32.09%.</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May with 10.34% similar to instagram and x trends was the most engaging time of the year.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99450" y="1307200"/>
            <a:ext cx="8720700" cy="130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Client Social Media Analytics: A 10-Year Retrospective Study</a:t>
            </a:r>
            <a:endParaRPr sz="3000"/>
          </a:p>
        </p:txBody>
      </p:sp>
      <p:sp>
        <p:nvSpPr>
          <p:cNvPr id="86" name="Google Shape;86;p13"/>
          <p:cNvSpPr txBox="1"/>
          <p:nvPr>
            <p:ph idx="1" type="subTitle"/>
          </p:nvPr>
        </p:nvSpPr>
        <p:spPr>
          <a:xfrm>
            <a:off x="7175325" y="4546750"/>
            <a:ext cx="1968900" cy="59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Oct. 2023</a:t>
            </a:r>
            <a:endParaRPr sz="1300"/>
          </a:p>
          <a:p>
            <a:pPr indent="0" lvl="0" marL="0" rtl="0" algn="ctr">
              <a:spcBef>
                <a:spcPts val="0"/>
              </a:spcBef>
              <a:spcAft>
                <a:spcPts val="0"/>
              </a:spcAft>
              <a:buNone/>
            </a:pPr>
            <a:r>
              <a:rPr lang="en" sz="1300"/>
              <a:t>Ifechi Mafiana</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Insights</a:t>
            </a:r>
            <a:endParaRPr/>
          </a:p>
        </p:txBody>
      </p:sp>
      <p:cxnSp>
        <p:nvCxnSpPr>
          <p:cNvPr id="288" name="Google Shape;288;p22"/>
          <p:cNvCxnSpPr/>
          <p:nvPr/>
        </p:nvCxnSpPr>
        <p:spPr>
          <a:xfrm>
            <a:off x="311700" y="1011050"/>
            <a:ext cx="8520600" cy="0"/>
          </a:xfrm>
          <a:prstGeom prst="straightConnector1">
            <a:avLst/>
          </a:prstGeom>
          <a:noFill/>
          <a:ln cap="flat" cmpd="sng" w="9525">
            <a:solidFill>
              <a:schemeClr val="dk1"/>
            </a:solidFill>
            <a:prstDash val="solid"/>
            <a:round/>
            <a:headEnd len="med" w="med" type="oval"/>
            <a:tailEnd len="med" w="med" type="none"/>
          </a:ln>
        </p:spPr>
      </p:cxnSp>
      <p:sp>
        <p:nvSpPr>
          <p:cNvPr id="289" name="Google Shape;289;p22"/>
          <p:cNvSpPr txBox="1"/>
          <p:nvPr/>
        </p:nvSpPr>
        <p:spPr>
          <a:xfrm>
            <a:off x="311700" y="1165100"/>
            <a:ext cx="13641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chemeClr val="dk1"/>
              </a:solidFill>
              <a:latin typeface="Roboto"/>
              <a:ea typeface="Roboto"/>
              <a:cs typeface="Roboto"/>
              <a:sym typeface="Roboto"/>
            </a:endParaRPr>
          </a:p>
        </p:txBody>
      </p:sp>
      <p:pic>
        <p:nvPicPr>
          <p:cNvPr id="290" name="Google Shape;290;p22"/>
          <p:cNvPicPr preferRelativeResize="0"/>
          <p:nvPr/>
        </p:nvPicPr>
        <p:blipFill>
          <a:blip r:embed="rId3">
            <a:alphaModFix/>
          </a:blip>
          <a:stretch>
            <a:fillRect/>
          </a:stretch>
        </p:blipFill>
        <p:spPr>
          <a:xfrm>
            <a:off x="1330500" y="1301250"/>
            <a:ext cx="7080400" cy="3545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Insights</a:t>
            </a:r>
            <a:endParaRPr/>
          </a:p>
        </p:txBody>
      </p:sp>
      <p:cxnSp>
        <p:nvCxnSpPr>
          <p:cNvPr id="296" name="Google Shape;296;p23"/>
          <p:cNvCxnSpPr/>
          <p:nvPr/>
        </p:nvCxnSpPr>
        <p:spPr>
          <a:xfrm>
            <a:off x="311700" y="1011050"/>
            <a:ext cx="8520600" cy="0"/>
          </a:xfrm>
          <a:prstGeom prst="straightConnector1">
            <a:avLst/>
          </a:prstGeom>
          <a:noFill/>
          <a:ln cap="flat" cmpd="sng" w="9525">
            <a:solidFill>
              <a:schemeClr val="dk1"/>
            </a:solidFill>
            <a:prstDash val="solid"/>
            <a:round/>
            <a:headEnd len="med" w="med" type="oval"/>
            <a:tailEnd len="med" w="med" type="none"/>
          </a:ln>
        </p:spPr>
      </p:cxnSp>
      <p:sp>
        <p:nvSpPr>
          <p:cNvPr id="297" name="Google Shape;297;p23"/>
          <p:cNvSpPr txBox="1"/>
          <p:nvPr/>
        </p:nvSpPr>
        <p:spPr>
          <a:xfrm>
            <a:off x="311700" y="1165100"/>
            <a:ext cx="13641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chemeClr val="dk1"/>
              </a:solidFill>
              <a:latin typeface="Roboto"/>
              <a:ea typeface="Roboto"/>
              <a:cs typeface="Roboto"/>
              <a:sym typeface="Roboto"/>
            </a:endParaRPr>
          </a:p>
        </p:txBody>
      </p:sp>
      <p:pic>
        <p:nvPicPr>
          <p:cNvPr id="298" name="Google Shape;298;p23"/>
          <p:cNvPicPr preferRelativeResize="0"/>
          <p:nvPr/>
        </p:nvPicPr>
        <p:blipFill>
          <a:blip r:embed="rId3">
            <a:alphaModFix/>
          </a:blip>
          <a:stretch>
            <a:fillRect/>
          </a:stretch>
        </p:blipFill>
        <p:spPr>
          <a:xfrm>
            <a:off x="685800" y="1165100"/>
            <a:ext cx="8296275" cy="3779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Insights</a:t>
            </a:r>
            <a:endParaRPr/>
          </a:p>
        </p:txBody>
      </p:sp>
      <p:cxnSp>
        <p:nvCxnSpPr>
          <p:cNvPr id="304" name="Google Shape;304;p24"/>
          <p:cNvCxnSpPr/>
          <p:nvPr/>
        </p:nvCxnSpPr>
        <p:spPr>
          <a:xfrm>
            <a:off x="311700" y="1011050"/>
            <a:ext cx="8520600" cy="0"/>
          </a:xfrm>
          <a:prstGeom prst="straightConnector1">
            <a:avLst/>
          </a:prstGeom>
          <a:noFill/>
          <a:ln cap="flat" cmpd="sng" w="9525">
            <a:solidFill>
              <a:schemeClr val="dk1"/>
            </a:solidFill>
            <a:prstDash val="solid"/>
            <a:round/>
            <a:headEnd len="med" w="med" type="oval"/>
            <a:tailEnd len="med" w="med" type="none"/>
          </a:ln>
        </p:spPr>
      </p:cxnSp>
      <p:sp>
        <p:nvSpPr>
          <p:cNvPr id="305" name="Google Shape;305;p24"/>
          <p:cNvSpPr txBox="1"/>
          <p:nvPr/>
        </p:nvSpPr>
        <p:spPr>
          <a:xfrm>
            <a:off x="311700" y="1165100"/>
            <a:ext cx="13641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chemeClr val="dk1"/>
              </a:solidFill>
              <a:latin typeface="Roboto"/>
              <a:ea typeface="Roboto"/>
              <a:cs typeface="Roboto"/>
              <a:sym typeface="Roboto"/>
            </a:endParaRPr>
          </a:p>
        </p:txBody>
      </p:sp>
      <p:pic>
        <p:nvPicPr>
          <p:cNvPr id="306" name="Google Shape;306;p24"/>
          <p:cNvPicPr preferRelativeResize="0"/>
          <p:nvPr/>
        </p:nvPicPr>
        <p:blipFill>
          <a:blip r:embed="rId3">
            <a:alphaModFix/>
          </a:blip>
          <a:stretch>
            <a:fillRect/>
          </a:stretch>
        </p:blipFill>
        <p:spPr>
          <a:xfrm>
            <a:off x="2274665" y="1017800"/>
            <a:ext cx="6504260" cy="3808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cxnSp>
        <p:nvCxnSpPr>
          <p:cNvPr id="312" name="Google Shape;312;p25"/>
          <p:cNvCxnSpPr/>
          <p:nvPr/>
        </p:nvCxnSpPr>
        <p:spPr>
          <a:xfrm>
            <a:off x="311700" y="1011050"/>
            <a:ext cx="8520600" cy="0"/>
          </a:xfrm>
          <a:prstGeom prst="straightConnector1">
            <a:avLst/>
          </a:prstGeom>
          <a:noFill/>
          <a:ln cap="flat" cmpd="sng" w="9525">
            <a:solidFill>
              <a:schemeClr val="dk1"/>
            </a:solidFill>
            <a:prstDash val="solid"/>
            <a:round/>
            <a:headEnd len="med" w="med" type="oval"/>
            <a:tailEnd len="med" w="med" type="none"/>
          </a:ln>
        </p:spPr>
      </p:cxnSp>
      <p:sp>
        <p:nvSpPr>
          <p:cNvPr id="313" name="Google Shape;313;p25"/>
          <p:cNvSpPr txBox="1"/>
          <p:nvPr/>
        </p:nvSpPr>
        <p:spPr>
          <a:xfrm>
            <a:off x="311700" y="1165100"/>
            <a:ext cx="13641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chemeClr val="dk1"/>
              </a:solidFill>
              <a:latin typeface="Roboto"/>
              <a:ea typeface="Roboto"/>
              <a:cs typeface="Roboto"/>
              <a:sym typeface="Roboto"/>
            </a:endParaRPr>
          </a:p>
        </p:txBody>
      </p:sp>
      <p:sp>
        <p:nvSpPr>
          <p:cNvPr id="314" name="Google Shape;314;p25"/>
          <p:cNvSpPr txBox="1"/>
          <p:nvPr/>
        </p:nvSpPr>
        <p:spPr>
          <a:xfrm>
            <a:off x="311700" y="939150"/>
            <a:ext cx="8520600" cy="40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Roboto"/>
                <a:ea typeface="Roboto"/>
                <a:cs typeface="Roboto"/>
                <a:sym typeface="Roboto"/>
              </a:rPr>
              <a:t>ANALYSIS</a:t>
            </a:r>
            <a:endParaRPr sz="1700">
              <a:solidFill>
                <a:schemeClr val="dk1"/>
              </a:solidFill>
              <a:latin typeface="Roboto"/>
              <a:ea typeface="Roboto"/>
              <a:cs typeface="Roboto"/>
              <a:sym typeface="Roboto"/>
            </a:endParaRPr>
          </a:p>
          <a:p>
            <a:pPr indent="0" lvl="0" marL="0" rtl="0" algn="l">
              <a:spcBef>
                <a:spcPts val="0"/>
              </a:spcBef>
              <a:spcAft>
                <a:spcPts val="0"/>
              </a:spcAft>
              <a:buNone/>
            </a:pPr>
            <a:r>
              <a:rPr lang="en" sz="1700">
                <a:solidFill>
                  <a:schemeClr val="dk1"/>
                </a:solidFill>
                <a:latin typeface="Roboto"/>
                <a:ea typeface="Roboto"/>
                <a:cs typeface="Roboto"/>
                <a:sym typeface="Roboto"/>
              </a:rPr>
              <a:t>Photo content type, in conjunction with Wednesdays at noon, emerged as the most favored combination, both for user engagement and post interactions.</a:t>
            </a:r>
            <a:endParaRPr sz="1700">
              <a:solidFill>
                <a:schemeClr val="dk1"/>
              </a:solidFill>
              <a:latin typeface="Roboto"/>
              <a:ea typeface="Roboto"/>
              <a:cs typeface="Roboto"/>
              <a:sym typeface="Roboto"/>
            </a:endParaRPr>
          </a:p>
          <a:p>
            <a:pPr indent="0" lvl="0" marL="0" rtl="0" algn="l">
              <a:spcBef>
                <a:spcPts val="0"/>
              </a:spcBef>
              <a:spcAft>
                <a:spcPts val="0"/>
              </a:spcAft>
              <a:buNone/>
            </a:pPr>
            <a:r>
              <a:t/>
            </a:r>
            <a:endParaRPr sz="1700">
              <a:solidFill>
                <a:schemeClr val="dk1"/>
              </a:solidFill>
              <a:latin typeface="Roboto"/>
              <a:ea typeface="Roboto"/>
              <a:cs typeface="Roboto"/>
              <a:sym typeface="Roboto"/>
            </a:endParaRPr>
          </a:p>
          <a:p>
            <a:pPr indent="0" lvl="0" marL="0" rtl="0" algn="l">
              <a:spcBef>
                <a:spcPts val="0"/>
              </a:spcBef>
              <a:spcAft>
                <a:spcPts val="0"/>
              </a:spcAft>
              <a:buNone/>
            </a:pPr>
            <a:r>
              <a:t/>
            </a:r>
            <a:endParaRPr sz="1700">
              <a:solidFill>
                <a:schemeClr val="dk1"/>
              </a:solidFill>
              <a:latin typeface="Roboto"/>
              <a:ea typeface="Roboto"/>
              <a:cs typeface="Roboto"/>
              <a:sym typeface="Roboto"/>
            </a:endParaRPr>
          </a:p>
          <a:p>
            <a:pPr indent="0" lvl="0" marL="0" rtl="0" algn="l">
              <a:spcBef>
                <a:spcPts val="0"/>
              </a:spcBef>
              <a:spcAft>
                <a:spcPts val="0"/>
              </a:spcAft>
              <a:buNone/>
            </a:pPr>
            <a:r>
              <a:rPr lang="en" sz="1700">
                <a:solidFill>
                  <a:schemeClr val="dk1"/>
                </a:solidFill>
                <a:latin typeface="Roboto"/>
                <a:ea typeface="Roboto"/>
                <a:cs typeface="Roboto"/>
                <a:sym typeface="Roboto"/>
              </a:rPr>
              <a:t>INSIGHTS</a:t>
            </a:r>
            <a:endParaRPr sz="1700">
              <a:solidFill>
                <a:schemeClr val="dk1"/>
              </a:solidFill>
              <a:latin typeface="Roboto"/>
              <a:ea typeface="Roboto"/>
              <a:cs typeface="Roboto"/>
              <a:sym typeface="Roboto"/>
            </a:endParaRPr>
          </a:p>
          <a:p>
            <a:pPr indent="0" lvl="0" marL="0" rtl="0" algn="l">
              <a:spcBef>
                <a:spcPts val="0"/>
              </a:spcBef>
              <a:spcAft>
                <a:spcPts val="0"/>
              </a:spcAft>
              <a:buNone/>
            </a:pPr>
            <a:r>
              <a:rPr lang="en" sz="1700">
                <a:solidFill>
                  <a:schemeClr val="dk1"/>
                </a:solidFill>
                <a:latin typeface="Roboto"/>
                <a:ea typeface="Roboto"/>
                <a:cs typeface="Roboto"/>
                <a:sym typeface="Roboto"/>
              </a:rPr>
              <a:t>Maximize user engagement and post interactions by shifting to photo-centric posts on Wednesdays at noon. Allocate a significant portion of your content calendar to planning, creating, and curating visually appealing photo content that aligns with Playhouse communications brand identity and marketing goals.</a:t>
            </a:r>
            <a:endParaRPr sz="1700">
              <a:solidFill>
                <a:schemeClr val="dk1"/>
              </a:solidFill>
              <a:latin typeface="Roboto"/>
              <a:ea typeface="Roboto"/>
              <a:cs typeface="Roboto"/>
              <a:sym typeface="Roboto"/>
            </a:endParaRPr>
          </a:p>
          <a:p>
            <a:pPr indent="0" lvl="0" marL="0" rtl="0" algn="l">
              <a:spcBef>
                <a:spcPts val="0"/>
              </a:spcBef>
              <a:spcAft>
                <a:spcPts val="0"/>
              </a:spcAft>
              <a:buNone/>
            </a:pPr>
            <a:r>
              <a:t/>
            </a:r>
            <a:endParaRPr sz="1700">
              <a:solidFill>
                <a:schemeClr val="dk1"/>
              </a:solidFill>
              <a:latin typeface="Roboto"/>
              <a:ea typeface="Roboto"/>
              <a:cs typeface="Roboto"/>
              <a:sym typeface="Roboto"/>
            </a:endParaRPr>
          </a:p>
          <a:p>
            <a:pPr indent="0" lvl="0" marL="0" rtl="0" algn="l">
              <a:spcBef>
                <a:spcPts val="0"/>
              </a:spcBef>
              <a:spcAft>
                <a:spcPts val="0"/>
              </a:spcAft>
              <a:buNone/>
            </a:pPr>
            <a:r>
              <a:rPr lang="en" sz="1700">
                <a:solidFill>
                  <a:schemeClr val="dk1"/>
                </a:solidFill>
                <a:latin typeface="Roboto"/>
                <a:ea typeface="Roboto"/>
                <a:cs typeface="Roboto"/>
                <a:sym typeface="Roboto"/>
              </a:rPr>
              <a:t>NEXT STEPS:</a:t>
            </a:r>
            <a:endParaRPr sz="1700">
              <a:solidFill>
                <a:schemeClr val="dk1"/>
              </a:solidFill>
              <a:latin typeface="Roboto"/>
              <a:ea typeface="Roboto"/>
              <a:cs typeface="Roboto"/>
              <a:sym typeface="Roboto"/>
            </a:endParaRPr>
          </a:p>
          <a:p>
            <a:pPr indent="0" lvl="0" marL="0" rtl="0" algn="l">
              <a:spcBef>
                <a:spcPts val="0"/>
              </a:spcBef>
              <a:spcAft>
                <a:spcPts val="0"/>
              </a:spcAft>
              <a:buNone/>
            </a:pPr>
            <a:r>
              <a:rPr lang="en" sz="1700">
                <a:solidFill>
                  <a:schemeClr val="dk1"/>
                </a:solidFill>
                <a:latin typeface="Roboto"/>
                <a:ea typeface="Roboto"/>
                <a:cs typeface="Roboto"/>
                <a:sym typeface="Roboto"/>
              </a:rPr>
              <a:t>This ad-hoc analysis is insightful, but it time to take this analysis into large scale production for real-time understanding of your business.</a:t>
            </a:r>
            <a:endParaRPr sz="17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6"/>
          <p:cNvSpPr txBox="1"/>
          <p:nvPr>
            <p:ph type="title"/>
          </p:nvPr>
        </p:nvSpPr>
        <p:spPr>
          <a:xfrm>
            <a:off x="2212075" y="1037225"/>
            <a:ext cx="4045200" cy="89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a:t>
            </a:r>
            <a:r>
              <a:rPr lang="en">
                <a:solidFill>
                  <a:schemeClr val="lt1"/>
                </a:solidFill>
              </a:rPr>
              <a:t>you</a:t>
            </a:r>
            <a:endParaRPr>
              <a:solidFill>
                <a:schemeClr val="lt1"/>
              </a:solidFill>
            </a:endParaRPr>
          </a:p>
        </p:txBody>
      </p:sp>
      <p:sp>
        <p:nvSpPr>
          <p:cNvPr id="320" name="Google Shape;320;p26"/>
          <p:cNvSpPr txBox="1"/>
          <p:nvPr>
            <p:ph idx="1" type="subTitle"/>
          </p:nvPr>
        </p:nvSpPr>
        <p:spPr>
          <a:xfrm>
            <a:off x="2212075" y="19371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Any Questi</a:t>
            </a:r>
            <a:r>
              <a:rPr lang="en">
                <a:solidFill>
                  <a:schemeClr val="lt1"/>
                </a:solidFill>
              </a:rPr>
              <a:t>ons?</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89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Today’s Agenda</a:t>
            </a:r>
            <a:endParaRPr sz="3600"/>
          </a:p>
        </p:txBody>
      </p:sp>
      <p:cxnSp>
        <p:nvCxnSpPr>
          <p:cNvPr id="92" name="Google Shape;92;p14"/>
          <p:cNvCxnSpPr/>
          <p:nvPr/>
        </p:nvCxnSpPr>
        <p:spPr>
          <a:xfrm>
            <a:off x="311700" y="1087250"/>
            <a:ext cx="8520600" cy="0"/>
          </a:xfrm>
          <a:prstGeom prst="straightConnector1">
            <a:avLst/>
          </a:prstGeom>
          <a:noFill/>
          <a:ln cap="flat" cmpd="sng" w="9525">
            <a:solidFill>
              <a:schemeClr val="dk1"/>
            </a:solidFill>
            <a:prstDash val="solid"/>
            <a:round/>
            <a:headEnd len="med" w="med" type="oval"/>
            <a:tailEnd len="med" w="med" type="none"/>
          </a:ln>
        </p:spPr>
      </p:cxnSp>
      <p:sp>
        <p:nvSpPr>
          <p:cNvPr id="93" name="Google Shape;93;p14"/>
          <p:cNvSpPr txBox="1"/>
          <p:nvPr/>
        </p:nvSpPr>
        <p:spPr>
          <a:xfrm>
            <a:off x="341000" y="1449275"/>
            <a:ext cx="6578700" cy="302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Font typeface="Roboto"/>
              <a:buChar char="●"/>
            </a:pPr>
            <a:r>
              <a:rPr lang="en" sz="2400">
                <a:solidFill>
                  <a:schemeClr val="dk1"/>
                </a:solidFill>
                <a:latin typeface="Roboto"/>
                <a:ea typeface="Roboto"/>
                <a:cs typeface="Roboto"/>
                <a:sym typeface="Roboto"/>
              </a:rPr>
              <a:t>Project Recap</a:t>
            </a:r>
            <a:endParaRPr sz="2400">
              <a:solidFill>
                <a:schemeClr val="dk1"/>
              </a:solidFill>
              <a:latin typeface="Roboto"/>
              <a:ea typeface="Roboto"/>
              <a:cs typeface="Roboto"/>
              <a:sym typeface="Roboto"/>
            </a:endParaRPr>
          </a:p>
          <a:p>
            <a:pPr indent="-381000" lvl="0" marL="457200" rtl="0" algn="l">
              <a:lnSpc>
                <a:spcPct val="115000"/>
              </a:lnSpc>
              <a:spcBef>
                <a:spcPts val="0"/>
              </a:spcBef>
              <a:spcAft>
                <a:spcPts val="0"/>
              </a:spcAft>
              <a:buClr>
                <a:schemeClr val="dk1"/>
              </a:buClr>
              <a:buSzPts val="2400"/>
              <a:buFont typeface="Roboto"/>
              <a:buChar char="●"/>
            </a:pPr>
            <a:r>
              <a:rPr lang="en" sz="2400">
                <a:solidFill>
                  <a:schemeClr val="dk1"/>
                </a:solidFill>
                <a:latin typeface="Roboto"/>
                <a:ea typeface="Roboto"/>
                <a:cs typeface="Roboto"/>
                <a:sym typeface="Roboto"/>
              </a:rPr>
              <a:t>Problem</a:t>
            </a:r>
            <a:endParaRPr sz="2400">
              <a:solidFill>
                <a:schemeClr val="dk1"/>
              </a:solidFill>
              <a:latin typeface="Roboto"/>
              <a:ea typeface="Roboto"/>
              <a:cs typeface="Roboto"/>
              <a:sym typeface="Roboto"/>
            </a:endParaRPr>
          </a:p>
          <a:p>
            <a:pPr indent="-381000" lvl="0" marL="457200" rtl="0" algn="l">
              <a:lnSpc>
                <a:spcPct val="115000"/>
              </a:lnSpc>
              <a:spcBef>
                <a:spcPts val="0"/>
              </a:spcBef>
              <a:spcAft>
                <a:spcPts val="0"/>
              </a:spcAft>
              <a:buClr>
                <a:schemeClr val="dk1"/>
              </a:buClr>
              <a:buSzPts val="2400"/>
              <a:buFont typeface="Roboto"/>
              <a:buChar char="●"/>
            </a:pPr>
            <a:r>
              <a:rPr lang="en" sz="2400">
                <a:solidFill>
                  <a:schemeClr val="dk1"/>
                </a:solidFill>
                <a:latin typeface="Roboto"/>
                <a:ea typeface="Roboto"/>
                <a:cs typeface="Roboto"/>
                <a:sym typeface="Roboto"/>
              </a:rPr>
              <a:t>Process</a:t>
            </a:r>
            <a:endParaRPr sz="2400">
              <a:solidFill>
                <a:schemeClr val="dk1"/>
              </a:solidFill>
              <a:latin typeface="Roboto"/>
              <a:ea typeface="Roboto"/>
              <a:cs typeface="Roboto"/>
              <a:sym typeface="Roboto"/>
            </a:endParaRPr>
          </a:p>
          <a:p>
            <a:pPr indent="-381000" lvl="0" marL="457200" rtl="0" algn="l">
              <a:lnSpc>
                <a:spcPct val="115000"/>
              </a:lnSpc>
              <a:spcBef>
                <a:spcPts val="0"/>
              </a:spcBef>
              <a:spcAft>
                <a:spcPts val="0"/>
              </a:spcAft>
              <a:buClr>
                <a:schemeClr val="dk1"/>
              </a:buClr>
              <a:buSzPts val="2400"/>
              <a:buFont typeface="Roboto"/>
              <a:buChar char="●"/>
            </a:pPr>
            <a:r>
              <a:rPr lang="en" sz="2400">
                <a:solidFill>
                  <a:schemeClr val="dk1"/>
                </a:solidFill>
                <a:latin typeface="Roboto"/>
                <a:ea typeface="Roboto"/>
                <a:cs typeface="Roboto"/>
                <a:sym typeface="Roboto"/>
              </a:rPr>
              <a:t>Insights</a:t>
            </a:r>
            <a:endParaRPr sz="2400">
              <a:solidFill>
                <a:schemeClr val="dk1"/>
              </a:solidFill>
              <a:latin typeface="Roboto"/>
              <a:ea typeface="Roboto"/>
              <a:cs typeface="Roboto"/>
              <a:sym typeface="Roboto"/>
            </a:endParaRPr>
          </a:p>
          <a:p>
            <a:pPr indent="-381000" lvl="0" marL="457200" rtl="0" algn="l">
              <a:lnSpc>
                <a:spcPct val="115000"/>
              </a:lnSpc>
              <a:spcBef>
                <a:spcPts val="0"/>
              </a:spcBef>
              <a:spcAft>
                <a:spcPts val="0"/>
              </a:spcAft>
              <a:buClr>
                <a:schemeClr val="dk1"/>
              </a:buClr>
              <a:buSzPts val="2400"/>
              <a:buFont typeface="Roboto"/>
              <a:buChar char="●"/>
            </a:pPr>
            <a:r>
              <a:rPr lang="en" sz="2400">
                <a:solidFill>
                  <a:schemeClr val="dk1"/>
                </a:solidFill>
                <a:latin typeface="Roboto"/>
                <a:ea typeface="Roboto"/>
                <a:cs typeface="Roboto"/>
                <a:sym typeface="Roboto"/>
              </a:rPr>
              <a:t>Summary</a:t>
            </a:r>
            <a:endParaRPr sz="2400">
              <a:solidFill>
                <a:schemeClr val="dk1"/>
              </a:solidFill>
              <a:latin typeface="Roboto"/>
              <a:ea typeface="Roboto"/>
              <a:cs typeface="Roboto"/>
              <a:sym typeface="Roboto"/>
            </a:endParaRPr>
          </a:p>
          <a:p>
            <a:pPr indent="0" lvl="0" marL="0" rtl="0" algn="l">
              <a:spcBef>
                <a:spcPts val="1600"/>
              </a:spcBef>
              <a:spcAft>
                <a:spcPts val="0"/>
              </a:spcAft>
              <a:buNone/>
            </a:pPr>
            <a:r>
              <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Recap</a:t>
            </a:r>
            <a:endParaRPr/>
          </a:p>
        </p:txBody>
      </p:sp>
      <p:sp>
        <p:nvSpPr>
          <p:cNvPr id="99" name="Google Shape;99;p15"/>
          <p:cNvSpPr txBox="1"/>
          <p:nvPr/>
        </p:nvSpPr>
        <p:spPr>
          <a:xfrm>
            <a:off x="311700" y="1491900"/>
            <a:ext cx="8283600" cy="34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Roboto"/>
                <a:ea typeface="Roboto"/>
                <a:cs typeface="Roboto"/>
                <a:sym typeface="Roboto"/>
              </a:rPr>
              <a:t>The Client Social Media Analytics project, part of the "Hack the Feed" hackathon by Playhouse Communication, Nigeria's top digital marketing agency, was a highly anticipated competition. Seasoned data analysts, including myself, gathered to decode intricate social media data using tools like R, Microsoft Power BI, and Excel.</a:t>
            </a:r>
            <a:endParaRPr sz="1700">
              <a:solidFill>
                <a:schemeClr val="dk1"/>
              </a:solidFill>
              <a:latin typeface="Roboto"/>
              <a:ea typeface="Roboto"/>
              <a:cs typeface="Roboto"/>
              <a:sym typeface="Roboto"/>
            </a:endParaRPr>
          </a:p>
          <a:p>
            <a:pPr indent="0" lvl="0" marL="0" rtl="0" algn="l">
              <a:spcBef>
                <a:spcPts val="0"/>
              </a:spcBef>
              <a:spcAft>
                <a:spcPts val="0"/>
              </a:spcAft>
              <a:buNone/>
            </a:pPr>
            <a:r>
              <a:t/>
            </a:r>
            <a:endParaRPr sz="1700">
              <a:solidFill>
                <a:schemeClr val="dk1"/>
              </a:solidFill>
              <a:latin typeface="Roboto"/>
              <a:ea typeface="Roboto"/>
              <a:cs typeface="Roboto"/>
              <a:sym typeface="Roboto"/>
            </a:endParaRPr>
          </a:p>
          <a:p>
            <a:pPr indent="0" lvl="0" marL="0" rtl="0" algn="l">
              <a:spcBef>
                <a:spcPts val="0"/>
              </a:spcBef>
              <a:spcAft>
                <a:spcPts val="0"/>
              </a:spcAft>
              <a:buNone/>
            </a:pPr>
            <a:r>
              <a:rPr b="1" lang="en" sz="1700">
                <a:solidFill>
                  <a:schemeClr val="dk1"/>
                </a:solidFill>
                <a:latin typeface="Roboto"/>
                <a:ea typeface="Roboto"/>
                <a:cs typeface="Roboto"/>
                <a:sym typeface="Roboto"/>
              </a:rPr>
              <a:t>mission</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craft transformative insights to reshape the digital landscape for prestigious clientele, raising marketing standards across industries.</a:t>
            </a:r>
            <a:endParaRPr sz="1700">
              <a:solidFill>
                <a:schemeClr val="dk1"/>
              </a:solidFill>
              <a:latin typeface="Roboto"/>
              <a:ea typeface="Roboto"/>
              <a:cs typeface="Roboto"/>
              <a:sym typeface="Roboto"/>
            </a:endParaRPr>
          </a:p>
        </p:txBody>
      </p:sp>
      <p:cxnSp>
        <p:nvCxnSpPr>
          <p:cNvPr id="100" name="Google Shape;100;p15"/>
          <p:cNvCxnSpPr/>
          <p:nvPr/>
        </p:nvCxnSpPr>
        <p:spPr>
          <a:xfrm>
            <a:off x="311700" y="1011050"/>
            <a:ext cx="8520600" cy="0"/>
          </a:xfrm>
          <a:prstGeom prst="straightConnector1">
            <a:avLst/>
          </a:prstGeom>
          <a:noFill/>
          <a:ln cap="flat" cmpd="sng" w="9525">
            <a:solidFill>
              <a:schemeClr val="dk1"/>
            </a:solidFill>
            <a:prstDash val="solid"/>
            <a:round/>
            <a:headEnd len="med" w="med" type="oval"/>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106" name="Google Shape;106;p16"/>
          <p:cNvSpPr txBox="1"/>
          <p:nvPr/>
        </p:nvSpPr>
        <p:spPr>
          <a:xfrm>
            <a:off x="311700" y="1505950"/>
            <a:ext cx="8283600" cy="34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Roboto"/>
                <a:ea typeface="Roboto"/>
                <a:cs typeface="Roboto"/>
                <a:sym typeface="Roboto"/>
              </a:rPr>
              <a:t>Conducting a decade-spanning analysis to decode an extensive trove of social media data from Facebook, Instagram, LinkedIn, and X (formerly Twitter) for one of our esteemed clients, with the aim of crafting game-changing insights.</a:t>
            </a:r>
            <a:endParaRPr sz="1700">
              <a:solidFill>
                <a:schemeClr val="dk1"/>
              </a:solidFill>
              <a:latin typeface="Roboto"/>
              <a:ea typeface="Roboto"/>
              <a:cs typeface="Roboto"/>
              <a:sym typeface="Roboto"/>
            </a:endParaRPr>
          </a:p>
          <a:p>
            <a:pPr indent="0" lvl="0" marL="0" rtl="0" algn="l">
              <a:spcBef>
                <a:spcPts val="0"/>
              </a:spcBef>
              <a:spcAft>
                <a:spcPts val="0"/>
              </a:spcAft>
              <a:buNone/>
            </a:pPr>
            <a:r>
              <a:t/>
            </a:r>
            <a:endParaRPr sz="1700">
              <a:solidFill>
                <a:schemeClr val="dk1"/>
              </a:solidFill>
              <a:latin typeface="Roboto"/>
              <a:ea typeface="Roboto"/>
              <a:cs typeface="Roboto"/>
              <a:sym typeface="Roboto"/>
            </a:endParaRPr>
          </a:p>
          <a:p>
            <a:pPr indent="0" lvl="0" marL="0" rtl="0" algn="l">
              <a:spcBef>
                <a:spcPts val="0"/>
              </a:spcBef>
              <a:spcAft>
                <a:spcPts val="0"/>
              </a:spcAft>
              <a:buNone/>
            </a:pPr>
            <a:r>
              <a:rPr b="1" lang="en" sz="1700">
                <a:solidFill>
                  <a:schemeClr val="dk1"/>
                </a:solidFill>
                <a:latin typeface="Roboto"/>
                <a:ea typeface="Roboto"/>
                <a:cs typeface="Roboto"/>
                <a:sym typeface="Roboto"/>
              </a:rPr>
              <a:t>Dataset used</a:t>
            </a:r>
            <a:endParaRPr b="1"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Client's 10-Year Social Media Data: Jan 1, 2013 - Jul 13, 2023</a:t>
            </a:r>
            <a:endParaRPr b="1" sz="1700">
              <a:solidFill>
                <a:schemeClr val="dk1"/>
              </a:solidFill>
              <a:latin typeface="Roboto"/>
              <a:ea typeface="Roboto"/>
              <a:cs typeface="Roboto"/>
              <a:sym typeface="Roboto"/>
            </a:endParaRPr>
          </a:p>
          <a:p>
            <a:pPr indent="0" lvl="0" marL="457200" rtl="0" algn="l">
              <a:spcBef>
                <a:spcPts val="0"/>
              </a:spcBef>
              <a:spcAft>
                <a:spcPts val="0"/>
              </a:spcAft>
              <a:buNone/>
            </a:pPr>
            <a:r>
              <a:t/>
            </a:r>
            <a:endParaRPr sz="1700">
              <a:solidFill>
                <a:schemeClr val="dk1"/>
              </a:solidFill>
              <a:latin typeface="Roboto"/>
              <a:ea typeface="Roboto"/>
              <a:cs typeface="Roboto"/>
              <a:sym typeface="Roboto"/>
            </a:endParaRPr>
          </a:p>
        </p:txBody>
      </p:sp>
      <p:cxnSp>
        <p:nvCxnSpPr>
          <p:cNvPr id="107" name="Google Shape;107;p16"/>
          <p:cNvCxnSpPr/>
          <p:nvPr/>
        </p:nvCxnSpPr>
        <p:spPr>
          <a:xfrm>
            <a:off x="311700" y="1011050"/>
            <a:ext cx="8520600" cy="0"/>
          </a:xfrm>
          <a:prstGeom prst="straightConnector1">
            <a:avLst/>
          </a:prstGeom>
          <a:noFill/>
          <a:ln cap="flat" cmpd="sng" w="9525">
            <a:solidFill>
              <a:schemeClr val="dk1"/>
            </a:solidFill>
            <a:prstDash val="solid"/>
            <a:round/>
            <a:headEnd len="med" w="med" type="oval"/>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a:t>
            </a:r>
            <a:endParaRPr/>
          </a:p>
        </p:txBody>
      </p:sp>
      <p:sp>
        <p:nvSpPr>
          <p:cNvPr id="113" name="Google Shape;113;p17"/>
          <p:cNvSpPr txBox="1"/>
          <p:nvPr/>
        </p:nvSpPr>
        <p:spPr>
          <a:xfrm>
            <a:off x="119450" y="1106385"/>
            <a:ext cx="35484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900">
              <a:solidFill>
                <a:schemeClr val="dk1"/>
              </a:solidFill>
              <a:latin typeface="Roboto"/>
              <a:ea typeface="Roboto"/>
              <a:cs typeface="Roboto"/>
              <a:sym typeface="Roboto"/>
            </a:endParaRPr>
          </a:p>
          <a:p>
            <a:pPr indent="457200" lvl="0" marL="914400" rtl="0" algn="l">
              <a:spcBef>
                <a:spcPts val="0"/>
              </a:spcBef>
              <a:spcAft>
                <a:spcPts val="0"/>
              </a:spcAft>
              <a:buNone/>
            </a:pPr>
            <a:r>
              <a:rPr lang="en" sz="1200">
                <a:solidFill>
                  <a:schemeClr val="dk1"/>
                </a:solidFill>
                <a:latin typeface="Roboto"/>
                <a:ea typeface="Roboto"/>
                <a:cs typeface="Roboto"/>
                <a:sym typeface="Roboto"/>
              </a:rPr>
              <a:t>Data Understanding</a:t>
            </a:r>
            <a:endParaRPr sz="1200">
              <a:solidFill>
                <a:schemeClr val="dk1"/>
              </a:solidFill>
              <a:latin typeface="Roboto"/>
              <a:ea typeface="Roboto"/>
              <a:cs typeface="Roboto"/>
              <a:sym typeface="Roboto"/>
            </a:endParaRPr>
          </a:p>
        </p:txBody>
      </p:sp>
      <p:cxnSp>
        <p:nvCxnSpPr>
          <p:cNvPr id="114" name="Google Shape;114;p17"/>
          <p:cNvCxnSpPr/>
          <p:nvPr/>
        </p:nvCxnSpPr>
        <p:spPr>
          <a:xfrm>
            <a:off x="311700" y="1011050"/>
            <a:ext cx="8520600" cy="0"/>
          </a:xfrm>
          <a:prstGeom prst="straightConnector1">
            <a:avLst/>
          </a:prstGeom>
          <a:noFill/>
          <a:ln cap="flat" cmpd="sng" w="9525">
            <a:solidFill>
              <a:schemeClr val="dk1"/>
            </a:solidFill>
            <a:prstDash val="solid"/>
            <a:round/>
            <a:headEnd len="med" w="med" type="oval"/>
            <a:tailEnd len="med" w="med" type="none"/>
          </a:ln>
        </p:spPr>
      </p:cxnSp>
      <p:grpSp>
        <p:nvGrpSpPr>
          <p:cNvPr id="115" name="Google Shape;115;p17"/>
          <p:cNvGrpSpPr/>
          <p:nvPr/>
        </p:nvGrpSpPr>
        <p:grpSpPr>
          <a:xfrm>
            <a:off x="500242" y="1189582"/>
            <a:ext cx="920913" cy="970188"/>
            <a:chOff x="2887600" y="2733325"/>
            <a:chExt cx="554700" cy="648175"/>
          </a:xfrm>
        </p:grpSpPr>
        <p:sp>
          <p:nvSpPr>
            <p:cNvPr id="116" name="Google Shape;116;p17"/>
            <p:cNvSpPr/>
            <p:nvPr/>
          </p:nvSpPr>
          <p:spPr>
            <a:xfrm>
              <a:off x="2887600" y="2809400"/>
              <a:ext cx="478500" cy="572100"/>
            </a:xfrm>
            <a:prstGeom prst="ellipse">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7" name="Google Shape;117;p17"/>
            <p:cNvSpPr/>
            <p:nvPr/>
          </p:nvSpPr>
          <p:spPr>
            <a:xfrm>
              <a:off x="2963800" y="2733325"/>
              <a:ext cx="478500" cy="572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
        <p:nvSpPr>
          <p:cNvPr id="118" name="Google Shape;118;p17"/>
          <p:cNvSpPr txBox="1"/>
          <p:nvPr/>
        </p:nvSpPr>
        <p:spPr>
          <a:xfrm>
            <a:off x="805911" y="1306169"/>
            <a:ext cx="309000" cy="4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lt1"/>
                </a:solidFill>
                <a:latin typeface="Roboto"/>
                <a:ea typeface="Roboto"/>
                <a:cs typeface="Roboto"/>
                <a:sym typeface="Roboto"/>
              </a:rPr>
              <a:t>1</a:t>
            </a:r>
            <a:endParaRPr sz="2700">
              <a:solidFill>
                <a:schemeClr val="lt1"/>
              </a:solidFill>
              <a:latin typeface="Roboto"/>
              <a:ea typeface="Roboto"/>
              <a:cs typeface="Roboto"/>
              <a:sym typeface="Roboto"/>
            </a:endParaRPr>
          </a:p>
        </p:txBody>
      </p:sp>
      <p:grpSp>
        <p:nvGrpSpPr>
          <p:cNvPr id="119" name="Google Shape;119;p17"/>
          <p:cNvGrpSpPr/>
          <p:nvPr/>
        </p:nvGrpSpPr>
        <p:grpSpPr>
          <a:xfrm>
            <a:off x="1271192" y="1961932"/>
            <a:ext cx="920913" cy="970188"/>
            <a:chOff x="2887600" y="2733325"/>
            <a:chExt cx="554700" cy="648175"/>
          </a:xfrm>
        </p:grpSpPr>
        <p:sp>
          <p:nvSpPr>
            <p:cNvPr id="120" name="Google Shape;120;p17"/>
            <p:cNvSpPr/>
            <p:nvPr/>
          </p:nvSpPr>
          <p:spPr>
            <a:xfrm>
              <a:off x="2887600" y="2809400"/>
              <a:ext cx="478500" cy="572100"/>
            </a:xfrm>
            <a:prstGeom prst="ellipse">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1" name="Google Shape;121;p17"/>
            <p:cNvSpPr/>
            <p:nvPr/>
          </p:nvSpPr>
          <p:spPr>
            <a:xfrm>
              <a:off x="2963800" y="2733325"/>
              <a:ext cx="478500" cy="572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
        <p:nvSpPr>
          <p:cNvPr id="122" name="Google Shape;122;p17"/>
          <p:cNvSpPr txBox="1"/>
          <p:nvPr/>
        </p:nvSpPr>
        <p:spPr>
          <a:xfrm>
            <a:off x="1576861" y="2078519"/>
            <a:ext cx="309000" cy="4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lt1"/>
                </a:solidFill>
                <a:latin typeface="Roboto"/>
                <a:ea typeface="Roboto"/>
                <a:cs typeface="Roboto"/>
                <a:sym typeface="Roboto"/>
              </a:rPr>
              <a:t>2</a:t>
            </a:r>
            <a:endParaRPr sz="2700">
              <a:solidFill>
                <a:schemeClr val="lt1"/>
              </a:solidFill>
              <a:latin typeface="Roboto"/>
              <a:ea typeface="Roboto"/>
              <a:cs typeface="Roboto"/>
              <a:sym typeface="Roboto"/>
            </a:endParaRPr>
          </a:p>
        </p:txBody>
      </p:sp>
      <p:grpSp>
        <p:nvGrpSpPr>
          <p:cNvPr id="123" name="Google Shape;123;p17"/>
          <p:cNvGrpSpPr/>
          <p:nvPr/>
        </p:nvGrpSpPr>
        <p:grpSpPr>
          <a:xfrm>
            <a:off x="2035792" y="2761607"/>
            <a:ext cx="920913" cy="970188"/>
            <a:chOff x="2887600" y="2733325"/>
            <a:chExt cx="554700" cy="648175"/>
          </a:xfrm>
        </p:grpSpPr>
        <p:sp>
          <p:nvSpPr>
            <p:cNvPr id="124" name="Google Shape;124;p17"/>
            <p:cNvSpPr/>
            <p:nvPr/>
          </p:nvSpPr>
          <p:spPr>
            <a:xfrm>
              <a:off x="2887600" y="2809400"/>
              <a:ext cx="478500" cy="572100"/>
            </a:xfrm>
            <a:prstGeom prst="ellipse">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5" name="Google Shape;125;p17"/>
            <p:cNvSpPr/>
            <p:nvPr/>
          </p:nvSpPr>
          <p:spPr>
            <a:xfrm>
              <a:off x="2963800" y="2733325"/>
              <a:ext cx="478500" cy="572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
        <p:nvSpPr>
          <p:cNvPr id="126" name="Google Shape;126;p17"/>
          <p:cNvSpPr txBox="1"/>
          <p:nvPr/>
        </p:nvSpPr>
        <p:spPr>
          <a:xfrm>
            <a:off x="2341461" y="2878194"/>
            <a:ext cx="309000" cy="4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lt1"/>
                </a:solidFill>
                <a:latin typeface="Roboto"/>
                <a:ea typeface="Roboto"/>
                <a:cs typeface="Roboto"/>
                <a:sym typeface="Roboto"/>
              </a:rPr>
              <a:t>3</a:t>
            </a:r>
            <a:endParaRPr sz="2700">
              <a:solidFill>
                <a:schemeClr val="lt1"/>
              </a:solidFill>
              <a:latin typeface="Roboto"/>
              <a:ea typeface="Roboto"/>
              <a:cs typeface="Roboto"/>
              <a:sym typeface="Roboto"/>
            </a:endParaRPr>
          </a:p>
        </p:txBody>
      </p:sp>
      <p:grpSp>
        <p:nvGrpSpPr>
          <p:cNvPr id="127" name="Google Shape;127;p17"/>
          <p:cNvGrpSpPr/>
          <p:nvPr/>
        </p:nvGrpSpPr>
        <p:grpSpPr>
          <a:xfrm>
            <a:off x="2828792" y="3525057"/>
            <a:ext cx="920913" cy="970188"/>
            <a:chOff x="2887600" y="2733325"/>
            <a:chExt cx="554700" cy="648175"/>
          </a:xfrm>
        </p:grpSpPr>
        <p:sp>
          <p:nvSpPr>
            <p:cNvPr id="128" name="Google Shape;128;p17"/>
            <p:cNvSpPr/>
            <p:nvPr/>
          </p:nvSpPr>
          <p:spPr>
            <a:xfrm>
              <a:off x="2887600" y="2809400"/>
              <a:ext cx="478500" cy="572100"/>
            </a:xfrm>
            <a:prstGeom prst="ellipse">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9" name="Google Shape;129;p17"/>
            <p:cNvSpPr/>
            <p:nvPr/>
          </p:nvSpPr>
          <p:spPr>
            <a:xfrm>
              <a:off x="2963800" y="2733325"/>
              <a:ext cx="478500" cy="572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
        <p:nvSpPr>
          <p:cNvPr id="130" name="Google Shape;130;p17"/>
          <p:cNvSpPr txBox="1"/>
          <p:nvPr/>
        </p:nvSpPr>
        <p:spPr>
          <a:xfrm>
            <a:off x="3134461" y="3641644"/>
            <a:ext cx="309000" cy="4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lt1"/>
                </a:solidFill>
                <a:latin typeface="Roboto"/>
                <a:ea typeface="Roboto"/>
                <a:cs typeface="Roboto"/>
                <a:sym typeface="Roboto"/>
              </a:rPr>
              <a:t>4</a:t>
            </a:r>
            <a:endParaRPr sz="2700">
              <a:solidFill>
                <a:schemeClr val="lt1"/>
              </a:solidFill>
              <a:latin typeface="Roboto"/>
              <a:ea typeface="Roboto"/>
              <a:cs typeface="Roboto"/>
              <a:sym typeface="Roboto"/>
            </a:endParaRPr>
          </a:p>
        </p:txBody>
      </p:sp>
      <p:grpSp>
        <p:nvGrpSpPr>
          <p:cNvPr id="131" name="Google Shape;131;p17"/>
          <p:cNvGrpSpPr/>
          <p:nvPr/>
        </p:nvGrpSpPr>
        <p:grpSpPr>
          <a:xfrm>
            <a:off x="3651092" y="4173307"/>
            <a:ext cx="920913" cy="970188"/>
            <a:chOff x="2887600" y="2733325"/>
            <a:chExt cx="554700" cy="648175"/>
          </a:xfrm>
        </p:grpSpPr>
        <p:sp>
          <p:nvSpPr>
            <p:cNvPr id="132" name="Google Shape;132;p17"/>
            <p:cNvSpPr/>
            <p:nvPr/>
          </p:nvSpPr>
          <p:spPr>
            <a:xfrm>
              <a:off x="2887600" y="2809400"/>
              <a:ext cx="478500" cy="572100"/>
            </a:xfrm>
            <a:prstGeom prst="ellipse">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33" name="Google Shape;133;p17"/>
            <p:cNvSpPr/>
            <p:nvPr/>
          </p:nvSpPr>
          <p:spPr>
            <a:xfrm>
              <a:off x="2963800" y="2733325"/>
              <a:ext cx="478500" cy="572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
        <p:nvSpPr>
          <p:cNvPr id="134" name="Google Shape;134;p17"/>
          <p:cNvSpPr txBox="1"/>
          <p:nvPr/>
        </p:nvSpPr>
        <p:spPr>
          <a:xfrm>
            <a:off x="3956761" y="4289894"/>
            <a:ext cx="309000" cy="4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lt1"/>
                </a:solidFill>
                <a:latin typeface="Roboto"/>
                <a:ea typeface="Roboto"/>
                <a:cs typeface="Roboto"/>
                <a:sym typeface="Roboto"/>
              </a:rPr>
              <a:t>5</a:t>
            </a:r>
            <a:endParaRPr sz="2700">
              <a:solidFill>
                <a:schemeClr val="lt1"/>
              </a:solidFill>
              <a:latin typeface="Roboto"/>
              <a:ea typeface="Roboto"/>
              <a:cs typeface="Roboto"/>
              <a:sym typeface="Roboto"/>
            </a:endParaRPr>
          </a:p>
        </p:txBody>
      </p:sp>
      <p:sp>
        <p:nvSpPr>
          <p:cNvPr id="135" name="Google Shape;135;p17"/>
          <p:cNvSpPr txBox="1"/>
          <p:nvPr/>
        </p:nvSpPr>
        <p:spPr>
          <a:xfrm>
            <a:off x="882100" y="1865460"/>
            <a:ext cx="35484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900">
              <a:solidFill>
                <a:schemeClr val="dk1"/>
              </a:solidFill>
              <a:latin typeface="Roboto"/>
              <a:ea typeface="Roboto"/>
              <a:cs typeface="Roboto"/>
              <a:sym typeface="Roboto"/>
            </a:endParaRPr>
          </a:p>
          <a:p>
            <a:pPr indent="457200" lvl="0" marL="914400" rtl="0" algn="l">
              <a:spcBef>
                <a:spcPts val="0"/>
              </a:spcBef>
              <a:spcAft>
                <a:spcPts val="0"/>
              </a:spcAft>
              <a:buNone/>
            </a:pPr>
            <a:r>
              <a:rPr lang="en" sz="1200">
                <a:solidFill>
                  <a:schemeClr val="dk1"/>
                </a:solidFill>
                <a:latin typeface="Roboto"/>
                <a:ea typeface="Roboto"/>
                <a:cs typeface="Roboto"/>
                <a:sym typeface="Roboto"/>
              </a:rPr>
              <a:t>Data Cleaning</a:t>
            </a:r>
            <a:endParaRPr sz="1200">
              <a:solidFill>
                <a:schemeClr val="dk1"/>
              </a:solidFill>
              <a:latin typeface="Roboto"/>
              <a:ea typeface="Roboto"/>
              <a:cs typeface="Roboto"/>
              <a:sym typeface="Roboto"/>
            </a:endParaRPr>
          </a:p>
        </p:txBody>
      </p:sp>
      <p:sp>
        <p:nvSpPr>
          <p:cNvPr id="136" name="Google Shape;136;p17"/>
          <p:cNvSpPr txBox="1"/>
          <p:nvPr/>
        </p:nvSpPr>
        <p:spPr>
          <a:xfrm>
            <a:off x="1649750" y="2624335"/>
            <a:ext cx="35484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900">
              <a:solidFill>
                <a:schemeClr val="dk1"/>
              </a:solidFill>
              <a:latin typeface="Roboto"/>
              <a:ea typeface="Roboto"/>
              <a:cs typeface="Roboto"/>
              <a:sym typeface="Roboto"/>
            </a:endParaRPr>
          </a:p>
          <a:p>
            <a:pPr indent="457200" lvl="0" marL="914400" rtl="0" algn="l">
              <a:spcBef>
                <a:spcPts val="0"/>
              </a:spcBef>
              <a:spcAft>
                <a:spcPts val="0"/>
              </a:spcAft>
              <a:buNone/>
            </a:pPr>
            <a:r>
              <a:rPr lang="en" sz="1200">
                <a:solidFill>
                  <a:schemeClr val="dk1"/>
                </a:solidFill>
                <a:latin typeface="Roboto"/>
                <a:ea typeface="Roboto"/>
                <a:cs typeface="Roboto"/>
                <a:sym typeface="Roboto"/>
              </a:rPr>
              <a:t>Data Modeling</a:t>
            </a:r>
            <a:endParaRPr sz="1200">
              <a:solidFill>
                <a:schemeClr val="dk1"/>
              </a:solidFill>
              <a:latin typeface="Roboto"/>
              <a:ea typeface="Roboto"/>
              <a:cs typeface="Roboto"/>
              <a:sym typeface="Roboto"/>
            </a:endParaRPr>
          </a:p>
        </p:txBody>
      </p:sp>
      <p:sp>
        <p:nvSpPr>
          <p:cNvPr id="137" name="Google Shape;137;p17"/>
          <p:cNvSpPr txBox="1"/>
          <p:nvPr/>
        </p:nvSpPr>
        <p:spPr>
          <a:xfrm>
            <a:off x="2496900" y="3360722"/>
            <a:ext cx="35484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900">
              <a:solidFill>
                <a:schemeClr val="dk1"/>
              </a:solidFill>
              <a:latin typeface="Roboto"/>
              <a:ea typeface="Roboto"/>
              <a:cs typeface="Roboto"/>
              <a:sym typeface="Roboto"/>
            </a:endParaRPr>
          </a:p>
          <a:p>
            <a:pPr indent="457200" lvl="0" marL="914400" rtl="0" algn="l">
              <a:spcBef>
                <a:spcPts val="0"/>
              </a:spcBef>
              <a:spcAft>
                <a:spcPts val="0"/>
              </a:spcAft>
              <a:buNone/>
            </a:pPr>
            <a:r>
              <a:rPr lang="en" sz="1200">
                <a:solidFill>
                  <a:schemeClr val="dk1"/>
                </a:solidFill>
                <a:latin typeface="Roboto"/>
                <a:ea typeface="Roboto"/>
                <a:cs typeface="Roboto"/>
                <a:sym typeface="Roboto"/>
              </a:rPr>
              <a:t>Data Analysis</a:t>
            </a:r>
            <a:endParaRPr sz="1200">
              <a:solidFill>
                <a:schemeClr val="dk1"/>
              </a:solidFill>
              <a:latin typeface="Roboto"/>
              <a:ea typeface="Roboto"/>
              <a:cs typeface="Roboto"/>
              <a:sym typeface="Roboto"/>
            </a:endParaRPr>
          </a:p>
        </p:txBody>
      </p:sp>
      <p:sp>
        <p:nvSpPr>
          <p:cNvPr id="138" name="Google Shape;138;p17"/>
          <p:cNvSpPr txBox="1"/>
          <p:nvPr/>
        </p:nvSpPr>
        <p:spPr>
          <a:xfrm>
            <a:off x="3274475" y="4075472"/>
            <a:ext cx="35484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900">
              <a:solidFill>
                <a:schemeClr val="dk1"/>
              </a:solidFill>
              <a:latin typeface="Roboto"/>
              <a:ea typeface="Roboto"/>
              <a:cs typeface="Roboto"/>
              <a:sym typeface="Roboto"/>
            </a:endParaRPr>
          </a:p>
          <a:p>
            <a:pPr indent="457200" lvl="0" marL="914400" rtl="0" algn="l">
              <a:spcBef>
                <a:spcPts val="0"/>
              </a:spcBef>
              <a:spcAft>
                <a:spcPts val="0"/>
              </a:spcAft>
              <a:buNone/>
            </a:pPr>
            <a:r>
              <a:rPr lang="en" sz="1200">
                <a:solidFill>
                  <a:schemeClr val="dk1"/>
                </a:solidFill>
                <a:latin typeface="Roboto"/>
                <a:ea typeface="Roboto"/>
                <a:cs typeface="Roboto"/>
                <a:sym typeface="Roboto"/>
              </a:rPr>
              <a:t>Uncover Insights</a:t>
            </a:r>
            <a:endParaRPr sz="12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Insights</a:t>
            </a:r>
            <a:endParaRPr/>
          </a:p>
        </p:txBody>
      </p:sp>
      <p:cxnSp>
        <p:nvCxnSpPr>
          <p:cNvPr id="144" name="Google Shape;144;p18"/>
          <p:cNvCxnSpPr/>
          <p:nvPr/>
        </p:nvCxnSpPr>
        <p:spPr>
          <a:xfrm>
            <a:off x="311700" y="1011050"/>
            <a:ext cx="8520600" cy="0"/>
          </a:xfrm>
          <a:prstGeom prst="straightConnector1">
            <a:avLst/>
          </a:prstGeom>
          <a:noFill/>
          <a:ln cap="flat" cmpd="sng" w="9525">
            <a:solidFill>
              <a:schemeClr val="dk1"/>
            </a:solidFill>
            <a:prstDash val="solid"/>
            <a:round/>
            <a:headEnd len="med" w="med" type="oval"/>
            <a:tailEnd len="med" w="med" type="none"/>
          </a:ln>
        </p:spPr>
      </p:cxnSp>
      <p:sp>
        <p:nvSpPr>
          <p:cNvPr id="145" name="Google Shape;145;p18"/>
          <p:cNvSpPr txBox="1"/>
          <p:nvPr/>
        </p:nvSpPr>
        <p:spPr>
          <a:xfrm>
            <a:off x="311700" y="1165100"/>
            <a:ext cx="13641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Roboto"/>
                <a:ea typeface="Roboto"/>
                <a:cs typeface="Roboto"/>
                <a:sym typeface="Roboto"/>
              </a:rPr>
              <a:t>Facebook</a:t>
            </a:r>
            <a:endParaRPr sz="1700">
              <a:solidFill>
                <a:schemeClr val="dk1"/>
              </a:solidFill>
              <a:latin typeface="Roboto"/>
              <a:ea typeface="Roboto"/>
              <a:cs typeface="Roboto"/>
              <a:sym typeface="Roboto"/>
            </a:endParaRPr>
          </a:p>
        </p:txBody>
      </p:sp>
      <p:grpSp>
        <p:nvGrpSpPr>
          <p:cNvPr id="146" name="Google Shape;146;p18"/>
          <p:cNvGrpSpPr/>
          <p:nvPr/>
        </p:nvGrpSpPr>
        <p:grpSpPr>
          <a:xfrm>
            <a:off x="168575" y="3689844"/>
            <a:ext cx="1719900" cy="681871"/>
            <a:chOff x="3111025" y="3680024"/>
            <a:chExt cx="1719900" cy="791310"/>
          </a:xfrm>
        </p:grpSpPr>
        <p:sp>
          <p:nvSpPr>
            <p:cNvPr id="147" name="Google Shape;147;p18"/>
            <p:cNvSpPr txBox="1"/>
            <p:nvPr/>
          </p:nvSpPr>
          <p:spPr>
            <a:xfrm>
              <a:off x="3111025" y="3680024"/>
              <a:ext cx="1719900" cy="46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48" name="Google Shape;148;p18"/>
            <p:cNvSpPr/>
            <p:nvPr/>
          </p:nvSpPr>
          <p:spPr>
            <a:xfrm>
              <a:off x="3476743" y="3909734"/>
              <a:ext cx="988500" cy="561600"/>
            </a:xfrm>
            <a:prstGeom prst="round1Rect">
              <a:avLst>
                <a:gd fmla="val 4607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49" name="Google Shape;149;p18"/>
            <p:cNvSpPr/>
            <p:nvPr/>
          </p:nvSpPr>
          <p:spPr>
            <a:xfrm>
              <a:off x="3518926" y="3827588"/>
              <a:ext cx="988500" cy="561600"/>
            </a:xfrm>
            <a:prstGeom prst="round1Rect">
              <a:avLst>
                <a:gd fmla="val 46071"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
        <p:nvSpPr>
          <p:cNvPr id="150" name="Google Shape;150;p18"/>
          <p:cNvSpPr txBox="1"/>
          <p:nvPr/>
        </p:nvSpPr>
        <p:spPr>
          <a:xfrm>
            <a:off x="310925" y="3097475"/>
            <a:ext cx="1435200" cy="53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Roboto"/>
                <a:ea typeface="Roboto"/>
                <a:cs typeface="Roboto"/>
                <a:sym typeface="Roboto"/>
              </a:rPr>
              <a:t>Most engaging</a:t>
            </a:r>
            <a:endParaRPr sz="1300">
              <a:solidFill>
                <a:schemeClr val="dk1"/>
              </a:solidFill>
              <a:latin typeface="Roboto"/>
              <a:ea typeface="Roboto"/>
              <a:cs typeface="Roboto"/>
              <a:sym typeface="Roboto"/>
            </a:endParaRPr>
          </a:p>
          <a:p>
            <a:pPr indent="0" lvl="0" marL="0" rtl="0" algn="ctr">
              <a:spcBef>
                <a:spcPts val="0"/>
              </a:spcBef>
              <a:spcAft>
                <a:spcPts val="0"/>
              </a:spcAft>
              <a:buNone/>
            </a:pPr>
            <a:r>
              <a:rPr lang="en" sz="1300">
                <a:solidFill>
                  <a:schemeClr val="dk1"/>
                </a:solidFill>
                <a:latin typeface="Roboto"/>
                <a:ea typeface="Roboto"/>
                <a:cs typeface="Roboto"/>
                <a:sym typeface="Roboto"/>
              </a:rPr>
              <a:t>content type</a:t>
            </a:r>
            <a:endParaRPr sz="1300">
              <a:solidFill>
                <a:schemeClr val="dk1"/>
              </a:solidFill>
              <a:latin typeface="Roboto"/>
              <a:ea typeface="Roboto"/>
              <a:cs typeface="Roboto"/>
              <a:sym typeface="Roboto"/>
            </a:endParaRPr>
          </a:p>
        </p:txBody>
      </p:sp>
      <p:sp>
        <p:nvSpPr>
          <p:cNvPr id="151" name="Google Shape;151;p18"/>
          <p:cNvSpPr txBox="1"/>
          <p:nvPr/>
        </p:nvSpPr>
        <p:spPr>
          <a:xfrm>
            <a:off x="310925" y="2053900"/>
            <a:ext cx="1493700" cy="5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PHOTO</a:t>
            </a:r>
            <a:endParaRPr sz="3000">
              <a:solidFill>
                <a:schemeClr val="dk1"/>
              </a:solidFill>
              <a:latin typeface="Roboto"/>
              <a:ea typeface="Roboto"/>
              <a:cs typeface="Roboto"/>
              <a:sym typeface="Roboto"/>
            </a:endParaRPr>
          </a:p>
        </p:txBody>
      </p:sp>
      <p:grpSp>
        <p:nvGrpSpPr>
          <p:cNvPr id="152" name="Google Shape;152;p18"/>
          <p:cNvGrpSpPr/>
          <p:nvPr/>
        </p:nvGrpSpPr>
        <p:grpSpPr>
          <a:xfrm>
            <a:off x="2050925" y="3674281"/>
            <a:ext cx="1719900" cy="681871"/>
            <a:chOff x="3111025" y="3680024"/>
            <a:chExt cx="1719900" cy="791310"/>
          </a:xfrm>
        </p:grpSpPr>
        <p:sp>
          <p:nvSpPr>
            <p:cNvPr id="153" name="Google Shape;153;p18"/>
            <p:cNvSpPr txBox="1"/>
            <p:nvPr/>
          </p:nvSpPr>
          <p:spPr>
            <a:xfrm>
              <a:off x="3111025" y="3680024"/>
              <a:ext cx="1719900" cy="46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54" name="Google Shape;154;p18"/>
            <p:cNvSpPr/>
            <p:nvPr/>
          </p:nvSpPr>
          <p:spPr>
            <a:xfrm>
              <a:off x="3476743" y="3909734"/>
              <a:ext cx="988500" cy="561600"/>
            </a:xfrm>
            <a:prstGeom prst="round1Rect">
              <a:avLst>
                <a:gd fmla="val 4607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55" name="Google Shape;155;p18"/>
            <p:cNvSpPr/>
            <p:nvPr/>
          </p:nvSpPr>
          <p:spPr>
            <a:xfrm>
              <a:off x="3518926" y="3827588"/>
              <a:ext cx="988500" cy="561600"/>
            </a:xfrm>
            <a:prstGeom prst="round1Rect">
              <a:avLst>
                <a:gd fmla="val 46071"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
        <p:nvSpPr>
          <p:cNvPr id="156" name="Google Shape;156;p18"/>
          <p:cNvSpPr txBox="1"/>
          <p:nvPr/>
        </p:nvSpPr>
        <p:spPr>
          <a:xfrm>
            <a:off x="2193275" y="3158113"/>
            <a:ext cx="1435200" cy="53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Roboto"/>
                <a:ea typeface="Roboto"/>
                <a:cs typeface="Roboto"/>
                <a:sym typeface="Roboto"/>
              </a:rPr>
              <a:t>Most engaging day</a:t>
            </a:r>
            <a:endParaRPr sz="1300">
              <a:solidFill>
                <a:schemeClr val="dk1"/>
              </a:solidFill>
              <a:latin typeface="Roboto"/>
              <a:ea typeface="Roboto"/>
              <a:cs typeface="Roboto"/>
              <a:sym typeface="Roboto"/>
            </a:endParaRPr>
          </a:p>
        </p:txBody>
      </p:sp>
      <p:sp>
        <p:nvSpPr>
          <p:cNvPr id="157" name="Google Shape;157;p18"/>
          <p:cNvSpPr txBox="1"/>
          <p:nvPr/>
        </p:nvSpPr>
        <p:spPr>
          <a:xfrm>
            <a:off x="2117075" y="2038350"/>
            <a:ext cx="1989300" cy="6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FRIDAY</a:t>
            </a:r>
            <a:endParaRPr sz="3000">
              <a:solidFill>
                <a:schemeClr val="dk1"/>
              </a:solidFill>
              <a:latin typeface="Roboto"/>
              <a:ea typeface="Roboto"/>
              <a:cs typeface="Roboto"/>
              <a:sym typeface="Roboto"/>
            </a:endParaRPr>
          </a:p>
        </p:txBody>
      </p:sp>
      <p:grpSp>
        <p:nvGrpSpPr>
          <p:cNvPr id="158" name="Google Shape;158;p18"/>
          <p:cNvGrpSpPr/>
          <p:nvPr/>
        </p:nvGrpSpPr>
        <p:grpSpPr>
          <a:xfrm>
            <a:off x="4166625" y="3689831"/>
            <a:ext cx="1719900" cy="681871"/>
            <a:chOff x="3111025" y="3680024"/>
            <a:chExt cx="1719900" cy="791310"/>
          </a:xfrm>
        </p:grpSpPr>
        <p:sp>
          <p:nvSpPr>
            <p:cNvPr id="159" name="Google Shape;159;p18"/>
            <p:cNvSpPr txBox="1"/>
            <p:nvPr/>
          </p:nvSpPr>
          <p:spPr>
            <a:xfrm>
              <a:off x="3111025" y="3680024"/>
              <a:ext cx="1719900" cy="46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60" name="Google Shape;160;p18"/>
            <p:cNvSpPr/>
            <p:nvPr/>
          </p:nvSpPr>
          <p:spPr>
            <a:xfrm>
              <a:off x="3476743" y="3909734"/>
              <a:ext cx="988500" cy="561600"/>
            </a:xfrm>
            <a:prstGeom prst="round1Rect">
              <a:avLst>
                <a:gd fmla="val 4607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61" name="Google Shape;161;p18"/>
            <p:cNvSpPr/>
            <p:nvPr/>
          </p:nvSpPr>
          <p:spPr>
            <a:xfrm>
              <a:off x="3518926" y="3827588"/>
              <a:ext cx="988500" cy="561600"/>
            </a:xfrm>
            <a:prstGeom prst="round1Rect">
              <a:avLst>
                <a:gd fmla="val 46071"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
        <p:nvSpPr>
          <p:cNvPr id="162" name="Google Shape;162;p18"/>
          <p:cNvSpPr txBox="1"/>
          <p:nvPr/>
        </p:nvSpPr>
        <p:spPr>
          <a:xfrm>
            <a:off x="4228025" y="3176663"/>
            <a:ext cx="1719900" cy="53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C</a:t>
            </a:r>
            <a:r>
              <a:rPr lang="en" sz="1300">
                <a:solidFill>
                  <a:schemeClr val="dk1"/>
                </a:solidFill>
                <a:latin typeface="Roboto"/>
                <a:ea typeface="Roboto"/>
                <a:cs typeface="Roboto"/>
                <a:sym typeface="Roboto"/>
              </a:rPr>
              <a:t>ontent engagement by time of day</a:t>
            </a:r>
            <a:endParaRPr sz="1300">
              <a:solidFill>
                <a:schemeClr val="dk1"/>
              </a:solidFill>
              <a:latin typeface="Roboto"/>
              <a:ea typeface="Roboto"/>
              <a:cs typeface="Roboto"/>
              <a:sym typeface="Roboto"/>
            </a:endParaRPr>
          </a:p>
        </p:txBody>
      </p:sp>
      <p:sp>
        <p:nvSpPr>
          <p:cNvPr id="163" name="Google Shape;163;p18"/>
          <p:cNvSpPr txBox="1"/>
          <p:nvPr/>
        </p:nvSpPr>
        <p:spPr>
          <a:xfrm>
            <a:off x="4004175" y="2053900"/>
            <a:ext cx="2618400" cy="5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AFTERNOON</a:t>
            </a:r>
            <a:endParaRPr sz="3000">
              <a:solidFill>
                <a:schemeClr val="dk1"/>
              </a:solidFill>
              <a:latin typeface="Roboto"/>
              <a:ea typeface="Roboto"/>
              <a:cs typeface="Roboto"/>
              <a:sym typeface="Roboto"/>
            </a:endParaRPr>
          </a:p>
        </p:txBody>
      </p:sp>
      <p:grpSp>
        <p:nvGrpSpPr>
          <p:cNvPr id="164" name="Google Shape;164;p18"/>
          <p:cNvGrpSpPr/>
          <p:nvPr/>
        </p:nvGrpSpPr>
        <p:grpSpPr>
          <a:xfrm>
            <a:off x="6664700" y="3692856"/>
            <a:ext cx="1719900" cy="681871"/>
            <a:chOff x="3111025" y="3680024"/>
            <a:chExt cx="1719900" cy="791310"/>
          </a:xfrm>
        </p:grpSpPr>
        <p:sp>
          <p:nvSpPr>
            <p:cNvPr id="165" name="Google Shape;165;p18"/>
            <p:cNvSpPr txBox="1"/>
            <p:nvPr/>
          </p:nvSpPr>
          <p:spPr>
            <a:xfrm>
              <a:off x="3111025" y="3680024"/>
              <a:ext cx="1719900" cy="46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66" name="Google Shape;166;p18"/>
            <p:cNvSpPr/>
            <p:nvPr/>
          </p:nvSpPr>
          <p:spPr>
            <a:xfrm>
              <a:off x="3476743" y="3909734"/>
              <a:ext cx="988500" cy="561600"/>
            </a:xfrm>
            <a:prstGeom prst="round1Rect">
              <a:avLst>
                <a:gd fmla="val 4607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67" name="Google Shape;167;p18"/>
            <p:cNvSpPr/>
            <p:nvPr/>
          </p:nvSpPr>
          <p:spPr>
            <a:xfrm>
              <a:off x="3518926" y="3827588"/>
              <a:ext cx="988500" cy="561600"/>
            </a:xfrm>
            <a:prstGeom prst="round1Rect">
              <a:avLst>
                <a:gd fmla="val 46071"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
        <p:nvSpPr>
          <p:cNvPr id="168" name="Google Shape;168;p18"/>
          <p:cNvSpPr txBox="1"/>
          <p:nvPr/>
        </p:nvSpPr>
        <p:spPr>
          <a:xfrm>
            <a:off x="6726100" y="3179688"/>
            <a:ext cx="1719900" cy="53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Roboto"/>
                <a:ea typeface="Roboto"/>
                <a:cs typeface="Roboto"/>
                <a:sym typeface="Roboto"/>
              </a:rPr>
              <a:t>Month with most posts</a:t>
            </a:r>
            <a:endParaRPr sz="1300">
              <a:solidFill>
                <a:schemeClr val="dk1"/>
              </a:solidFill>
              <a:latin typeface="Roboto"/>
              <a:ea typeface="Roboto"/>
              <a:cs typeface="Roboto"/>
              <a:sym typeface="Roboto"/>
            </a:endParaRPr>
          </a:p>
        </p:txBody>
      </p:sp>
      <p:sp>
        <p:nvSpPr>
          <p:cNvPr id="169" name="Google Shape;169;p18"/>
          <p:cNvSpPr txBox="1"/>
          <p:nvPr/>
        </p:nvSpPr>
        <p:spPr>
          <a:xfrm>
            <a:off x="6654650" y="2056925"/>
            <a:ext cx="2618400" cy="5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FEBRUARY</a:t>
            </a:r>
            <a:endParaRPr sz="3000">
              <a:solidFill>
                <a:schemeClr val="dk1"/>
              </a:solidFill>
              <a:latin typeface="Roboto"/>
              <a:ea typeface="Roboto"/>
              <a:cs typeface="Roboto"/>
              <a:sym typeface="Roboto"/>
            </a:endParaRPr>
          </a:p>
        </p:txBody>
      </p:sp>
      <p:sp>
        <p:nvSpPr>
          <p:cNvPr id="170" name="Google Shape;170;p18"/>
          <p:cNvSpPr txBox="1"/>
          <p:nvPr/>
        </p:nvSpPr>
        <p:spPr>
          <a:xfrm>
            <a:off x="4635825" y="3856188"/>
            <a:ext cx="781500" cy="3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30.08%</a:t>
            </a:r>
            <a:endParaRPr>
              <a:solidFill>
                <a:srgbClr val="FFFFFF"/>
              </a:solidFill>
              <a:latin typeface="Roboto"/>
              <a:ea typeface="Roboto"/>
              <a:cs typeface="Roboto"/>
              <a:sym typeface="Roboto"/>
            </a:endParaRPr>
          </a:p>
        </p:txBody>
      </p:sp>
      <p:sp>
        <p:nvSpPr>
          <p:cNvPr id="171" name="Google Shape;171;p18"/>
          <p:cNvSpPr txBox="1"/>
          <p:nvPr/>
        </p:nvSpPr>
        <p:spPr>
          <a:xfrm>
            <a:off x="637775" y="3856201"/>
            <a:ext cx="781500" cy="3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84.8%</a:t>
            </a:r>
            <a:endParaRPr>
              <a:solidFill>
                <a:srgbClr val="FFFFFF"/>
              </a:solidFill>
              <a:latin typeface="Roboto"/>
              <a:ea typeface="Roboto"/>
              <a:cs typeface="Roboto"/>
              <a:sym typeface="Roboto"/>
            </a:endParaRPr>
          </a:p>
        </p:txBody>
      </p:sp>
      <p:sp>
        <p:nvSpPr>
          <p:cNvPr id="172" name="Google Shape;172;p18"/>
          <p:cNvSpPr txBox="1"/>
          <p:nvPr/>
        </p:nvSpPr>
        <p:spPr>
          <a:xfrm>
            <a:off x="2560600" y="3837600"/>
            <a:ext cx="781500" cy="3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17.39%</a:t>
            </a:r>
            <a:endParaRPr>
              <a:solidFill>
                <a:srgbClr val="FFFFFF"/>
              </a:solidFill>
              <a:latin typeface="Roboto"/>
              <a:ea typeface="Roboto"/>
              <a:cs typeface="Roboto"/>
              <a:sym typeface="Roboto"/>
            </a:endParaRPr>
          </a:p>
        </p:txBody>
      </p:sp>
      <p:sp>
        <p:nvSpPr>
          <p:cNvPr id="173" name="Google Shape;173;p18"/>
          <p:cNvSpPr txBox="1"/>
          <p:nvPr/>
        </p:nvSpPr>
        <p:spPr>
          <a:xfrm>
            <a:off x="7133900" y="3856200"/>
            <a:ext cx="781500" cy="3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9.12%</a:t>
            </a:r>
            <a:endParaRPr>
              <a:solidFill>
                <a:srgbClr val="FFFFFF"/>
              </a:solidFill>
              <a:latin typeface="Roboto"/>
              <a:ea typeface="Roboto"/>
              <a:cs typeface="Roboto"/>
              <a:sym typeface="Roboto"/>
            </a:endParaRPr>
          </a:p>
        </p:txBody>
      </p:sp>
      <p:sp>
        <p:nvSpPr>
          <p:cNvPr id="174" name="Google Shape;174;p18"/>
          <p:cNvSpPr txBox="1"/>
          <p:nvPr/>
        </p:nvSpPr>
        <p:spPr>
          <a:xfrm>
            <a:off x="4358113" y="2401275"/>
            <a:ext cx="14352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a:t>
            </a:r>
            <a:r>
              <a:rPr lang="en" sz="1300">
                <a:solidFill>
                  <a:schemeClr val="dk1"/>
                </a:solidFill>
                <a:latin typeface="Roboto"/>
                <a:ea typeface="Roboto"/>
                <a:cs typeface="Roboto"/>
                <a:sym typeface="Roboto"/>
              </a:rPr>
              <a:t>12pm - 4pm</a:t>
            </a:r>
            <a:r>
              <a:rPr lang="en" sz="3000">
                <a:solidFill>
                  <a:schemeClr val="dk1"/>
                </a:solidFill>
                <a:latin typeface="Roboto"/>
                <a:ea typeface="Roboto"/>
                <a:cs typeface="Roboto"/>
                <a:sym typeface="Roboto"/>
              </a:rPr>
              <a:t>)</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Insights</a:t>
            </a:r>
            <a:endParaRPr/>
          </a:p>
        </p:txBody>
      </p:sp>
      <p:cxnSp>
        <p:nvCxnSpPr>
          <p:cNvPr id="180" name="Google Shape;180;p19"/>
          <p:cNvCxnSpPr/>
          <p:nvPr/>
        </p:nvCxnSpPr>
        <p:spPr>
          <a:xfrm>
            <a:off x="311700" y="1011050"/>
            <a:ext cx="8520600" cy="0"/>
          </a:xfrm>
          <a:prstGeom prst="straightConnector1">
            <a:avLst/>
          </a:prstGeom>
          <a:noFill/>
          <a:ln cap="flat" cmpd="sng" w="9525">
            <a:solidFill>
              <a:schemeClr val="dk1"/>
            </a:solidFill>
            <a:prstDash val="solid"/>
            <a:round/>
            <a:headEnd len="med" w="med" type="oval"/>
            <a:tailEnd len="med" w="med" type="none"/>
          </a:ln>
        </p:spPr>
      </p:cxnSp>
      <p:sp>
        <p:nvSpPr>
          <p:cNvPr id="181" name="Google Shape;181;p19"/>
          <p:cNvSpPr txBox="1"/>
          <p:nvPr/>
        </p:nvSpPr>
        <p:spPr>
          <a:xfrm>
            <a:off x="311700" y="1165100"/>
            <a:ext cx="13641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Roboto"/>
                <a:ea typeface="Roboto"/>
                <a:cs typeface="Roboto"/>
                <a:sym typeface="Roboto"/>
              </a:rPr>
              <a:t>Instagram</a:t>
            </a:r>
            <a:endParaRPr sz="1700">
              <a:solidFill>
                <a:schemeClr val="dk1"/>
              </a:solidFill>
              <a:latin typeface="Roboto"/>
              <a:ea typeface="Roboto"/>
              <a:cs typeface="Roboto"/>
              <a:sym typeface="Roboto"/>
            </a:endParaRPr>
          </a:p>
        </p:txBody>
      </p:sp>
      <p:grpSp>
        <p:nvGrpSpPr>
          <p:cNvPr id="182" name="Google Shape;182;p19"/>
          <p:cNvGrpSpPr/>
          <p:nvPr/>
        </p:nvGrpSpPr>
        <p:grpSpPr>
          <a:xfrm>
            <a:off x="168575" y="3689844"/>
            <a:ext cx="1719900" cy="681871"/>
            <a:chOff x="3111025" y="3680024"/>
            <a:chExt cx="1719900" cy="791310"/>
          </a:xfrm>
        </p:grpSpPr>
        <p:sp>
          <p:nvSpPr>
            <p:cNvPr id="183" name="Google Shape;183;p19"/>
            <p:cNvSpPr txBox="1"/>
            <p:nvPr/>
          </p:nvSpPr>
          <p:spPr>
            <a:xfrm>
              <a:off x="3111025" y="3680024"/>
              <a:ext cx="1719900" cy="46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84" name="Google Shape;184;p19"/>
            <p:cNvSpPr/>
            <p:nvPr/>
          </p:nvSpPr>
          <p:spPr>
            <a:xfrm>
              <a:off x="3476743" y="3909734"/>
              <a:ext cx="988500" cy="561600"/>
            </a:xfrm>
            <a:prstGeom prst="round1Rect">
              <a:avLst>
                <a:gd fmla="val 4607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85" name="Google Shape;185;p19"/>
            <p:cNvSpPr/>
            <p:nvPr/>
          </p:nvSpPr>
          <p:spPr>
            <a:xfrm>
              <a:off x="3518926" y="3827588"/>
              <a:ext cx="988500" cy="561600"/>
            </a:xfrm>
            <a:prstGeom prst="round1Rect">
              <a:avLst>
                <a:gd fmla="val 46071"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
        <p:nvSpPr>
          <p:cNvPr id="186" name="Google Shape;186;p19"/>
          <p:cNvSpPr txBox="1"/>
          <p:nvPr/>
        </p:nvSpPr>
        <p:spPr>
          <a:xfrm>
            <a:off x="310925" y="3097475"/>
            <a:ext cx="1435200" cy="53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Roboto"/>
                <a:ea typeface="Roboto"/>
                <a:cs typeface="Roboto"/>
                <a:sym typeface="Roboto"/>
              </a:rPr>
              <a:t>Most engaging</a:t>
            </a:r>
            <a:endParaRPr sz="1300">
              <a:solidFill>
                <a:schemeClr val="dk1"/>
              </a:solidFill>
              <a:latin typeface="Roboto"/>
              <a:ea typeface="Roboto"/>
              <a:cs typeface="Roboto"/>
              <a:sym typeface="Roboto"/>
            </a:endParaRPr>
          </a:p>
          <a:p>
            <a:pPr indent="0" lvl="0" marL="0" rtl="0" algn="ctr">
              <a:spcBef>
                <a:spcPts val="0"/>
              </a:spcBef>
              <a:spcAft>
                <a:spcPts val="0"/>
              </a:spcAft>
              <a:buNone/>
            </a:pPr>
            <a:r>
              <a:rPr lang="en" sz="1300">
                <a:solidFill>
                  <a:schemeClr val="dk1"/>
                </a:solidFill>
                <a:latin typeface="Roboto"/>
                <a:ea typeface="Roboto"/>
                <a:cs typeface="Roboto"/>
                <a:sym typeface="Roboto"/>
              </a:rPr>
              <a:t>content types</a:t>
            </a:r>
            <a:endParaRPr sz="1300">
              <a:solidFill>
                <a:schemeClr val="dk1"/>
              </a:solidFill>
              <a:latin typeface="Roboto"/>
              <a:ea typeface="Roboto"/>
              <a:cs typeface="Roboto"/>
              <a:sym typeface="Roboto"/>
            </a:endParaRPr>
          </a:p>
        </p:txBody>
      </p:sp>
      <p:sp>
        <p:nvSpPr>
          <p:cNvPr id="187" name="Google Shape;187;p19"/>
          <p:cNvSpPr txBox="1"/>
          <p:nvPr/>
        </p:nvSpPr>
        <p:spPr>
          <a:xfrm>
            <a:off x="310925" y="2053900"/>
            <a:ext cx="1493700" cy="5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PHOTO</a:t>
            </a:r>
            <a:endParaRPr sz="3000">
              <a:solidFill>
                <a:schemeClr val="dk1"/>
              </a:solidFill>
              <a:latin typeface="Roboto"/>
              <a:ea typeface="Roboto"/>
              <a:cs typeface="Roboto"/>
              <a:sym typeface="Roboto"/>
            </a:endParaRPr>
          </a:p>
        </p:txBody>
      </p:sp>
      <p:grpSp>
        <p:nvGrpSpPr>
          <p:cNvPr id="188" name="Google Shape;188;p19"/>
          <p:cNvGrpSpPr/>
          <p:nvPr/>
        </p:nvGrpSpPr>
        <p:grpSpPr>
          <a:xfrm>
            <a:off x="2050925" y="3674281"/>
            <a:ext cx="1719900" cy="681871"/>
            <a:chOff x="3111025" y="3680024"/>
            <a:chExt cx="1719900" cy="791310"/>
          </a:xfrm>
        </p:grpSpPr>
        <p:sp>
          <p:nvSpPr>
            <p:cNvPr id="189" name="Google Shape;189;p19"/>
            <p:cNvSpPr txBox="1"/>
            <p:nvPr/>
          </p:nvSpPr>
          <p:spPr>
            <a:xfrm>
              <a:off x="3111025" y="3680024"/>
              <a:ext cx="1719900" cy="46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90" name="Google Shape;190;p19"/>
            <p:cNvSpPr/>
            <p:nvPr/>
          </p:nvSpPr>
          <p:spPr>
            <a:xfrm>
              <a:off x="3476743" y="3909734"/>
              <a:ext cx="988500" cy="561600"/>
            </a:xfrm>
            <a:prstGeom prst="round1Rect">
              <a:avLst>
                <a:gd fmla="val 4607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91" name="Google Shape;191;p19"/>
            <p:cNvSpPr/>
            <p:nvPr/>
          </p:nvSpPr>
          <p:spPr>
            <a:xfrm>
              <a:off x="3518926" y="3827588"/>
              <a:ext cx="988500" cy="561600"/>
            </a:xfrm>
            <a:prstGeom prst="round1Rect">
              <a:avLst>
                <a:gd fmla="val 46071"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
        <p:nvSpPr>
          <p:cNvPr id="192" name="Google Shape;192;p19"/>
          <p:cNvSpPr txBox="1"/>
          <p:nvPr/>
        </p:nvSpPr>
        <p:spPr>
          <a:xfrm>
            <a:off x="2193275" y="3158113"/>
            <a:ext cx="1435200" cy="53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Roboto"/>
                <a:ea typeface="Roboto"/>
                <a:cs typeface="Roboto"/>
                <a:sym typeface="Roboto"/>
              </a:rPr>
              <a:t>Most engaging day</a:t>
            </a:r>
            <a:endParaRPr sz="1300">
              <a:solidFill>
                <a:schemeClr val="dk1"/>
              </a:solidFill>
              <a:latin typeface="Roboto"/>
              <a:ea typeface="Roboto"/>
              <a:cs typeface="Roboto"/>
              <a:sym typeface="Roboto"/>
            </a:endParaRPr>
          </a:p>
        </p:txBody>
      </p:sp>
      <p:sp>
        <p:nvSpPr>
          <p:cNvPr id="193" name="Google Shape;193;p19"/>
          <p:cNvSpPr txBox="1"/>
          <p:nvPr/>
        </p:nvSpPr>
        <p:spPr>
          <a:xfrm>
            <a:off x="2117075" y="2038350"/>
            <a:ext cx="1989300" cy="5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FRIDAY</a:t>
            </a:r>
            <a:endParaRPr sz="3000">
              <a:solidFill>
                <a:schemeClr val="dk1"/>
              </a:solidFill>
              <a:latin typeface="Roboto"/>
              <a:ea typeface="Roboto"/>
              <a:cs typeface="Roboto"/>
              <a:sym typeface="Roboto"/>
            </a:endParaRPr>
          </a:p>
        </p:txBody>
      </p:sp>
      <p:grpSp>
        <p:nvGrpSpPr>
          <p:cNvPr id="194" name="Google Shape;194;p19"/>
          <p:cNvGrpSpPr/>
          <p:nvPr/>
        </p:nvGrpSpPr>
        <p:grpSpPr>
          <a:xfrm>
            <a:off x="4319025" y="3689831"/>
            <a:ext cx="1719900" cy="681871"/>
            <a:chOff x="3111025" y="3680024"/>
            <a:chExt cx="1719900" cy="791310"/>
          </a:xfrm>
        </p:grpSpPr>
        <p:sp>
          <p:nvSpPr>
            <p:cNvPr id="195" name="Google Shape;195;p19"/>
            <p:cNvSpPr txBox="1"/>
            <p:nvPr/>
          </p:nvSpPr>
          <p:spPr>
            <a:xfrm>
              <a:off x="3111025" y="3680024"/>
              <a:ext cx="1719900" cy="46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96" name="Google Shape;196;p19"/>
            <p:cNvSpPr/>
            <p:nvPr/>
          </p:nvSpPr>
          <p:spPr>
            <a:xfrm>
              <a:off x="3476743" y="3909734"/>
              <a:ext cx="988500" cy="561600"/>
            </a:xfrm>
            <a:prstGeom prst="round1Rect">
              <a:avLst>
                <a:gd fmla="val 4607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97" name="Google Shape;197;p19"/>
            <p:cNvSpPr/>
            <p:nvPr/>
          </p:nvSpPr>
          <p:spPr>
            <a:xfrm>
              <a:off x="3518926" y="3827588"/>
              <a:ext cx="988500" cy="561600"/>
            </a:xfrm>
            <a:prstGeom prst="round1Rect">
              <a:avLst>
                <a:gd fmla="val 46071"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
        <p:nvSpPr>
          <p:cNvPr id="198" name="Google Shape;198;p19"/>
          <p:cNvSpPr txBox="1"/>
          <p:nvPr/>
        </p:nvSpPr>
        <p:spPr>
          <a:xfrm>
            <a:off x="4380425" y="3176663"/>
            <a:ext cx="1719900" cy="53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C</a:t>
            </a:r>
            <a:r>
              <a:rPr lang="en" sz="1300">
                <a:solidFill>
                  <a:schemeClr val="dk1"/>
                </a:solidFill>
                <a:latin typeface="Roboto"/>
                <a:ea typeface="Roboto"/>
                <a:cs typeface="Roboto"/>
                <a:sym typeface="Roboto"/>
              </a:rPr>
              <a:t>ontent engagement by time of day</a:t>
            </a:r>
            <a:endParaRPr sz="1300">
              <a:solidFill>
                <a:schemeClr val="dk1"/>
              </a:solidFill>
              <a:latin typeface="Roboto"/>
              <a:ea typeface="Roboto"/>
              <a:cs typeface="Roboto"/>
              <a:sym typeface="Roboto"/>
            </a:endParaRPr>
          </a:p>
        </p:txBody>
      </p:sp>
      <p:sp>
        <p:nvSpPr>
          <p:cNvPr id="199" name="Google Shape;199;p19"/>
          <p:cNvSpPr txBox="1"/>
          <p:nvPr/>
        </p:nvSpPr>
        <p:spPr>
          <a:xfrm>
            <a:off x="4232775" y="2053900"/>
            <a:ext cx="2618400" cy="5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MORNING</a:t>
            </a:r>
            <a:endParaRPr sz="3000">
              <a:solidFill>
                <a:schemeClr val="dk1"/>
              </a:solidFill>
              <a:latin typeface="Roboto"/>
              <a:ea typeface="Roboto"/>
              <a:cs typeface="Roboto"/>
              <a:sym typeface="Roboto"/>
            </a:endParaRPr>
          </a:p>
        </p:txBody>
      </p:sp>
      <p:grpSp>
        <p:nvGrpSpPr>
          <p:cNvPr id="200" name="Google Shape;200;p19"/>
          <p:cNvGrpSpPr/>
          <p:nvPr/>
        </p:nvGrpSpPr>
        <p:grpSpPr>
          <a:xfrm>
            <a:off x="6664700" y="3692856"/>
            <a:ext cx="1719900" cy="681871"/>
            <a:chOff x="3111025" y="3680024"/>
            <a:chExt cx="1719900" cy="791310"/>
          </a:xfrm>
        </p:grpSpPr>
        <p:sp>
          <p:nvSpPr>
            <p:cNvPr id="201" name="Google Shape;201;p19"/>
            <p:cNvSpPr txBox="1"/>
            <p:nvPr/>
          </p:nvSpPr>
          <p:spPr>
            <a:xfrm>
              <a:off x="3111025" y="3680024"/>
              <a:ext cx="1719900" cy="46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02" name="Google Shape;202;p19"/>
            <p:cNvSpPr/>
            <p:nvPr/>
          </p:nvSpPr>
          <p:spPr>
            <a:xfrm>
              <a:off x="3476743" y="3909734"/>
              <a:ext cx="988500" cy="561600"/>
            </a:xfrm>
            <a:prstGeom prst="round1Rect">
              <a:avLst>
                <a:gd fmla="val 4607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03" name="Google Shape;203;p19"/>
            <p:cNvSpPr/>
            <p:nvPr/>
          </p:nvSpPr>
          <p:spPr>
            <a:xfrm>
              <a:off x="3518926" y="3827588"/>
              <a:ext cx="988500" cy="561600"/>
            </a:xfrm>
            <a:prstGeom prst="round1Rect">
              <a:avLst>
                <a:gd fmla="val 46071"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
        <p:nvSpPr>
          <p:cNvPr id="204" name="Google Shape;204;p19"/>
          <p:cNvSpPr txBox="1"/>
          <p:nvPr/>
        </p:nvSpPr>
        <p:spPr>
          <a:xfrm>
            <a:off x="6726100" y="3179688"/>
            <a:ext cx="1719900" cy="53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Roboto"/>
                <a:ea typeface="Roboto"/>
                <a:cs typeface="Roboto"/>
                <a:sym typeface="Roboto"/>
              </a:rPr>
              <a:t>Month with most posts</a:t>
            </a:r>
            <a:endParaRPr sz="1300">
              <a:solidFill>
                <a:schemeClr val="dk1"/>
              </a:solidFill>
              <a:latin typeface="Roboto"/>
              <a:ea typeface="Roboto"/>
              <a:cs typeface="Roboto"/>
              <a:sym typeface="Roboto"/>
            </a:endParaRPr>
          </a:p>
        </p:txBody>
      </p:sp>
      <p:sp>
        <p:nvSpPr>
          <p:cNvPr id="205" name="Google Shape;205;p19"/>
          <p:cNvSpPr txBox="1"/>
          <p:nvPr/>
        </p:nvSpPr>
        <p:spPr>
          <a:xfrm>
            <a:off x="6959450" y="2056925"/>
            <a:ext cx="2618400" cy="5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MAY</a:t>
            </a:r>
            <a:endParaRPr sz="3000">
              <a:solidFill>
                <a:schemeClr val="dk1"/>
              </a:solidFill>
              <a:latin typeface="Roboto"/>
              <a:ea typeface="Roboto"/>
              <a:cs typeface="Roboto"/>
              <a:sym typeface="Roboto"/>
            </a:endParaRPr>
          </a:p>
        </p:txBody>
      </p:sp>
      <p:sp>
        <p:nvSpPr>
          <p:cNvPr id="206" name="Google Shape;206;p19"/>
          <p:cNvSpPr txBox="1"/>
          <p:nvPr/>
        </p:nvSpPr>
        <p:spPr>
          <a:xfrm>
            <a:off x="4788225" y="3856188"/>
            <a:ext cx="781500" cy="3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32.69%</a:t>
            </a:r>
            <a:endParaRPr>
              <a:solidFill>
                <a:srgbClr val="FFFFFF"/>
              </a:solidFill>
              <a:latin typeface="Roboto"/>
              <a:ea typeface="Roboto"/>
              <a:cs typeface="Roboto"/>
              <a:sym typeface="Roboto"/>
            </a:endParaRPr>
          </a:p>
        </p:txBody>
      </p:sp>
      <p:sp>
        <p:nvSpPr>
          <p:cNvPr id="207" name="Google Shape;207;p19"/>
          <p:cNvSpPr txBox="1"/>
          <p:nvPr/>
        </p:nvSpPr>
        <p:spPr>
          <a:xfrm>
            <a:off x="637775" y="3856201"/>
            <a:ext cx="781500" cy="3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82.56%</a:t>
            </a:r>
            <a:endParaRPr>
              <a:solidFill>
                <a:srgbClr val="FFFFFF"/>
              </a:solidFill>
              <a:latin typeface="Roboto"/>
              <a:ea typeface="Roboto"/>
              <a:cs typeface="Roboto"/>
              <a:sym typeface="Roboto"/>
            </a:endParaRPr>
          </a:p>
        </p:txBody>
      </p:sp>
      <p:sp>
        <p:nvSpPr>
          <p:cNvPr id="208" name="Google Shape;208;p19"/>
          <p:cNvSpPr txBox="1"/>
          <p:nvPr/>
        </p:nvSpPr>
        <p:spPr>
          <a:xfrm>
            <a:off x="2560600" y="3837600"/>
            <a:ext cx="781500" cy="3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28.28</a:t>
            </a:r>
            <a:r>
              <a:rPr lang="en">
                <a:solidFill>
                  <a:srgbClr val="FFFFFF"/>
                </a:solidFill>
                <a:latin typeface="Roboto"/>
                <a:ea typeface="Roboto"/>
                <a:cs typeface="Roboto"/>
                <a:sym typeface="Roboto"/>
              </a:rPr>
              <a:t>%</a:t>
            </a:r>
            <a:endParaRPr>
              <a:solidFill>
                <a:srgbClr val="FFFFFF"/>
              </a:solidFill>
              <a:latin typeface="Roboto"/>
              <a:ea typeface="Roboto"/>
              <a:cs typeface="Roboto"/>
              <a:sym typeface="Roboto"/>
            </a:endParaRPr>
          </a:p>
        </p:txBody>
      </p:sp>
      <p:sp>
        <p:nvSpPr>
          <p:cNvPr id="209" name="Google Shape;209;p19"/>
          <p:cNvSpPr txBox="1"/>
          <p:nvPr/>
        </p:nvSpPr>
        <p:spPr>
          <a:xfrm>
            <a:off x="7133900" y="3856200"/>
            <a:ext cx="781500" cy="3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9.82</a:t>
            </a:r>
            <a:r>
              <a:rPr lang="en">
                <a:solidFill>
                  <a:srgbClr val="FFFFFF"/>
                </a:solidFill>
                <a:latin typeface="Roboto"/>
                <a:ea typeface="Roboto"/>
                <a:cs typeface="Roboto"/>
                <a:sym typeface="Roboto"/>
              </a:rPr>
              <a:t>%</a:t>
            </a:r>
            <a:endParaRPr>
              <a:solidFill>
                <a:srgbClr val="FFFFFF"/>
              </a:solidFill>
              <a:latin typeface="Roboto"/>
              <a:ea typeface="Roboto"/>
              <a:cs typeface="Roboto"/>
              <a:sym typeface="Roboto"/>
            </a:endParaRPr>
          </a:p>
        </p:txBody>
      </p:sp>
      <p:sp>
        <p:nvSpPr>
          <p:cNvPr id="210" name="Google Shape;210;p19"/>
          <p:cNvSpPr txBox="1"/>
          <p:nvPr/>
        </p:nvSpPr>
        <p:spPr>
          <a:xfrm>
            <a:off x="4434326" y="2401275"/>
            <a:ext cx="15897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a:t>
            </a:r>
            <a:r>
              <a:rPr lang="en" sz="1300">
                <a:solidFill>
                  <a:schemeClr val="dk1"/>
                </a:solidFill>
                <a:latin typeface="Roboto"/>
                <a:ea typeface="Roboto"/>
                <a:cs typeface="Roboto"/>
                <a:sym typeface="Roboto"/>
              </a:rPr>
              <a:t>8am</a:t>
            </a:r>
            <a:r>
              <a:rPr lang="en" sz="1300">
                <a:solidFill>
                  <a:schemeClr val="dk1"/>
                </a:solidFill>
                <a:latin typeface="Roboto"/>
                <a:ea typeface="Roboto"/>
                <a:cs typeface="Roboto"/>
                <a:sym typeface="Roboto"/>
              </a:rPr>
              <a:t> - 11:59am</a:t>
            </a:r>
            <a:r>
              <a:rPr lang="en" sz="3000">
                <a:solidFill>
                  <a:schemeClr val="dk1"/>
                </a:solidFill>
                <a:latin typeface="Roboto"/>
                <a:ea typeface="Roboto"/>
                <a:cs typeface="Roboto"/>
                <a:sym typeface="Roboto"/>
              </a:rPr>
              <a:t>)</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Insights</a:t>
            </a:r>
            <a:endParaRPr/>
          </a:p>
        </p:txBody>
      </p:sp>
      <p:cxnSp>
        <p:nvCxnSpPr>
          <p:cNvPr id="216" name="Google Shape;216;p20"/>
          <p:cNvCxnSpPr/>
          <p:nvPr/>
        </p:nvCxnSpPr>
        <p:spPr>
          <a:xfrm>
            <a:off x="311700" y="1011050"/>
            <a:ext cx="8520600" cy="0"/>
          </a:xfrm>
          <a:prstGeom prst="straightConnector1">
            <a:avLst/>
          </a:prstGeom>
          <a:noFill/>
          <a:ln cap="flat" cmpd="sng" w="9525">
            <a:solidFill>
              <a:schemeClr val="dk1"/>
            </a:solidFill>
            <a:prstDash val="solid"/>
            <a:round/>
            <a:headEnd len="med" w="med" type="oval"/>
            <a:tailEnd len="med" w="med" type="none"/>
          </a:ln>
        </p:spPr>
      </p:cxnSp>
      <p:sp>
        <p:nvSpPr>
          <p:cNvPr id="217" name="Google Shape;217;p20"/>
          <p:cNvSpPr txBox="1"/>
          <p:nvPr/>
        </p:nvSpPr>
        <p:spPr>
          <a:xfrm>
            <a:off x="311700" y="1165100"/>
            <a:ext cx="13641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Roboto"/>
                <a:ea typeface="Roboto"/>
                <a:cs typeface="Roboto"/>
                <a:sym typeface="Roboto"/>
              </a:rPr>
              <a:t>X</a:t>
            </a:r>
            <a:endParaRPr sz="1700">
              <a:solidFill>
                <a:schemeClr val="dk1"/>
              </a:solidFill>
              <a:latin typeface="Roboto"/>
              <a:ea typeface="Roboto"/>
              <a:cs typeface="Roboto"/>
              <a:sym typeface="Roboto"/>
            </a:endParaRPr>
          </a:p>
        </p:txBody>
      </p:sp>
      <p:grpSp>
        <p:nvGrpSpPr>
          <p:cNvPr id="218" name="Google Shape;218;p20"/>
          <p:cNvGrpSpPr/>
          <p:nvPr/>
        </p:nvGrpSpPr>
        <p:grpSpPr>
          <a:xfrm>
            <a:off x="16175" y="3689844"/>
            <a:ext cx="1719900" cy="681871"/>
            <a:chOff x="3111025" y="3680024"/>
            <a:chExt cx="1719900" cy="791310"/>
          </a:xfrm>
        </p:grpSpPr>
        <p:sp>
          <p:nvSpPr>
            <p:cNvPr id="219" name="Google Shape;219;p20"/>
            <p:cNvSpPr txBox="1"/>
            <p:nvPr/>
          </p:nvSpPr>
          <p:spPr>
            <a:xfrm>
              <a:off x="3111025" y="3680024"/>
              <a:ext cx="1719900" cy="46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20" name="Google Shape;220;p20"/>
            <p:cNvSpPr/>
            <p:nvPr/>
          </p:nvSpPr>
          <p:spPr>
            <a:xfrm>
              <a:off x="3476743" y="3909734"/>
              <a:ext cx="988500" cy="561600"/>
            </a:xfrm>
            <a:prstGeom prst="round1Rect">
              <a:avLst>
                <a:gd fmla="val 4607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21" name="Google Shape;221;p20"/>
            <p:cNvSpPr/>
            <p:nvPr/>
          </p:nvSpPr>
          <p:spPr>
            <a:xfrm>
              <a:off x="3518926" y="3827588"/>
              <a:ext cx="988500" cy="561600"/>
            </a:xfrm>
            <a:prstGeom prst="round1Rect">
              <a:avLst>
                <a:gd fmla="val 46071"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
        <p:nvSpPr>
          <p:cNvPr id="222" name="Google Shape;222;p20"/>
          <p:cNvSpPr txBox="1"/>
          <p:nvPr/>
        </p:nvSpPr>
        <p:spPr>
          <a:xfrm>
            <a:off x="158525" y="3097475"/>
            <a:ext cx="1435200" cy="53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Roboto"/>
                <a:ea typeface="Roboto"/>
                <a:cs typeface="Roboto"/>
                <a:sym typeface="Roboto"/>
              </a:rPr>
              <a:t>Most engaging</a:t>
            </a:r>
            <a:endParaRPr sz="1300">
              <a:solidFill>
                <a:schemeClr val="dk1"/>
              </a:solidFill>
              <a:latin typeface="Roboto"/>
              <a:ea typeface="Roboto"/>
              <a:cs typeface="Roboto"/>
              <a:sym typeface="Roboto"/>
            </a:endParaRPr>
          </a:p>
          <a:p>
            <a:pPr indent="0" lvl="0" marL="0" rtl="0" algn="ctr">
              <a:spcBef>
                <a:spcPts val="0"/>
              </a:spcBef>
              <a:spcAft>
                <a:spcPts val="0"/>
              </a:spcAft>
              <a:buNone/>
            </a:pPr>
            <a:r>
              <a:rPr lang="en" sz="1300">
                <a:solidFill>
                  <a:schemeClr val="dk1"/>
                </a:solidFill>
                <a:latin typeface="Roboto"/>
                <a:ea typeface="Roboto"/>
                <a:cs typeface="Roboto"/>
                <a:sym typeface="Roboto"/>
              </a:rPr>
              <a:t>content types</a:t>
            </a:r>
            <a:endParaRPr sz="1300">
              <a:solidFill>
                <a:schemeClr val="dk1"/>
              </a:solidFill>
              <a:latin typeface="Roboto"/>
              <a:ea typeface="Roboto"/>
              <a:cs typeface="Roboto"/>
              <a:sym typeface="Roboto"/>
            </a:endParaRPr>
          </a:p>
        </p:txBody>
      </p:sp>
      <p:sp>
        <p:nvSpPr>
          <p:cNvPr id="223" name="Google Shape;223;p20"/>
          <p:cNvSpPr txBox="1"/>
          <p:nvPr/>
        </p:nvSpPr>
        <p:spPr>
          <a:xfrm>
            <a:off x="158525" y="2053900"/>
            <a:ext cx="1493700" cy="5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PHOTO</a:t>
            </a:r>
            <a:endParaRPr sz="3000">
              <a:solidFill>
                <a:schemeClr val="dk1"/>
              </a:solidFill>
              <a:latin typeface="Roboto"/>
              <a:ea typeface="Roboto"/>
              <a:cs typeface="Roboto"/>
              <a:sym typeface="Roboto"/>
            </a:endParaRPr>
          </a:p>
        </p:txBody>
      </p:sp>
      <p:grpSp>
        <p:nvGrpSpPr>
          <p:cNvPr id="224" name="Google Shape;224;p20"/>
          <p:cNvGrpSpPr/>
          <p:nvPr/>
        </p:nvGrpSpPr>
        <p:grpSpPr>
          <a:xfrm>
            <a:off x="2127125" y="3674281"/>
            <a:ext cx="1719900" cy="681871"/>
            <a:chOff x="3111025" y="3680024"/>
            <a:chExt cx="1719900" cy="791310"/>
          </a:xfrm>
        </p:grpSpPr>
        <p:sp>
          <p:nvSpPr>
            <p:cNvPr id="225" name="Google Shape;225;p20"/>
            <p:cNvSpPr txBox="1"/>
            <p:nvPr/>
          </p:nvSpPr>
          <p:spPr>
            <a:xfrm>
              <a:off x="3111025" y="3680024"/>
              <a:ext cx="1719900" cy="46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26" name="Google Shape;226;p20"/>
            <p:cNvSpPr/>
            <p:nvPr/>
          </p:nvSpPr>
          <p:spPr>
            <a:xfrm>
              <a:off x="3476743" y="3909734"/>
              <a:ext cx="988500" cy="561600"/>
            </a:xfrm>
            <a:prstGeom prst="round1Rect">
              <a:avLst>
                <a:gd fmla="val 4607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27" name="Google Shape;227;p20"/>
            <p:cNvSpPr/>
            <p:nvPr/>
          </p:nvSpPr>
          <p:spPr>
            <a:xfrm>
              <a:off x="3518926" y="3827588"/>
              <a:ext cx="988500" cy="561600"/>
            </a:xfrm>
            <a:prstGeom prst="round1Rect">
              <a:avLst>
                <a:gd fmla="val 46071"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
        <p:nvSpPr>
          <p:cNvPr id="228" name="Google Shape;228;p20"/>
          <p:cNvSpPr txBox="1"/>
          <p:nvPr/>
        </p:nvSpPr>
        <p:spPr>
          <a:xfrm>
            <a:off x="2269475" y="3158113"/>
            <a:ext cx="1435200" cy="53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Roboto"/>
                <a:ea typeface="Roboto"/>
                <a:cs typeface="Roboto"/>
                <a:sym typeface="Roboto"/>
              </a:rPr>
              <a:t>Most engaging day</a:t>
            </a:r>
            <a:endParaRPr sz="1300">
              <a:solidFill>
                <a:schemeClr val="dk1"/>
              </a:solidFill>
              <a:latin typeface="Roboto"/>
              <a:ea typeface="Roboto"/>
              <a:cs typeface="Roboto"/>
              <a:sym typeface="Roboto"/>
            </a:endParaRPr>
          </a:p>
        </p:txBody>
      </p:sp>
      <p:sp>
        <p:nvSpPr>
          <p:cNvPr id="229" name="Google Shape;229;p20"/>
          <p:cNvSpPr txBox="1"/>
          <p:nvPr/>
        </p:nvSpPr>
        <p:spPr>
          <a:xfrm>
            <a:off x="1736075" y="2038350"/>
            <a:ext cx="2676900" cy="5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WEDNESDAY</a:t>
            </a:r>
            <a:endParaRPr sz="3000">
              <a:solidFill>
                <a:schemeClr val="dk1"/>
              </a:solidFill>
              <a:latin typeface="Roboto"/>
              <a:ea typeface="Roboto"/>
              <a:cs typeface="Roboto"/>
              <a:sym typeface="Roboto"/>
            </a:endParaRPr>
          </a:p>
        </p:txBody>
      </p:sp>
      <p:grpSp>
        <p:nvGrpSpPr>
          <p:cNvPr id="230" name="Google Shape;230;p20"/>
          <p:cNvGrpSpPr/>
          <p:nvPr/>
        </p:nvGrpSpPr>
        <p:grpSpPr>
          <a:xfrm>
            <a:off x="4547625" y="3689831"/>
            <a:ext cx="1719900" cy="681871"/>
            <a:chOff x="3111025" y="3680024"/>
            <a:chExt cx="1719900" cy="791310"/>
          </a:xfrm>
        </p:grpSpPr>
        <p:sp>
          <p:nvSpPr>
            <p:cNvPr id="231" name="Google Shape;231;p20"/>
            <p:cNvSpPr txBox="1"/>
            <p:nvPr/>
          </p:nvSpPr>
          <p:spPr>
            <a:xfrm>
              <a:off x="3111025" y="3680024"/>
              <a:ext cx="1719900" cy="46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32" name="Google Shape;232;p20"/>
            <p:cNvSpPr/>
            <p:nvPr/>
          </p:nvSpPr>
          <p:spPr>
            <a:xfrm>
              <a:off x="3476743" y="3909734"/>
              <a:ext cx="988500" cy="561600"/>
            </a:xfrm>
            <a:prstGeom prst="round1Rect">
              <a:avLst>
                <a:gd fmla="val 4607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33" name="Google Shape;233;p20"/>
            <p:cNvSpPr/>
            <p:nvPr/>
          </p:nvSpPr>
          <p:spPr>
            <a:xfrm>
              <a:off x="3518926" y="3827588"/>
              <a:ext cx="988500" cy="561600"/>
            </a:xfrm>
            <a:prstGeom prst="round1Rect">
              <a:avLst>
                <a:gd fmla="val 46071"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
        <p:nvSpPr>
          <p:cNvPr id="234" name="Google Shape;234;p20"/>
          <p:cNvSpPr txBox="1"/>
          <p:nvPr/>
        </p:nvSpPr>
        <p:spPr>
          <a:xfrm>
            <a:off x="4609025" y="3176663"/>
            <a:ext cx="1719900" cy="53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C</a:t>
            </a:r>
            <a:r>
              <a:rPr lang="en" sz="1300">
                <a:solidFill>
                  <a:schemeClr val="dk1"/>
                </a:solidFill>
                <a:latin typeface="Roboto"/>
                <a:ea typeface="Roboto"/>
                <a:cs typeface="Roboto"/>
                <a:sym typeface="Roboto"/>
              </a:rPr>
              <a:t>ontent engagement by time of day</a:t>
            </a:r>
            <a:endParaRPr sz="1300">
              <a:solidFill>
                <a:schemeClr val="dk1"/>
              </a:solidFill>
              <a:latin typeface="Roboto"/>
              <a:ea typeface="Roboto"/>
              <a:cs typeface="Roboto"/>
              <a:sym typeface="Roboto"/>
            </a:endParaRPr>
          </a:p>
        </p:txBody>
      </p:sp>
      <p:sp>
        <p:nvSpPr>
          <p:cNvPr id="235" name="Google Shape;235;p20"/>
          <p:cNvSpPr txBox="1"/>
          <p:nvPr/>
        </p:nvSpPr>
        <p:spPr>
          <a:xfrm>
            <a:off x="4385175" y="2053900"/>
            <a:ext cx="2618400" cy="5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AFTERNOON</a:t>
            </a:r>
            <a:endParaRPr sz="3000">
              <a:solidFill>
                <a:schemeClr val="dk1"/>
              </a:solidFill>
              <a:latin typeface="Roboto"/>
              <a:ea typeface="Roboto"/>
              <a:cs typeface="Roboto"/>
              <a:sym typeface="Roboto"/>
            </a:endParaRPr>
          </a:p>
        </p:txBody>
      </p:sp>
      <p:grpSp>
        <p:nvGrpSpPr>
          <p:cNvPr id="236" name="Google Shape;236;p20"/>
          <p:cNvGrpSpPr/>
          <p:nvPr/>
        </p:nvGrpSpPr>
        <p:grpSpPr>
          <a:xfrm>
            <a:off x="6969500" y="3692856"/>
            <a:ext cx="1719900" cy="681871"/>
            <a:chOff x="3111025" y="3680024"/>
            <a:chExt cx="1719900" cy="791310"/>
          </a:xfrm>
        </p:grpSpPr>
        <p:sp>
          <p:nvSpPr>
            <p:cNvPr id="237" name="Google Shape;237;p20"/>
            <p:cNvSpPr txBox="1"/>
            <p:nvPr/>
          </p:nvSpPr>
          <p:spPr>
            <a:xfrm>
              <a:off x="3111025" y="3680024"/>
              <a:ext cx="1719900" cy="46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38" name="Google Shape;238;p20"/>
            <p:cNvSpPr/>
            <p:nvPr/>
          </p:nvSpPr>
          <p:spPr>
            <a:xfrm>
              <a:off x="3476743" y="3909734"/>
              <a:ext cx="988500" cy="561600"/>
            </a:xfrm>
            <a:prstGeom prst="round1Rect">
              <a:avLst>
                <a:gd fmla="val 4607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39" name="Google Shape;239;p20"/>
            <p:cNvSpPr/>
            <p:nvPr/>
          </p:nvSpPr>
          <p:spPr>
            <a:xfrm>
              <a:off x="3518926" y="3827588"/>
              <a:ext cx="988500" cy="561600"/>
            </a:xfrm>
            <a:prstGeom prst="round1Rect">
              <a:avLst>
                <a:gd fmla="val 46071"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
        <p:nvSpPr>
          <p:cNvPr id="240" name="Google Shape;240;p20"/>
          <p:cNvSpPr txBox="1"/>
          <p:nvPr/>
        </p:nvSpPr>
        <p:spPr>
          <a:xfrm>
            <a:off x="7030900" y="3179688"/>
            <a:ext cx="1719900" cy="53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Roboto"/>
                <a:ea typeface="Roboto"/>
                <a:cs typeface="Roboto"/>
                <a:sym typeface="Roboto"/>
              </a:rPr>
              <a:t>Month with most posts</a:t>
            </a:r>
            <a:endParaRPr sz="1300">
              <a:solidFill>
                <a:schemeClr val="dk1"/>
              </a:solidFill>
              <a:latin typeface="Roboto"/>
              <a:ea typeface="Roboto"/>
              <a:cs typeface="Roboto"/>
              <a:sym typeface="Roboto"/>
            </a:endParaRPr>
          </a:p>
        </p:txBody>
      </p:sp>
      <p:sp>
        <p:nvSpPr>
          <p:cNvPr id="241" name="Google Shape;241;p20"/>
          <p:cNvSpPr txBox="1"/>
          <p:nvPr/>
        </p:nvSpPr>
        <p:spPr>
          <a:xfrm>
            <a:off x="7264250" y="2056925"/>
            <a:ext cx="2618400" cy="5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MAY</a:t>
            </a:r>
            <a:endParaRPr sz="3000">
              <a:solidFill>
                <a:schemeClr val="dk1"/>
              </a:solidFill>
              <a:latin typeface="Roboto"/>
              <a:ea typeface="Roboto"/>
              <a:cs typeface="Roboto"/>
              <a:sym typeface="Roboto"/>
            </a:endParaRPr>
          </a:p>
        </p:txBody>
      </p:sp>
      <p:sp>
        <p:nvSpPr>
          <p:cNvPr id="242" name="Google Shape;242;p20"/>
          <p:cNvSpPr txBox="1"/>
          <p:nvPr/>
        </p:nvSpPr>
        <p:spPr>
          <a:xfrm>
            <a:off x="5016825" y="3856188"/>
            <a:ext cx="781500" cy="3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3</a:t>
            </a:r>
            <a:r>
              <a:rPr lang="en">
                <a:solidFill>
                  <a:srgbClr val="FFFFFF"/>
                </a:solidFill>
                <a:latin typeface="Roboto"/>
                <a:ea typeface="Roboto"/>
                <a:cs typeface="Roboto"/>
                <a:sym typeface="Roboto"/>
              </a:rPr>
              <a:t>2</a:t>
            </a:r>
            <a:r>
              <a:rPr lang="en">
                <a:solidFill>
                  <a:srgbClr val="FFFFFF"/>
                </a:solidFill>
                <a:latin typeface="Roboto"/>
                <a:ea typeface="Roboto"/>
                <a:cs typeface="Roboto"/>
                <a:sym typeface="Roboto"/>
              </a:rPr>
              <a:t>.</a:t>
            </a:r>
            <a:r>
              <a:rPr lang="en">
                <a:solidFill>
                  <a:srgbClr val="FFFFFF"/>
                </a:solidFill>
                <a:latin typeface="Roboto"/>
                <a:ea typeface="Roboto"/>
                <a:cs typeface="Roboto"/>
                <a:sym typeface="Roboto"/>
              </a:rPr>
              <a:t>09</a:t>
            </a:r>
            <a:r>
              <a:rPr lang="en">
                <a:solidFill>
                  <a:srgbClr val="FFFFFF"/>
                </a:solidFill>
                <a:latin typeface="Roboto"/>
                <a:ea typeface="Roboto"/>
                <a:cs typeface="Roboto"/>
                <a:sym typeface="Roboto"/>
              </a:rPr>
              <a:t>%</a:t>
            </a:r>
            <a:endParaRPr>
              <a:solidFill>
                <a:srgbClr val="FFFFFF"/>
              </a:solidFill>
              <a:latin typeface="Roboto"/>
              <a:ea typeface="Roboto"/>
              <a:cs typeface="Roboto"/>
              <a:sym typeface="Roboto"/>
            </a:endParaRPr>
          </a:p>
        </p:txBody>
      </p:sp>
      <p:sp>
        <p:nvSpPr>
          <p:cNvPr id="243" name="Google Shape;243;p20"/>
          <p:cNvSpPr txBox="1"/>
          <p:nvPr/>
        </p:nvSpPr>
        <p:spPr>
          <a:xfrm>
            <a:off x="485375" y="3856201"/>
            <a:ext cx="781500" cy="3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72.85</a:t>
            </a:r>
            <a:r>
              <a:rPr lang="en">
                <a:solidFill>
                  <a:srgbClr val="FFFFFF"/>
                </a:solidFill>
                <a:latin typeface="Roboto"/>
                <a:ea typeface="Roboto"/>
                <a:cs typeface="Roboto"/>
                <a:sym typeface="Roboto"/>
              </a:rPr>
              <a:t>%</a:t>
            </a:r>
            <a:endParaRPr>
              <a:solidFill>
                <a:srgbClr val="FFFFFF"/>
              </a:solidFill>
              <a:latin typeface="Roboto"/>
              <a:ea typeface="Roboto"/>
              <a:cs typeface="Roboto"/>
              <a:sym typeface="Roboto"/>
            </a:endParaRPr>
          </a:p>
        </p:txBody>
      </p:sp>
      <p:sp>
        <p:nvSpPr>
          <p:cNvPr id="244" name="Google Shape;244;p20"/>
          <p:cNvSpPr txBox="1"/>
          <p:nvPr/>
        </p:nvSpPr>
        <p:spPr>
          <a:xfrm>
            <a:off x="2636800" y="3837600"/>
            <a:ext cx="781500" cy="3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18.23</a:t>
            </a:r>
            <a:r>
              <a:rPr lang="en">
                <a:solidFill>
                  <a:srgbClr val="FFFFFF"/>
                </a:solidFill>
                <a:latin typeface="Roboto"/>
                <a:ea typeface="Roboto"/>
                <a:cs typeface="Roboto"/>
                <a:sym typeface="Roboto"/>
              </a:rPr>
              <a:t>%</a:t>
            </a:r>
            <a:endParaRPr>
              <a:solidFill>
                <a:srgbClr val="FFFFFF"/>
              </a:solidFill>
              <a:latin typeface="Roboto"/>
              <a:ea typeface="Roboto"/>
              <a:cs typeface="Roboto"/>
              <a:sym typeface="Roboto"/>
            </a:endParaRPr>
          </a:p>
        </p:txBody>
      </p:sp>
      <p:sp>
        <p:nvSpPr>
          <p:cNvPr id="245" name="Google Shape;245;p20"/>
          <p:cNvSpPr txBox="1"/>
          <p:nvPr/>
        </p:nvSpPr>
        <p:spPr>
          <a:xfrm>
            <a:off x="7438700" y="3856200"/>
            <a:ext cx="781500" cy="3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9.77</a:t>
            </a:r>
            <a:r>
              <a:rPr lang="en">
                <a:solidFill>
                  <a:srgbClr val="FFFFFF"/>
                </a:solidFill>
                <a:latin typeface="Roboto"/>
                <a:ea typeface="Roboto"/>
                <a:cs typeface="Roboto"/>
                <a:sym typeface="Roboto"/>
              </a:rPr>
              <a:t>%</a:t>
            </a:r>
            <a:endParaRPr>
              <a:solidFill>
                <a:srgbClr val="FFFFFF"/>
              </a:solidFill>
              <a:latin typeface="Roboto"/>
              <a:ea typeface="Roboto"/>
              <a:cs typeface="Roboto"/>
              <a:sym typeface="Roboto"/>
            </a:endParaRPr>
          </a:p>
        </p:txBody>
      </p:sp>
      <p:sp>
        <p:nvSpPr>
          <p:cNvPr id="246" name="Google Shape;246;p20"/>
          <p:cNvSpPr txBox="1"/>
          <p:nvPr/>
        </p:nvSpPr>
        <p:spPr>
          <a:xfrm>
            <a:off x="4891513" y="2477475"/>
            <a:ext cx="14352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a:t>
            </a:r>
            <a:r>
              <a:rPr lang="en" sz="1300">
                <a:solidFill>
                  <a:schemeClr val="dk1"/>
                </a:solidFill>
                <a:latin typeface="Roboto"/>
                <a:ea typeface="Roboto"/>
                <a:cs typeface="Roboto"/>
                <a:sym typeface="Roboto"/>
              </a:rPr>
              <a:t>12pm - 4pm</a:t>
            </a:r>
            <a:r>
              <a:rPr lang="en" sz="3000">
                <a:solidFill>
                  <a:schemeClr val="dk1"/>
                </a:solidFill>
                <a:latin typeface="Roboto"/>
                <a:ea typeface="Roboto"/>
                <a:cs typeface="Roboto"/>
                <a:sym typeface="Roboto"/>
              </a:rPr>
              <a:t>)</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Insights</a:t>
            </a:r>
            <a:endParaRPr/>
          </a:p>
        </p:txBody>
      </p:sp>
      <p:cxnSp>
        <p:nvCxnSpPr>
          <p:cNvPr id="252" name="Google Shape;252;p21"/>
          <p:cNvCxnSpPr/>
          <p:nvPr/>
        </p:nvCxnSpPr>
        <p:spPr>
          <a:xfrm>
            <a:off x="311700" y="1011050"/>
            <a:ext cx="8520600" cy="0"/>
          </a:xfrm>
          <a:prstGeom prst="straightConnector1">
            <a:avLst/>
          </a:prstGeom>
          <a:noFill/>
          <a:ln cap="flat" cmpd="sng" w="9525">
            <a:solidFill>
              <a:schemeClr val="dk1"/>
            </a:solidFill>
            <a:prstDash val="solid"/>
            <a:round/>
            <a:headEnd len="med" w="med" type="oval"/>
            <a:tailEnd len="med" w="med" type="none"/>
          </a:ln>
        </p:spPr>
      </p:cxnSp>
      <p:sp>
        <p:nvSpPr>
          <p:cNvPr id="253" name="Google Shape;253;p21"/>
          <p:cNvSpPr txBox="1"/>
          <p:nvPr/>
        </p:nvSpPr>
        <p:spPr>
          <a:xfrm>
            <a:off x="311700" y="1165100"/>
            <a:ext cx="13641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Roboto"/>
                <a:ea typeface="Roboto"/>
                <a:cs typeface="Roboto"/>
                <a:sym typeface="Roboto"/>
              </a:rPr>
              <a:t>linkedin</a:t>
            </a:r>
            <a:endParaRPr sz="1700">
              <a:solidFill>
                <a:schemeClr val="dk1"/>
              </a:solidFill>
              <a:latin typeface="Roboto"/>
              <a:ea typeface="Roboto"/>
              <a:cs typeface="Roboto"/>
              <a:sym typeface="Roboto"/>
            </a:endParaRPr>
          </a:p>
        </p:txBody>
      </p:sp>
      <p:grpSp>
        <p:nvGrpSpPr>
          <p:cNvPr id="254" name="Google Shape;254;p21"/>
          <p:cNvGrpSpPr/>
          <p:nvPr/>
        </p:nvGrpSpPr>
        <p:grpSpPr>
          <a:xfrm>
            <a:off x="16175" y="3689844"/>
            <a:ext cx="1719900" cy="681871"/>
            <a:chOff x="3111025" y="3680024"/>
            <a:chExt cx="1719900" cy="791310"/>
          </a:xfrm>
        </p:grpSpPr>
        <p:sp>
          <p:nvSpPr>
            <p:cNvPr id="255" name="Google Shape;255;p21"/>
            <p:cNvSpPr txBox="1"/>
            <p:nvPr/>
          </p:nvSpPr>
          <p:spPr>
            <a:xfrm>
              <a:off x="3111025" y="3680024"/>
              <a:ext cx="1719900" cy="46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56" name="Google Shape;256;p21"/>
            <p:cNvSpPr/>
            <p:nvPr/>
          </p:nvSpPr>
          <p:spPr>
            <a:xfrm>
              <a:off x="3476743" y="3909734"/>
              <a:ext cx="988500" cy="561600"/>
            </a:xfrm>
            <a:prstGeom prst="round1Rect">
              <a:avLst>
                <a:gd fmla="val 4607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57" name="Google Shape;257;p21"/>
            <p:cNvSpPr/>
            <p:nvPr/>
          </p:nvSpPr>
          <p:spPr>
            <a:xfrm>
              <a:off x="3518926" y="3827588"/>
              <a:ext cx="988500" cy="561600"/>
            </a:xfrm>
            <a:prstGeom prst="round1Rect">
              <a:avLst>
                <a:gd fmla="val 46071"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
        <p:nvSpPr>
          <p:cNvPr id="258" name="Google Shape;258;p21"/>
          <p:cNvSpPr txBox="1"/>
          <p:nvPr/>
        </p:nvSpPr>
        <p:spPr>
          <a:xfrm>
            <a:off x="158525" y="3097475"/>
            <a:ext cx="1435200" cy="53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Roboto"/>
                <a:ea typeface="Roboto"/>
                <a:cs typeface="Roboto"/>
                <a:sym typeface="Roboto"/>
              </a:rPr>
              <a:t>Most engaging</a:t>
            </a:r>
            <a:endParaRPr sz="1300">
              <a:solidFill>
                <a:schemeClr val="dk1"/>
              </a:solidFill>
              <a:latin typeface="Roboto"/>
              <a:ea typeface="Roboto"/>
              <a:cs typeface="Roboto"/>
              <a:sym typeface="Roboto"/>
            </a:endParaRPr>
          </a:p>
          <a:p>
            <a:pPr indent="0" lvl="0" marL="0" rtl="0" algn="ctr">
              <a:spcBef>
                <a:spcPts val="0"/>
              </a:spcBef>
              <a:spcAft>
                <a:spcPts val="0"/>
              </a:spcAft>
              <a:buNone/>
            </a:pPr>
            <a:r>
              <a:rPr lang="en" sz="1300">
                <a:solidFill>
                  <a:schemeClr val="dk1"/>
                </a:solidFill>
                <a:latin typeface="Roboto"/>
                <a:ea typeface="Roboto"/>
                <a:cs typeface="Roboto"/>
                <a:sym typeface="Roboto"/>
              </a:rPr>
              <a:t>content types</a:t>
            </a:r>
            <a:endParaRPr sz="1300">
              <a:solidFill>
                <a:schemeClr val="dk1"/>
              </a:solidFill>
              <a:latin typeface="Roboto"/>
              <a:ea typeface="Roboto"/>
              <a:cs typeface="Roboto"/>
              <a:sym typeface="Roboto"/>
            </a:endParaRPr>
          </a:p>
        </p:txBody>
      </p:sp>
      <p:sp>
        <p:nvSpPr>
          <p:cNvPr id="259" name="Google Shape;259;p21"/>
          <p:cNvSpPr txBox="1"/>
          <p:nvPr/>
        </p:nvSpPr>
        <p:spPr>
          <a:xfrm>
            <a:off x="158525" y="2053900"/>
            <a:ext cx="1493700" cy="5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PHOTO</a:t>
            </a:r>
            <a:endParaRPr sz="3000">
              <a:solidFill>
                <a:schemeClr val="dk1"/>
              </a:solidFill>
              <a:latin typeface="Roboto"/>
              <a:ea typeface="Roboto"/>
              <a:cs typeface="Roboto"/>
              <a:sym typeface="Roboto"/>
            </a:endParaRPr>
          </a:p>
        </p:txBody>
      </p:sp>
      <p:grpSp>
        <p:nvGrpSpPr>
          <p:cNvPr id="260" name="Google Shape;260;p21"/>
          <p:cNvGrpSpPr/>
          <p:nvPr/>
        </p:nvGrpSpPr>
        <p:grpSpPr>
          <a:xfrm>
            <a:off x="2127125" y="3674281"/>
            <a:ext cx="1719900" cy="681871"/>
            <a:chOff x="3111025" y="3680024"/>
            <a:chExt cx="1719900" cy="791310"/>
          </a:xfrm>
        </p:grpSpPr>
        <p:sp>
          <p:nvSpPr>
            <p:cNvPr id="261" name="Google Shape;261;p21"/>
            <p:cNvSpPr txBox="1"/>
            <p:nvPr/>
          </p:nvSpPr>
          <p:spPr>
            <a:xfrm>
              <a:off x="3111025" y="3680024"/>
              <a:ext cx="1719900" cy="46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62" name="Google Shape;262;p21"/>
            <p:cNvSpPr/>
            <p:nvPr/>
          </p:nvSpPr>
          <p:spPr>
            <a:xfrm>
              <a:off x="3476743" y="3909734"/>
              <a:ext cx="988500" cy="561600"/>
            </a:xfrm>
            <a:prstGeom prst="round1Rect">
              <a:avLst>
                <a:gd fmla="val 4607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63" name="Google Shape;263;p21"/>
            <p:cNvSpPr/>
            <p:nvPr/>
          </p:nvSpPr>
          <p:spPr>
            <a:xfrm>
              <a:off x="3518926" y="3827588"/>
              <a:ext cx="988500" cy="561600"/>
            </a:xfrm>
            <a:prstGeom prst="round1Rect">
              <a:avLst>
                <a:gd fmla="val 46071"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
        <p:nvSpPr>
          <p:cNvPr id="264" name="Google Shape;264;p21"/>
          <p:cNvSpPr txBox="1"/>
          <p:nvPr/>
        </p:nvSpPr>
        <p:spPr>
          <a:xfrm>
            <a:off x="2269475" y="3158113"/>
            <a:ext cx="1435200" cy="53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Roboto"/>
                <a:ea typeface="Roboto"/>
                <a:cs typeface="Roboto"/>
                <a:sym typeface="Roboto"/>
              </a:rPr>
              <a:t>Most engaging day</a:t>
            </a:r>
            <a:endParaRPr sz="1300">
              <a:solidFill>
                <a:schemeClr val="dk1"/>
              </a:solidFill>
              <a:latin typeface="Roboto"/>
              <a:ea typeface="Roboto"/>
              <a:cs typeface="Roboto"/>
              <a:sym typeface="Roboto"/>
            </a:endParaRPr>
          </a:p>
        </p:txBody>
      </p:sp>
      <p:sp>
        <p:nvSpPr>
          <p:cNvPr id="265" name="Google Shape;265;p21"/>
          <p:cNvSpPr txBox="1"/>
          <p:nvPr/>
        </p:nvSpPr>
        <p:spPr>
          <a:xfrm>
            <a:off x="1736075" y="2038350"/>
            <a:ext cx="2676900" cy="5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WEDNESDAY</a:t>
            </a:r>
            <a:endParaRPr sz="3000">
              <a:solidFill>
                <a:schemeClr val="dk1"/>
              </a:solidFill>
              <a:latin typeface="Roboto"/>
              <a:ea typeface="Roboto"/>
              <a:cs typeface="Roboto"/>
              <a:sym typeface="Roboto"/>
            </a:endParaRPr>
          </a:p>
        </p:txBody>
      </p:sp>
      <p:grpSp>
        <p:nvGrpSpPr>
          <p:cNvPr id="266" name="Google Shape;266;p21"/>
          <p:cNvGrpSpPr/>
          <p:nvPr/>
        </p:nvGrpSpPr>
        <p:grpSpPr>
          <a:xfrm>
            <a:off x="4547625" y="3689831"/>
            <a:ext cx="1719900" cy="681871"/>
            <a:chOff x="3111025" y="3680024"/>
            <a:chExt cx="1719900" cy="791310"/>
          </a:xfrm>
        </p:grpSpPr>
        <p:sp>
          <p:nvSpPr>
            <p:cNvPr id="267" name="Google Shape;267;p21"/>
            <p:cNvSpPr txBox="1"/>
            <p:nvPr/>
          </p:nvSpPr>
          <p:spPr>
            <a:xfrm>
              <a:off x="3111025" y="3680024"/>
              <a:ext cx="1719900" cy="46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68" name="Google Shape;268;p21"/>
            <p:cNvSpPr/>
            <p:nvPr/>
          </p:nvSpPr>
          <p:spPr>
            <a:xfrm>
              <a:off x="3476743" y="3909734"/>
              <a:ext cx="988500" cy="561600"/>
            </a:xfrm>
            <a:prstGeom prst="round1Rect">
              <a:avLst>
                <a:gd fmla="val 4607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69" name="Google Shape;269;p21"/>
            <p:cNvSpPr/>
            <p:nvPr/>
          </p:nvSpPr>
          <p:spPr>
            <a:xfrm>
              <a:off x="3518926" y="3827588"/>
              <a:ext cx="988500" cy="561600"/>
            </a:xfrm>
            <a:prstGeom prst="round1Rect">
              <a:avLst>
                <a:gd fmla="val 46071"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
        <p:nvSpPr>
          <p:cNvPr id="270" name="Google Shape;270;p21"/>
          <p:cNvSpPr txBox="1"/>
          <p:nvPr/>
        </p:nvSpPr>
        <p:spPr>
          <a:xfrm>
            <a:off x="4609025" y="3176663"/>
            <a:ext cx="1719900" cy="53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C</a:t>
            </a:r>
            <a:r>
              <a:rPr lang="en" sz="1300">
                <a:solidFill>
                  <a:schemeClr val="dk1"/>
                </a:solidFill>
                <a:latin typeface="Roboto"/>
                <a:ea typeface="Roboto"/>
                <a:cs typeface="Roboto"/>
                <a:sym typeface="Roboto"/>
              </a:rPr>
              <a:t>ontent engagement by time of day</a:t>
            </a:r>
            <a:endParaRPr sz="1300">
              <a:solidFill>
                <a:schemeClr val="dk1"/>
              </a:solidFill>
              <a:latin typeface="Roboto"/>
              <a:ea typeface="Roboto"/>
              <a:cs typeface="Roboto"/>
              <a:sym typeface="Roboto"/>
            </a:endParaRPr>
          </a:p>
        </p:txBody>
      </p:sp>
      <p:sp>
        <p:nvSpPr>
          <p:cNvPr id="271" name="Google Shape;271;p21"/>
          <p:cNvSpPr txBox="1"/>
          <p:nvPr/>
        </p:nvSpPr>
        <p:spPr>
          <a:xfrm>
            <a:off x="4385175" y="2053900"/>
            <a:ext cx="2618400" cy="5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AFTERNOON</a:t>
            </a:r>
            <a:endParaRPr sz="3000">
              <a:solidFill>
                <a:schemeClr val="dk1"/>
              </a:solidFill>
              <a:latin typeface="Roboto"/>
              <a:ea typeface="Roboto"/>
              <a:cs typeface="Roboto"/>
              <a:sym typeface="Roboto"/>
            </a:endParaRPr>
          </a:p>
        </p:txBody>
      </p:sp>
      <p:grpSp>
        <p:nvGrpSpPr>
          <p:cNvPr id="272" name="Google Shape;272;p21"/>
          <p:cNvGrpSpPr/>
          <p:nvPr/>
        </p:nvGrpSpPr>
        <p:grpSpPr>
          <a:xfrm>
            <a:off x="6969500" y="3692856"/>
            <a:ext cx="1719900" cy="681871"/>
            <a:chOff x="3111025" y="3680024"/>
            <a:chExt cx="1719900" cy="791310"/>
          </a:xfrm>
        </p:grpSpPr>
        <p:sp>
          <p:nvSpPr>
            <p:cNvPr id="273" name="Google Shape;273;p21"/>
            <p:cNvSpPr txBox="1"/>
            <p:nvPr/>
          </p:nvSpPr>
          <p:spPr>
            <a:xfrm>
              <a:off x="3111025" y="3680024"/>
              <a:ext cx="1719900" cy="46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74" name="Google Shape;274;p21"/>
            <p:cNvSpPr/>
            <p:nvPr/>
          </p:nvSpPr>
          <p:spPr>
            <a:xfrm>
              <a:off x="3476743" y="3909734"/>
              <a:ext cx="988500" cy="561600"/>
            </a:xfrm>
            <a:prstGeom prst="round1Rect">
              <a:avLst>
                <a:gd fmla="val 4607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75" name="Google Shape;275;p21"/>
            <p:cNvSpPr/>
            <p:nvPr/>
          </p:nvSpPr>
          <p:spPr>
            <a:xfrm>
              <a:off x="3518926" y="3827588"/>
              <a:ext cx="988500" cy="561600"/>
            </a:xfrm>
            <a:prstGeom prst="round1Rect">
              <a:avLst>
                <a:gd fmla="val 46071"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
        <p:nvSpPr>
          <p:cNvPr id="276" name="Google Shape;276;p21"/>
          <p:cNvSpPr txBox="1"/>
          <p:nvPr/>
        </p:nvSpPr>
        <p:spPr>
          <a:xfrm>
            <a:off x="7030900" y="3179688"/>
            <a:ext cx="1719900" cy="53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Roboto"/>
                <a:ea typeface="Roboto"/>
                <a:cs typeface="Roboto"/>
                <a:sym typeface="Roboto"/>
              </a:rPr>
              <a:t>Month with most posts</a:t>
            </a:r>
            <a:endParaRPr sz="1300">
              <a:solidFill>
                <a:schemeClr val="dk1"/>
              </a:solidFill>
              <a:latin typeface="Roboto"/>
              <a:ea typeface="Roboto"/>
              <a:cs typeface="Roboto"/>
              <a:sym typeface="Roboto"/>
            </a:endParaRPr>
          </a:p>
        </p:txBody>
      </p:sp>
      <p:sp>
        <p:nvSpPr>
          <p:cNvPr id="277" name="Google Shape;277;p21"/>
          <p:cNvSpPr txBox="1"/>
          <p:nvPr/>
        </p:nvSpPr>
        <p:spPr>
          <a:xfrm>
            <a:off x="7264250" y="2056925"/>
            <a:ext cx="2618400" cy="5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MAY</a:t>
            </a:r>
            <a:endParaRPr sz="3000">
              <a:solidFill>
                <a:schemeClr val="dk1"/>
              </a:solidFill>
              <a:latin typeface="Roboto"/>
              <a:ea typeface="Roboto"/>
              <a:cs typeface="Roboto"/>
              <a:sym typeface="Roboto"/>
            </a:endParaRPr>
          </a:p>
        </p:txBody>
      </p:sp>
      <p:sp>
        <p:nvSpPr>
          <p:cNvPr id="278" name="Google Shape;278;p21"/>
          <p:cNvSpPr txBox="1"/>
          <p:nvPr/>
        </p:nvSpPr>
        <p:spPr>
          <a:xfrm>
            <a:off x="5016825" y="3856188"/>
            <a:ext cx="781500" cy="3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35.78%</a:t>
            </a:r>
            <a:endParaRPr>
              <a:solidFill>
                <a:srgbClr val="FFFFFF"/>
              </a:solidFill>
              <a:latin typeface="Roboto"/>
              <a:ea typeface="Roboto"/>
              <a:cs typeface="Roboto"/>
              <a:sym typeface="Roboto"/>
            </a:endParaRPr>
          </a:p>
        </p:txBody>
      </p:sp>
      <p:sp>
        <p:nvSpPr>
          <p:cNvPr id="279" name="Google Shape;279;p21"/>
          <p:cNvSpPr txBox="1"/>
          <p:nvPr/>
        </p:nvSpPr>
        <p:spPr>
          <a:xfrm>
            <a:off x="485375" y="3856201"/>
            <a:ext cx="781500" cy="3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83.70</a:t>
            </a:r>
            <a:r>
              <a:rPr lang="en">
                <a:solidFill>
                  <a:srgbClr val="FFFFFF"/>
                </a:solidFill>
                <a:latin typeface="Roboto"/>
                <a:ea typeface="Roboto"/>
                <a:cs typeface="Roboto"/>
                <a:sym typeface="Roboto"/>
              </a:rPr>
              <a:t>%</a:t>
            </a:r>
            <a:endParaRPr>
              <a:solidFill>
                <a:srgbClr val="FFFFFF"/>
              </a:solidFill>
              <a:latin typeface="Roboto"/>
              <a:ea typeface="Roboto"/>
              <a:cs typeface="Roboto"/>
              <a:sym typeface="Roboto"/>
            </a:endParaRPr>
          </a:p>
        </p:txBody>
      </p:sp>
      <p:sp>
        <p:nvSpPr>
          <p:cNvPr id="280" name="Google Shape;280;p21"/>
          <p:cNvSpPr txBox="1"/>
          <p:nvPr/>
        </p:nvSpPr>
        <p:spPr>
          <a:xfrm>
            <a:off x="2636800" y="3837600"/>
            <a:ext cx="781500" cy="3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20</a:t>
            </a:r>
            <a:r>
              <a:rPr lang="en">
                <a:solidFill>
                  <a:srgbClr val="FFFFFF"/>
                </a:solidFill>
                <a:latin typeface="Roboto"/>
                <a:ea typeface="Roboto"/>
                <a:cs typeface="Roboto"/>
                <a:sym typeface="Roboto"/>
              </a:rPr>
              <a:t>.37%</a:t>
            </a:r>
            <a:endParaRPr>
              <a:solidFill>
                <a:srgbClr val="FFFFFF"/>
              </a:solidFill>
              <a:latin typeface="Roboto"/>
              <a:ea typeface="Roboto"/>
              <a:cs typeface="Roboto"/>
              <a:sym typeface="Roboto"/>
            </a:endParaRPr>
          </a:p>
        </p:txBody>
      </p:sp>
      <p:sp>
        <p:nvSpPr>
          <p:cNvPr id="281" name="Google Shape;281;p21"/>
          <p:cNvSpPr txBox="1"/>
          <p:nvPr/>
        </p:nvSpPr>
        <p:spPr>
          <a:xfrm>
            <a:off x="7438700" y="3856200"/>
            <a:ext cx="781500" cy="3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10.34%</a:t>
            </a:r>
            <a:endParaRPr>
              <a:solidFill>
                <a:srgbClr val="FFFFFF"/>
              </a:solidFill>
              <a:latin typeface="Roboto"/>
              <a:ea typeface="Roboto"/>
              <a:cs typeface="Roboto"/>
              <a:sym typeface="Roboto"/>
            </a:endParaRPr>
          </a:p>
        </p:txBody>
      </p:sp>
      <p:sp>
        <p:nvSpPr>
          <p:cNvPr id="282" name="Google Shape;282;p21"/>
          <p:cNvSpPr txBox="1"/>
          <p:nvPr/>
        </p:nvSpPr>
        <p:spPr>
          <a:xfrm>
            <a:off x="4967713" y="2477475"/>
            <a:ext cx="14352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a:t>
            </a:r>
            <a:r>
              <a:rPr lang="en" sz="1300">
                <a:solidFill>
                  <a:schemeClr val="dk1"/>
                </a:solidFill>
                <a:latin typeface="Roboto"/>
                <a:ea typeface="Roboto"/>
                <a:cs typeface="Roboto"/>
                <a:sym typeface="Roboto"/>
              </a:rPr>
              <a:t>12pm - 4pm</a:t>
            </a:r>
            <a:r>
              <a:rPr lang="en" sz="3000">
                <a:solidFill>
                  <a:schemeClr val="dk1"/>
                </a:solidFill>
                <a:latin typeface="Roboto"/>
                <a:ea typeface="Roboto"/>
                <a:cs typeface="Roboto"/>
                <a:sym typeface="Roboto"/>
              </a:rPr>
              <a:t>)</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