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c19a07dd3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c19a07dd3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c06642a03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c06642a03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c06642a037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c06642a03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c06642a037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c06642a037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c19a07dd3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c19a07dd3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c19a07dd3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c19a07dd3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c19a07dd3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c19a07dd3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c19a07dd3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c19a07dd3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c19a07dd3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c19a07dd3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ivvy-tripdata.s3.amazonaws.com/index.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79900" y="0"/>
            <a:ext cx="8718900" cy="3857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300"/>
              <a:t>Comparison of Annual Members &amp; Casual Riders Bike Usage</a:t>
            </a:r>
            <a:endParaRPr sz="4300"/>
          </a:p>
        </p:txBody>
      </p:sp>
      <p:sp>
        <p:nvSpPr>
          <p:cNvPr id="129" name="Google Shape;129;p13"/>
          <p:cNvSpPr txBox="1"/>
          <p:nvPr/>
        </p:nvSpPr>
        <p:spPr>
          <a:xfrm>
            <a:off x="918200" y="3215700"/>
            <a:ext cx="3880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Calibri"/>
                <a:ea typeface="Calibri"/>
                <a:cs typeface="Calibri"/>
                <a:sym typeface="Calibri"/>
              </a:rPr>
              <a:t>Presented By: Ifechi Mafiana</a:t>
            </a:r>
            <a:endParaRPr sz="2400">
              <a:solidFill>
                <a:schemeClr val="lt1"/>
              </a:solidFill>
              <a:latin typeface="Calibri"/>
              <a:ea typeface="Calibri"/>
              <a:cs typeface="Calibri"/>
              <a:sym typeface="Calibri"/>
            </a:endParaRPr>
          </a:p>
          <a:p>
            <a:pPr indent="0" lvl="0" marL="0" rtl="0" algn="l">
              <a:spcBef>
                <a:spcPts val="0"/>
              </a:spcBef>
              <a:spcAft>
                <a:spcPts val="0"/>
              </a:spcAft>
              <a:buNone/>
            </a:pPr>
            <a:r>
              <a:rPr lang="en" sz="2400">
                <a:solidFill>
                  <a:schemeClr val="lt1"/>
                </a:solidFill>
                <a:latin typeface="Calibri"/>
                <a:ea typeface="Calibri"/>
                <a:cs typeface="Calibri"/>
                <a:sym typeface="Calibri"/>
              </a:rPr>
              <a:t>Date: 12/23/2022</a:t>
            </a:r>
            <a:endParaRPr sz="24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2284525" y="830850"/>
            <a:ext cx="3752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 !!!</a:t>
            </a:r>
            <a:endParaRPr/>
          </a:p>
        </p:txBody>
      </p:sp>
      <p:sp>
        <p:nvSpPr>
          <p:cNvPr id="194" name="Google Shape;194;p22"/>
          <p:cNvSpPr txBox="1"/>
          <p:nvPr/>
        </p:nvSpPr>
        <p:spPr>
          <a:xfrm>
            <a:off x="2313900" y="2261950"/>
            <a:ext cx="4516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libri"/>
                <a:ea typeface="Calibri"/>
                <a:cs typeface="Calibri"/>
                <a:sym typeface="Calibri"/>
              </a:rPr>
              <a:t>Questions and feedbacks will be appreciated…</a:t>
            </a:r>
            <a:endParaRPr sz="15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Contents:</a:t>
            </a:r>
            <a:endParaRPr/>
          </a:p>
          <a:p>
            <a:pPr indent="0" lvl="0" marL="0" rtl="0" algn="l">
              <a:spcBef>
                <a:spcPts val="0"/>
              </a:spcBef>
              <a:spcAft>
                <a:spcPts val="0"/>
              </a:spcAft>
              <a:buNone/>
            </a:pPr>
            <a:r>
              <a:t/>
            </a:r>
            <a:endParaRPr/>
          </a:p>
        </p:txBody>
      </p:sp>
      <p:sp>
        <p:nvSpPr>
          <p:cNvPr id="135" name="Google Shape;135;p14"/>
          <p:cNvSpPr txBox="1"/>
          <p:nvPr/>
        </p:nvSpPr>
        <p:spPr>
          <a:xfrm>
            <a:off x="1008050" y="1800200"/>
            <a:ext cx="4812900" cy="1917300"/>
          </a:xfrm>
          <a:prstGeom prst="rect">
            <a:avLst/>
          </a:prstGeom>
          <a:noFill/>
          <a:ln>
            <a:noFill/>
          </a:ln>
        </p:spPr>
        <p:txBody>
          <a:bodyPr anchorCtr="0" anchor="b" bIns="91425" lIns="91425" spcFirstLastPara="1" rIns="91425" wrap="square" tIns="91425">
            <a:noAutofit/>
          </a:bodyPr>
          <a:lstStyle/>
          <a:p>
            <a:pPr indent="-317500" lvl="0" marL="457200" rtl="0" algn="l">
              <a:spcBef>
                <a:spcPts val="0"/>
              </a:spcBef>
              <a:spcAft>
                <a:spcPts val="0"/>
              </a:spcAft>
              <a:buSzPts val="1400"/>
              <a:buFont typeface="Calibri"/>
              <a:buAutoNum type="arabicPeriod"/>
            </a:pPr>
            <a:r>
              <a:rPr lang="en">
                <a:latin typeface="Calibri"/>
                <a:ea typeface="Calibri"/>
                <a:cs typeface="Calibri"/>
                <a:sym typeface="Calibri"/>
              </a:rPr>
              <a:t>Objective</a:t>
            </a:r>
            <a:endParaRPr>
              <a:latin typeface="Calibri"/>
              <a:ea typeface="Calibri"/>
              <a:cs typeface="Calibri"/>
              <a:sym typeface="Calibri"/>
            </a:endParaRPr>
          </a:p>
          <a:p>
            <a:pPr indent="0" lvl="0" marL="457200" rtl="0" algn="l">
              <a:spcBef>
                <a:spcPts val="0"/>
              </a:spcBef>
              <a:spcAft>
                <a:spcPts val="0"/>
              </a:spcAft>
              <a:buNone/>
            </a:pPr>
            <a:r>
              <a:t/>
            </a:r>
            <a:endParaRPr sz="1500">
              <a:latin typeface="Calibri"/>
              <a:ea typeface="Calibri"/>
              <a:cs typeface="Calibri"/>
              <a:sym typeface="Calibri"/>
            </a:endParaRPr>
          </a:p>
          <a:p>
            <a:pPr indent="-323850" lvl="0" marL="457200" rtl="0" algn="l">
              <a:spcBef>
                <a:spcPts val="0"/>
              </a:spcBef>
              <a:spcAft>
                <a:spcPts val="0"/>
              </a:spcAft>
              <a:buSzPts val="1500"/>
              <a:buFont typeface="Calibri"/>
              <a:buAutoNum type="arabicPeriod"/>
            </a:pPr>
            <a:r>
              <a:rPr lang="en" sz="1500">
                <a:latin typeface="Calibri"/>
                <a:ea typeface="Calibri"/>
                <a:cs typeface="Calibri"/>
                <a:sym typeface="Calibri"/>
              </a:rPr>
              <a:t>Findings</a:t>
            </a:r>
            <a:endParaRPr sz="1500">
              <a:latin typeface="Calibri"/>
              <a:ea typeface="Calibri"/>
              <a:cs typeface="Calibri"/>
              <a:sym typeface="Calibri"/>
            </a:endParaRPr>
          </a:p>
          <a:p>
            <a:pPr indent="0" lvl="0" marL="457200" rtl="0" algn="l">
              <a:spcBef>
                <a:spcPts val="0"/>
              </a:spcBef>
              <a:spcAft>
                <a:spcPts val="0"/>
              </a:spcAft>
              <a:buNone/>
            </a:pPr>
            <a:r>
              <a:t/>
            </a:r>
            <a:endParaRPr sz="1500">
              <a:latin typeface="Calibri"/>
              <a:ea typeface="Calibri"/>
              <a:cs typeface="Calibri"/>
              <a:sym typeface="Calibri"/>
            </a:endParaRPr>
          </a:p>
          <a:p>
            <a:pPr indent="-323850" lvl="0" marL="457200" rtl="0" algn="l">
              <a:spcBef>
                <a:spcPts val="0"/>
              </a:spcBef>
              <a:spcAft>
                <a:spcPts val="0"/>
              </a:spcAft>
              <a:buSzPts val="1500"/>
              <a:buFont typeface="Calibri"/>
              <a:buAutoNum type="arabicPeriod"/>
            </a:pPr>
            <a:r>
              <a:rPr lang="en" sz="1500">
                <a:latin typeface="Calibri"/>
                <a:ea typeface="Calibri"/>
                <a:cs typeface="Calibri"/>
                <a:sym typeface="Calibri"/>
              </a:rPr>
              <a:t>Recommendations</a:t>
            </a:r>
            <a:endParaRPr sz="1500">
              <a:latin typeface="Calibri"/>
              <a:ea typeface="Calibri"/>
              <a:cs typeface="Calibri"/>
              <a:sym typeface="Calibri"/>
            </a:endParaRPr>
          </a:p>
          <a:p>
            <a:pPr indent="0" lvl="0" marL="457200" rtl="0" algn="l">
              <a:spcBef>
                <a:spcPts val="0"/>
              </a:spcBef>
              <a:spcAft>
                <a:spcPts val="0"/>
              </a:spcAft>
              <a:buNone/>
            </a:pPr>
            <a:r>
              <a:t/>
            </a:r>
            <a:endParaRPr sz="1500">
              <a:latin typeface="Calibri"/>
              <a:ea typeface="Calibri"/>
              <a:cs typeface="Calibri"/>
              <a:sym typeface="Calibri"/>
            </a:endParaRPr>
          </a:p>
          <a:p>
            <a:pPr indent="-323850" lvl="0" marL="457200" rtl="0" algn="l">
              <a:spcBef>
                <a:spcPts val="0"/>
              </a:spcBef>
              <a:spcAft>
                <a:spcPts val="0"/>
              </a:spcAft>
              <a:buSzPts val="1500"/>
              <a:buFont typeface="Calibri"/>
              <a:buAutoNum type="arabicPeriod"/>
            </a:pPr>
            <a:r>
              <a:rPr lang="en" sz="1500">
                <a:latin typeface="Calibri"/>
                <a:ea typeface="Calibri"/>
                <a:cs typeface="Calibri"/>
                <a:sym typeface="Calibri"/>
              </a:rPr>
              <a:t>Wrap up and conclusions</a:t>
            </a:r>
            <a:endParaRPr sz="15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141" name="Google Shape;141;p15"/>
          <p:cNvSpPr txBox="1"/>
          <p:nvPr>
            <p:ph idx="1" type="body"/>
          </p:nvPr>
        </p:nvSpPr>
        <p:spPr>
          <a:xfrm>
            <a:off x="677500" y="1355000"/>
            <a:ext cx="7647300" cy="3525900"/>
          </a:xfrm>
          <a:prstGeom prst="rect">
            <a:avLst/>
          </a:prstGeom>
        </p:spPr>
        <p:txBody>
          <a:bodyPr anchorCtr="0" anchor="t" bIns="91425" lIns="91425" spcFirstLastPara="1" rIns="91425" wrap="square" tIns="91425">
            <a:normAutofit fontScale="85000" lnSpcReduction="20000"/>
          </a:bodyPr>
          <a:lstStyle/>
          <a:p>
            <a:pPr indent="-344646" lvl="0" marL="457200" rtl="0" algn="l">
              <a:spcBef>
                <a:spcPts val="0"/>
              </a:spcBef>
              <a:spcAft>
                <a:spcPts val="0"/>
              </a:spcAft>
              <a:buSzPct val="100000"/>
              <a:buChar char="★"/>
            </a:pPr>
            <a:r>
              <a:rPr lang="en" sz="2150" u="sng"/>
              <a:t>Objective of the analysis:</a:t>
            </a:r>
            <a:endParaRPr sz="2150" u="sng"/>
          </a:p>
          <a:p>
            <a:pPr indent="0" lvl="0" marL="457200" rtl="0" algn="l">
              <a:spcBef>
                <a:spcPts val="1200"/>
              </a:spcBef>
              <a:spcAft>
                <a:spcPts val="0"/>
              </a:spcAft>
              <a:buNone/>
            </a:pPr>
            <a:r>
              <a:rPr lang="en"/>
              <a:t>To analyze Cyclistic bike ride previous 12 months data in order to understand how annual members and casual riders use Cyclistic bikes differently which would help set a digital marketing strategy to convert casual riders into annual riders.</a:t>
            </a:r>
            <a:endParaRPr/>
          </a:p>
          <a:p>
            <a:pPr indent="-347345" lvl="0" marL="457200" rtl="0" algn="l">
              <a:spcBef>
                <a:spcPts val="1200"/>
              </a:spcBef>
              <a:spcAft>
                <a:spcPts val="0"/>
              </a:spcAft>
              <a:buSzPct val="100000"/>
              <a:buChar char="★"/>
            </a:pPr>
            <a:r>
              <a:rPr lang="en" sz="2200" u="sng"/>
              <a:t>Summary about the company:</a:t>
            </a:r>
            <a:endParaRPr sz="2200" u="sng"/>
          </a:p>
          <a:p>
            <a:pPr indent="0" lvl="0" marL="457200" rtl="0" algn="l">
              <a:spcBef>
                <a:spcPts val="1200"/>
              </a:spcBef>
              <a:spcAft>
                <a:spcPts val="0"/>
              </a:spcAft>
              <a:buNone/>
            </a:pPr>
            <a:r>
              <a:rPr lang="en"/>
              <a:t>Cyclistic is a bike-share company that features more than 5,800 bicycles and 600 docking stations. Cyclistic sets itself apart by also offering reclining bikes, hand tricycles, and cargo bikes, making bike-share more inclusive to people with disabilities and riders who can’t use a standard two-wheeled bike. Cyclistic was founded in 2016 in Chicago.</a:t>
            </a:r>
            <a:endParaRPr/>
          </a:p>
          <a:p>
            <a:pPr indent="-347345" lvl="0" marL="457200" rtl="0" algn="l">
              <a:spcBef>
                <a:spcPts val="1200"/>
              </a:spcBef>
              <a:spcAft>
                <a:spcPts val="0"/>
              </a:spcAft>
              <a:buSzPct val="100000"/>
              <a:buChar char="★"/>
            </a:pPr>
            <a:r>
              <a:rPr lang="en" sz="2200" u="sng"/>
              <a:t>Dataset used and data source:</a:t>
            </a:r>
            <a:endParaRPr sz="2200" u="sng"/>
          </a:p>
          <a:p>
            <a:pPr indent="0" lvl="0" marL="457200" rtl="0" algn="l">
              <a:spcBef>
                <a:spcPts val="1200"/>
              </a:spcBef>
              <a:spcAft>
                <a:spcPts val="0"/>
              </a:spcAft>
              <a:buNone/>
            </a:pPr>
            <a:r>
              <a:rPr lang="en"/>
              <a:t>Cyclistic historical trip data for previous 12 months from Dec. 2021 to Nov. 2022</a:t>
            </a:r>
            <a:endParaRPr/>
          </a:p>
          <a:p>
            <a:pPr indent="0" lvl="0" marL="457200" rtl="0" algn="l">
              <a:spcBef>
                <a:spcPts val="1200"/>
              </a:spcBef>
              <a:spcAft>
                <a:spcPts val="0"/>
              </a:spcAft>
              <a:buNone/>
            </a:pPr>
            <a:r>
              <a:rPr lang="en"/>
              <a:t>Data source:  </a:t>
            </a:r>
            <a:r>
              <a:rPr lang="en" sz="1100" u="sng">
                <a:solidFill>
                  <a:schemeClr val="hlink"/>
                </a:solidFill>
                <a:latin typeface="Arial"/>
                <a:ea typeface="Arial"/>
                <a:cs typeface="Arial"/>
                <a:sym typeface="Arial"/>
                <a:hlinkClick r:id="rId3"/>
              </a:rPr>
              <a:t>https://divvy-tripdata.s3.amazonaws.com/index.html</a:t>
            </a:r>
            <a:r>
              <a:rPr lang="en" sz="1100">
                <a:latin typeface="Arial"/>
                <a:ea typeface="Arial"/>
                <a:cs typeface="Arial"/>
                <a:sym typeface="Arial"/>
              </a:rPr>
              <a:t> from Google Data Certification program on </a:t>
            </a:r>
            <a:r>
              <a:rPr lang="en" sz="1100">
                <a:latin typeface="Arial"/>
                <a:ea typeface="Arial"/>
                <a:cs typeface="Arial"/>
                <a:sym typeface="Arial"/>
              </a:rPr>
              <a:t>Coursera</a:t>
            </a:r>
            <a:r>
              <a:rPr lang="en" sz="1100">
                <a:latin typeface="Arial"/>
                <a:ea typeface="Arial"/>
                <a:cs typeface="Arial"/>
                <a:sym typeface="Arial"/>
              </a:rPr>
              <a:t> online learning platform.</a:t>
            </a:r>
            <a:endParaRPr/>
          </a:p>
          <a:p>
            <a:pPr indent="0" lvl="0" marL="457200" rtl="0" algn="l">
              <a:spcBef>
                <a:spcPts val="1200"/>
              </a:spcBef>
              <a:spcAft>
                <a:spcPts val="1200"/>
              </a:spcAft>
              <a:buNone/>
            </a:pPr>
            <a:r>
              <a:t/>
            </a:r>
            <a:endParaRPr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Findings:</a:t>
            </a:r>
            <a:endParaRPr/>
          </a:p>
        </p:txBody>
      </p:sp>
      <p:sp>
        <p:nvSpPr>
          <p:cNvPr id="147" name="Google Shape;147;p16"/>
          <p:cNvSpPr txBox="1"/>
          <p:nvPr>
            <p:ph idx="1" type="body"/>
          </p:nvPr>
        </p:nvSpPr>
        <p:spPr>
          <a:xfrm>
            <a:off x="691300" y="1437975"/>
            <a:ext cx="2903700" cy="45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u="sng"/>
              <a:t>Number of trips: Weekday</a:t>
            </a:r>
            <a:endParaRPr sz="1500" u="sng"/>
          </a:p>
        </p:txBody>
      </p:sp>
      <p:sp>
        <p:nvSpPr>
          <p:cNvPr id="148" name="Google Shape;148;p16"/>
          <p:cNvSpPr txBox="1"/>
          <p:nvPr/>
        </p:nvSpPr>
        <p:spPr>
          <a:xfrm>
            <a:off x="270425" y="2001350"/>
            <a:ext cx="4897800" cy="12006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Calibri"/>
              <a:buChar char="★"/>
            </a:pPr>
            <a:r>
              <a:rPr lang="en" sz="1100">
                <a:latin typeface="Calibri"/>
                <a:ea typeface="Calibri"/>
                <a:cs typeface="Calibri"/>
                <a:sym typeface="Calibri"/>
              </a:rPr>
              <a:t>Casual riders are more active during weekends</a:t>
            </a:r>
            <a:endParaRPr sz="1100">
              <a:latin typeface="Calibri"/>
              <a:ea typeface="Calibri"/>
              <a:cs typeface="Calibri"/>
              <a:sym typeface="Calibri"/>
            </a:endParaRPr>
          </a:p>
          <a:p>
            <a:pPr indent="0" lvl="0" marL="457200" rtl="0" algn="l">
              <a:spcBef>
                <a:spcPts val="0"/>
              </a:spcBef>
              <a:spcAft>
                <a:spcPts val="0"/>
              </a:spcAft>
              <a:buNone/>
            </a:pPr>
            <a:r>
              <a:rPr lang="en" sz="1100">
                <a:latin typeface="Calibri"/>
                <a:ea typeface="Calibri"/>
                <a:cs typeface="Calibri"/>
                <a:sym typeface="Calibri"/>
              </a:rPr>
              <a:t> (Saturdays &amp; Sundays)</a:t>
            </a:r>
            <a:endParaRPr sz="1100">
              <a:latin typeface="Calibri"/>
              <a:ea typeface="Calibri"/>
              <a:cs typeface="Calibri"/>
              <a:sym typeface="Calibri"/>
            </a:endParaRPr>
          </a:p>
          <a:p>
            <a:pPr indent="0" lvl="0" marL="457200" rtl="0" algn="l">
              <a:spcBef>
                <a:spcPts val="0"/>
              </a:spcBef>
              <a:spcAft>
                <a:spcPts val="0"/>
              </a:spcAft>
              <a:buNone/>
            </a:pPr>
            <a:r>
              <a:t/>
            </a:r>
            <a:endParaRPr sz="1100">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a:p>
            <a:pPr indent="-298450" lvl="0" marL="457200" rtl="0" algn="l">
              <a:spcBef>
                <a:spcPts val="0"/>
              </a:spcBef>
              <a:spcAft>
                <a:spcPts val="0"/>
              </a:spcAft>
              <a:buSzPts val="1100"/>
              <a:buFont typeface="Calibri"/>
              <a:buChar char="★"/>
            </a:pPr>
            <a:r>
              <a:rPr lang="en" sz="1100">
                <a:latin typeface="Calibri"/>
                <a:ea typeface="Calibri"/>
                <a:cs typeface="Calibri"/>
                <a:sym typeface="Calibri"/>
              </a:rPr>
              <a:t>Annual Members rides were consistent weekdays </a:t>
            </a:r>
            <a:endParaRPr sz="1100">
              <a:latin typeface="Calibri"/>
              <a:ea typeface="Calibri"/>
              <a:cs typeface="Calibri"/>
              <a:sym typeface="Calibri"/>
            </a:endParaRPr>
          </a:p>
          <a:p>
            <a:pPr indent="0" lvl="0" marL="457200" rtl="0" algn="l">
              <a:spcBef>
                <a:spcPts val="0"/>
              </a:spcBef>
              <a:spcAft>
                <a:spcPts val="0"/>
              </a:spcAft>
              <a:buNone/>
            </a:pPr>
            <a:r>
              <a:rPr lang="en" sz="1100">
                <a:latin typeface="Calibri"/>
                <a:ea typeface="Calibri"/>
                <a:cs typeface="Calibri"/>
                <a:sym typeface="Calibri"/>
              </a:rPr>
              <a:t>from</a:t>
            </a:r>
            <a:r>
              <a:rPr lang="en" sz="1100">
                <a:latin typeface="Calibri"/>
                <a:ea typeface="Calibri"/>
                <a:cs typeface="Calibri"/>
                <a:sym typeface="Calibri"/>
              </a:rPr>
              <a:t> Mondays to Friday</a:t>
            </a:r>
            <a:endParaRPr sz="1100">
              <a:latin typeface="Calibri"/>
              <a:ea typeface="Calibri"/>
              <a:cs typeface="Calibri"/>
              <a:sym typeface="Calibri"/>
            </a:endParaRPr>
          </a:p>
        </p:txBody>
      </p:sp>
      <p:pic>
        <p:nvPicPr>
          <p:cNvPr id="149" name="Google Shape;149;p16"/>
          <p:cNvPicPr preferRelativeResize="0"/>
          <p:nvPr/>
        </p:nvPicPr>
        <p:blipFill>
          <a:blip r:embed="rId3">
            <a:alphaModFix/>
          </a:blip>
          <a:stretch>
            <a:fillRect/>
          </a:stretch>
        </p:blipFill>
        <p:spPr>
          <a:xfrm>
            <a:off x="3926750" y="1165550"/>
            <a:ext cx="4836800" cy="3436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Findings:</a:t>
            </a:r>
            <a:endParaRPr/>
          </a:p>
        </p:txBody>
      </p:sp>
      <p:sp>
        <p:nvSpPr>
          <p:cNvPr id="155" name="Google Shape;155;p17"/>
          <p:cNvSpPr txBox="1"/>
          <p:nvPr>
            <p:ph idx="1" type="body"/>
          </p:nvPr>
        </p:nvSpPr>
        <p:spPr>
          <a:xfrm>
            <a:off x="691300" y="1479325"/>
            <a:ext cx="2219700" cy="41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u="sng"/>
              <a:t>Number of trips: Months</a:t>
            </a:r>
            <a:endParaRPr sz="1500" u="sng"/>
          </a:p>
        </p:txBody>
      </p:sp>
      <p:sp>
        <p:nvSpPr>
          <p:cNvPr id="156" name="Google Shape;156;p17"/>
          <p:cNvSpPr txBox="1"/>
          <p:nvPr/>
        </p:nvSpPr>
        <p:spPr>
          <a:xfrm>
            <a:off x="165925" y="2001350"/>
            <a:ext cx="5002200" cy="10314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Calibri"/>
              <a:buChar char="★"/>
            </a:pPr>
            <a:r>
              <a:rPr lang="en" sz="1100">
                <a:latin typeface="Calibri"/>
                <a:ea typeface="Calibri"/>
                <a:cs typeface="Calibri"/>
                <a:sym typeface="Calibri"/>
              </a:rPr>
              <a:t>Annual Members had more rides all year round</a:t>
            </a:r>
            <a:endParaRPr sz="1100">
              <a:latin typeface="Calibri"/>
              <a:ea typeface="Calibri"/>
              <a:cs typeface="Calibri"/>
              <a:sym typeface="Calibri"/>
            </a:endParaRPr>
          </a:p>
          <a:p>
            <a:pPr indent="0" lvl="0" marL="457200" rtl="0" algn="l">
              <a:spcBef>
                <a:spcPts val="0"/>
              </a:spcBef>
              <a:spcAft>
                <a:spcPts val="0"/>
              </a:spcAft>
              <a:buNone/>
            </a:pPr>
            <a:r>
              <a:t/>
            </a:r>
            <a:endParaRPr sz="1100">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a:p>
            <a:pPr indent="-298450" lvl="0" marL="457200" rtl="0" algn="l">
              <a:spcBef>
                <a:spcPts val="0"/>
              </a:spcBef>
              <a:spcAft>
                <a:spcPts val="0"/>
              </a:spcAft>
              <a:buSzPts val="1100"/>
              <a:buFont typeface="Calibri"/>
              <a:buChar char="★"/>
            </a:pPr>
            <a:r>
              <a:rPr lang="en" sz="1100">
                <a:latin typeface="Calibri"/>
                <a:ea typeface="Calibri"/>
                <a:cs typeface="Calibri"/>
                <a:sym typeface="Calibri"/>
              </a:rPr>
              <a:t>The months of June, July, August, and September</a:t>
            </a:r>
            <a:endParaRPr sz="1100">
              <a:latin typeface="Calibri"/>
              <a:ea typeface="Calibri"/>
              <a:cs typeface="Calibri"/>
              <a:sym typeface="Calibri"/>
            </a:endParaRPr>
          </a:p>
          <a:p>
            <a:pPr indent="0" lvl="0" marL="457200" rtl="0" algn="l">
              <a:spcBef>
                <a:spcPts val="0"/>
              </a:spcBef>
              <a:spcAft>
                <a:spcPts val="0"/>
              </a:spcAft>
              <a:buNone/>
            </a:pPr>
            <a:r>
              <a:rPr lang="en" sz="1100">
                <a:latin typeface="Calibri"/>
                <a:ea typeface="Calibri"/>
                <a:cs typeface="Calibri"/>
                <a:sym typeface="Calibri"/>
              </a:rPr>
              <a:t>Were the most busy time of the year.</a:t>
            </a:r>
            <a:endParaRPr sz="1100">
              <a:latin typeface="Calibri"/>
              <a:ea typeface="Calibri"/>
              <a:cs typeface="Calibri"/>
              <a:sym typeface="Calibri"/>
            </a:endParaRPr>
          </a:p>
        </p:txBody>
      </p:sp>
      <p:pic>
        <p:nvPicPr>
          <p:cNvPr id="157" name="Google Shape;157;p17"/>
          <p:cNvPicPr preferRelativeResize="0"/>
          <p:nvPr/>
        </p:nvPicPr>
        <p:blipFill>
          <a:blip r:embed="rId3">
            <a:alphaModFix/>
          </a:blip>
          <a:stretch>
            <a:fillRect/>
          </a:stretch>
        </p:blipFill>
        <p:spPr>
          <a:xfrm>
            <a:off x="4230950" y="1479325"/>
            <a:ext cx="4450224" cy="3076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Findings:</a:t>
            </a:r>
            <a:endParaRPr/>
          </a:p>
        </p:txBody>
      </p:sp>
      <p:sp>
        <p:nvSpPr>
          <p:cNvPr id="163" name="Google Shape;163;p18"/>
          <p:cNvSpPr txBox="1"/>
          <p:nvPr>
            <p:ph idx="1" type="body"/>
          </p:nvPr>
        </p:nvSpPr>
        <p:spPr>
          <a:xfrm>
            <a:off x="387150" y="1479325"/>
            <a:ext cx="34014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935"/>
              <a:buNone/>
            </a:pPr>
            <a:r>
              <a:rPr lang="en" sz="1505" u="sng"/>
              <a:t>Average </a:t>
            </a:r>
            <a:r>
              <a:rPr lang="en" sz="1505" u="sng"/>
              <a:t>Number of trips: Weekday</a:t>
            </a:r>
            <a:endParaRPr sz="1505" u="sng"/>
          </a:p>
        </p:txBody>
      </p:sp>
      <p:sp>
        <p:nvSpPr>
          <p:cNvPr id="164" name="Google Shape;164;p18"/>
          <p:cNvSpPr txBox="1"/>
          <p:nvPr/>
        </p:nvSpPr>
        <p:spPr>
          <a:xfrm>
            <a:off x="270425" y="2001350"/>
            <a:ext cx="4897800" cy="13545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Calibri"/>
              <a:buChar char="★"/>
            </a:pPr>
            <a:r>
              <a:rPr lang="en" sz="1100">
                <a:latin typeface="Calibri"/>
                <a:ea typeface="Calibri"/>
                <a:cs typeface="Calibri"/>
                <a:sym typeface="Calibri"/>
              </a:rPr>
              <a:t>Casual riders on the average had more rides than</a:t>
            </a:r>
            <a:endParaRPr sz="1100">
              <a:latin typeface="Calibri"/>
              <a:ea typeface="Calibri"/>
              <a:cs typeface="Calibri"/>
              <a:sym typeface="Calibri"/>
            </a:endParaRPr>
          </a:p>
          <a:p>
            <a:pPr indent="0" lvl="0" marL="0" rtl="0" algn="l">
              <a:spcBef>
                <a:spcPts val="0"/>
              </a:spcBef>
              <a:spcAft>
                <a:spcPts val="0"/>
              </a:spcAft>
              <a:buNone/>
            </a:pPr>
            <a:r>
              <a:rPr lang="en" sz="1100">
                <a:latin typeface="Calibri"/>
                <a:ea typeface="Calibri"/>
                <a:cs typeface="Calibri"/>
                <a:sym typeface="Calibri"/>
              </a:rPr>
              <a:t>                </a:t>
            </a:r>
            <a:r>
              <a:rPr lang="en" sz="1100">
                <a:latin typeface="Calibri"/>
                <a:ea typeface="Calibri"/>
                <a:cs typeface="Calibri"/>
                <a:sym typeface="Calibri"/>
              </a:rPr>
              <a:t>a</a:t>
            </a:r>
            <a:r>
              <a:rPr lang="en" sz="1100">
                <a:latin typeface="Calibri"/>
                <a:ea typeface="Calibri"/>
                <a:cs typeface="Calibri"/>
                <a:sym typeface="Calibri"/>
              </a:rPr>
              <a:t>nnual members</a:t>
            </a:r>
            <a:endParaRPr sz="1100">
              <a:latin typeface="Calibri"/>
              <a:ea typeface="Calibri"/>
              <a:cs typeface="Calibri"/>
              <a:sym typeface="Calibri"/>
            </a:endParaRPr>
          </a:p>
          <a:p>
            <a:pPr indent="0" lvl="0" marL="457200" rtl="0" algn="l">
              <a:spcBef>
                <a:spcPts val="0"/>
              </a:spcBef>
              <a:spcAft>
                <a:spcPts val="0"/>
              </a:spcAft>
              <a:buNone/>
            </a:pPr>
            <a:r>
              <a:t/>
            </a:r>
            <a:endParaRPr sz="1100">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a:p>
            <a:pPr indent="-298450" lvl="0" marL="457200" rtl="0" algn="l">
              <a:spcBef>
                <a:spcPts val="0"/>
              </a:spcBef>
              <a:spcAft>
                <a:spcPts val="0"/>
              </a:spcAft>
              <a:buSzPts val="1100"/>
              <a:buFont typeface="Calibri"/>
              <a:buChar char="★"/>
            </a:pPr>
            <a:r>
              <a:rPr lang="en" sz="1100">
                <a:latin typeface="Calibri"/>
                <a:ea typeface="Calibri"/>
                <a:cs typeface="Calibri"/>
                <a:sym typeface="Calibri"/>
              </a:rPr>
              <a:t>The average number of rides for annual members</a:t>
            </a:r>
            <a:endParaRPr sz="1100">
              <a:latin typeface="Calibri"/>
              <a:ea typeface="Calibri"/>
              <a:cs typeface="Calibri"/>
              <a:sym typeface="Calibri"/>
            </a:endParaRPr>
          </a:p>
          <a:p>
            <a:pPr indent="0" lvl="0" marL="457200" rtl="0" algn="l">
              <a:spcBef>
                <a:spcPts val="0"/>
              </a:spcBef>
              <a:spcAft>
                <a:spcPts val="0"/>
              </a:spcAft>
              <a:buNone/>
            </a:pPr>
            <a:r>
              <a:rPr lang="en" sz="1100">
                <a:latin typeface="Calibri"/>
                <a:ea typeface="Calibri"/>
                <a:cs typeface="Calibri"/>
                <a:sym typeface="Calibri"/>
              </a:rPr>
              <a:t>Were </a:t>
            </a:r>
            <a:r>
              <a:rPr lang="en" sz="1100">
                <a:latin typeface="Calibri"/>
                <a:ea typeface="Calibri"/>
                <a:cs typeface="Calibri"/>
                <a:sym typeface="Calibri"/>
              </a:rPr>
              <a:t>very low compared to casual riders</a:t>
            </a:r>
            <a:endParaRPr sz="1100">
              <a:latin typeface="Calibri"/>
              <a:ea typeface="Calibri"/>
              <a:cs typeface="Calibri"/>
              <a:sym typeface="Calibri"/>
            </a:endParaRPr>
          </a:p>
          <a:p>
            <a:pPr indent="0" lvl="0" marL="457200" rtl="0" algn="l">
              <a:spcBef>
                <a:spcPts val="0"/>
              </a:spcBef>
              <a:spcAft>
                <a:spcPts val="0"/>
              </a:spcAft>
              <a:buNone/>
            </a:pPr>
            <a:r>
              <a:t/>
            </a:r>
            <a:endParaRPr sz="1000">
              <a:latin typeface="Calibri"/>
              <a:ea typeface="Calibri"/>
              <a:cs typeface="Calibri"/>
              <a:sym typeface="Calibri"/>
            </a:endParaRPr>
          </a:p>
        </p:txBody>
      </p:sp>
      <p:pic>
        <p:nvPicPr>
          <p:cNvPr id="165" name="Google Shape;165;p18"/>
          <p:cNvPicPr preferRelativeResize="0"/>
          <p:nvPr/>
        </p:nvPicPr>
        <p:blipFill>
          <a:blip r:embed="rId3">
            <a:alphaModFix/>
          </a:blip>
          <a:stretch>
            <a:fillRect/>
          </a:stretch>
        </p:blipFill>
        <p:spPr>
          <a:xfrm>
            <a:off x="3788550" y="1531250"/>
            <a:ext cx="4839251" cy="27550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Findings:</a:t>
            </a:r>
            <a:endParaRPr/>
          </a:p>
        </p:txBody>
      </p:sp>
      <p:sp>
        <p:nvSpPr>
          <p:cNvPr id="171" name="Google Shape;171;p19"/>
          <p:cNvSpPr txBox="1"/>
          <p:nvPr>
            <p:ph idx="1" type="body"/>
          </p:nvPr>
        </p:nvSpPr>
        <p:spPr>
          <a:xfrm>
            <a:off x="691300" y="1479325"/>
            <a:ext cx="26919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935"/>
              <a:buNone/>
            </a:pPr>
            <a:r>
              <a:rPr lang="en" sz="1405" u="sng"/>
              <a:t>Average Number of trips: Months</a:t>
            </a:r>
            <a:endParaRPr sz="1405" u="sng"/>
          </a:p>
        </p:txBody>
      </p:sp>
      <p:sp>
        <p:nvSpPr>
          <p:cNvPr id="172" name="Google Shape;172;p19"/>
          <p:cNvSpPr txBox="1"/>
          <p:nvPr/>
        </p:nvSpPr>
        <p:spPr>
          <a:xfrm>
            <a:off x="270425" y="2001350"/>
            <a:ext cx="4897800" cy="14160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Calibri"/>
              <a:buChar char="★"/>
            </a:pPr>
            <a:r>
              <a:rPr lang="en" sz="1000">
                <a:latin typeface="Calibri"/>
                <a:ea typeface="Calibri"/>
                <a:cs typeface="Calibri"/>
                <a:sym typeface="Calibri"/>
              </a:rPr>
              <a:t>The average ride length of casual riders was between 1500 </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                 and 2000, while the average ride length of annual was less than</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                 1000 throughout the year.</a:t>
            </a:r>
            <a:endParaRPr sz="1000">
              <a:latin typeface="Calibri"/>
              <a:ea typeface="Calibri"/>
              <a:cs typeface="Calibri"/>
              <a:sym typeface="Calibri"/>
            </a:endParaRPr>
          </a:p>
          <a:p>
            <a:pPr indent="0" lvl="0" marL="457200" rtl="0" algn="l">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292100" lvl="0" marL="457200" rtl="0" algn="l">
              <a:spcBef>
                <a:spcPts val="0"/>
              </a:spcBef>
              <a:spcAft>
                <a:spcPts val="0"/>
              </a:spcAft>
              <a:buSzPts val="1000"/>
              <a:buFont typeface="Calibri"/>
              <a:buChar char="★"/>
            </a:pPr>
            <a:r>
              <a:rPr lang="en" sz="1000">
                <a:latin typeface="Calibri"/>
                <a:ea typeface="Calibri"/>
                <a:cs typeface="Calibri"/>
                <a:sym typeface="Calibri"/>
              </a:rPr>
              <a:t>March represents the month with the highest average length</a:t>
            </a:r>
            <a:endParaRPr sz="1000">
              <a:latin typeface="Calibri"/>
              <a:ea typeface="Calibri"/>
              <a:cs typeface="Calibri"/>
              <a:sym typeface="Calibri"/>
            </a:endParaRPr>
          </a:p>
          <a:p>
            <a:pPr indent="0" lvl="0" marL="457200" rtl="0" algn="l">
              <a:spcBef>
                <a:spcPts val="0"/>
              </a:spcBef>
              <a:spcAft>
                <a:spcPts val="0"/>
              </a:spcAft>
              <a:buNone/>
            </a:pPr>
            <a:r>
              <a:rPr lang="en" sz="1000">
                <a:latin typeface="Calibri"/>
                <a:ea typeface="Calibri"/>
                <a:cs typeface="Calibri"/>
                <a:sym typeface="Calibri"/>
              </a:rPr>
              <a:t>b</a:t>
            </a:r>
            <a:r>
              <a:rPr lang="en" sz="1000">
                <a:latin typeface="Calibri"/>
                <a:ea typeface="Calibri"/>
                <a:cs typeface="Calibri"/>
                <a:sym typeface="Calibri"/>
              </a:rPr>
              <a:t>y casual riders</a:t>
            </a:r>
            <a:endParaRPr sz="1000">
              <a:latin typeface="Calibri"/>
              <a:ea typeface="Calibri"/>
              <a:cs typeface="Calibri"/>
              <a:sym typeface="Calibri"/>
            </a:endParaRPr>
          </a:p>
          <a:p>
            <a:pPr indent="0" lvl="0" marL="457200" rtl="0" algn="l">
              <a:spcBef>
                <a:spcPts val="0"/>
              </a:spcBef>
              <a:spcAft>
                <a:spcPts val="0"/>
              </a:spcAft>
              <a:buNone/>
            </a:pPr>
            <a:r>
              <a:t/>
            </a:r>
            <a:endParaRPr sz="1000">
              <a:latin typeface="Calibri"/>
              <a:ea typeface="Calibri"/>
              <a:cs typeface="Calibri"/>
              <a:sym typeface="Calibri"/>
            </a:endParaRPr>
          </a:p>
        </p:txBody>
      </p:sp>
      <p:pic>
        <p:nvPicPr>
          <p:cNvPr id="173" name="Google Shape;173;p19"/>
          <p:cNvPicPr preferRelativeResize="0"/>
          <p:nvPr/>
        </p:nvPicPr>
        <p:blipFill>
          <a:blip r:embed="rId3">
            <a:alphaModFix/>
          </a:blip>
          <a:stretch>
            <a:fillRect/>
          </a:stretch>
        </p:blipFill>
        <p:spPr>
          <a:xfrm>
            <a:off x="4390175" y="1388450"/>
            <a:ext cx="3379300" cy="30864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Recommendations</a:t>
            </a:r>
            <a:r>
              <a:rPr lang="en"/>
              <a:t>:</a:t>
            </a:r>
            <a:endParaRPr/>
          </a:p>
        </p:txBody>
      </p:sp>
      <p:sp>
        <p:nvSpPr>
          <p:cNvPr id="179" name="Google Shape;179;p20"/>
          <p:cNvSpPr txBox="1"/>
          <p:nvPr>
            <p:ph idx="1" type="body"/>
          </p:nvPr>
        </p:nvSpPr>
        <p:spPr>
          <a:xfrm>
            <a:off x="691300" y="1326900"/>
            <a:ext cx="2219700" cy="413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500" u="sng"/>
              <a:t>Wrap-up:</a:t>
            </a:r>
            <a:endParaRPr sz="1500" u="sng"/>
          </a:p>
        </p:txBody>
      </p:sp>
      <p:sp>
        <p:nvSpPr>
          <p:cNvPr id="180" name="Google Shape;180;p20"/>
          <p:cNvSpPr txBox="1"/>
          <p:nvPr/>
        </p:nvSpPr>
        <p:spPr>
          <a:xfrm>
            <a:off x="1246950" y="1651475"/>
            <a:ext cx="6220500" cy="12006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Calibri"/>
              <a:buChar char="★"/>
            </a:pPr>
            <a:r>
              <a:rPr lang="en" sz="1100">
                <a:latin typeface="Calibri"/>
                <a:ea typeface="Calibri"/>
                <a:cs typeface="Calibri"/>
                <a:sym typeface="Calibri"/>
              </a:rPr>
              <a:t>The data suggests that most annual members use Cyclistic bikes for work </a:t>
            </a:r>
            <a:r>
              <a:rPr lang="en" sz="1100">
                <a:latin typeface="Calibri"/>
                <a:ea typeface="Calibri"/>
                <a:cs typeface="Calibri"/>
                <a:sym typeface="Calibri"/>
              </a:rPr>
              <a:t>commuting</a:t>
            </a:r>
            <a:endParaRPr sz="1100">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a:p>
            <a:pPr indent="-298450" lvl="0" marL="457200" rtl="0" algn="l">
              <a:spcBef>
                <a:spcPts val="0"/>
              </a:spcBef>
              <a:spcAft>
                <a:spcPts val="0"/>
              </a:spcAft>
              <a:buSzPts val="1100"/>
              <a:buFont typeface="Calibri"/>
              <a:buChar char="★"/>
            </a:pPr>
            <a:r>
              <a:rPr lang="en" sz="1100">
                <a:latin typeface="Calibri"/>
                <a:ea typeface="Calibri"/>
                <a:cs typeface="Calibri"/>
                <a:sym typeface="Calibri"/>
              </a:rPr>
              <a:t>Casual riders use Cyclistic bikes mainly on weekends which suggests its usage for leisure and sports</a:t>
            </a:r>
            <a:endParaRPr sz="1100">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a:p>
            <a:pPr indent="-298450" lvl="0" marL="457200" rtl="0" algn="l">
              <a:spcBef>
                <a:spcPts val="0"/>
              </a:spcBef>
              <a:spcAft>
                <a:spcPts val="0"/>
              </a:spcAft>
              <a:buSzPts val="1100"/>
              <a:buFont typeface="Calibri"/>
              <a:buChar char="★"/>
            </a:pPr>
            <a:r>
              <a:rPr lang="en" sz="1100">
                <a:latin typeface="Calibri"/>
                <a:ea typeface="Calibri"/>
                <a:cs typeface="Calibri"/>
                <a:sym typeface="Calibri"/>
              </a:rPr>
              <a:t>Both annual members and casual riders prefer the classic and docked bikes over electric bikes</a:t>
            </a:r>
            <a:endParaRPr sz="1100">
              <a:latin typeface="Calibri"/>
              <a:ea typeface="Calibri"/>
              <a:cs typeface="Calibri"/>
              <a:sym typeface="Calibri"/>
            </a:endParaRPr>
          </a:p>
        </p:txBody>
      </p:sp>
      <p:sp>
        <p:nvSpPr>
          <p:cNvPr id="181" name="Google Shape;181;p20"/>
          <p:cNvSpPr txBox="1"/>
          <p:nvPr/>
        </p:nvSpPr>
        <p:spPr>
          <a:xfrm>
            <a:off x="819150" y="3004475"/>
            <a:ext cx="2219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libri"/>
                <a:ea typeface="Calibri"/>
                <a:cs typeface="Calibri"/>
                <a:sym typeface="Calibri"/>
              </a:rPr>
              <a:t>2. </a:t>
            </a:r>
            <a:r>
              <a:rPr lang="en" sz="1500" u="sng">
                <a:latin typeface="Calibri"/>
                <a:ea typeface="Calibri"/>
                <a:cs typeface="Calibri"/>
                <a:sym typeface="Calibri"/>
              </a:rPr>
              <a:t>Recommendations:</a:t>
            </a:r>
            <a:endParaRPr sz="1500">
              <a:latin typeface="Calibri"/>
              <a:ea typeface="Calibri"/>
              <a:cs typeface="Calibri"/>
              <a:sym typeface="Calibri"/>
            </a:endParaRPr>
          </a:p>
        </p:txBody>
      </p:sp>
      <p:sp>
        <p:nvSpPr>
          <p:cNvPr id="182" name="Google Shape;182;p20"/>
          <p:cNvSpPr txBox="1"/>
          <p:nvPr/>
        </p:nvSpPr>
        <p:spPr>
          <a:xfrm>
            <a:off x="1246950" y="3349850"/>
            <a:ext cx="7156800" cy="12621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Calibri"/>
              <a:buChar char="★"/>
            </a:pPr>
            <a:r>
              <a:rPr lang="en" sz="1000">
                <a:latin typeface="Calibri"/>
                <a:ea typeface="Calibri"/>
                <a:cs typeface="Calibri"/>
                <a:sym typeface="Calibri"/>
              </a:rPr>
              <a:t>Create a digital campaign </a:t>
            </a:r>
            <a:r>
              <a:rPr lang="en" sz="1000">
                <a:latin typeface="Calibri"/>
                <a:ea typeface="Calibri"/>
                <a:cs typeface="Calibri"/>
                <a:sym typeface="Calibri"/>
              </a:rPr>
              <a:t>targeting active casual riders at weekends and during official working hours, different subscription plans such as weekends-only should be designed.</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292100" lvl="0" marL="457200" rtl="0" algn="l">
              <a:spcBef>
                <a:spcPts val="0"/>
              </a:spcBef>
              <a:spcAft>
                <a:spcPts val="0"/>
              </a:spcAft>
              <a:buSzPts val="1000"/>
              <a:buFont typeface="Calibri"/>
              <a:buChar char="★"/>
            </a:pPr>
            <a:r>
              <a:rPr lang="en" sz="1000">
                <a:latin typeface="Calibri"/>
                <a:ea typeface="Calibri"/>
                <a:cs typeface="Calibri"/>
                <a:sym typeface="Calibri"/>
              </a:rPr>
              <a:t>Along with the digital campaigns, rebates and discounts could be offered to casual riders for the usage of electric bikes. Health, environmental and financial benefits should be highlighted as some of the benefits of electric bikes over classic bikes</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292100" lvl="0" marL="457200" rtl="0" algn="l">
              <a:spcBef>
                <a:spcPts val="0"/>
              </a:spcBef>
              <a:spcAft>
                <a:spcPts val="0"/>
              </a:spcAft>
              <a:buSzPts val="1000"/>
              <a:buFont typeface="Calibri"/>
              <a:buChar char="★"/>
            </a:pPr>
            <a:r>
              <a:rPr lang="en" sz="1000">
                <a:latin typeface="Calibri"/>
                <a:ea typeface="Calibri"/>
                <a:cs typeface="Calibri"/>
                <a:sym typeface="Calibri"/>
              </a:rPr>
              <a:t>These campaigns can be channeled through member emails, docking stations and weekend events</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What’s next?</a:t>
            </a:r>
            <a:endParaRPr/>
          </a:p>
        </p:txBody>
      </p:sp>
      <p:sp>
        <p:nvSpPr>
          <p:cNvPr id="188" name="Google Shape;188;p21"/>
          <p:cNvSpPr txBox="1"/>
          <p:nvPr>
            <p:ph idx="1" type="body"/>
          </p:nvPr>
        </p:nvSpPr>
        <p:spPr>
          <a:xfrm>
            <a:off x="427800" y="1700625"/>
            <a:ext cx="8334900" cy="3255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 sz="1400"/>
              <a:t>Further investigations to be carried out to clarify anomalies in the existing data;</a:t>
            </a:r>
            <a:endParaRPr sz="1400"/>
          </a:p>
          <a:p>
            <a:pPr indent="0" lvl="0" marL="457200" rtl="0" algn="l">
              <a:spcBef>
                <a:spcPts val="1200"/>
              </a:spcBef>
              <a:spcAft>
                <a:spcPts val="0"/>
              </a:spcAft>
              <a:buNone/>
            </a:pPr>
            <a:r>
              <a:rPr lang="en" sz="1100"/>
              <a:t>   a. Trip lengths (in seconds) less than or equal to 0</a:t>
            </a:r>
            <a:endParaRPr sz="1100"/>
          </a:p>
          <a:p>
            <a:pPr indent="457200" lvl="0" marL="0" rtl="0" algn="l">
              <a:spcBef>
                <a:spcPts val="1200"/>
              </a:spcBef>
              <a:spcAft>
                <a:spcPts val="0"/>
              </a:spcAft>
              <a:buNone/>
            </a:pPr>
            <a:r>
              <a:rPr lang="en" sz="1100"/>
              <a:t>   b. Station names with null values</a:t>
            </a:r>
            <a:endParaRPr sz="1100"/>
          </a:p>
          <a:p>
            <a:pPr indent="457200" lvl="0" marL="0" rtl="0" algn="l">
              <a:spcBef>
                <a:spcPts val="1200"/>
              </a:spcBef>
              <a:spcAft>
                <a:spcPts val="0"/>
              </a:spcAft>
              <a:buNone/>
            </a:pPr>
            <a:r>
              <a:rPr lang="en" sz="1100"/>
              <a:t>   c. Non-unique ride IDs</a:t>
            </a:r>
            <a:endParaRPr sz="1100"/>
          </a:p>
          <a:p>
            <a:pPr indent="-317500" lvl="0" marL="457200" rtl="0" algn="l">
              <a:spcBef>
                <a:spcPts val="1200"/>
              </a:spcBef>
              <a:spcAft>
                <a:spcPts val="0"/>
              </a:spcAft>
              <a:buSzPts val="1400"/>
              <a:buAutoNum type="arabicPeriod"/>
            </a:pPr>
            <a:r>
              <a:rPr lang="en" sz="1400"/>
              <a:t>More data should be gathered</a:t>
            </a:r>
            <a:endParaRPr sz="1400"/>
          </a:p>
          <a:p>
            <a:pPr indent="0" lvl="0" marL="457200" rtl="0" algn="l">
              <a:spcBef>
                <a:spcPts val="1200"/>
              </a:spcBef>
              <a:spcAft>
                <a:spcPts val="0"/>
              </a:spcAft>
              <a:buNone/>
            </a:pPr>
            <a:r>
              <a:rPr lang="en" sz="1050"/>
              <a:t>  a. Gathering more data about riders can help discover unique trends which helps design a more targeted campaigns</a:t>
            </a:r>
            <a:endParaRPr sz="1050"/>
          </a:p>
          <a:p>
            <a:pPr indent="0" lvl="0" marL="457200" rtl="0" algn="l">
              <a:spcBef>
                <a:spcPts val="1200"/>
              </a:spcBef>
              <a:spcAft>
                <a:spcPts val="0"/>
              </a:spcAft>
              <a:buNone/>
            </a:pPr>
            <a:r>
              <a:rPr lang="en" sz="1050"/>
              <a:t>  b. Multiple years of data gathered can be compared to global crisis such as Covid-19 to see how they affect the trends and patterns of riders</a:t>
            </a:r>
            <a:endParaRPr sz="1050"/>
          </a:p>
          <a:p>
            <a:pPr indent="0" lvl="0" marL="457200" rtl="0" algn="l">
              <a:spcBef>
                <a:spcPts val="1200"/>
              </a:spcBef>
              <a:spcAft>
                <a:spcPts val="0"/>
              </a:spcAft>
              <a:buNone/>
            </a:pPr>
            <a:r>
              <a:t/>
            </a:r>
            <a:endParaRPr sz="1050"/>
          </a:p>
          <a:p>
            <a:pPr indent="0" lvl="0" marL="0" rtl="0" algn="l">
              <a:spcBef>
                <a:spcPts val="1200"/>
              </a:spcBef>
              <a:spcAft>
                <a:spcPts val="1200"/>
              </a:spcAft>
              <a:buNone/>
            </a:pPr>
            <a:r>
              <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