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56" r:id="rId3"/>
    <p:sldId id="259" r:id="rId4"/>
    <p:sldId id="257" r:id="rId5"/>
    <p:sldId id="258" r:id="rId6"/>
    <p:sldId id="260" r:id="rId7"/>
    <p:sldId id="261" r:id="rId8"/>
    <p:sldId id="262" r:id="rId9"/>
    <p:sldId id="263" r:id="rId10"/>
    <p:sldId id="281" r:id="rId11"/>
    <p:sldId id="266" r:id="rId12"/>
    <p:sldId id="267" r:id="rId13"/>
    <p:sldId id="283" r:id="rId14"/>
    <p:sldId id="284" r:id="rId15"/>
    <p:sldId id="282" r:id="rId16"/>
    <p:sldId id="268" r:id="rId17"/>
    <p:sldId id="265" r:id="rId18"/>
    <p:sldId id="280" r:id="rId19"/>
    <p:sldId id="269" r:id="rId20"/>
    <p:sldId id="270" r:id="rId21"/>
    <p:sldId id="271" r:id="rId22"/>
    <p:sldId id="273" r:id="rId23"/>
    <p:sldId id="274" r:id="rId24"/>
    <p:sldId id="275" r:id="rId25"/>
    <p:sldId id="278" r:id="rId26"/>
    <p:sldId id="276"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BC64900B-15A5-477C-9FCD-AC95ECDB3389}">
          <p14:sldIdLst>
            <p14:sldId id="279"/>
            <p14:sldId id="256"/>
            <p14:sldId id="259"/>
            <p14:sldId id="257"/>
            <p14:sldId id="258"/>
            <p14:sldId id="260"/>
            <p14:sldId id="261"/>
            <p14:sldId id="262"/>
            <p14:sldId id="263"/>
            <p14:sldId id="281"/>
            <p14:sldId id="266"/>
            <p14:sldId id="267"/>
            <p14:sldId id="283"/>
            <p14:sldId id="284"/>
            <p14:sldId id="282"/>
            <p14:sldId id="268"/>
            <p14:sldId id="265"/>
            <p14:sldId id="280"/>
            <p14:sldId id="269"/>
            <p14:sldId id="270"/>
            <p14:sldId id="271"/>
            <p14:sldId id="273"/>
            <p14:sldId id="274"/>
            <p14:sldId id="275"/>
            <p14:sldId id="278"/>
            <p14:sldId id="276"/>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in elmas" initials="ye" lastIdx="1" clrIdx="0">
    <p:extLst>
      <p:ext uri="{19B8F6BF-5375-455C-9EA6-DF929625EA0E}">
        <p15:presenceInfo xmlns:p15="http://schemas.microsoft.com/office/powerpoint/2012/main" userId="b2f4f2cef00275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9T12:14:41.066"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1/1/2019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1/1/2019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1/1/2019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5125305" y="1488985"/>
            <a:ext cx="6264350" cy="169685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118447" y="4351687"/>
            <a:ext cx="6265588" cy="17040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pPr/>
              <a:t>1/1/2019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pPr/>
              <a:t>1/1/2019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pPr/>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1/1/2019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bilgisayarkavramlari.com/2013/03/31/siniflandirma-classific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ilgisayarkavramlari.com/2008/12/29/tekil-deger-ayrisimi-singular-value-decomposition/" TargetMode="External"/><Relationship Id="rId2" Type="http://schemas.openxmlformats.org/officeDocument/2006/relationships/hyperlink" Target="http://www.bilgisayarkavramlari.com/2008/12/29/kovaryans-matrisi-covariance-matri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a:t>SMOTE ALGORİTMASI</a:t>
            </a:r>
            <a:br>
              <a:rPr lang="tr-TR" sz="2400" dirty="0"/>
            </a:br>
            <a:r>
              <a:rPr lang="tr-TR" sz="2400" dirty="0"/>
              <a:t>SVM ALGORİTMASI </a:t>
            </a:r>
            <a:br>
              <a:rPr lang="tr-TR" sz="2400" dirty="0"/>
            </a:br>
            <a:r>
              <a:rPr lang="tr-TR" sz="2400" dirty="0"/>
              <a:t>PCA ALGORİTMASI</a:t>
            </a:r>
          </a:p>
        </p:txBody>
      </p:sp>
      <p:sp>
        <p:nvSpPr>
          <p:cNvPr id="3" name="2 İçerik Yer Tutucusu"/>
          <p:cNvSpPr>
            <a:spLocks noGrp="1"/>
          </p:cNvSpPr>
          <p:nvPr>
            <p:ph idx="1"/>
          </p:nvPr>
        </p:nvSpPr>
        <p:spPr/>
        <p:txBody>
          <a:bodyPr/>
          <a:lstStyle/>
          <a:p>
            <a:r>
              <a:rPr lang="tr-TR" dirty="0"/>
              <a:t>Hilal BORAZAN  - 14010011001</a:t>
            </a:r>
          </a:p>
          <a:p>
            <a:r>
              <a:rPr lang="tr-TR" dirty="0"/>
              <a:t>Yasin ELMAS       - 14010011021</a:t>
            </a:r>
          </a:p>
          <a:p>
            <a:r>
              <a:rPr lang="tr-TR" dirty="0"/>
              <a:t>Ayşenur TARTAN-14010011033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335CEA11-EE18-4EB4-A529-990192799546}"/>
              </a:ext>
            </a:extLst>
          </p:cNvPr>
          <p:cNvSpPr>
            <a:spLocks noGrp="1"/>
          </p:cNvSpPr>
          <p:nvPr>
            <p:ph type="title"/>
          </p:nvPr>
        </p:nvSpPr>
        <p:spPr/>
        <p:txBody>
          <a:bodyPr/>
          <a:lstStyle/>
          <a:p>
            <a:r>
              <a:rPr lang="tr-TR" dirty="0"/>
              <a:t>Sınıflandırma</a:t>
            </a:r>
          </a:p>
        </p:txBody>
      </p:sp>
      <p:sp>
        <p:nvSpPr>
          <p:cNvPr id="5" name="İçerik Yer Tutucusu 4">
            <a:extLst>
              <a:ext uri="{FF2B5EF4-FFF2-40B4-BE49-F238E27FC236}">
                <a16:creationId xmlns:a16="http://schemas.microsoft.com/office/drawing/2014/main" id="{4114C3E2-D57D-4E65-9000-5A7DD715E36A}"/>
              </a:ext>
            </a:extLst>
          </p:cNvPr>
          <p:cNvSpPr>
            <a:spLocks noGrp="1"/>
          </p:cNvSpPr>
          <p:nvPr>
            <p:ph sz="half" idx="1"/>
          </p:nvPr>
        </p:nvSpPr>
        <p:spPr/>
        <p:txBody>
          <a:bodyPr>
            <a:normAutofit fontScale="92500" lnSpcReduction="20000"/>
          </a:bodyPr>
          <a:lstStyle/>
          <a:p>
            <a:r>
              <a:rPr lang="tr-TR" dirty="0">
                <a:solidFill>
                  <a:srgbClr val="FF0000"/>
                </a:solidFill>
              </a:rPr>
              <a:t>Amaç nedir?</a:t>
            </a:r>
          </a:p>
          <a:p>
            <a:r>
              <a:rPr lang="tr-TR" dirty="0"/>
              <a:t>Veriyi sadeleştirmek</a:t>
            </a:r>
          </a:p>
          <a:p>
            <a:r>
              <a:rPr lang="tr-TR" dirty="0"/>
              <a:t>Veri üzerinde tahmin yapmak</a:t>
            </a:r>
          </a:p>
        </p:txBody>
      </p:sp>
      <p:sp>
        <p:nvSpPr>
          <p:cNvPr id="6" name="İçerik Yer Tutucusu 5">
            <a:extLst>
              <a:ext uri="{FF2B5EF4-FFF2-40B4-BE49-F238E27FC236}">
                <a16:creationId xmlns:a16="http://schemas.microsoft.com/office/drawing/2014/main" id="{AEFA16A7-3B91-4CAA-91A3-EF32B8126C94}"/>
              </a:ext>
            </a:extLst>
          </p:cNvPr>
          <p:cNvSpPr>
            <a:spLocks noGrp="1"/>
          </p:cNvSpPr>
          <p:nvPr>
            <p:ph sz="half" idx="2"/>
          </p:nvPr>
        </p:nvSpPr>
        <p:spPr/>
        <p:txBody>
          <a:bodyPr>
            <a:normAutofit fontScale="92500" lnSpcReduction="20000"/>
          </a:bodyPr>
          <a:lstStyle/>
          <a:p>
            <a:r>
              <a:rPr lang="tr-TR" dirty="0">
                <a:solidFill>
                  <a:srgbClr val="FF0000"/>
                </a:solidFill>
              </a:rPr>
              <a:t>Uygulama alanları ?</a:t>
            </a:r>
          </a:p>
          <a:p>
            <a:r>
              <a:rPr lang="tr-TR" dirty="0"/>
              <a:t>Yüz Tanıma </a:t>
            </a:r>
          </a:p>
          <a:p>
            <a:r>
              <a:rPr lang="tr-TR" dirty="0"/>
              <a:t>Karakter tanıma</a:t>
            </a:r>
          </a:p>
          <a:p>
            <a:r>
              <a:rPr lang="tr-TR" dirty="0"/>
              <a:t>El yazısı tanıma</a:t>
            </a:r>
          </a:p>
          <a:p>
            <a:r>
              <a:rPr lang="tr-TR" dirty="0"/>
              <a:t>Tıbbi tahminler</a:t>
            </a:r>
          </a:p>
          <a:p>
            <a:r>
              <a:rPr lang="tr-TR" dirty="0"/>
              <a:t>Zaman serileri tahmini</a:t>
            </a:r>
          </a:p>
        </p:txBody>
      </p:sp>
    </p:spTree>
    <p:extLst>
      <p:ext uri="{BB962C8B-B14F-4D97-AF65-F5344CB8AC3E}">
        <p14:creationId xmlns:p14="http://schemas.microsoft.com/office/powerpoint/2010/main" val="4277913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63C1854-5BDE-4711-988C-BDE8D8E1E8E3}"/>
              </a:ext>
            </a:extLst>
          </p:cNvPr>
          <p:cNvSpPr txBox="1"/>
          <p:nvPr/>
        </p:nvSpPr>
        <p:spPr>
          <a:xfrm flipH="1">
            <a:off x="290944" y="193964"/>
            <a:ext cx="11637819" cy="2585323"/>
          </a:xfrm>
          <a:prstGeom prst="rect">
            <a:avLst/>
          </a:prstGeom>
          <a:noFill/>
        </p:spPr>
        <p:txBody>
          <a:bodyPr wrap="square" rtlCol="0">
            <a:spAutoFit/>
          </a:bodyPr>
          <a:lstStyle/>
          <a:p>
            <a:pPr algn="ctr"/>
            <a:r>
              <a:rPr lang="tr-TR" b="1" dirty="0"/>
              <a:t>SVM (</a:t>
            </a:r>
            <a:r>
              <a:rPr lang="tr-TR" b="1" dirty="0" err="1"/>
              <a:t>Support</a:t>
            </a:r>
            <a:r>
              <a:rPr lang="tr-TR" b="1" dirty="0"/>
              <a:t> </a:t>
            </a:r>
            <a:r>
              <a:rPr lang="tr-TR" b="1" dirty="0" err="1"/>
              <a:t>Vector</a:t>
            </a:r>
            <a:r>
              <a:rPr lang="tr-TR" b="1" dirty="0"/>
              <a:t> Machine, Destekçi Vektör Makinesi)</a:t>
            </a:r>
          </a:p>
          <a:p>
            <a:endParaRPr lang="tr-TR" b="1" dirty="0"/>
          </a:p>
          <a:p>
            <a:endParaRPr lang="tr-TR" dirty="0">
              <a:hlinkClick r:id="rId2"/>
            </a:endParaRPr>
          </a:p>
          <a:p>
            <a:r>
              <a:rPr lang="tr-TR" dirty="0">
                <a:hlinkClick r:id="rId2"/>
              </a:rPr>
              <a:t>Sınıflandırma (</a:t>
            </a:r>
            <a:r>
              <a:rPr lang="tr-TR" dirty="0" err="1">
                <a:hlinkClick r:id="rId2"/>
              </a:rPr>
              <a:t>Classification</a:t>
            </a:r>
            <a:r>
              <a:rPr lang="tr-TR" dirty="0">
                <a:hlinkClick r:id="rId2"/>
              </a:rPr>
              <a:t>)</a:t>
            </a:r>
            <a:r>
              <a:rPr lang="tr-TR" dirty="0"/>
              <a:t> konusunda kullanılan oldukça etkili ve basit yöntemlerden birisidir. Sınıflandırma için bir düzlemde bulunan iki grup arasında bir sınır çizilerek iki grubu ayırmak mümkündür. Bu sınırın çizileceği yer ise iki grubun da üyelerine en uzak olan yer olmalıdır. İşte SVM bu sınırın nasıl çizileceğini belirler.</a:t>
            </a:r>
          </a:p>
          <a:p>
            <a:r>
              <a:rPr lang="tr-TR" dirty="0"/>
              <a:t>Bu işlemin yapılması için iki gruba da yakın ve birbirine paralel iki sınır çizgisi çizilir ve bu sınır çizgileri birbirine yaklaştırılarak ortak sınır çizgisi üretilir. Örneğin aşağıdaki şekildeki iki grubu ele alalım:</a:t>
            </a:r>
          </a:p>
        </p:txBody>
      </p:sp>
      <p:pic>
        <p:nvPicPr>
          <p:cNvPr id="3" name="Resim 2">
            <a:extLst>
              <a:ext uri="{FF2B5EF4-FFF2-40B4-BE49-F238E27FC236}">
                <a16:creationId xmlns:a16="http://schemas.microsoft.com/office/drawing/2014/main" id="{8650F41C-5DF7-4218-80FA-0F9B834621D0}"/>
              </a:ext>
            </a:extLst>
          </p:cNvPr>
          <p:cNvPicPr>
            <a:picLocks noChangeAspect="1"/>
          </p:cNvPicPr>
          <p:nvPr/>
        </p:nvPicPr>
        <p:blipFill>
          <a:blip r:embed="rId3"/>
          <a:stretch>
            <a:fillRect/>
          </a:stretch>
        </p:blipFill>
        <p:spPr>
          <a:xfrm>
            <a:off x="1533469" y="3781463"/>
            <a:ext cx="2105025" cy="2552700"/>
          </a:xfrm>
          <a:prstGeom prst="rect">
            <a:avLst/>
          </a:prstGeom>
        </p:spPr>
      </p:pic>
    </p:spTree>
    <p:extLst>
      <p:ext uri="{BB962C8B-B14F-4D97-AF65-F5344CB8AC3E}">
        <p14:creationId xmlns:p14="http://schemas.microsoft.com/office/powerpoint/2010/main" val="24287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DBDCA86-9BAD-4238-844E-F551C826E3FA}"/>
              </a:ext>
            </a:extLst>
          </p:cNvPr>
          <p:cNvSpPr txBox="1"/>
          <p:nvPr/>
        </p:nvSpPr>
        <p:spPr>
          <a:xfrm>
            <a:off x="159327" y="235527"/>
            <a:ext cx="11873346" cy="5816977"/>
          </a:xfrm>
          <a:prstGeom prst="rect">
            <a:avLst/>
          </a:prstGeom>
          <a:noFill/>
        </p:spPr>
        <p:txBody>
          <a:bodyPr wrap="square" rtlCol="0">
            <a:spAutoFit/>
          </a:bodyPr>
          <a:lstStyle/>
          <a:p>
            <a:r>
              <a:rPr lang="tr-TR" sz="1200" dirty="0"/>
              <a:t>Bu şekilde iki grup iki boyutlu bir düzlem üzerinde gösterilmiştir. Bu düzlemi ve boyutları birer özellik olarak düşünmek mümkündür. Yani basit anlamda sisteme giren her girdinin (</a:t>
            </a:r>
            <a:r>
              <a:rPr lang="tr-TR" sz="1200" dirty="0" err="1"/>
              <a:t>input</a:t>
            </a:r>
            <a:r>
              <a:rPr lang="tr-TR" sz="1200" dirty="0"/>
              <a:t>) bir özellik çıkarımı (</a:t>
            </a:r>
            <a:r>
              <a:rPr lang="tr-TR" sz="1200" dirty="0" err="1"/>
              <a:t>feature</a:t>
            </a:r>
            <a:r>
              <a:rPr lang="tr-TR" sz="1200" dirty="0"/>
              <a:t> </a:t>
            </a:r>
            <a:r>
              <a:rPr lang="tr-TR" sz="1200" dirty="0" err="1"/>
              <a:t>extraction</a:t>
            </a:r>
            <a:r>
              <a:rPr lang="tr-TR" sz="1200" dirty="0"/>
              <a:t>) yapılmış ve sonuçta bu iki boyutlu düzlemde her girdiyi gösteren farklı bir nokta elde edilmiştir. Bu noktaların sınıflandırılması demek, çıkarılmış olan özelliklere göre girdilerin sınıflanması demektir.</a:t>
            </a:r>
          </a:p>
          <a:p>
            <a:endParaRPr lang="tr-TR" sz="1200" dirty="0"/>
          </a:p>
          <a:p>
            <a:r>
              <a:rPr lang="tr-TR" sz="1200" dirty="0"/>
              <a:t>Yukarıda her iki sınıf arasında oluşan aralığa tolerans (</a:t>
            </a:r>
            <a:r>
              <a:rPr lang="tr-TR" sz="1200" dirty="0" err="1"/>
              <a:t>offset</a:t>
            </a:r>
            <a:r>
              <a:rPr lang="tr-TR" sz="1200" dirty="0"/>
              <a:t>) demek mümkündür. Bu düzlemdeki her bir noktanın tanımı aşağıdaki gösterim ile yapılabilir:</a:t>
            </a:r>
          </a:p>
          <a:p>
            <a:endParaRPr lang="tr-TR" sz="1200" dirty="0"/>
          </a:p>
          <a:p>
            <a:endParaRPr lang="tr-TR" sz="1200" dirty="0"/>
          </a:p>
          <a:p>
            <a:r>
              <a:rPr lang="tr-TR" sz="1200" dirty="0"/>
              <a:t>Yukarıdaki gösterimi şu şekilde okumak mümkündür. Her </a:t>
            </a:r>
            <a:r>
              <a:rPr lang="tr-TR" sz="1200" dirty="0" err="1"/>
              <a:t>x,c</a:t>
            </a:r>
            <a:r>
              <a:rPr lang="tr-TR" sz="1200" dirty="0"/>
              <a:t> ikilisi için X vektör uzayımızdaki bir nokta ve c ise bu noktanın -1 veya +1 olduğunu gösteren değeridir. Bu noktalar kümesi i= 1 ‘den </a:t>
            </a:r>
            <a:r>
              <a:rPr lang="tr-TR" sz="1200" dirty="0" err="1"/>
              <a:t>n’e</a:t>
            </a:r>
            <a:r>
              <a:rPr lang="tr-TR" sz="1200" dirty="0"/>
              <a:t> kadar gitmektedir.</a:t>
            </a:r>
          </a:p>
          <a:p>
            <a:endParaRPr lang="tr-TR" sz="1200" dirty="0"/>
          </a:p>
          <a:p>
            <a:r>
              <a:rPr lang="tr-TR" sz="1200" dirty="0"/>
              <a:t>Yani bu gösterim bir önceki şekilde olan noktaları ifade etmektedir.</a:t>
            </a:r>
          </a:p>
          <a:p>
            <a:endParaRPr lang="tr-TR" sz="1200" dirty="0"/>
          </a:p>
          <a:p>
            <a:r>
              <a:rPr lang="tr-TR" sz="1200" dirty="0"/>
              <a:t>Bu gösterimin bir aşırı düzlem (</a:t>
            </a:r>
            <a:r>
              <a:rPr lang="tr-TR" sz="1200" dirty="0" err="1"/>
              <a:t>hyperplane</a:t>
            </a:r>
            <a:r>
              <a:rPr lang="tr-TR" sz="1200" dirty="0"/>
              <a:t>) üzerinde olduğunu düşünürsek. Bu gösterimdeki her noktanın :</a:t>
            </a:r>
          </a:p>
          <a:p>
            <a:endParaRPr lang="tr-TR" sz="1200" dirty="0"/>
          </a:p>
          <a:p>
            <a:r>
              <a:rPr lang="tr-TR" sz="1200" dirty="0" err="1"/>
              <a:t>wx</a:t>
            </a:r>
            <a:r>
              <a:rPr lang="tr-TR" sz="1200" dirty="0"/>
              <a:t> – b = 0</a:t>
            </a:r>
          </a:p>
          <a:p>
            <a:endParaRPr lang="tr-TR" sz="1200" dirty="0"/>
          </a:p>
          <a:p>
            <a:r>
              <a:rPr lang="tr-TR" sz="1200" dirty="0"/>
              <a:t>denklemi ile ifade edilmesi mümkündür. Buradaki w </a:t>
            </a:r>
            <a:r>
              <a:rPr lang="tr-TR" sz="1200" dirty="0" err="1"/>
              <a:t>aşırıdüzleme</a:t>
            </a:r>
            <a:r>
              <a:rPr lang="tr-TR" sz="1200" dirty="0"/>
              <a:t> dik olan normal vektörü ve x noktanın değişen parametresi ve b ise kayma oranıdır. Bu denklemi </a:t>
            </a:r>
            <a:r>
              <a:rPr lang="tr-TR" sz="1200" dirty="0" err="1"/>
              <a:t>kalsik</a:t>
            </a:r>
            <a:r>
              <a:rPr lang="tr-TR" sz="1200" dirty="0"/>
              <a:t> </a:t>
            </a:r>
            <a:r>
              <a:rPr lang="tr-TR" sz="1200" dirty="0" err="1"/>
              <a:t>ax+b</a:t>
            </a:r>
            <a:r>
              <a:rPr lang="tr-TR" sz="1200" dirty="0"/>
              <a:t> doğru denklemine benzetmek mümkündür.</a:t>
            </a:r>
          </a:p>
          <a:p>
            <a:endParaRPr lang="tr-TR" sz="1200" dirty="0"/>
          </a:p>
          <a:p>
            <a:r>
              <a:rPr lang="tr-TR" sz="1200" dirty="0"/>
              <a:t>Yine yukarıdaki denkleme göre b/||w|| değeri bize iki grup arasındaki mesafe farkını verir. Bu mesafe farkına daha önce tolerans (</a:t>
            </a:r>
            <a:r>
              <a:rPr lang="tr-TR" sz="1200" dirty="0" err="1"/>
              <a:t>offset</a:t>
            </a:r>
            <a:r>
              <a:rPr lang="tr-TR" sz="1200" dirty="0"/>
              <a:t>) ismini de vermiştik. Bu mesafe farkı denklemine göre mesafeyi en yüksek değere çıkarmak için yukarıdaki ilk şekilde gösterilen 0, -1 ve +1 değerlerine sahip 3 doğruyu veren denklemde 2/||w|| formülü kullanılmıştır. Yani doğrular arası mesafe 2 birim olarak belirlenmiştir.</a:t>
            </a:r>
          </a:p>
          <a:p>
            <a:endParaRPr lang="tr-TR" sz="1200" dirty="0"/>
          </a:p>
          <a:p>
            <a:r>
              <a:rPr lang="tr-TR" sz="1200" dirty="0"/>
              <a:t>Bu denkleme göre elde edilen iki doğru denklemi:</a:t>
            </a:r>
          </a:p>
          <a:p>
            <a:endParaRPr lang="tr-TR" sz="1200" dirty="0"/>
          </a:p>
          <a:p>
            <a:r>
              <a:rPr lang="tr-TR" sz="1200" dirty="0" err="1"/>
              <a:t>wx</a:t>
            </a:r>
            <a:r>
              <a:rPr lang="tr-TR" sz="1200" dirty="0"/>
              <a:t> – b = -1</a:t>
            </a:r>
          </a:p>
          <a:p>
            <a:endParaRPr lang="tr-TR" sz="1200" dirty="0"/>
          </a:p>
          <a:p>
            <a:r>
              <a:rPr lang="tr-TR" sz="1200" dirty="0" err="1"/>
              <a:t>wx</a:t>
            </a:r>
            <a:r>
              <a:rPr lang="tr-TR" sz="1200" dirty="0"/>
              <a:t> + b = 1</a:t>
            </a:r>
          </a:p>
          <a:p>
            <a:endParaRPr lang="tr-TR" sz="1200" dirty="0"/>
          </a:p>
          <a:p>
            <a:r>
              <a:rPr lang="tr-TR" sz="1200" dirty="0"/>
              <a:t>olarak bulunmuştur. Aslında bu denklemler doğruların kaydırılması sonucunda elde edilen en yüksek değerlerin bulunması işleminin bir sonucudur. Aynı zamanda bu denklemlerle problemin doğrusal ayrılabilir (</a:t>
            </a:r>
            <a:r>
              <a:rPr lang="tr-TR" sz="1200" dirty="0" err="1"/>
              <a:t>linearly</a:t>
            </a:r>
            <a:r>
              <a:rPr lang="tr-TR" sz="1200" dirty="0"/>
              <a:t> </a:t>
            </a:r>
            <a:r>
              <a:rPr lang="tr-TR" sz="1200" dirty="0" err="1"/>
              <a:t>seperable</a:t>
            </a:r>
            <a:r>
              <a:rPr lang="tr-TR" sz="1200" dirty="0"/>
              <a:t>) olduğu da kabul edilmiş olur.</a:t>
            </a:r>
          </a:p>
        </p:txBody>
      </p:sp>
      <p:pic>
        <p:nvPicPr>
          <p:cNvPr id="5" name="Resim 4">
            <a:extLst>
              <a:ext uri="{FF2B5EF4-FFF2-40B4-BE49-F238E27FC236}">
                <a16:creationId xmlns:a16="http://schemas.microsoft.com/office/drawing/2014/main" id="{F51A70BE-4222-4461-ACA7-2786BC995881}"/>
              </a:ext>
            </a:extLst>
          </p:cNvPr>
          <p:cNvPicPr>
            <a:picLocks noChangeAspect="1"/>
          </p:cNvPicPr>
          <p:nvPr/>
        </p:nvPicPr>
        <p:blipFill>
          <a:blip r:embed="rId2"/>
          <a:stretch>
            <a:fillRect/>
          </a:stretch>
        </p:blipFill>
        <p:spPr>
          <a:xfrm>
            <a:off x="159327" y="1567295"/>
            <a:ext cx="3219450" cy="342900"/>
          </a:xfrm>
          <a:prstGeom prst="rect">
            <a:avLst/>
          </a:prstGeom>
        </p:spPr>
      </p:pic>
    </p:spTree>
    <p:extLst>
      <p:ext uri="{BB962C8B-B14F-4D97-AF65-F5344CB8AC3E}">
        <p14:creationId xmlns:p14="http://schemas.microsoft.com/office/powerpoint/2010/main" val="34844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VM&#10;17&#10; ">
            <a:extLst>
              <a:ext uri="{FF2B5EF4-FFF2-40B4-BE49-F238E27FC236}">
                <a16:creationId xmlns:a16="http://schemas.microsoft.com/office/drawing/2014/main" id="{044E6695-E14B-4A3B-B6D2-74117024F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722" y="439170"/>
            <a:ext cx="7964556" cy="597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68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VM&#10;22&#10;R2&#10;gibi kinci derece denklemdeÄ°&#10;Hyperplane bir Ã§izgidir.&#10;R3&#10;gibi Ã¼Ã§Ã¼ncÃ¼ derece denklemde&#10;Hyperplane bir yÃ¼zey eklin...">
            <a:extLst>
              <a:ext uri="{FF2B5EF4-FFF2-40B4-BE49-F238E27FC236}">
                <a16:creationId xmlns:a16="http://schemas.microsoft.com/office/drawing/2014/main" id="{2BB8F499-5FED-49B7-9A91-506608021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990" y="171925"/>
            <a:ext cx="8905461" cy="66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8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736603-8BCA-49EF-AE01-0A3DD93D1ACE}"/>
              </a:ext>
            </a:extLst>
          </p:cNvPr>
          <p:cNvSpPr>
            <a:spLocks noGrp="1"/>
          </p:cNvSpPr>
          <p:nvPr>
            <p:ph type="title"/>
          </p:nvPr>
        </p:nvSpPr>
        <p:spPr/>
        <p:txBody>
          <a:bodyPr/>
          <a:lstStyle/>
          <a:p>
            <a:r>
              <a:rPr lang="tr-TR" dirty="0"/>
              <a:t>Avantajları </a:t>
            </a:r>
          </a:p>
        </p:txBody>
      </p:sp>
      <p:sp>
        <p:nvSpPr>
          <p:cNvPr id="3" name="Metin Yer Tutucusu 2">
            <a:extLst>
              <a:ext uri="{FF2B5EF4-FFF2-40B4-BE49-F238E27FC236}">
                <a16:creationId xmlns:a16="http://schemas.microsoft.com/office/drawing/2014/main" id="{9933402B-278D-415B-930E-1E23E0852629}"/>
              </a:ext>
            </a:extLst>
          </p:cNvPr>
          <p:cNvSpPr>
            <a:spLocks noGrp="1"/>
          </p:cNvSpPr>
          <p:nvPr>
            <p:ph type="body" idx="1"/>
          </p:nvPr>
        </p:nvSpPr>
        <p:spPr/>
        <p:txBody>
          <a:bodyPr/>
          <a:lstStyle/>
          <a:p>
            <a:r>
              <a:rPr lang="tr-TR" dirty="0"/>
              <a:t>Destek vektör makineleri(</a:t>
            </a:r>
            <a:r>
              <a:rPr lang="tr-TR" dirty="0" err="1"/>
              <a:t>svm</a:t>
            </a:r>
            <a:r>
              <a:rPr lang="tr-TR" dirty="0"/>
              <a:t>)</a:t>
            </a:r>
          </a:p>
        </p:txBody>
      </p:sp>
      <p:sp>
        <p:nvSpPr>
          <p:cNvPr id="4" name="İçerik Yer Tutucusu 3">
            <a:extLst>
              <a:ext uri="{FF2B5EF4-FFF2-40B4-BE49-F238E27FC236}">
                <a16:creationId xmlns:a16="http://schemas.microsoft.com/office/drawing/2014/main" id="{69952BEE-0416-454E-A54C-350B9FD07466}"/>
              </a:ext>
            </a:extLst>
          </p:cNvPr>
          <p:cNvSpPr>
            <a:spLocks noGrp="1"/>
          </p:cNvSpPr>
          <p:nvPr>
            <p:ph sz="half" idx="2"/>
          </p:nvPr>
        </p:nvSpPr>
        <p:spPr/>
        <p:txBody>
          <a:bodyPr/>
          <a:lstStyle/>
          <a:p>
            <a:r>
              <a:rPr lang="tr-TR" dirty="0">
                <a:solidFill>
                  <a:srgbClr val="3B3835"/>
                </a:solidFill>
                <a:latin typeface="Helvetica Neue"/>
              </a:rPr>
              <a:t> • Global minimum </a:t>
            </a:r>
          </a:p>
          <a:p>
            <a:r>
              <a:rPr lang="tr-TR" dirty="0">
                <a:solidFill>
                  <a:srgbClr val="3B3835"/>
                </a:solidFill>
                <a:latin typeface="Helvetica Neue"/>
              </a:rPr>
              <a:t>• </a:t>
            </a:r>
            <a:r>
              <a:rPr lang="tr-TR" dirty="0" err="1">
                <a:solidFill>
                  <a:srgbClr val="3B3835"/>
                </a:solidFill>
                <a:latin typeface="Helvetica Neue"/>
              </a:rPr>
              <a:t>Overfitting</a:t>
            </a:r>
            <a:r>
              <a:rPr lang="tr-TR" dirty="0">
                <a:solidFill>
                  <a:srgbClr val="3B3835"/>
                </a:solidFill>
                <a:latin typeface="Helvetica Neue"/>
              </a:rPr>
              <a:t> sorununun olmaması. </a:t>
            </a:r>
          </a:p>
          <a:p>
            <a:r>
              <a:rPr lang="tr-TR" dirty="0">
                <a:solidFill>
                  <a:srgbClr val="3B3835"/>
                </a:solidFill>
                <a:latin typeface="Helvetica Neue"/>
              </a:rPr>
              <a:t>• Yüksek Doğruluk</a:t>
            </a:r>
            <a:endParaRPr lang="tr-TR" dirty="0"/>
          </a:p>
        </p:txBody>
      </p:sp>
      <p:sp>
        <p:nvSpPr>
          <p:cNvPr id="5" name="Metin Yer Tutucusu 4">
            <a:extLst>
              <a:ext uri="{FF2B5EF4-FFF2-40B4-BE49-F238E27FC236}">
                <a16:creationId xmlns:a16="http://schemas.microsoft.com/office/drawing/2014/main" id="{7918BEE2-00D2-4248-9E96-F4203B09FFD9}"/>
              </a:ext>
            </a:extLst>
          </p:cNvPr>
          <p:cNvSpPr>
            <a:spLocks noGrp="1"/>
          </p:cNvSpPr>
          <p:nvPr>
            <p:ph type="body" sz="quarter" idx="3"/>
          </p:nvPr>
        </p:nvSpPr>
        <p:spPr/>
        <p:txBody>
          <a:bodyPr/>
          <a:lstStyle/>
          <a:p>
            <a:r>
              <a:rPr lang="tr-TR" dirty="0"/>
              <a:t>Yapay sinir ağları(</a:t>
            </a:r>
            <a:r>
              <a:rPr lang="tr-TR" dirty="0" err="1"/>
              <a:t>ann</a:t>
            </a:r>
            <a:r>
              <a:rPr lang="tr-TR" dirty="0"/>
              <a:t>)</a:t>
            </a:r>
          </a:p>
        </p:txBody>
      </p:sp>
      <p:sp>
        <p:nvSpPr>
          <p:cNvPr id="6" name="İçerik Yer Tutucusu 5">
            <a:extLst>
              <a:ext uri="{FF2B5EF4-FFF2-40B4-BE49-F238E27FC236}">
                <a16:creationId xmlns:a16="http://schemas.microsoft.com/office/drawing/2014/main" id="{36EC7C7B-AD3E-427E-AD8F-7E05A2668123}"/>
              </a:ext>
            </a:extLst>
          </p:cNvPr>
          <p:cNvSpPr>
            <a:spLocks noGrp="1"/>
          </p:cNvSpPr>
          <p:nvPr>
            <p:ph sz="quarter" idx="4"/>
          </p:nvPr>
        </p:nvSpPr>
        <p:spPr/>
        <p:txBody>
          <a:bodyPr/>
          <a:lstStyle/>
          <a:p>
            <a:r>
              <a:rPr lang="tr-TR" dirty="0">
                <a:solidFill>
                  <a:srgbClr val="3B3835"/>
                </a:solidFill>
                <a:latin typeface="Helvetica Neue"/>
              </a:rPr>
              <a:t> • </a:t>
            </a:r>
            <a:r>
              <a:rPr lang="tr-TR" dirty="0" err="1">
                <a:solidFill>
                  <a:srgbClr val="3B3835"/>
                </a:solidFill>
                <a:latin typeface="Helvetica Neue"/>
              </a:rPr>
              <a:t>Local</a:t>
            </a:r>
            <a:r>
              <a:rPr lang="tr-TR" dirty="0">
                <a:solidFill>
                  <a:srgbClr val="3B3835"/>
                </a:solidFill>
                <a:latin typeface="Helvetica Neue"/>
              </a:rPr>
              <a:t> minimum</a:t>
            </a:r>
          </a:p>
          <a:p>
            <a:r>
              <a:rPr lang="tr-TR" dirty="0">
                <a:solidFill>
                  <a:srgbClr val="3B3835"/>
                </a:solidFill>
                <a:latin typeface="Helvetica Neue"/>
              </a:rPr>
              <a:t> • Cross </a:t>
            </a:r>
            <a:r>
              <a:rPr lang="tr-TR" dirty="0" err="1">
                <a:solidFill>
                  <a:srgbClr val="3B3835"/>
                </a:solidFill>
                <a:latin typeface="Helvetica Neue"/>
              </a:rPr>
              <a:t>validation</a:t>
            </a:r>
            <a:r>
              <a:rPr lang="tr-TR" dirty="0">
                <a:solidFill>
                  <a:srgbClr val="3B3835"/>
                </a:solidFill>
                <a:latin typeface="Helvetica Neue"/>
              </a:rPr>
              <a:t> uygulanmadıkça ANN </a:t>
            </a:r>
            <a:r>
              <a:rPr lang="tr-TR" dirty="0" err="1">
                <a:solidFill>
                  <a:srgbClr val="3B3835"/>
                </a:solidFill>
                <a:latin typeface="Helvetica Neue"/>
              </a:rPr>
              <a:t>overfit</a:t>
            </a:r>
            <a:r>
              <a:rPr lang="tr-TR" dirty="0">
                <a:solidFill>
                  <a:srgbClr val="3B3835"/>
                </a:solidFill>
                <a:latin typeface="Helvetica Neue"/>
              </a:rPr>
              <a:t> yapabilir. • </a:t>
            </a:r>
            <a:r>
              <a:rPr lang="tr-TR" dirty="0" err="1">
                <a:solidFill>
                  <a:srgbClr val="3B3835"/>
                </a:solidFill>
                <a:latin typeface="Helvetica Neue"/>
              </a:rPr>
              <a:t>SVM’ye</a:t>
            </a:r>
            <a:r>
              <a:rPr lang="tr-TR" dirty="0">
                <a:solidFill>
                  <a:srgbClr val="3B3835"/>
                </a:solidFill>
                <a:latin typeface="Helvetica Neue"/>
              </a:rPr>
              <a:t> göre biraz daha az doğruluk </a:t>
            </a:r>
            <a:endParaRPr lang="tr-TR" dirty="0"/>
          </a:p>
        </p:txBody>
      </p:sp>
    </p:spTree>
    <p:extLst>
      <p:ext uri="{BB962C8B-B14F-4D97-AF65-F5344CB8AC3E}">
        <p14:creationId xmlns:p14="http://schemas.microsoft.com/office/powerpoint/2010/main" val="224965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B28ED6E-12C7-411A-8356-79A6E4E48781}"/>
              </a:ext>
            </a:extLst>
          </p:cNvPr>
          <p:cNvSpPr txBox="1"/>
          <p:nvPr/>
        </p:nvSpPr>
        <p:spPr>
          <a:xfrm>
            <a:off x="96982" y="166255"/>
            <a:ext cx="11914909" cy="646331"/>
          </a:xfrm>
          <a:prstGeom prst="rect">
            <a:avLst/>
          </a:prstGeom>
          <a:noFill/>
        </p:spPr>
        <p:txBody>
          <a:bodyPr wrap="square" rtlCol="0">
            <a:spAutoFit/>
          </a:bodyPr>
          <a:lstStyle/>
          <a:p>
            <a:r>
              <a:rPr lang="tr-TR"/>
              <a:t>Tahmin edileceği üzere iki grup arasındaki aşırıdüzlemin (hyperplane) tek yönlü olması mümkün değildir. Aşağıda bu duruma bir örnek gösterilmiştir:</a:t>
            </a:r>
            <a:endParaRPr lang="tr-TR" dirty="0"/>
          </a:p>
        </p:txBody>
      </p:sp>
      <p:pic>
        <p:nvPicPr>
          <p:cNvPr id="3" name="Resim 2">
            <a:extLst>
              <a:ext uri="{FF2B5EF4-FFF2-40B4-BE49-F238E27FC236}">
                <a16:creationId xmlns:a16="http://schemas.microsoft.com/office/drawing/2014/main" id="{C4F0BD44-9452-4DAC-80D6-78433F31BA12}"/>
              </a:ext>
            </a:extLst>
          </p:cNvPr>
          <p:cNvPicPr>
            <a:picLocks noChangeAspect="1"/>
          </p:cNvPicPr>
          <p:nvPr/>
        </p:nvPicPr>
        <p:blipFill>
          <a:blip r:embed="rId2"/>
          <a:stretch>
            <a:fillRect/>
          </a:stretch>
        </p:blipFill>
        <p:spPr>
          <a:xfrm>
            <a:off x="634711" y="1016577"/>
            <a:ext cx="3219450" cy="3162300"/>
          </a:xfrm>
          <a:prstGeom prst="rect">
            <a:avLst/>
          </a:prstGeom>
        </p:spPr>
      </p:pic>
      <p:sp>
        <p:nvSpPr>
          <p:cNvPr id="4" name="Metin kutusu 3">
            <a:extLst>
              <a:ext uri="{FF2B5EF4-FFF2-40B4-BE49-F238E27FC236}">
                <a16:creationId xmlns:a16="http://schemas.microsoft.com/office/drawing/2014/main" id="{0ECCBA42-3814-45A4-839C-AB6A2FCA734B}"/>
              </a:ext>
            </a:extLst>
          </p:cNvPr>
          <p:cNvSpPr txBox="1"/>
          <p:nvPr/>
        </p:nvSpPr>
        <p:spPr>
          <a:xfrm>
            <a:off x="634711" y="4765964"/>
            <a:ext cx="10518198" cy="646331"/>
          </a:xfrm>
          <a:prstGeom prst="rect">
            <a:avLst/>
          </a:prstGeom>
          <a:noFill/>
        </p:spPr>
        <p:txBody>
          <a:bodyPr wrap="square" rtlCol="0">
            <a:spAutoFit/>
          </a:bodyPr>
          <a:lstStyle/>
          <a:p>
            <a:r>
              <a:rPr lang="tr-TR"/>
              <a:t>Yukarıdaki şekilde iki farklı hiperdüzlem (aşırı düzlem) olasılığı bulunmasına karşılık SVM yönteminde bu olasılıklardan en büyük toleransa (offset) sahip olanı alınır.</a:t>
            </a:r>
            <a:endParaRPr lang="tr-TR" dirty="0"/>
          </a:p>
        </p:txBody>
      </p:sp>
    </p:spTree>
    <p:extLst>
      <p:ext uri="{BB962C8B-B14F-4D97-AF65-F5344CB8AC3E}">
        <p14:creationId xmlns:p14="http://schemas.microsoft.com/office/powerpoint/2010/main" val="420243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5CAB850A-D71A-4EFB-A8BC-8BECCBFBD466}"/>
              </a:ext>
            </a:extLst>
          </p:cNvPr>
          <p:cNvPicPr>
            <a:picLocks noChangeAspect="1"/>
          </p:cNvPicPr>
          <p:nvPr/>
        </p:nvPicPr>
        <p:blipFill rotWithShape="1">
          <a:blip r:embed="rId2"/>
          <a:srcRect t="3007" b="6646"/>
          <a:stretch/>
        </p:blipFill>
        <p:spPr>
          <a:xfrm>
            <a:off x="0" y="152400"/>
            <a:ext cx="12192000" cy="6192982"/>
          </a:xfrm>
          <a:prstGeom prst="rect">
            <a:avLst/>
          </a:prstGeom>
        </p:spPr>
      </p:pic>
    </p:spTree>
    <p:extLst>
      <p:ext uri="{BB962C8B-B14F-4D97-AF65-F5344CB8AC3E}">
        <p14:creationId xmlns:p14="http://schemas.microsoft.com/office/powerpoint/2010/main" val="306629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PCA</a:t>
            </a:r>
            <a:endParaRPr lang="tr-TR" dirty="0"/>
          </a:p>
        </p:txBody>
      </p:sp>
      <p:sp>
        <p:nvSpPr>
          <p:cNvPr id="5" name="4 Dikdörtgen"/>
          <p:cNvSpPr/>
          <p:nvPr/>
        </p:nvSpPr>
        <p:spPr>
          <a:xfrm>
            <a:off x="5258384" y="3215759"/>
            <a:ext cx="4884479" cy="461665"/>
          </a:xfrm>
          <a:prstGeom prst="rect">
            <a:avLst/>
          </a:prstGeom>
        </p:spPr>
        <p:txBody>
          <a:bodyPr wrap="none">
            <a:spAutoFit/>
          </a:bodyPr>
          <a:lstStyle/>
          <a:p>
            <a:r>
              <a:rPr lang="tr-TR" sz="2400" b="1" dirty="0" err="1"/>
              <a:t>Principal</a:t>
            </a:r>
            <a:r>
              <a:rPr lang="tr-TR" sz="2400" b="1" dirty="0"/>
              <a:t> </a:t>
            </a:r>
            <a:r>
              <a:rPr lang="tr-TR" sz="2400" b="1" dirty="0" err="1"/>
              <a:t>Component</a:t>
            </a:r>
            <a:r>
              <a:rPr lang="tr-TR" sz="2400" b="1" dirty="0"/>
              <a:t> </a:t>
            </a:r>
            <a:r>
              <a:rPr lang="tr-TR" sz="2400" b="1" dirty="0" err="1"/>
              <a:t>Analysis</a:t>
            </a:r>
            <a:r>
              <a:rPr lang="tr-TR" sz="2400" b="1" dirty="0"/>
              <a:t> </a:t>
            </a:r>
            <a:endParaRPr lang="tr-T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2739527" y="472804"/>
            <a:ext cx="6096000" cy="646331"/>
          </a:xfrm>
          <a:prstGeom prst="rect">
            <a:avLst/>
          </a:prstGeom>
        </p:spPr>
        <p:txBody>
          <a:bodyPr>
            <a:spAutoFit/>
          </a:bodyPr>
          <a:lstStyle/>
          <a:p>
            <a:r>
              <a:rPr lang="tr-TR" b="1" dirty="0" err="1"/>
              <a:t>Principal</a:t>
            </a:r>
            <a:r>
              <a:rPr lang="tr-TR" b="1" dirty="0"/>
              <a:t> </a:t>
            </a:r>
            <a:r>
              <a:rPr lang="tr-TR" b="1" dirty="0" err="1"/>
              <a:t>Component</a:t>
            </a:r>
            <a:r>
              <a:rPr lang="tr-TR" b="1" dirty="0"/>
              <a:t> </a:t>
            </a:r>
            <a:r>
              <a:rPr lang="tr-TR" b="1" dirty="0" err="1"/>
              <a:t>Analysis</a:t>
            </a:r>
            <a:r>
              <a:rPr lang="tr-TR" b="1" dirty="0"/>
              <a:t> (PCA)</a:t>
            </a:r>
          </a:p>
          <a:p>
            <a:r>
              <a:rPr lang="tr-TR" b="1" dirty="0"/>
              <a:t>Temel Bileşen Analizi</a:t>
            </a:r>
          </a:p>
        </p:txBody>
      </p:sp>
      <p:sp>
        <p:nvSpPr>
          <p:cNvPr id="4" name="3 Metin kutusu"/>
          <p:cNvSpPr txBox="1"/>
          <p:nvPr/>
        </p:nvSpPr>
        <p:spPr>
          <a:xfrm>
            <a:off x="638978" y="1586427"/>
            <a:ext cx="10212635" cy="1754326"/>
          </a:xfrm>
          <a:prstGeom prst="rect">
            <a:avLst/>
          </a:prstGeom>
          <a:noFill/>
        </p:spPr>
        <p:txBody>
          <a:bodyPr wrap="square" rtlCol="0">
            <a:spAutoFit/>
          </a:bodyPr>
          <a:lstStyle/>
          <a:p>
            <a:r>
              <a:rPr lang="tr-TR" dirty="0"/>
              <a:t>Bilgisayar bilimlerinde boyut indirmeye yarayan bir yöntemdir. Kısaca iki bilgi arasında bir bağlantı varsa bu bağlantı sayesinde iki veriden birisini tutmak ve bağlantıyı tutmak iki bilginin de geri bulunabilmesini sağlar. Kısaca PCA olarak da ifade edilen bu terime göre bir veri kümesinin (veri matrisinin , data </a:t>
            </a:r>
            <a:r>
              <a:rPr lang="tr-TR" dirty="0" err="1"/>
              <a:t>matrix</a:t>
            </a:r>
            <a:r>
              <a:rPr lang="tr-TR" dirty="0"/>
              <a:t>) </a:t>
            </a:r>
            <a:r>
              <a:rPr lang="tr-TR" dirty="0" err="1">
                <a:hlinkClick r:id="rId2"/>
              </a:rPr>
              <a:t>kovaryans</a:t>
            </a:r>
            <a:r>
              <a:rPr lang="tr-TR" dirty="0">
                <a:hlinkClick r:id="rId2"/>
              </a:rPr>
              <a:t> matrisinin (</a:t>
            </a:r>
            <a:r>
              <a:rPr lang="tr-TR" dirty="0" err="1">
                <a:hlinkClick r:id="rId2"/>
              </a:rPr>
              <a:t>covariance</a:t>
            </a:r>
            <a:r>
              <a:rPr lang="tr-TR" dirty="0">
                <a:hlinkClick r:id="rId2"/>
              </a:rPr>
              <a:t> </a:t>
            </a:r>
            <a:r>
              <a:rPr lang="tr-TR" dirty="0" err="1">
                <a:hlinkClick r:id="rId2"/>
              </a:rPr>
              <a:t>matrix</a:t>
            </a:r>
            <a:r>
              <a:rPr lang="tr-TR" dirty="0"/>
              <a:t>) veya </a:t>
            </a:r>
            <a:r>
              <a:rPr lang="tr-TR" dirty="0">
                <a:hlinkClick r:id="rId3"/>
              </a:rPr>
              <a:t>tekil değer çıkarımının (</a:t>
            </a:r>
            <a:r>
              <a:rPr lang="tr-TR" dirty="0" err="1">
                <a:hlinkClick r:id="rId3"/>
              </a:rPr>
              <a:t>singular</a:t>
            </a:r>
            <a:r>
              <a:rPr lang="tr-TR" dirty="0">
                <a:hlinkClick r:id="rId3"/>
              </a:rPr>
              <a:t> </a:t>
            </a:r>
            <a:r>
              <a:rPr lang="tr-TR" dirty="0" err="1">
                <a:hlinkClick r:id="rId3"/>
              </a:rPr>
              <a:t>value</a:t>
            </a:r>
            <a:r>
              <a:rPr lang="tr-TR" dirty="0">
                <a:hlinkClick r:id="rId3"/>
              </a:rPr>
              <a:t> </a:t>
            </a:r>
            <a:r>
              <a:rPr lang="tr-TR" dirty="0" err="1">
                <a:hlinkClick r:id="rId3"/>
              </a:rPr>
              <a:t>decomposition</a:t>
            </a:r>
            <a:r>
              <a:rPr lang="tr-TR" dirty="0">
                <a:hlinkClick r:id="rId3"/>
              </a:rPr>
              <a:t>)</a:t>
            </a:r>
            <a:r>
              <a:rPr lang="tr-TR" dirty="0"/>
              <a:t> yöntemi ile elde edilen basitleştirilmiş halidir.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B40A66A-B98C-4CC7-A133-4036F8D3FF12}"/>
              </a:ext>
            </a:extLst>
          </p:cNvPr>
          <p:cNvSpPr>
            <a:spLocks noGrp="1"/>
          </p:cNvSpPr>
          <p:nvPr>
            <p:ph type="ctrTitle"/>
          </p:nvPr>
        </p:nvSpPr>
        <p:spPr/>
        <p:txBody>
          <a:bodyPr/>
          <a:lstStyle/>
          <a:p>
            <a:r>
              <a:rPr lang="tr-TR" dirty="0"/>
              <a:t>SMOTE ALGORİTMASI</a:t>
            </a:r>
          </a:p>
        </p:txBody>
      </p:sp>
    </p:spTree>
    <p:extLst>
      <p:ext uri="{BB962C8B-B14F-4D97-AF65-F5344CB8AC3E}">
        <p14:creationId xmlns:p14="http://schemas.microsoft.com/office/powerpoint/2010/main" val="271567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244906" y="1410158"/>
            <a:ext cx="9650776" cy="2585323"/>
          </a:xfrm>
          <a:prstGeom prst="rect">
            <a:avLst/>
          </a:prstGeom>
          <a:noFill/>
        </p:spPr>
        <p:txBody>
          <a:bodyPr wrap="square" rtlCol="0">
            <a:spAutoFit/>
          </a:bodyPr>
          <a:lstStyle/>
          <a:p>
            <a:r>
              <a:rPr lang="tr-TR" b="1" dirty="0"/>
              <a:t>Kullanımı </a:t>
            </a:r>
          </a:p>
          <a:p>
            <a:r>
              <a:rPr lang="tr-TR" dirty="0"/>
              <a:t>Birden fazla boyutun birbiri ile ilişkisi olup olmadığını anlamak için kullanılabilir. Örneğin bir ülkedeki gelir seviyesi, ortalama maaşlar, ev kiraları gibi çok sayıda verinin toplanarak veri madenciliğinde kullanılması mümkündür. Bu veriler üzerinden ülke ile ilgili sonuçlara da ulaşılabilir ancak bütün bu verileri etkileyen daha derinde bazı parametreler bulunabilir. Örneğin eğitim seviyesi, ülkenin ticaret hacmi vs. gibi ve bu temel bileşenlere (</a:t>
            </a:r>
            <a:r>
              <a:rPr lang="tr-TR" dirty="0" err="1"/>
              <a:t>principle</a:t>
            </a:r>
            <a:r>
              <a:rPr lang="tr-TR" dirty="0"/>
              <a:t> </a:t>
            </a:r>
            <a:r>
              <a:rPr lang="tr-TR" dirty="0" err="1"/>
              <a:t>components</a:t>
            </a:r>
            <a:r>
              <a:rPr lang="tr-TR" dirty="0"/>
              <a:t>) bakılması sayesinde bu temel bileşenlerin etkilediği daha yüzeysel parametrelere bakılması gereksiz hale getirilmiş, veri analizi basitleştirilmiş ve sonuç ile etkiler arasındaki ilişki daha net anlaşılmış olur.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145755" y="760164"/>
            <a:ext cx="9430438" cy="923330"/>
          </a:xfrm>
          <a:prstGeom prst="rect">
            <a:avLst/>
          </a:prstGeom>
          <a:noFill/>
        </p:spPr>
        <p:txBody>
          <a:bodyPr wrap="square" rtlCol="0">
            <a:spAutoFit/>
          </a:bodyPr>
          <a:lstStyle/>
          <a:p>
            <a:r>
              <a:rPr lang="tr-TR" dirty="0"/>
              <a:t>PCA veri kümelerini sadeleştirmenin yanında verilerin birbiri ile olan ilişkisini de ortaya koyabileceği için verilerin sonuca etkilerinin ağırlıklarının hesaplanması için de kullanılabilir.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975555" y="851062"/>
            <a:ext cx="5046134" cy="510909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000" b="0" i="0" u="none" strike="noStrike" cap="none" normalizeH="0" baseline="0" dirty="0" err="1">
                <a:ln>
                  <a:noFill/>
                </a:ln>
                <a:solidFill>
                  <a:srgbClr val="222222"/>
                </a:solidFill>
                <a:effectLst/>
                <a:latin typeface="Arial" pitchFamily="34" charset="0"/>
                <a:cs typeface="Arial" pitchFamily="34" charset="0"/>
              </a:rPr>
              <a:t>Evaluator</a:t>
            </a:r>
            <a:r>
              <a:rPr kumimoji="0" lang="tr-TR" sz="1000" b="0" i="0" u="none" strike="noStrike" cap="none" normalizeH="0" baseline="0" dirty="0">
                <a:ln>
                  <a:noFill/>
                </a:ln>
                <a:solidFill>
                  <a:srgbClr val="222222"/>
                </a:solidFill>
                <a:effectLst/>
                <a:latin typeface="Arial" pitchFamily="34" charset="0"/>
                <a:cs typeface="Arial" pitchFamily="34" charset="0"/>
              </a:rPr>
              <a:t>:    </a:t>
            </a:r>
            <a:r>
              <a:rPr kumimoji="0" lang="tr-TR" sz="1000" b="0" i="0" u="none" strike="noStrike" cap="none" normalizeH="0" baseline="0" dirty="0" err="1">
                <a:ln>
                  <a:noFill/>
                </a:ln>
                <a:solidFill>
                  <a:srgbClr val="222222"/>
                </a:solidFill>
                <a:effectLst/>
                <a:latin typeface="Arial" pitchFamily="34" charset="0"/>
                <a:cs typeface="Arial" pitchFamily="34" charset="0"/>
              </a:rPr>
              <a:t>weka</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attributeSelection</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PrincipalComponents</a:t>
            </a:r>
            <a:r>
              <a:rPr kumimoji="0" lang="tr-TR" sz="1000" b="0" i="0" u="none" strike="noStrike" cap="none" normalizeH="0" baseline="0" dirty="0">
                <a:ln>
                  <a:noFill/>
                </a:ln>
                <a:solidFill>
                  <a:srgbClr val="222222"/>
                </a:solidFill>
                <a:effectLst/>
                <a:latin typeface="Arial" pitchFamily="34" charset="0"/>
                <a:cs typeface="Arial" pitchFamily="34" charset="0"/>
              </a:rPr>
              <a:t> -R 0.95 -A 5</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err="1">
                <a:ln>
                  <a:noFill/>
                </a:ln>
                <a:solidFill>
                  <a:srgbClr val="222222"/>
                </a:solidFill>
                <a:effectLst/>
                <a:latin typeface="Arial" pitchFamily="34" charset="0"/>
                <a:cs typeface="Arial" pitchFamily="34" charset="0"/>
              </a:rPr>
              <a:t>Search</a:t>
            </a:r>
            <a:r>
              <a:rPr kumimoji="0" lang="tr-TR" sz="1000" b="0" i="0" u="none" strike="noStrike" cap="none" normalizeH="0" baseline="0" dirty="0">
                <a:ln>
                  <a:noFill/>
                </a:ln>
                <a:solidFill>
                  <a:srgbClr val="222222"/>
                </a:solidFill>
                <a:effectLst/>
                <a:latin typeface="Arial" pitchFamily="34" charset="0"/>
                <a:cs typeface="Arial" pitchFamily="34" charset="0"/>
              </a:rPr>
              <a:t>:       </a:t>
            </a:r>
            <a:r>
              <a:rPr kumimoji="0" lang="tr-TR" sz="1000" b="0" i="0" u="none" strike="noStrike" cap="none" normalizeH="0" baseline="0" dirty="0" err="1">
                <a:ln>
                  <a:noFill/>
                </a:ln>
                <a:solidFill>
                  <a:srgbClr val="222222"/>
                </a:solidFill>
                <a:effectLst/>
                <a:latin typeface="Arial" pitchFamily="34" charset="0"/>
                <a:cs typeface="Arial" pitchFamily="34" charset="0"/>
              </a:rPr>
              <a:t>weka</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attributeSelection</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Ranker</a:t>
            </a:r>
            <a:r>
              <a:rPr kumimoji="0" lang="tr-TR" sz="1000" b="0" i="0" u="none" strike="noStrike" cap="none" normalizeH="0" baseline="0" dirty="0">
                <a:ln>
                  <a:noFill/>
                </a:ln>
                <a:solidFill>
                  <a:srgbClr val="222222"/>
                </a:solidFill>
                <a:effectLst/>
                <a:latin typeface="Arial" pitchFamily="34" charset="0"/>
                <a:cs typeface="Arial" pitchFamily="34" charset="0"/>
              </a:rPr>
              <a:t> -T -1.7976931348623157E308 -N -1</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err="1">
                <a:ln>
                  <a:noFill/>
                </a:ln>
                <a:solidFill>
                  <a:srgbClr val="222222"/>
                </a:solidFill>
                <a:effectLst/>
                <a:latin typeface="Arial" pitchFamily="34" charset="0"/>
                <a:cs typeface="Arial" pitchFamily="34" charset="0"/>
              </a:rPr>
              <a:t>Relation</a:t>
            </a:r>
            <a:r>
              <a:rPr kumimoji="0" lang="tr-TR" sz="1000" b="0" i="0" u="none" strike="noStrike" cap="none" normalizeH="0" baseline="0" dirty="0">
                <a:ln>
                  <a:noFill/>
                </a:ln>
                <a:solidFill>
                  <a:srgbClr val="222222"/>
                </a:solidFill>
                <a:effectLst/>
                <a:latin typeface="Arial" pitchFamily="34" charset="0"/>
                <a:cs typeface="Arial" pitchFamily="34" charset="0"/>
              </a:rPr>
              <a:t>:     </a:t>
            </a:r>
            <a:r>
              <a:rPr kumimoji="0" lang="tr-TR" sz="1000" b="0" i="0" u="none" strike="noStrike" cap="none" normalizeH="0" baseline="0" dirty="0" err="1">
                <a:ln>
                  <a:noFill/>
                </a:ln>
                <a:solidFill>
                  <a:srgbClr val="222222"/>
                </a:solidFill>
                <a:effectLst/>
                <a:latin typeface="Arial" pitchFamily="34" charset="0"/>
                <a:cs typeface="Arial" pitchFamily="34" charset="0"/>
              </a:rPr>
              <a:t>spect</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weka</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filters</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supervised</a:t>
            </a:r>
            <a:r>
              <a:rPr kumimoji="0" lang="tr-TR" sz="1000" b="0" i="0" u="none" strike="noStrike" cap="none" normalizeH="0" baseline="0" dirty="0">
                <a:ln>
                  <a:noFill/>
                </a:ln>
                <a:solidFill>
                  <a:srgbClr val="222222"/>
                </a:solidFill>
                <a:effectLst/>
                <a:latin typeface="Arial" pitchFamily="34" charset="0"/>
                <a:cs typeface="Arial" pitchFamily="34" charset="0"/>
              </a:rPr>
              <a:t>.</a:t>
            </a:r>
            <a:r>
              <a:rPr kumimoji="0" lang="tr-TR" sz="1000" b="0" i="0" u="none" strike="noStrike" cap="none" normalizeH="0" baseline="0" dirty="0" err="1">
                <a:ln>
                  <a:noFill/>
                </a:ln>
                <a:solidFill>
                  <a:srgbClr val="222222"/>
                </a:solidFill>
                <a:effectLst/>
                <a:latin typeface="Arial" pitchFamily="34" charset="0"/>
                <a:cs typeface="Arial" pitchFamily="34" charset="0"/>
              </a:rPr>
              <a:t>instance</a:t>
            </a:r>
            <a:r>
              <a:rPr kumimoji="0" lang="tr-TR" sz="1000" b="0" i="0" u="none" strike="noStrike" cap="none" normalizeH="0" baseline="0" dirty="0">
                <a:ln>
                  <a:noFill/>
                </a:ln>
                <a:solidFill>
                  <a:srgbClr val="222222"/>
                </a:solidFill>
                <a:effectLst/>
                <a:latin typeface="Arial" pitchFamily="34" charset="0"/>
                <a:cs typeface="Arial" pitchFamily="34" charset="0"/>
              </a:rPr>
              <a:t>.SMOTE-C0-K5-P100.0-S1</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err="1">
                <a:ln>
                  <a:noFill/>
                </a:ln>
                <a:solidFill>
                  <a:srgbClr val="222222"/>
                </a:solidFill>
                <a:effectLst/>
                <a:latin typeface="Arial" pitchFamily="34" charset="0"/>
                <a:cs typeface="Arial" pitchFamily="34" charset="0"/>
              </a:rPr>
              <a:t>Instances</a:t>
            </a:r>
            <a:r>
              <a:rPr kumimoji="0" lang="tr-TR" sz="1000" b="0" i="0" u="none" strike="noStrike" cap="none" normalizeH="0" baseline="0" dirty="0">
                <a:ln>
                  <a:noFill/>
                </a:ln>
                <a:solidFill>
                  <a:srgbClr val="222222"/>
                </a:solidFill>
                <a:effectLst/>
                <a:latin typeface="Arial" pitchFamily="34" charset="0"/>
                <a:cs typeface="Arial" pitchFamily="34" charset="0"/>
              </a:rPr>
              <a:t>:    386</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err="1">
                <a:ln>
                  <a:noFill/>
                </a:ln>
                <a:solidFill>
                  <a:srgbClr val="222222"/>
                </a:solidFill>
                <a:effectLst/>
                <a:latin typeface="Arial" pitchFamily="34" charset="0"/>
                <a:cs typeface="Arial" pitchFamily="34" charset="0"/>
              </a:rPr>
              <a:t>Attributes</a:t>
            </a:r>
            <a:r>
              <a:rPr kumimoji="0" lang="tr-TR" sz="1000" b="0" i="0" u="none" strike="noStrike" cap="none" normalizeH="0" baseline="0" dirty="0">
                <a:ln>
                  <a:noFill/>
                </a:ln>
                <a:solidFill>
                  <a:srgbClr val="222222"/>
                </a:solidFill>
                <a:effectLst/>
                <a:latin typeface="Arial" pitchFamily="34" charset="0"/>
                <a:cs typeface="Arial" pitchFamily="34" charset="0"/>
              </a:rPr>
              <a:t>:   23</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tani2</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tani3</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tani4</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tani5</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tani6</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tani7</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tani8</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tani9</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tani10</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tani11</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tani12</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tani13</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tani14</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tani15</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tani16</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tani17</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tani18</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tani19</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tani20</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tani21</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tani22</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a:ln>
                  <a:noFill/>
                </a:ln>
                <a:solidFill>
                  <a:srgbClr val="222222"/>
                </a:solidFill>
                <a:effectLst/>
                <a:latin typeface="Arial" pitchFamily="34" charset="0"/>
                <a:cs typeface="Arial" pitchFamily="34" charset="0"/>
              </a:rPr>
              <a:t>              </a:t>
            </a:r>
            <a:r>
              <a:rPr kumimoji="0" lang="tr-TR" sz="1000" b="0" i="0" u="none" strike="noStrike" cap="none" normalizeH="0" baseline="0" dirty="0" err="1">
                <a:ln>
                  <a:noFill/>
                </a:ln>
                <a:solidFill>
                  <a:srgbClr val="222222"/>
                </a:solidFill>
                <a:effectLst/>
                <a:latin typeface="Arial" pitchFamily="34" charset="0"/>
                <a:cs typeface="Arial" pitchFamily="34" charset="0"/>
              </a:rPr>
              <a:t>class</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000" b="0" i="0" u="none" strike="noStrike" cap="none" normalizeH="0" baseline="0" dirty="0" err="1">
                <a:ln>
                  <a:noFill/>
                </a:ln>
                <a:solidFill>
                  <a:srgbClr val="222222"/>
                </a:solidFill>
                <a:effectLst/>
                <a:latin typeface="Arial" pitchFamily="34" charset="0"/>
                <a:cs typeface="Arial" pitchFamily="34" charset="0"/>
              </a:rPr>
              <a:t>Evaluation</a:t>
            </a:r>
            <a:r>
              <a:rPr kumimoji="0" lang="tr-TR" sz="1000" b="0" i="0" u="none" strike="noStrike" cap="none" normalizeH="0" baseline="0" dirty="0">
                <a:ln>
                  <a:noFill/>
                </a:ln>
                <a:solidFill>
                  <a:srgbClr val="222222"/>
                </a:solidFill>
                <a:effectLst/>
                <a:latin typeface="Arial" pitchFamily="34" charset="0"/>
                <a:cs typeface="Arial" pitchFamily="34" charset="0"/>
              </a:rPr>
              <a:t> </a:t>
            </a:r>
            <a:r>
              <a:rPr kumimoji="0" lang="tr-TR" sz="1000" b="0" i="0" u="none" strike="noStrike" cap="none" normalizeH="0" baseline="0" dirty="0" err="1">
                <a:ln>
                  <a:noFill/>
                </a:ln>
                <a:solidFill>
                  <a:srgbClr val="222222"/>
                </a:solidFill>
                <a:effectLst/>
                <a:latin typeface="Arial" pitchFamily="34" charset="0"/>
                <a:cs typeface="Arial" pitchFamily="34" charset="0"/>
              </a:rPr>
              <a:t>mode</a:t>
            </a:r>
            <a:r>
              <a:rPr kumimoji="0" lang="tr-TR" sz="1000" b="0" i="0" u="none" strike="noStrike" cap="none" normalizeH="0" baseline="0" dirty="0">
                <a:ln>
                  <a:noFill/>
                </a:ln>
                <a:solidFill>
                  <a:srgbClr val="222222"/>
                </a:solidFill>
                <a:effectLst/>
                <a:latin typeface="Arial" pitchFamily="34" charset="0"/>
                <a:cs typeface="Arial" pitchFamily="34" charset="0"/>
              </a:rPr>
              <a:t>:    </a:t>
            </a:r>
            <a:r>
              <a:rPr kumimoji="0" lang="tr-TR" sz="1000" b="0" i="0" u="none" strike="noStrike" cap="none" normalizeH="0" baseline="0" dirty="0" err="1">
                <a:ln>
                  <a:noFill/>
                </a:ln>
                <a:solidFill>
                  <a:srgbClr val="222222"/>
                </a:solidFill>
                <a:effectLst/>
                <a:latin typeface="Arial" pitchFamily="34" charset="0"/>
                <a:cs typeface="Arial" pitchFamily="34" charset="0"/>
              </a:rPr>
              <a:t>evaluate</a:t>
            </a:r>
            <a:r>
              <a:rPr kumimoji="0" lang="tr-TR" sz="1000" b="0" i="0" u="none" strike="noStrike" cap="none" normalizeH="0" baseline="0" dirty="0">
                <a:ln>
                  <a:noFill/>
                </a:ln>
                <a:solidFill>
                  <a:srgbClr val="222222"/>
                </a:solidFill>
                <a:effectLst/>
                <a:latin typeface="Arial" pitchFamily="34" charset="0"/>
                <a:cs typeface="Arial" pitchFamily="34" charset="0"/>
              </a:rPr>
              <a:t> on </a:t>
            </a:r>
            <a:r>
              <a:rPr kumimoji="0" lang="tr-TR" sz="1000" b="0" i="0" u="none" strike="noStrike" cap="none" normalizeH="0" baseline="0" dirty="0" err="1">
                <a:ln>
                  <a:noFill/>
                </a:ln>
                <a:solidFill>
                  <a:srgbClr val="222222"/>
                </a:solidFill>
                <a:effectLst/>
                <a:latin typeface="Arial" pitchFamily="34" charset="0"/>
                <a:cs typeface="Arial" pitchFamily="34" charset="0"/>
              </a:rPr>
              <a:t>all</a:t>
            </a:r>
            <a:r>
              <a:rPr kumimoji="0" lang="tr-TR" sz="1000" b="0" i="0" u="none" strike="noStrike" cap="none" normalizeH="0" baseline="0" dirty="0">
                <a:ln>
                  <a:noFill/>
                </a:ln>
                <a:solidFill>
                  <a:srgbClr val="222222"/>
                </a:solidFill>
                <a:effectLst/>
                <a:latin typeface="Arial" pitchFamily="34" charset="0"/>
                <a:cs typeface="Arial" pitchFamily="34" charset="0"/>
              </a:rPr>
              <a:t> </a:t>
            </a:r>
            <a:r>
              <a:rPr kumimoji="0" lang="tr-TR" sz="1000" b="0" i="0" u="none" strike="noStrike" cap="none" normalizeH="0" baseline="0" dirty="0" err="1">
                <a:ln>
                  <a:noFill/>
                </a:ln>
                <a:solidFill>
                  <a:srgbClr val="222222"/>
                </a:solidFill>
                <a:effectLst/>
                <a:latin typeface="Arial" pitchFamily="34" charset="0"/>
                <a:cs typeface="Arial" pitchFamily="34" charset="0"/>
              </a:rPr>
              <a:t>training</a:t>
            </a:r>
            <a:r>
              <a:rPr kumimoji="0" lang="tr-TR" sz="1000" b="0" i="0" u="none" strike="noStrike" cap="none" normalizeH="0" baseline="0" dirty="0">
                <a:ln>
                  <a:noFill/>
                </a:ln>
                <a:solidFill>
                  <a:srgbClr val="222222"/>
                </a:solidFill>
                <a:effectLst/>
                <a:latin typeface="Arial" pitchFamily="34" charset="0"/>
                <a:cs typeface="Arial" pitchFamily="34" charset="0"/>
              </a:rPr>
              <a:t> data</a:t>
            </a:r>
            <a:endParaRPr kumimoji="0" 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tr-TR" sz="1800" b="0" i="0" u="none" strike="noStrike" cap="none" normalizeH="0" baseline="0" dirty="0">
                <a:ln>
                  <a:noFill/>
                </a:ln>
                <a:solidFill>
                  <a:schemeClr val="tx1"/>
                </a:solidFill>
                <a:effectLst/>
                <a:latin typeface="Arial" pitchFamily="34" charset="0"/>
                <a:cs typeface="Arial" pitchFamily="34" charset="0"/>
              </a:rPr>
            </a:br>
            <a:endParaRPr kumimoji="0" lang="tr-TR"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3136135" y="-159306"/>
            <a:ext cx="6096000" cy="7017306"/>
          </a:xfrm>
          <a:prstGeom prst="rect">
            <a:avLst/>
          </a:prstGeom>
        </p:spPr>
        <p:txBody>
          <a:bodyPr>
            <a:spAutoFit/>
          </a:bodyPr>
          <a:lstStyle/>
          <a:p>
            <a:r>
              <a:rPr lang="en-US" sz="900" dirty="0"/>
              <a:t>=== Attribute Selection on all input data ===</a:t>
            </a:r>
          </a:p>
          <a:p>
            <a:r>
              <a:rPr lang="en-US" sz="900" dirty="0"/>
              <a:t>Search Method:</a:t>
            </a:r>
          </a:p>
          <a:p>
            <a:r>
              <a:rPr lang="en-US" sz="900" dirty="0"/>
              <a:t>Attribute ranking.</a:t>
            </a:r>
          </a:p>
          <a:p>
            <a:r>
              <a:rPr lang="en-US" sz="900" dirty="0"/>
              <a:t>Attribute Evaluator (unsupervised):</a:t>
            </a:r>
          </a:p>
          <a:p>
            <a:r>
              <a:rPr lang="en-US" sz="900" dirty="0"/>
              <a:t>Principal Components Attribute Transformer</a:t>
            </a:r>
          </a:p>
          <a:p>
            <a:r>
              <a:rPr lang="en-US" sz="900" dirty="0"/>
              <a:t>Correlation matrix</a:t>
            </a:r>
          </a:p>
          <a:p>
            <a:r>
              <a:rPr lang="en-US" sz="900" dirty="0"/>
              <a:t>  1      0.24   0.01   0.21   0.49   0.61   0.07   0      0.22   0.38   0.58   0.13  -0.06   0.08   0.28   0.31   0.19   0.22   0.25   0.2    0.14   0.21 </a:t>
            </a:r>
          </a:p>
          <a:p>
            <a:r>
              <a:rPr lang="en-US" sz="900" dirty="0"/>
              <a:t>  0.24   1      0.34   0.06   0.05   0.2    0.62   0.24   0.04   0.02   0.29   0.64   0.21   0.33   0.31   0.08   0.3    0.03   0.27   0.56   0.32   0.21 </a:t>
            </a:r>
          </a:p>
          <a:p>
            <a:r>
              <a:rPr lang="en-US" sz="900" dirty="0"/>
              <a:t>  0.01   0.34   1      0.01   0.05   0.02   0.25   0.62   0.07   0.04   0.09   0.22   0.49   0.54   0.39   0.04   0.17   0.19   0.36   0.26   0.17   0.22 </a:t>
            </a:r>
          </a:p>
          <a:p>
            <a:r>
              <a:rPr lang="en-US" sz="900" dirty="0"/>
              <a:t>  0.21   0.06   0.01   1      0.22   0.1   -0      0.14   0.69   0.14   0.04  -0.01   0.11   0.18   0.16   0.04   0.06   0.37   0.24   0.07  -0.12   0.17 </a:t>
            </a:r>
          </a:p>
          <a:p>
            <a:r>
              <a:rPr lang="en-US" sz="900" dirty="0"/>
              <a:t>  0.49   0.05   0.05   0.22   1      0.33  -0.06   0.02   0.19   0.69   0.32  -0.04  -0.03   0.12   0.15   0.34   0.2    0.3    0.14   0.01   0.1    0.21 </a:t>
            </a:r>
          </a:p>
          <a:p>
            <a:r>
              <a:rPr lang="en-US" sz="900" dirty="0"/>
              <a:t>  0.61   0.2    0.02   0.1    0.33   1      0.16  -0.02   0.16   0.33   0.75   0.17  -0.05   0.05   0.13   0.33   0.23   0.07   0.12   0.31   0.25   0.2  </a:t>
            </a:r>
          </a:p>
          <a:p>
            <a:r>
              <a:rPr lang="en-US" sz="900" dirty="0"/>
              <a:t>  0.07   0.62   0.25  -0     -0.06   0.16   1      0.21  -0.02  -0.03   0.21   0.68   0.22   0.3    0.25   0.06   0.18  -0.04   0.19   0.52   0.28   0.26 </a:t>
            </a:r>
          </a:p>
          <a:p>
            <a:r>
              <a:rPr lang="en-US" sz="900" dirty="0"/>
              <a:t>  0      0.24   0.62   0.14   0.02  -0.02   0.21   1      0.15  -0      0      0.14   0.71   0.55   0.35  -0.06   0.05   0.26   0.3    0.16   0.06   0.15 </a:t>
            </a:r>
          </a:p>
          <a:p>
            <a:r>
              <a:rPr lang="en-US" sz="900" dirty="0"/>
              <a:t>  0.22   0.04   0.07   0.69   0.19   0.16  -0.02   0.15   1      0.16   0.08   0.01   0.09   0.18   0.05   0      0.1    0.43   0.17   0.01  -0.15   0.22 </a:t>
            </a:r>
          </a:p>
          <a:p>
            <a:r>
              <a:rPr lang="en-US" sz="900" dirty="0"/>
              <a:t>  0.38   0.02   0.04   0.14   0.69   0.33  -0.03  -0      0.16   1      0.31   0     -0.01   0.09   0.09   0.31   0.2    0.27   0.11   0.04   0.09   0.18 </a:t>
            </a:r>
          </a:p>
          <a:p>
            <a:r>
              <a:rPr lang="en-US" sz="900" dirty="0"/>
              <a:t>  0.58   0.29   0.09   0.04   0.32   0.75   0.21   0      0.08   0.31   1      0.27  -0.03   0.03   0.17   0.4    0.34   0.05   0.18   0.37   0.32   0.19 </a:t>
            </a:r>
          </a:p>
          <a:p>
            <a:r>
              <a:rPr lang="en-US" sz="900" dirty="0"/>
              <a:t>  0.13   0.64   0.22  -0.01  -0.04   0.17   0.68   0.14   0.01   0      0.27   1      0.23   0.28   0.23   0.16   0.28  -0.04   0.2    0.56   0.44   0.34 </a:t>
            </a:r>
          </a:p>
          <a:p>
            <a:r>
              <a:rPr lang="en-US" sz="900" dirty="0"/>
              <a:t> -0.06   0.21   0.49   0.11  -0.03  -0.05   0.22   0.71   0.09  -0.01  -0.03   0.23   1      0.48   0.36   0.02   0.09   0.21   0.29   0.17   0.1    0.18 </a:t>
            </a:r>
          </a:p>
          <a:p>
            <a:r>
              <a:rPr lang="en-US" sz="900" dirty="0"/>
              <a:t>  0.08   0.33   0.54   0.18   0.12   0.05   0.3    0.55   0.18   0.09   0.03   0.28   0.48   1      0.44   0      0.13   0.32   0.38   0.28   0.21   0.19 </a:t>
            </a:r>
          </a:p>
          <a:p>
            <a:r>
              <a:rPr lang="en-US" sz="900" dirty="0"/>
              <a:t>  0.28   0.31   0.39   0.16   0.15   0.13   0.25   0.35   0.05   0.09   0.17   0.23   0.36   0.44   1      0.1    0.19   0.28   0.54   0.26   0.25   0.25 </a:t>
            </a:r>
          </a:p>
          <a:p>
            <a:r>
              <a:rPr lang="en-US" sz="900" dirty="0"/>
              <a:t>  0.31   0.08   0.04   0.04   0.34   0.33   0.06  -0.06   0      0.31   0.4    0.16   0.02   0      0.1    1      0.37   0.07   0.13   0.16   0.19   0.19 </a:t>
            </a:r>
          </a:p>
          <a:p>
            <a:r>
              <a:rPr lang="en-US" sz="900" dirty="0"/>
              <a:t>  0.19   0.3    0.17   0.06   0.2    0.23   0.18   0.05   0.1    0.2    0.34   0.28   0.09   0.13   0.19   0.37   1      0.2    0.17   0.29   0.24   0.2  </a:t>
            </a:r>
          </a:p>
          <a:p>
            <a:r>
              <a:rPr lang="en-US" sz="900" dirty="0"/>
              <a:t>  0.22   0.03   0.19   0.37   0.3    0.07  -0.04   0.26   0.43   0.27   0.05  -0.04   0.21   0.32   0.28   0.07   0.2    1      0.31  -0.08  -0.05   0.15 </a:t>
            </a:r>
          </a:p>
          <a:p>
            <a:r>
              <a:rPr lang="en-US" sz="900" dirty="0"/>
              <a:t>  0.25   0.27   0.36   0.24   0.14   0.12   0.19   0.3    0.17   0.11   0.18   0.2    0.29   0.38   0.54   0.13   0.17   0.31   1      0.21   0.14   0.25 </a:t>
            </a:r>
          </a:p>
          <a:p>
            <a:r>
              <a:rPr lang="en-US" sz="900" dirty="0"/>
              <a:t>  0.2    0.56   0.26   0.07   0.01   0.31   0.52   0.16   0.01   0.04   0.37   0.56   0.17   0.28   0.26   0.16   0.29  -0.08   0.21   1      0.47   0.28 </a:t>
            </a:r>
          </a:p>
          <a:p>
            <a:r>
              <a:rPr lang="en-US" sz="900" dirty="0"/>
              <a:t>  0.14   0.32   0.17  -0.12   0.1    0.25   0.28   0.06  -0.15   0.09   0.32   0.44   0.1    0.21   0.25   0.19   0.24  -0.05   0.14   0.47   1      0.25 </a:t>
            </a:r>
          </a:p>
          <a:p>
            <a:r>
              <a:rPr lang="en-US" sz="900" dirty="0"/>
              <a:t>  0.21   0.21   0.22   0.17   0.21   0.2    0.26   0.15   0.22   0.18   0.19   0.34   0.18   0.19   0.25   0.19   0.2    0.15   0.25   0.28   0.25   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219200" y="1478146"/>
            <a:ext cx="184731" cy="815608"/>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sz="900" b="0" i="0" u="none" strike="noStrike" cap="none" normalizeH="0" baseline="0" dirty="0">
                <a:ln>
                  <a:noFill/>
                </a:ln>
                <a:solidFill>
                  <a:srgbClr val="222222"/>
                </a:solidFill>
                <a:effectLst/>
                <a:latin typeface="Arial" pitchFamily="34" charset="0"/>
                <a:cs typeface="Arial" pitchFamily="34" charset="0"/>
              </a:rPr>
            </a:br>
            <a:endParaRPr kumimoji="0" lang="tr-TR" sz="900" b="0" i="0" u="none" strike="noStrike" cap="none" normalizeH="0" baseline="0" dirty="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tr-TR" sz="1100" b="0" i="0" u="none" strike="noStrike" cap="none" normalizeH="0" baseline="0" dirty="0">
                <a:ln>
                  <a:noFill/>
                </a:ln>
                <a:solidFill>
                  <a:schemeClr val="tx1"/>
                </a:solidFill>
                <a:effectLst/>
                <a:latin typeface="Arial" pitchFamily="34" charset="0"/>
                <a:cs typeface="Arial" pitchFamily="34" charset="0"/>
              </a:rPr>
            </a:br>
            <a:endParaRPr kumimoji="0" lang="tr-TR" sz="1800" b="0" i="0" u="none" strike="noStrike" cap="none" normalizeH="0" baseline="0" dirty="0">
              <a:ln>
                <a:noFill/>
              </a:ln>
              <a:solidFill>
                <a:schemeClr val="tx1"/>
              </a:solidFill>
              <a:effectLst/>
              <a:latin typeface="Arial" pitchFamily="34" charset="0"/>
              <a:cs typeface="Arial" pitchFamily="34" charset="0"/>
            </a:endParaRPr>
          </a:p>
        </p:txBody>
      </p:sp>
      <p:sp>
        <p:nvSpPr>
          <p:cNvPr id="31746" name="Rectangle 2"/>
          <p:cNvSpPr>
            <a:spLocks noChangeArrowheads="1"/>
          </p:cNvSpPr>
          <p:nvPr/>
        </p:nvSpPr>
        <p:spPr bwMode="auto">
          <a:xfrm>
            <a:off x="495300" y="1176912"/>
            <a:ext cx="7696200" cy="330859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err="1">
                <a:ln>
                  <a:noFill/>
                </a:ln>
                <a:solidFill>
                  <a:srgbClr val="222222"/>
                </a:solidFill>
                <a:effectLst/>
                <a:latin typeface="Arial" pitchFamily="34" charset="0"/>
                <a:cs typeface="Arial" pitchFamily="34" charset="0"/>
              </a:rPr>
              <a:t>eigenvalue</a:t>
            </a:r>
            <a:r>
              <a:rPr kumimoji="0" lang="tr-TR" sz="1100" b="0" i="0" u="none" strike="noStrike" cap="none" normalizeH="0" baseline="0" dirty="0">
                <a:ln>
                  <a:noFill/>
                </a:ln>
                <a:solidFill>
                  <a:srgbClr val="222222"/>
                </a:solidFill>
                <a:effectLst/>
                <a:latin typeface="Arial" pitchFamily="34" charset="0"/>
                <a:cs typeface="Arial" pitchFamily="34" charset="0"/>
              </a:rPr>
              <a:t> </a:t>
            </a:r>
            <a:r>
              <a:rPr kumimoji="0" lang="tr-TR" sz="1100" b="0" i="0" u="none" strike="noStrike" cap="none" normalizeH="0" baseline="0" dirty="0" err="1">
                <a:ln>
                  <a:noFill/>
                </a:ln>
                <a:solidFill>
                  <a:srgbClr val="222222"/>
                </a:solidFill>
                <a:effectLst/>
                <a:latin typeface="Arial" pitchFamily="34" charset="0"/>
                <a:cs typeface="Arial" pitchFamily="34" charset="0"/>
              </a:rPr>
              <a:t>proportion</a:t>
            </a:r>
            <a:r>
              <a:rPr kumimoji="0" lang="tr-TR" sz="1100" b="0" i="0" u="none" strike="noStrike" cap="none" normalizeH="0" baseline="0" dirty="0">
                <a:ln>
                  <a:noFill/>
                </a:ln>
                <a:solidFill>
                  <a:srgbClr val="222222"/>
                </a:solidFill>
                <a:effectLst/>
                <a:latin typeface="Arial" pitchFamily="34" charset="0"/>
                <a:cs typeface="Arial" pitchFamily="34" charset="0"/>
              </a:rPr>
              <a:t> </a:t>
            </a:r>
            <a:r>
              <a:rPr kumimoji="0" lang="tr-TR" sz="1100" b="0" i="0" u="none" strike="noStrike" cap="none" normalizeH="0" baseline="0" dirty="0" err="1">
                <a:ln>
                  <a:noFill/>
                </a:ln>
                <a:solidFill>
                  <a:srgbClr val="222222"/>
                </a:solidFill>
                <a:effectLst/>
                <a:latin typeface="Arial" pitchFamily="34" charset="0"/>
                <a:cs typeface="Arial" pitchFamily="34" charset="0"/>
              </a:rPr>
              <a:t>cumulative</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5.42103   0.24641   0.24641 -0.28tani2-0.269tani20-0.262tani12-0.258tani15-0.253tani14...</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3.07151   0.13961   0.38602 0.339tani5+0.333tani1+0.323tani6+0.319tani10-0.302tani13...</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2.6584    0.12084   0.50686 0.387tani18+0.348tani9+0.341tani4-0.294tani12-0.272tani20...</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1.44832   0.06583   0.57269 -0.501tani9-0.492tani4+0.253tani3-0.225tani7-0.224tani12...</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1.05546   0.04798   0.62067 -0.431tani17+0.405tani6+0.361tani1+0.315tani11-0.301tani16...</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0.95155   0.04325   0.66392 0.556tani19+0.521tani15-0.34tani8-0.267tani13-0.201tani6...</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0.91442   0.04156   0.70549 0.56 tani17+0.395tani16-0.389tani10-0.368tani5-0.231tani22...</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0.83171   0.03781   0.74329 0.687tani22-0.385tani2+0.263tani21-0.233tani18-0.227tani17...</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0.72183   0.03281   0.7761  0.674tani21-0.306tani7-0.304tani16-0.266tani22+0.25 tani14...</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0.63133   0.0287    0.8048  0.502tani16+0.404tani4-0.395tani22-0.381tani18-0.303tani17...</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0.57186   0.02599   0.83079 0.529tani3-0.465tani18-0.367tani13+0.247tani20-0.243tani12...</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0.51239   0.02329   0.85408 -0.44tani14-0.371tani16+0.368tani13+0.344tani17+0.332tani15...</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0.47193   0.02145   0.87553 -0.588tani19+0.358tani1+0.343tani15-0.323tani10+0.288tani14...</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0.42848   0.01948   0.89501 0.392tani2-0.362tani14-0.359tani20+0.352tani21+0.273tani1...</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0.39777   0.01808   0.91309 0.507tani14-0.464tani20-0.453tani18+0.282tani17-0.268tani3...</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0.37888   0.01722   0.93031 0.488tani20-0.407tani15+0.312tani1-0.306tani3-0.306tani7...</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0.31723   0.01442   0.94473 0.419tani12-0.399tani7-0.369tani5+0.36 tani10+0.312tani9...</a:t>
            </a:r>
            <a:endParaRPr kumimoji="0" lang="tr-TR"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a:ln>
                  <a:noFill/>
                </a:ln>
                <a:solidFill>
                  <a:srgbClr val="222222"/>
                </a:solidFill>
                <a:effectLst/>
                <a:latin typeface="Arial" pitchFamily="34" charset="0"/>
                <a:cs typeface="Arial" pitchFamily="34" charset="0"/>
              </a:rPr>
              <a:t>  0.27976   0.01272   0.95745 -0.623tani2+0.424tani1+0.351tani7-0.211tani6+0.189tani3...</a:t>
            </a:r>
            <a:endParaRPr kumimoji="0" lang="tr-TR" sz="11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2105025" y="0"/>
            <a:ext cx="6096000" cy="6463308"/>
          </a:xfrm>
          <a:prstGeom prst="rect">
            <a:avLst/>
          </a:prstGeom>
        </p:spPr>
        <p:txBody>
          <a:bodyPr>
            <a:spAutoFit/>
          </a:bodyPr>
          <a:lstStyle/>
          <a:p>
            <a:r>
              <a:rPr lang="tr-TR" sz="900" dirty="0" err="1"/>
              <a:t>Eigenvectors</a:t>
            </a:r>
            <a:endParaRPr lang="tr-TR" sz="900" dirty="0"/>
          </a:p>
          <a:p>
            <a:r>
              <a:rPr lang="tr-TR" sz="900" dirty="0"/>
              <a:t> V1  V2  V3  V4  V5  V6  V7  V8  V9  V10  V11  V12  V13  V14  V15  V16  V17  V18 </a:t>
            </a:r>
          </a:p>
          <a:p>
            <a:r>
              <a:rPr lang="tr-TR" sz="900" dirty="0"/>
              <a:t>-0.2179  0.3325  0.0294  0.0045  0.3606  0.07   -0.0714 -0.06   -0.1226 -0.0825 -0.0988  0.1017  0.3581  0.2731  0.1121  0.3121 0.1678  0.4235 tani1</a:t>
            </a:r>
          </a:p>
          <a:p>
            <a:r>
              <a:rPr lang="tr-TR" sz="900" dirty="0"/>
              <a:t>-0.2799 -0.1227 -0.212  -0.188   0.0163 -0.0417 -0.0768 -0.3849 -0.113  -0.0409  0.1357  0.0791  0.1368  0.3916 -0.0614  0.133  -0.0428 -0.6225 tani2</a:t>
            </a:r>
          </a:p>
          <a:p>
            <a:r>
              <a:rPr lang="tr-TR" sz="900" dirty="0"/>
              <a:t>-0.2338 -0.2579  0.1133  0.2531  0.0317 -0.1731  0.0696  0.0316 -0.0086 -0.1578  0.5289 -0.2343  0.088   0.209  -0.2678 -0.3058 0.1197  0.1891 tani3</a:t>
            </a:r>
          </a:p>
          <a:p>
            <a:r>
              <a:rPr lang="tr-TR" sz="900" dirty="0"/>
              <a:t>-0.1197  0.0881  0.3409 -0.4918  0.0068  0.0081  0.058   0.0591  0.0959  0.4036  0.0828  0.1547  0.0526 -0.0184 -0.0488 -0.1234 -0.2773 -0.1065 tani4</a:t>
            </a:r>
          </a:p>
          <a:p>
            <a:r>
              <a:rPr lang="tr-TR" sz="900" dirty="0"/>
              <a:t>-0.1611  0.3391  0.1746  0.2093 -0.1896 -0.0949 -0.3678 -0.1514 -0.0124  0.1116  0.0986  0.1403  0.097   0.134   0.0646  0.0561 -0.3687  0.133  tani5</a:t>
            </a:r>
          </a:p>
          <a:p>
            <a:r>
              <a:rPr lang="tr-TR" sz="900" dirty="0"/>
              <a:t>-0.2122  0.3232 -0.1094  0.0107  0.4054 -0.2015  0.1074  0.1289  0.0643 -0.1422 -0.0851 -0.1048 -0.0971 -0.2332  0.0796 -0.0938 -0.0476 -0.2111 tani6</a:t>
            </a:r>
          </a:p>
          <a:p>
            <a:r>
              <a:rPr lang="tr-TR" sz="900" dirty="0"/>
              <a:t>-0.2391 -0.1727 -0.2569 -0.2251 -0.0478 -0.1003 -0.17   -0.2069 -0.3056 -0.0142 -0.1981 -0.1111 -0.0758 -0.2503 -0.0235 -0.3057 -0.399   0.3513 tani7</a:t>
            </a:r>
          </a:p>
          <a:p>
            <a:r>
              <a:rPr lang="tr-TR" sz="900" dirty="0"/>
              <a:t>-0.2044 -0.2983  0.2303  0.1923  0.1373 -0.3397  0.0779  0.0734 -0.0338  0.0062 -0.0667  0.1498 -0.0244  0.1361 -0.0478  0.0563 -0.2508  0.0874 tani8</a:t>
            </a:r>
          </a:p>
          <a:p>
            <a:r>
              <a:rPr lang="tr-TR" sz="900" dirty="0"/>
              <a:t>-0.117   0.1036  0.3484 -0.5007 -0.0217 -0.1648  0.1076  0.0967  0.1132 -0.0123  0.1027 -0.0592 -0.0276  0.1223  0.1129 -0.2038 0.3117  0.1358 tani9</a:t>
            </a:r>
          </a:p>
          <a:p>
            <a:r>
              <a:rPr lang="tr-TR" sz="900" dirty="0"/>
              <a:t>-0.1476  0.3189  0.1381  0.2234 -0.2546 -0.1856 -0.3892 -0.1683 -0.0161  0.0819  0.0916  0.1192 -0.3232 -0.2062 -0.0504 -0.1375 0.3598 -0.1233 tani10</a:t>
            </a:r>
          </a:p>
          <a:p>
            <a:r>
              <a:rPr lang="tr-TR" sz="900" dirty="0"/>
              <a:t>-0.2382  0.2979 -0.1684  0.0643  0.3149 -0.1278  0.2116  0.0622  0.0103 -0.1188 -0.003  -0.0373 -0.215  -0.0175 -0.0233 -0.1832 -0.093  -0.1438 tani11</a:t>
            </a:r>
          </a:p>
          <a:p>
            <a:r>
              <a:rPr lang="tr-TR" sz="900" dirty="0"/>
              <a:t>-0.2617 -0.1275 -0.2943 -0.2239 -0.1708 -0.0278 -0.1089 -0.0592 -0.1208  0.0234 -0.2427 -0.0674 -0.0868  0.1737  0.1666 -0.0922 0.419   0.1388 tani12</a:t>
            </a:r>
          </a:p>
          <a:p>
            <a:r>
              <a:rPr lang="tr-TR" sz="900" dirty="0"/>
              <a:t>-0.1935 -0.3019  0.1763  0.1874  0.0094 -0.2672  0.1324  0.172  -0.1025  0.1741 -0.3673  0.3683 -0.1841  0.0173  0.0896  0.1583 0.1503 -0.0701 tani13</a:t>
            </a:r>
          </a:p>
          <a:p>
            <a:r>
              <a:rPr lang="tr-TR" sz="900" dirty="0"/>
              <a:t>-0.2531 -0.2296  0.1741  0.0956  0.0206 -0.0597 -0.1202 -0.1177  0.2501  0.0682  0.0246 -0.4398  0.2881 -0.3618  0.5068  0.1737 0.0211 -0.1326 tani14</a:t>
            </a:r>
          </a:p>
          <a:p>
            <a:r>
              <a:rPr lang="tr-TR" sz="900" dirty="0"/>
              <a:t>-0.2578 -0.111   0.1086  0.1546  0.1752  0.5206 -0.0433 -0.0205 -0.0279  0.054  -0.1027  0.3324  0.3428 -0.2564 -0.1614 -0.4071 0.1693 -0.1002 tani15</a:t>
            </a:r>
          </a:p>
          <a:p>
            <a:r>
              <a:rPr lang="tr-TR" sz="900" dirty="0"/>
              <a:t>-0.1551  0.2526 -0.074   0.2055 -0.3006  0.0061  0.3952  0.1323 -0.3044  0.5017 -0.1196 -0.3712  0.2153  0.0584 -0.1486  0.0031 0.0327 -0.0644 tani16</a:t>
            </a:r>
          </a:p>
          <a:p>
            <a:r>
              <a:rPr lang="tr-TR" sz="900" dirty="0"/>
              <a:t>-0.2038  0.1052 -0.0765  0.037  -0.4307  0.0657  0.56   -0.2268  0.1274 -0.3026  0.163   0.3436  0.0181 -0.1308  0.2815  0.0203 -0.0842  0.1204 tani17</a:t>
            </a:r>
          </a:p>
          <a:p>
            <a:r>
              <a:rPr lang="tr-TR" sz="900" dirty="0"/>
              <a:t>-0.1502  0.0556  0.3874 -0.0423 -0.154   0.1303  0.0643 -0.2328  0.1664 -0.3814 -0.4648 -0.294  -0.0853  0.0247 -0.4532  0.1457 -0.041  -0.035  tani18</a:t>
            </a:r>
          </a:p>
          <a:p>
            <a:r>
              <a:rPr lang="tr-TR" sz="900" dirty="0"/>
              <a:t>-0.2402 -0.074   0.1638  0.0456  0.1413  0.5555  0.0371 -0.0019 -0.2061  0.1155  0.2172 -0.1506 -0.5881  0.1064  0.1927  0.1909 -0.0788  0.0604 tani19</a:t>
            </a:r>
          </a:p>
          <a:p>
            <a:r>
              <a:rPr lang="tr-TR" sz="900" dirty="0"/>
              <a:t>-0.2688 -0.0639 -0.2722 -0.1644  0.0257 -0.0471 -0.0139  0.046   0.2414  0.1907  0.2465  0.1004 -0.0386 -0.3594 -0.464   0.4877 0.1057  0.1741 tani20</a:t>
            </a:r>
          </a:p>
          <a:p>
            <a:r>
              <a:rPr lang="tr-TR" sz="900" dirty="0"/>
              <a:t>-0.2043 -0.0046 -0.2695  0.1218 -0.1246  0.1576 -0.1288  0.2632  0.6739  0.1306 -0.1747 -0.0247 -0.0795  0.3522  0.047  -0.1762 -0.1371  0.0574 tani21</a:t>
            </a:r>
          </a:p>
          <a:p>
            <a:r>
              <a:rPr lang="tr-TR" sz="900" dirty="0"/>
              <a:t>-0.2165  0.0277  0.012  -0.1214 -0.2944  0.081  -0.2312  0.6874 -0.2663 -0.3949  0.0719  0.0169  0.1281 -0.0632  0.0186  0.1308 -0.0995 -0.1715 tani22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685800" y="603380"/>
            <a:ext cx="6282489" cy="483209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err="1">
                <a:ln>
                  <a:noFill/>
                </a:ln>
                <a:solidFill>
                  <a:srgbClr val="222222"/>
                </a:solidFill>
                <a:effectLst/>
                <a:latin typeface="Arial" pitchFamily="34" charset="0"/>
                <a:cs typeface="Arial" pitchFamily="34" charset="0"/>
              </a:rPr>
              <a:t>Ranked</a:t>
            </a:r>
            <a:r>
              <a:rPr kumimoji="0" lang="tr-TR" sz="1400" b="0" i="0" u="none" strike="noStrike" cap="none" normalizeH="0" baseline="0" dirty="0">
                <a:ln>
                  <a:noFill/>
                </a:ln>
                <a:solidFill>
                  <a:srgbClr val="222222"/>
                </a:solidFill>
                <a:effectLst/>
                <a:latin typeface="Arial" pitchFamily="34" charset="0"/>
                <a:cs typeface="Arial" pitchFamily="34" charset="0"/>
              </a:rPr>
              <a:t> </a:t>
            </a:r>
            <a:r>
              <a:rPr kumimoji="0" lang="tr-TR" sz="1400" b="0" i="0" u="none" strike="noStrike" cap="none" normalizeH="0" baseline="0" dirty="0" err="1">
                <a:ln>
                  <a:noFill/>
                </a:ln>
                <a:solidFill>
                  <a:srgbClr val="222222"/>
                </a:solidFill>
                <a:effectLst/>
                <a:latin typeface="Arial" pitchFamily="34" charset="0"/>
                <a:cs typeface="Arial" pitchFamily="34" charset="0"/>
              </a:rPr>
              <a:t>attributes</a:t>
            </a:r>
            <a:r>
              <a:rPr kumimoji="0" lang="tr-TR" sz="1400" b="0" i="0" u="none" strike="noStrike" cap="none" normalizeH="0" baseline="0" dirty="0">
                <a:ln>
                  <a:noFill/>
                </a:ln>
                <a:solidFill>
                  <a:srgbClr val="222222"/>
                </a:solidFill>
                <a:effectLst/>
                <a:latin typeface="Arial" pitchFamily="34" charset="0"/>
                <a:cs typeface="Arial" pitchFamily="34" charset="0"/>
              </a:rPr>
              <a:t>:</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0.7536   1 -0.28tani2-0.269tani20-0.262tani12-0.258tani15-0.253tani14...</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0.614    2 0.339tani5+0.333tani1+0.323tani6+0.319tani10-0.302tani13...</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0.4931   3 0.387tani18+0.348tani9+0.341tani4-0.294tani12-0.272tani20...</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0.4273   4 -0.501tani9-0.492tani4+0.253tani3-0.225tani7-0.224tani12...</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0.3793   5 -0.431tani17+0.405tani6+0.361tani1+0.315tani11-0.301tani16...</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0.3361   6 0.556tani19+0.521tani15-0.34tani8-0.267tani13-0.201tani6...</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0.2945   7 0.56 tani17+0.395tani16-0.389tani10-0.368tani5-0.231tani22...</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0.2567   8 0.687tani22-0.385tani2+0.263tani21-0.233tani18-0.227tani17...</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0.2239   9 0.674tani21-0.306tani7-0.304tani16-0.266tani22+0.25 tani14...</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0.1952  10 0.502tani16+0.404tani4-0.395tani22-0.381tani18-0.303tani17...</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0.1692  11 0.529tani3-0.465tani18-0.367tani13+0.247tani20-0.243tani12...</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0.1459  12 -0.44tani14-0.371tani16+0.368tani13+0.344tani17+0.332tani15...</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0.1245  13 -0.588tani19+0.358tani1+0.343tani15-0.323tani10+0.288tani14...</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0.105   14 0.392tani2-0.362tani14-0.359tani20+0.352tani21+0.273tani1...</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0.0869  15 0.507tani14-0.464tani20-0.453tani18+0.282tani17-0.268tani3...</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0.0697  16 0.488tani20-0.407tani15+0.312tani1-0.306tani3-0.306tani7...</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0.0553  17 0.419tani12-0.399tani7-0.369tani5+0.36 tani10+0.312tani9...</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222222"/>
                </a:solidFill>
                <a:effectLst/>
                <a:latin typeface="Arial" pitchFamily="34" charset="0"/>
                <a:cs typeface="Arial" pitchFamily="34" charset="0"/>
              </a:rPr>
              <a:t> 0.0426  18 -0.623tani2+0.424tani1+0.351tani7-0.211tani6+0.189tani3...</a:t>
            </a: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tr-TR" sz="1400" b="0" i="0" u="none" strike="noStrike" cap="none" normalizeH="0" baseline="0" dirty="0">
                <a:ln>
                  <a:noFill/>
                </a:ln>
                <a:solidFill>
                  <a:srgbClr val="222222"/>
                </a:solidFill>
                <a:effectLst/>
                <a:latin typeface="Arial" pitchFamily="34" charset="0"/>
                <a:cs typeface="Arial" pitchFamily="34" charset="0"/>
              </a:rPr>
            </a:br>
            <a:endParaRPr kumimoji="0" lang="tr-T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err="1">
                <a:ln>
                  <a:noFill/>
                </a:ln>
                <a:solidFill>
                  <a:srgbClr val="222222"/>
                </a:solidFill>
                <a:effectLst/>
                <a:latin typeface="Arial" pitchFamily="34" charset="0"/>
                <a:cs typeface="Arial" pitchFamily="34" charset="0"/>
              </a:rPr>
              <a:t>Selected</a:t>
            </a:r>
            <a:r>
              <a:rPr kumimoji="0" lang="tr-TR" sz="1400" b="0" i="0" u="none" strike="noStrike" cap="none" normalizeH="0" baseline="0" dirty="0">
                <a:ln>
                  <a:noFill/>
                </a:ln>
                <a:solidFill>
                  <a:srgbClr val="222222"/>
                </a:solidFill>
                <a:effectLst/>
                <a:latin typeface="Arial" pitchFamily="34" charset="0"/>
                <a:cs typeface="Arial" pitchFamily="34" charset="0"/>
              </a:rPr>
              <a:t> </a:t>
            </a:r>
            <a:r>
              <a:rPr kumimoji="0" lang="tr-TR" sz="1400" b="0" i="0" u="none" strike="noStrike" cap="none" normalizeH="0" baseline="0" dirty="0" err="1">
                <a:ln>
                  <a:noFill/>
                </a:ln>
                <a:solidFill>
                  <a:srgbClr val="222222"/>
                </a:solidFill>
                <a:effectLst/>
                <a:latin typeface="Arial" pitchFamily="34" charset="0"/>
                <a:cs typeface="Arial" pitchFamily="34" charset="0"/>
              </a:rPr>
              <a:t>attributes</a:t>
            </a:r>
            <a:r>
              <a:rPr kumimoji="0" lang="tr-TR" sz="1400" b="0" i="0" u="none" strike="noStrike" cap="none" normalizeH="0" baseline="0" dirty="0">
                <a:ln>
                  <a:noFill/>
                </a:ln>
                <a:solidFill>
                  <a:srgbClr val="222222"/>
                </a:solidFill>
                <a:effectLst/>
                <a:latin typeface="Arial" pitchFamily="34" charset="0"/>
                <a:cs typeface="Arial" pitchFamily="34" charset="0"/>
              </a:rPr>
              <a:t>: 1,2,3,4,5,6,7,8,9,10,11,12,13,14,15,16,17,18 : 18</a:t>
            </a:r>
            <a:endParaRPr kumimoji="0" lang="tr-TR"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287C3BC0-EF00-440A-A82F-ABA5925D076B}"/>
              </a:ext>
            </a:extLst>
          </p:cNvPr>
          <p:cNvSpPr/>
          <p:nvPr/>
        </p:nvSpPr>
        <p:spPr>
          <a:xfrm>
            <a:off x="3430754" y="2967335"/>
            <a:ext cx="5330498" cy="923330"/>
          </a:xfrm>
          <a:prstGeom prst="rect">
            <a:avLst/>
          </a:prstGeom>
          <a:noFill/>
        </p:spPr>
        <p:txBody>
          <a:bodyPr wrap="none" lIns="91440" tIns="45720" rIns="91440" bIns="45720">
            <a:spAutoFit/>
          </a:bodyPr>
          <a:lstStyle/>
          <a:p>
            <a:pPr algn="ctr"/>
            <a:r>
              <a:rPr lang="tr-TR" sz="5400" dirty="0">
                <a:ln w="0"/>
                <a:gradFill>
                  <a:gsLst>
                    <a:gs pos="21000">
                      <a:srgbClr val="53575C"/>
                    </a:gs>
                    <a:gs pos="88000">
                      <a:srgbClr val="C5C7CA"/>
                    </a:gs>
                  </a:gsLst>
                  <a:lin ang="5400000"/>
                </a:gradFill>
              </a:rPr>
              <a:t>Teşekkür ederiz</a:t>
            </a:r>
            <a:endParaRPr lang="tr-TR"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25241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2EAA72F3-DE70-42DA-868C-13F1E27F00DA}"/>
              </a:ext>
            </a:extLst>
          </p:cNvPr>
          <p:cNvSpPr/>
          <p:nvPr/>
        </p:nvSpPr>
        <p:spPr>
          <a:xfrm>
            <a:off x="2556682" y="633656"/>
            <a:ext cx="6071470" cy="369332"/>
          </a:xfrm>
          <a:prstGeom prst="rect">
            <a:avLst/>
          </a:prstGeom>
        </p:spPr>
        <p:txBody>
          <a:bodyPr wrap="none">
            <a:spAutoFit/>
          </a:bodyPr>
          <a:lstStyle/>
          <a:p>
            <a:r>
              <a:rPr lang="en-US" dirty="0"/>
              <a:t> SMOTE (Synthetic Minority Over-sampling Technique) </a:t>
            </a:r>
            <a:endParaRPr lang="tr-TR" dirty="0"/>
          </a:p>
        </p:txBody>
      </p:sp>
      <p:sp>
        <p:nvSpPr>
          <p:cNvPr id="3" name="Dikdörtgen 2">
            <a:extLst>
              <a:ext uri="{FF2B5EF4-FFF2-40B4-BE49-F238E27FC236}">
                <a16:creationId xmlns:a16="http://schemas.microsoft.com/office/drawing/2014/main" id="{233F21E4-1A9B-42CB-9C3F-2FE51639C7A0}"/>
              </a:ext>
            </a:extLst>
          </p:cNvPr>
          <p:cNvSpPr/>
          <p:nvPr/>
        </p:nvSpPr>
        <p:spPr>
          <a:xfrm>
            <a:off x="1311965" y="2413338"/>
            <a:ext cx="9276522" cy="1200329"/>
          </a:xfrm>
          <a:prstGeom prst="rect">
            <a:avLst/>
          </a:prstGeom>
        </p:spPr>
        <p:txBody>
          <a:bodyPr wrap="square">
            <a:spAutoFit/>
          </a:bodyPr>
          <a:lstStyle/>
          <a:p>
            <a:r>
              <a:rPr lang="tr-TR" dirty="0"/>
              <a:t>             Verilen bir sınıfın gerçek bir nesnesi ve en yakın komşularından biri (aynı sınıftan) arasında sentetik satırlar oluşturur. Daha sonra bu iki nesne arasındaki çizgi boyunca bir nokta seçer ve rastgele seçilen bu noktaya dayanarak yeni nesnenin niteliklerini (hücre değerleri) belirler.</a:t>
            </a:r>
          </a:p>
        </p:txBody>
      </p:sp>
    </p:spTree>
    <p:extLst>
      <p:ext uri="{BB962C8B-B14F-4D97-AF65-F5344CB8AC3E}">
        <p14:creationId xmlns:p14="http://schemas.microsoft.com/office/powerpoint/2010/main" val="21875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begin {algorithm} {SMOTE} [$ T $, ~ $ N $, $ $ k $] {\ qinput {AzÄ±nlÄ±k sÄ±nÄ±fÄ± sam sayÄ±sÄ± ... ... eturn \ qcom {{o {{Populate End. }}} \ newline SÃ¶zde Kodun Sonu. \ end {algoritma}">
            <a:extLst>
              <a:ext uri="{FF2B5EF4-FFF2-40B4-BE49-F238E27FC236}">
                <a16:creationId xmlns:a16="http://schemas.microsoft.com/office/drawing/2014/main" id="{A8C6C5DD-3633-4DFD-ABA7-E4417DB27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931" y="207818"/>
            <a:ext cx="7523018" cy="644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19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a:extLst>
              <a:ext uri="{FF2B5EF4-FFF2-40B4-BE49-F238E27FC236}">
                <a16:creationId xmlns:a16="http://schemas.microsoft.com/office/drawing/2014/main" id="{ED764289-9F93-4B61-BBA4-12F4E32FDB9B}"/>
              </a:ext>
            </a:extLst>
          </p:cNvPr>
          <p:cNvGraphicFramePr>
            <a:graphicFrameLocks noGrp="1"/>
          </p:cNvGraphicFramePr>
          <p:nvPr>
            <p:extLst>
              <p:ext uri="{D42A27DB-BD31-4B8C-83A1-F6EECF244321}">
                <p14:modId xmlns:p14="http://schemas.microsoft.com/office/powerpoint/2010/main" val="2475377726"/>
              </p:ext>
            </p:extLst>
          </p:nvPr>
        </p:nvGraphicFramePr>
        <p:xfrm>
          <a:off x="1802296" y="1298713"/>
          <a:ext cx="8163339" cy="3865266"/>
        </p:xfrm>
        <a:graphic>
          <a:graphicData uri="http://schemas.openxmlformats.org/drawingml/2006/table">
            <a:tbl>
              <a:tblPr/>
              <a:tblGrid>
                <a:gridCol w="8163339">
                  <a:extLst>
                    <a:ext uri="{9D8B030D-6E8A-4147-A177-3AD203B41FA5}">
                      <a16:colId xmlns:a16="http://schemas.microsoft.com/office/drawing/2014/main" val="716998353"/>
                    </a:ext>
                  </a:extLst>
                </a:gridCol>
              </a:tblGrid>
              <a:tr h="429474">
                <a:tc>
                  <a:txBody>
                    <a:bodyPr/>
                    <a:lstStyle/>
                    <a:p>
                      <a:pPr algn="l"/>
                      <a:r>
                        <a:rPr lang="tr-TR" dirty="0">
                          <a:effectLst/>
                        </a:rPr>
                        <a:t>Örnek (6,4) kümesini alalım ve en yakın komşusu olsun (4,3).</a:t>
                      </a:r>
                      <a:endParaRPr lang="tr-TR" dirty="0"/>
                    </a:p>
                  </a:txBody>
                  <a:tcPr marL="28575" marR="28575" marT="28575" marB="28575">
                    <a:lnL>
                      <a:noFill/>
                    </a:lnL>
                    <a:lnR>
                      <a:noFill/>
                    </a:lnR>
                    <a:lnT>
                      <a:noFill/>
                    </a:lnT>
                    <a:lnB>
                      <a:noFill/>
                    </a:lnB>
                  </a:tcPr>
                </a:tc>
                <a:extLst>
                  <a:ext uri="{0D108BD9-81ED-4DB2-BD59-A6C34878D82A}">
                    <a16:rowId xmlns:a16="http://schemas.microsoft.com/office/drawing/2014/main" val="1446770987"/>
                  </a:ext>
                </a:extLst>
              </a:tr>
              <a:tr h="429474">
                <a:tc>
                  <a:txBody>
                    <a:bodyPr/>
                    <a:lstStyle/>
                    <a:p>
                      <a:pPr algn="l"/>
                      <a:r>
                        <a:rPr lang="tr-TR">
                          <a:effectLst/>
                        </a:rPr>
                        <a:t>(6,4) k-en yakın komşuların tanımlandığı örneklemdir.</a:t>
                      </a:r>
                      <a:endParaRPr lang="tr-TR"/>
                    </a:p>
                  </a:txBody>
                  <a:tcPr marL="28575" marR="28575" marT="28575" marB="28575">
                    <a:lnL>
                      <a:noFill/>
                    </a:lnL>
                    <a:lnR>
                      <a:noFill/>
                    </a:lnR>
                    <a:lnT>
                      <a:noFill/>
                    </a:lnT>
                    <a:lnB>
                      <a:noFill/>
                    </a:lnB>
                  </a:tcPr>
                </a:tc>
                <a:extLst>
                  <a:ext uri="{0D108BD9-81ED-4DB2-BD59-A6C34878D82A}">
                    <a16:rowId xmlns:a16="http://schemas.microsoft.com/office/drawing/2014/main" val="2590008213"/>
                  </a:ext>
                </a:extLst>
              </a:tr>
              <a:tr h="429474">
                <a:tc>
                  <a:txBody>
                    <a:bodyPr/>
                    <a:lstStyle/>
                    <a:p>
                      <a:pPr algn="l"/>
                      <a:r>
                        <a:rPr lang="tr-TR" dirty="0">
                          <a:effectLst/>
                        </a:rPr>
                        <a:t>(4,3) k-en yakın komşularından biridir.</a:t>
                      </a:r>
                      <a:endParaRPr lang="tr-TR" dirty="0"/>
                    </a:p>
                  </a:txBody>
                  <a:tcPr marL="28575" marR="28575" marT="28575" marB="28575">
                    <a:lnL>
                      <a:noFill/>
                    </a:lnL>
                    <a:lnR>
                      <a:noFill/>
                    </a:lnR>
                    <a:lnT>
                      <a:noFill/>
                    </a:lnT>
                    <a:lnB>
                      <a:noFill/>
                    </a:lnB>
                  </a:tcPr>
                </a:tc>
                <a:extLst>
                  <a:ext uri="{0D108BD9-81ED-4DB2-BD59-A6C34878D82A}">
                    <a16:rowId xmlns:a16="http://schemas.microsoft.com/office/drawing/2014/main" val="307922505"/>
                  </a:ext>
                </a:extLst>
              </a:tr>
              <a:tr h="429474">
                <a:tc>
                  <a:txBody>
                    <a:bodyPr/>
                    <a:lstStyle/>
                    <a:p>
                      <a:pPr algn="l"/>
                      <a:endParaRPr lang="tr-TR" dirty="0"/>
                    </a:p>
                  </a:txBody>
                  <a:tcPr marL="28575" marR="28575" marT="28575" marB="28575">
                    <a:lnL>
                      <a:noFill/>
                    </a:lnL>
                    <a:lnR>
                      <a:noFill/>
                    </a:lnR>
                    <a:lnT>
                      <a:noFill/>
                    </a:lnT>
                    <a:lnB>
                      <a:noFill/>
                    </a:lnB>
                  </a:tcPr>
                </a:tc>
                <a:extLst>
                  <a:ext uri="{0D108BD9-81ED-4DB2-BD59-A6C34878D82A}">
                    <a16:rowId xmlns:a16="http://schemas.microsoft.com/office/drawing/2014/main" val="1241018782"/>
                  </a:ext>
                </a:extLst>
              </a:tr>
              <a:tr h="429474">
                <a:tc>
                  <a:txBody>
                    <a:bodyPr/>
                    <a:lstStyle/>
                    <a:p>
                      <a:pPr algn="l"/>
                      <a:r>
                        <a:rPr lang="tr-TR" dirty="0">
                          <a:effectLst/>
                        </a:rPr>
                        <a:t>f1_1 = 6 f2_1 = 4 f2_1 - f1_1 = -2</a:t>
                      </a:r>
                      <a:endParaRPr lang="tr-TR" dirty="0"/>
                    </a:p>
                  </a:txBody>
                  <a:tcPr marL="28575" marR="28575" marT="28575" marB="28575">
                    <a:lnL>
                      <a:noFill/>
                    </a:lnL>
                    <a:lnR>
                      <a:noFill/>
                    </a:lnR>
                    <a:lnT>
                      <a:noFill/>
                    </a:lnT>
                    <a:lnB>
                      <a:noFill/>
                    </a:lnB>
                  </a:tcPr>
                </a:tc>
                <a:extLst>
                  <a:ext uri="{0D108BD9-81ED-4DB2-BD59-A6C34878D82A}">
                    <a16:rowId xmlns:a16="http://schemas.microsoft.com/office/drawing/2014/main" val="1018653755"/>
                  </a:ext>
                </a:extLst>
              </a:tr>
              <a:tr h="429474">
                <a:tc>
                  <a:txBody>
                    <a:bodyPr/>
                    <a:lstStyle/>
                    <a:p>
                      <a:pPr algn="l"/>
                      <a:r>
                        <a:rPr lang="tr-TR" dirty="0">
                          <a:effectLst/>
                        </a:rPr>
                        <a:t>f1_2 = 4 f2_2 = 3 f2_2 - f1_2 = -1</a:t>
                      </a:r>
                      <a:endParaRPr lang="tr-TR" dirty="0"/>
                    </a:p>
                  </a:txBody>
                  <a:tcPr marL="28575" marR="28575" marT="28575" marB="28575">
                    <a:lnL>
                      <a:noFill/>
                    </a:lnL>
                    <a:lnR>
                      <a:noFill/>
                    </a:lnR>
                    <a:lnT>
                      <a:noFill/>
                    </a:lnT>
                    <a:lnB>
                      <a:noFill/>
                    </a:lnB>
                  </a:tcPr>
                </a:tc>
                <a:extLst>
                  <a:ext uri="{0D108BD9-81ED-4DB2-BD59-A6C34878D82A}">
                    <a16:rowId xmlns:a16="http://schemas.microsoft.com/office/drawing/2014/main" val="4269970624"/>
                  </a:ext>
                </a:extLst>
              </a:tr>
              <a:tr h="429474">
                <a:tc>
                  <a:txBody>
                    <a:bodyPr/>
                    <a:lstStyle/>
                    <a:p>
                      <a:pPr algn="l"/>
                      <a:r>
                        <a:rPr lang="tr-TR">
                          <a:effectLst/>
                        </a:rPr>
                        <a:t>Yeni örnekler şu şekilde oluşturulacak:</a:t>
                      </a:r>
                      <a:endParaRPr lang="tr-TR"/>
                    </a:p>
                  </a:txBody>
                  <a:tcPr marL="28575" marR="28575" marT="28575" marB="28575">
                    <a:lnL>
                      <a:noFill/>
                    </a:lnL>
                    <a:lnR>
                      <a:noFill/>
                    </a:lnR>
                    <a:lnT>
                      <a:noFill/>
                    </a:lnT>
                    <a:lnB>
                      <a:noFill/>
                    </a:lnB>
                  </a:tcPr>
                </a:tc>
                <a:extLst>
                  <a:ext uri="{0D108BD9-81ED-4DB2-BD59-A6C34878D82A}">
                    <a16:rowId xmlns:a16="http://schemas.microsoft.com/office/drawing/2014/main" val="3956046628"/>
                  </a:ext>
                </a:extLst>
              </a:tr>
              <a:tr h="429474">
                <a:tc>
                  <a:txBody>
                    <a:bodyPr/>
                    <a:lstStyle/>
                    <a:p>
                      <a:pPr algn="l"/>
                      <a:r>
                        <a:rPr lang="en-US">
                          <a:effectLst/>
                        </a:rPr>
                        <a:t>(f1 ', f2') = (6,4) + rand (0-1) * (-2, -1)</a:t>
                      </a:r>
                      <a:endParaRPr lang="en-US"/>
                    </a:p>
                  </a:txBody>
                  <a:tcPr marL="28575" marR="28575" marT="28575" marB="28575">
                    <a:lnL>
                      <a:noFill/>
                    </a:lnL>
                    <a:lnR>
                      <a:noFill/>
                    </a:lnR>
                    <a:lnT>
                      <a:noFill/>
                    </a:lnT>
                    <a:lnB>
                      <a:noFill/>
                    </a:lnB>
                  </a:tcPr>
                </a:tc>
                <a:extLst>
                  <a:ext uri="{0D108BD9-81ED-4DB2-BD59-A6C34878D82A}">
                    <a16:rowId xmlns:a16="http://schemas.microsoft.com/office/drawing/2014/main" val="3459257001"/>
                  </a:ext>
                </a:extLst>
              </a:tr>
              <a:tr h="429474">
                <a:tc>
                  <a:txBody>
                    <a:bodyPr/>
                    <a:lstStyle/>
                    <a:p>
                      <a:pPr algn="l"/>
                      <a:r>
                        <a:rPr lang="tr-TR" dirty="0" err="1">
                          <a:effectLst/>
                        </a:rPr>
                        <a:t>rand</a:t>
                      </a:r>
                      <a:r>
                        <a:rPr lang="tr-TR" dirty="0">
                          <a:effectLst/>
                        </a:rPr>
                        <a:t> (0-1) 0 ile 1 arasında bir rasgele sayı üretir.</a:t>
                      </a:r>
                      <a:endParaRPr lang="tr-TR" dirty="0"/>
                    </a:p>
                  </a:txBody>
                  <a:tcPr marL="28575" marR="28575" marT="28575" marB="28575">
                    <a:lnL>
                      <a:noFill/>
                    </a:lnL>
                    <a:lnR>
                      <a:noFill/>
                    </a:lnR>
                    <a:lnT>
                      <a:noFill/>
                    </a:lnT>
                    <a:lnB>
                      <a:noFill/>
                    </a:lnB>
                  </a:tcPr>
                </a:tc>
                <a:extLst>
                  <a:ext uri="{0D108BD9-81ED-4DB2-BD59-A6C34878D82A}">
                    <a16:rowId xmlns:a16="http://schemas.microsoft.com/office/drawing/2014/main" val="1267199276"/>
                  </a:ext>
                </a:extLst>
              </a:tr>
            </a:tbl>
          </a:graphicData>
        </a:graphic>
      </p:graphicFrame>
    </p:spTree>
    <p:extLst>
      <p:ext uri="{BB962C8B-B14F-4D97-AF65-F5344CB8AC3E}">
        <p14:creationId xmlns:p14="http://schemas.microsoft.com/office/powerpoint/2010/main" val="28686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507680F1-1959-4D3A-B2FB-F2129EA0C541}"/>
              </a:ext>
            </a:extLst>
          </p:cNvPr>
          <p:cNvSpPr/>
          <p:nvPr/>
        </p:nvSpPr>
        <p:spPr>
          <a:xfrm>
            <a:off x="2199861" y="813208"/>
            <a:ext cx="6732104" cy="646331"/>
          </a:xfrm>
          <a:prstGeom prst="rect">
            <a:avLst/>
          </a:prstGeom>
        </p:spPr>
        <p:txBody>
          <a:bodyPr wrap="square">
            <a:spAutoFit/>
          </a:bodyPr>
          <a:lstStyle/>
          <a:p>
            <a:r>
              <a:rPr lang="tr-TR" dirty="0" err="1"/>
              <a:t>Smote</a:t>
            </a:r>
            <a:r>
              <a:rPr lang="tr-TR" dirty="0"/>
              <a:t> algoritması ile veri kümeleri sentetik veri artırım daha dengeli hale getirilir.</a:t>
            </a:r>
          </a:p>
        </p:txBody>
      </p:sp>
      <p:pic>
        <p:nvPicPr>
          <p:cNvPr id="3" name="Resim 2">
            <a:extLst>
              <a:ext uri="{FF2B5EF4-FFF2-40B4-BE49-F238E27FC236}">
                <a16:creationId xmlns:a16="http://schemas.microsoft.com/office/drawing/2014/main" id="{A9BB7512-114E-4FCE-A727-64050EE608A6}"/>
              </a:ext>
            </a:extLst>
          </p:cNvPr>
          <p:cNvPicPr>
            <a:picLocks noChangeAspect="1"/>
          </p:cNvPicPr>
          <p:nvPr/>
        </p:nvPicPr>
        <p:blipFill>
          <a:blip r:embed="rId2"/>
          <a:stretch>
            <a:fillRect/>
          </a:stretch>
        </p:blipFill>
        <p:spPr>
          <a:xfrm>
            <a:off x="2986708" y="1930262"/>
            <a:ext cx="4495800" cy="4667250"/>
          </a:xfrm>
          <a:prstGeom prst="rect">
            <a:avLst/>
          </a:prstGeom>
        </p:spPr>
      </p:pic>
    </p:spTree>
    <p:extLst>
      <p:ext uri="{BB962C8B-B14F-4D97-AF65-F5344CB8AC3E}">
        <p14:creationId xmlns:p14="http://schemas.microsoft.com/office/powerpoint/2010/main" val="60949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BCFE4E19-6464-4215-8D96-4A0B640E5D0A}"/>
              </a:ext>
            </a:extLst>
          </p:cNvPr>
          <p:cNvPicPr>
            <a:picLocks noChangeAspect="1"/>
          </p:cNvPicPr>
          <p:nvPr/>
        </p:nvPicPr>
        <p:blipFill>
          <a:blip r:embed="rId2"/>
          <a:stretch>
            <a:fillRect/>
          </a:stretch>
        </p:blipFill>
        <p:spPr>
          <a:xfrm>
            <a:off x="1325217" y="1311965"/>
            <a:ext cx="8468140" cy="4890052"/>
          </a:xfrm>
          <a:prstGeom prst="rect">
            <a:avLst/>
          </a:prstGeom>
        </p:spPr>
      </p:pic>
    </p:spTree>
    <p:extLst>
      <p:ext uri="{BB962C8B-B14F-4D97-AF65-F5344CB8AC3E}">
        <p14:creationId xmlns:p14="http://schemas.microsoft.com/office/powerpoint/2010/main" val="314244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75D3B62D-94AD-4F59-8C28-A6738488D205}"/>
              </a:ext>
            </a:extLst>
          </p:cNvPr>
          <p:cNvSpPr/>
          <p:nvPr/>
        </p:nvSpPr>
        <p:spPr>
          <a:xfrm>
            <a:off x="3585973" y="0"/>
            <a:ext cx="4012894" cy="923330"/>
          </a:xfrm>
          <a:prstGeom prst="rect">
            <a:avLst/>
          </a:prstGeom>
          <a:noFill/>
        </p:spPr>
        <p:txBody>
          <a:bodyPr wrap="none" lIns="91440" tIns="45720" rIns="91440" bIns="45720">
            <a:spAutoFit/>
          </a:bodyPr>
          <a:lstStyle/>
          <a:p>
            <a:pPr algn="ctr"/>
            <a:r>
              <a:rPr lang="tr-TR" sz="5400" b="0" cap="none" spc="0" dirty="0">
                <a:ln w="0"/>
                <a:solidFill>
                  <a:schemeClr val="tx1"/>
                </a:solidFill>
                <a:effectLst>
                  <a:outerShdw blurRad="38100" dist="19050" dir="2700000" algn="tl" rotWithShape="0">
                    <a:schemeClr val="dk1">
                      <a:alpha val="40000"/>
                    </a:schemeClr>
                  </a:outerShdw>
                </a:effectLst>
              </a:rPr>
              <a:t>Veri Kümesi</a:t>
            </a:r>
          </a:p>
        </p:txBody>
      </p:sp>
      <p:pic>
        <p:nvPicPr>
          <p:cNvPr id="4" name="Resim 3">
            <a:extLst>
              <a:ext uri="{FF2B5EF4-FFF2-40B4-BE49-F238E27FC236}">
                <a16:creationId xmlns:a16="http://schemas.microsoft.com/office/drawing/2014/main" id="{1F06FB1F-C3D8-47D1-B74F-862A7929FBA7}"/>
              </a:ext>
            </a:extLst>
          </p:cNvPr>
          <p:cNvPicPr>
            <a:picLocks noChangeAspect="1"/>
          </p:cNvPicPr>
          <p:nvPr/>
        </p:nvPicPr>
        <p:blipFill rotWithShape="1">
          <a:blip r:embed="rId2"/>
          <a:srcRect t="12450" r="-519" b="9216"/>
          <a:stretch/>
        </p:blipFill>
        <p:spPr>
          <a:xfrm>
            <a:off x="748145" y="1593273"/>
            <a:ext cx="10751128" cy="4710546"/>
          </a:xfrm>
          <a:prstGeom prst="rect">
            <a:avLst/>
          </a:prstGeom>
        </p:spPr>
      </p:pic>
    </p:spTree>
    <p:extLst>
      <p:ext uri="{BB962C8B-B14F-4D97-AF65-F5344CB8AC3E}">
        <p14:creationId xmlns:p14="http://schemas.microsoft.com/office/powerpoint/2010/main" val="199404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3E468CB-D0F5-4862-B701-B64489B25F7B}"/>
              </a:ext>
            </a:extLst>
          </p:cNvPr>
          <p:cNvPicPr>
            <a:picLocks noChangeAspect="1"/>
          </p:cNvPicPr>
          <p:nvPr/>
        </p:nvPicPr>
        <p:blipFill rotWithShape="1">
          <a:blip r:embed="rId2"/>
          <a:srcRect l="12614" t="178" r="9544" b="9881"/>
          <a:stretch/>
        </p:blipFill>
        <p:spPr>
          <a:xfrm>
            <a:off x="1537855" y="290945"/>
            <a:ext cx="9490364" cy="6165274"/>
          </a:xfrm>
          <a:prstGeom prst="rect">
            <a:avLst/>
          </a:prstGeom>
        </p:spPr>
      </p:pic>
    </p:spTree>
    <p:extLst>
      <p:ext uri="{BB962C8B-B14F-4D97-AF65-F5344CB8AC3E}">
        <p14:creationId xmlns:p14="http://schemas.microsoft.com/office/powerpoint/2010/main" val="235175007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408</TotalTime>
  <Words>811</Words>
  <Application>Microsoft Office PowerPoint</Application>
  <PresentationFormat>Geniş ekran</PresentationFormat>
  <Paragraphs>199</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Calibri Light</vt:lpstr>
      <vt:lpstr>Helvetica Neue</vt:lpstr>
      <vt:lpstr>Rockwell</vt:lpstr>
      <vt:lpstr>Wingdings</vt:lpstr>
      <vt:lpstr>Atlas</vt:lpstr>
      <vt:lpstr>SMOTE ALGORİTMASI SVM ALGORİTMASI  PCA ALGORİTMASI</vt:lpstr>
      <vt:lpstr>SMOTE ALGORİTMASI</vt:lpstr>
      <vt:lpstr>PowerPoint Sunusu</vt:lpstr>
      <vt:lpstr>PowerPoint Sunusu</vt:lpstr>
      <vt:lpstr>PowerPoint Sunusu</vt:lpstr>
      <vt:lpstr>PowerPoint Sunusu</vt:lpstr>
      <vt:lpstr>PowerPoint Sunusu</vt:lpstr>
      <vt:lpstr>PowerPoint Sunusu</vt:lpstr>
      <vt:lpstr>PowerPoint Sunusu</vt:lpstr>
      <vt:lpstr>Sınıflandırma</vt:lpstr>
      <vt:lpstr>PowerPoint Sunusu</vt:lpstr>
      <vt:lpstr>PowerPoint Sunusu</vt:lpstr>
      <vt:lpstr>PowerPoint Sunusu</vt:lpstr>
      <vt:lpstr>PowerPoint Sunusu</vt:lpstr>
      <vt:lpstr>Avantajları </vt:lpstr>
      <vt:lpstr>PowerPoint Sunusu</vt:lpstr>
      <vt:lpstr>PowerPoint Sunusu</vt:lpstr>
      <vt:lpstr>PCA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SMOTE ALGORİTMASI</dc:title>
  <dc:creator>hilal borazan</dc:creator>
  <cp:lastModifiedBy>yasin elmas</cp:lastModifiedBy>
  <cp:revision>17</cp:revision>
  <dcterms:created xsi:type="dcterms:W3CDTF">2018-12-19T08:48:17Z</dcterms:created>
  <dcterms:modified xsi:type="dcterms:W3CDTF">2019-01-01T17:55:28Z</dcterms:modified>
</cp:coreProperties>
</file>