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60" y="5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5D204-EAAC-4EC3-832B-638A4BDBE8D4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BBE7B-0B99-4E69-ABF5-CE0E7486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02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BBE7B-0B99-4E69-ABF5-CE0E74860A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9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82B2-C6D1-44F8-9BD9-A92BB1ED6A0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0337-A11B-4928-AD6B-436FE8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1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82B2-C6D1-44F8-9BD9-A92BB1ED6A0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0337-A11B-4928-AD6B-436FE8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0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82B2-C6D1-44F8-9BD9-A92BB1ED6A0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0337-A11B-4928-AD6B-436FE8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8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82B2-C6D1-44F8-9BD9-A92BB1ED6A0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0337-A11B-4928-AD6B-436FE8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9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82B2-C6D1-44F8-9BD9-A92BB1ED6A0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0337-A11B-4928-AD6B-436FE8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82B2-C6D1-44F8-9BD9-A92BB1ED6A0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0337-A11B-4928-AD6B-436FE8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1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82B2-C6D1-44F8-9BD9-A92BB1ED6A0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0337-A11B-4928-AD6B-436FE8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12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82B2-C6D1-44F8-9BD9-A92BB1ED6A0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0337-A11B-4928-AD6B-436FE8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3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82B2-C6D1-44F8-9BD9-A92BB1ED6A0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0337-A11B-4928-AD6B-436FE8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2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82B2-C6D1-44F8-9BD9-A92BB1ED6A0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0337-A11B-4928-AD6B-436FE8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9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82B2-C6D1-44F8-9BD9-A92BB1ED6A0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0337-A11B-4928-AD6B-436FE8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4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C82B2-C6D1-44F8-9BD9-A92BB1ED6A03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D0337-A11B-4928-AD6B-436FE8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0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0" name="Straight Connector 419"/>
          <p:cNvCxnSpPr/>
          <p:nvPr/>
        </p:nvCxnSpPr>
        <p:spPr>
          <a:xfrm flipV="1">
            <a:off x="8595360" y="4078512"/>
            <a:ext cx="0" cy="554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 flipV="1">
            <a:off x="6582095" y="3614873"/>
            <a:ext cx="0" cy="554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/>
          <p:nvPr/>
        </p:nvCxnSpPr>
        <p:spPr>
          <a:xfrm flipV="1">
            <a:off x="6028109" y="3685552"/>
            <a:ext cx="0" cy="554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 flipV="1">
            <a:off x="6905401" y="5791200"/>
            <a:ext cx="0" cy="554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/>
          <p:cNvCxnSpPr/>
          <p:nvPr/>
        </p:nvCxnSpPr>
        <p:spPr>
          <a:xfrm>
            <a:off x="7086600" y="6647579"/>
            <a:ext cx="732563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5197123" y="4294617"/>
            <a:ext cx="681527" cy="245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 flipV="1">
            <a:off x="5286109" y="4011073"/>
            <a:ext cx="1098072" cy="13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5965438" y="4525638"/>
            <a:ext cx="35916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6852621" y="4213202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5400000">
            <a:off x="6685849" y="3543589"/>
            <a:ext cx="989917" cy="349310"/>
          </a:xfrm>
          <a:prstGeom prst="bentConnector3">
            <a:avLst>
              <a:gd name="adj1" fmla="val -7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V="1">
            <a:off x="7505715" y="4054959"/>
            <a:ext cx="0" cy="14811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/>
          <p:nvPr/>
        </p:nvCxnSpPr>
        <p:spPr>
          <a:xfrm>
            <a:off x="7983612" y="4604539"/>
            <a:ext cx="474588" cy="67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H="1" flipV="1">
            <a:off x="2334088" y="3907591"/>
            <a:ext cx="2620" cy="1883609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H="1">
            <a:off x="1672127" y="3795944"/>
            <a:ext cx="4610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43129" y="3113259"/>
            <a:ext cx="0" cy="2959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6702448" y="2212223"/>
            <a:ext cx="13541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6858000" y="4346231"/>
            <a:ext cx="38981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61121" y="5176908"/>
            <a:ext cx="228600" cy="1219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counter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5334000"/>
            <a:ext cx="114300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immediate memory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005912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Stage Pipeline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689721" y="5786508"/>
            <a:ext cx="453279" cy="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20" idx="1"/>
          </p:cNvCxnSpPr>
          <p:nvPr/>
        </p:nvCxnSpPr>
        <p:spPr>
          <a:xfrm>
            <a:off x="2850749" y="3902607"/>
            <a:ext cx="1313189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428875" y="2217422"/>
            <a:ext cx="85725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unit</a:t>
            </a:r>
          </a:p>
        </p:txBody>
      </p:sp>
      <p:cxnSp>
        <p:nvCxnSpPr>
          <p:cNvPr id="16" name="Straight Connector 15"/>
          <p:cNvCxnSpPr>
            <a:stCxn id="5" idx="3"/>
          </p:cNvCxnSpPr>
          <p:nvPr/>
        </p:nvCxnSpPr>
        <p:spPr>
          <a:xfrm>
            <a:off x="2286000" y="5791200"/>
            <a:ext cx="571500" cy="0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163938" y="3777734"/>
            <a:ext cx="1170062" cy="1653611"/>
            <a:chOff x="4267200" y="3745194"/>
            <a:chExt cx="1170062" cy="1653611"/>
          </a:xfrm>
        </p:grpSpPr>
        <p:sp>
          <p:nvSpPr>
            <p:cNvPr id="19" name="Rectangle 18"/>
            <p:cNvSpPr/>
            <p:nvPr/>
          </p:nvSpPr>
          <p:spPr>
            <a:xfrm>
              <a:off x="4267200" y="3745194"/>
              <a:ext cx="1143000" cy="16536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 File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67200" y="3777734"/>
              <a:ext cx="93345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Read Address 1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67200" y="4038600"/>
              <a:ext cx="93345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Read Address 2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58673" y="3886200"/>
              <a:ext cx="63069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Read Data 1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806565" y="4176811"/>
              <a:ext cx="63069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Read Data 2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67200" y="4996934"/>
              <a:ext cx="7239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Write Address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67200" y="5149334"/>
              <a:ext cx="7239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Write Data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24200" y="4332183"/>
            <a:ext cx="341235" cy="609600"/>
            <a:chOff x="3509475" y="4572000"/>
            <a:chExt cx="445091" cy="609600"/>
          </a:xfrm>
        </p:grpSpPr>
        <p:sp>
          <p:nvSpPr>
            <p:cNvPr id="31" name="Rounded Rectangle 30"/>
            <p:cNvSpPr/>
            <p:nvPr/>
          </p:nvSpPr>
          <p:spPr>
            <a:xfrm>
              <a:off x="3573566" y="4572000"/>
              <a:ext cx="381000" cy="6096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r>
                <a:rPr lang="en-US" sz="600" dirty="0" smtClean="0">
                  <a:solidFill>
                    <a:schemeClr val="tx1"/>
                  </a:solidFill>
                </a:rPr>
                <a:t>MUX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09475" y="4648200"/>
              <a:ext cx="19050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09475" y="4953000"/>
              <a:ext cx="19050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5" name="Straight Arrow Connector 34"/>
          <p:cNvCxnSpPr>
            <a:endCxn id="21" idx="1"/>
          </p:cNvCxnSpPr>
          <p:nvPr/>
        </p:nvCxnSpPr>
        <p:spPr>
          <a:xfrm>
            <a:off x="2850749" y="4163473"/>
            <a:ext cx="1313189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6200000" flipH="1">
            <a:off x="2920455" y="4220771"/>
            <a:ext cx="337244" cy="222645"/>
          </a:xfrm>
          <a:prstGeom prst="bentConnector2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850749" y="4800600"/>
            <a:ext cx="349651" cy="4916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24" idx="1"/>
          </p:cNvCxnSpPr>
          <p:nvPr/>
        </p:nvCxnSpPr>
        <p:spPr>
          <a:xfrm>
            <a:off x="3984627" y="5121807"/>
            <a:ext cx="17931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35"/>
          <p:cNvCxnSpPr>
            <a:stCxn id="31" idx="3"/>
          </p:cNvCxnSpPr>
          <p:nvPr/>
        </p:nvCxnSpPr>
        <p:spPr>
          <a:xfrm>
            <a:off x="3465437" y="4636983"/>
            <a:ext cx="241301" cy="24473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3643392" y="4724400"/>
            <a:ext cx="341235" cy="609600"/>
            <a:chOff x="3509475" y="4572000"/>
            <a:chExt cx="445091" cy="609600"/>
          </a:xfrm>
        </p:grpSpPr>
        <p:sp>
          <p:nvSpPr>
            <p:cNvPr id="87" name="Rounded Rectangle 86"/>
            <p:cNvSpPr/>
            <p:nvPr/>
          </p:nvSpPr>
          <p:spPr>
            <a:xfrm>
              <a:off x="3573566" y="4572000"/>
              <a:ext cx="381000" cy="6096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r>
                <a:rPr lang="en-US" sz="600" dirty="0" smtClean="0">
                  <a:solidFill>
                    <a:schemeClr val="tx1"/>
                  </a:solidFill>
                </a:rPr>
                <a:t>MUX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509475" y="4648200"/>
              <a:ext cx="19050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509475" y="4953000"/>
              <a:ext cx="19050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0" name="Straight Connector 89"/>
          <p:cNvCxnSpPr/>
          <p:nvPr/>
        </p:nvCxnSpPr>
        <p:spPr>
          <a:xfrm flipH="1">
            <a:off x="2850751" y="6075142"/>
            <a:ext cx="28691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87" idx="2"/>
          </p:cNvCxnSpPr>
          <p:nvPr/>
        </p:nvCxnSpPr>
        <p:spPr>
          <a:xfrm flipV="1">
            <a:off x="3838577" y="5334000"/>
            <a:ext cx="1" cy="1066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581400" y="6400800"/>
            <a:ext cx="495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ctrl_jal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992367" y="3566239"/>
            <a:ext cx="71754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ctrl_regDst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Straight Connector 103"/>
          <p:cNvCxnSpPr>
            <a:stCxn id="31" idx="0"/>
          </p:cNvCxnSpPr>
          <p:nvPr/>
        </p:nvCxnSpPr>
        <p:spPr>
          <a:xfrm flipV="1">
            <a:off x="3319386" y="3777734"/>
            <a:ext cx="0" cy="554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147935" y="5104935"/>
            <a:ext cx="342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3387728" y="5202006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4735438" y="3223285"/>
            <a:ext cx="0" cy="554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431719" y="3039489"/>
            <a:ext cx="6110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ctrl_writeEn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4089643" y="5814060"/>
            <a:ext cx="678589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Sign extend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cs.nyu.edu/~gottlieb/courses/2000s/2001-02-fall/arch/lectures/figs/alu-symbo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0" t="29352" r="44941" b="26891"/>
          <a:stretch/>
        </p:blipFill>
        <p:spPr bwMode="auto">
          <a:xfrm>
            <a:off x="1143000" y="3422566"/>
            <a:ext cx="529127" cy="74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 descr="http://cs.nyu.edu/~gottlieb/courses/2000s/2001-02-fall/arch/lectures/figs/alu-symbo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0" t="29352" r="44941" b="26891"/>
          <a:stretch/>
        </p:blipFill>
        <p:spPr bwMode="auto">
          <a:xfrm>
            <a:off x="6220895" y="1920244"/>
            <a:ext cx="529127" cy="74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6" name="Group 115"/>
          <p:cNvGrpSpPr/>
          <p:nvPr/>
        </p:nvGrpSpPr>
        <p:grpSpPr>
          <a:xfrm>
            <a:off x="5830965" y="4137793"/>
            <a:ext cx="341235" cy="609600"/>
            <a:chOff x="3509475" y="4572000"/>
            <a:chExt cx="445091" cy="609600"/>
          </a:xfrm>
        </p:grpSpPr>
        <p:sp>
          <p:nvSpPr>
            <p:cNvPr id="117" name="Rounded Rectangle 116"/>
            <p:cNvSpPr/>
            <p:nvPr/>
          </p:nvSpPr>
          <p:spPr>
            <a:xfrm>
              <a:off x="3573566" y="4572000"/>
              <a:ext cx="381000" cy="6096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r>
                <a:rPr lang="en-US" sz="600" dirty="0" smtClean="0">
                  <a:solidFill>
                    <a:schemeClr val="tx1"/>
                  </a:solidFill>
                </a:rPr>
                <a:t>MUX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509475" y="4648200"/>
              <a:ext cx="19050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509475" y="4953000"/>
              <a:ext cx="19050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6" name="Straight Connector 125"/>
          <p:cNvCxnSpPr/>
          <p:nvPr/>
        </p:nvCxnSpPr>
        <p:spPr>
          <a:xfrm flipV="1">
            <a:off x="5715000" y="2514600"/>
            <a:ext cx="4931" cy="3558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5715000" y="4602635"/>
            <a:ext cx="152400" cy="3807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4" name="Group 1033"/>
          <p:cNvGrpSpPr/>
          <p:nvPr/>
        </p:nvGrpSpPr>
        <p:grpSpPr>
          <a:xfrm>
            <a:off x="7162816" y="4223266"/>
            <a:ext cx="990586" cy="1110734"/>
            <a:chOff x="6998177" y="4103406"/>
            <a:chExt cx="1328359" cy="1110734"/>
          </a:xfrm>
        </p:grpSpPr>
        <p:sp>
          <p:nvSpPr>
            <p:cNvPr id="140" name="Rectangle 139"/>
            <p:cNvSpPr/>
            <p:nvPr/>
          </p:nvSpPr>
          <p:spPr>
            <a:xfrm>
              <a:off x="7086600" y="4103406"/>
              <a:ext cx="1143000" cy="111073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Memory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084464" y="4148084"/>
              <a:ext cx="8333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6998177" y="4966430"/>
              <a:ext cx="95314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Write data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7568705" y="4384766"/>
              <a:ext cx="75783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Read Data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7" name="Straight Arrow Connector 35"/>
          <p:cNvCxnSpPr/>
          <p:nvPr/>
        </p:nvCxnSpPr>
        <p:spPr>
          <a:xfrm>
            <a:off x="5638800" y="4293719"/>
            <a:ext cx="1589619" cy="904014"/>
          </a:xfrm>
          <a:prstGeom prst="bentConnector3">
            <a:avLst>
              <a:gd name="adj1" fmla="val -333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Group 233"/>
          <p:cNvGrpSpPr/>
          <p:nvPr/>
        </p:nvGrpSpPr>
        <p:grpSpPr>
          <a:xfrm>
            <a:off x="6324600" y="3894566"/>
            <a:ext cx="604729" cy="746756"/>
            <a:chOff x="6172200" y="3864055"/>
            <a:chExt cx="604729" cy="746756"/>
          </a:xfrm>
        </p:grpSpPr>
        <p:pic>
          <p:nvPicPr>
            <p:cNvPr id="115" name="Picture 2" descr="http://cs.nyu.edu/~gottlieb/courses/2000s/2001-02-fall/arch/lectures/figs/alu-symbol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20" t="29352" r="44941" b="26891"/>
            <a:stretch/>
          </p:blipFill>
          <p:spPr bwMode="auto">
            <a:xfrm>
              <a:off x="6172200" y="3864055"/>
              <a:ext cx="529127" cy="746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0" name="TextBox 149"/>
            <p:cNvSpPr txBox="1"/>
            <p:nvPr/>
          </p:nvSpPr>
          <p:spPr>
            <a:xfrm>
              <a:off x="6231781" y="4169322"/>
              <a:ext cx="4953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Result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281629" y="3993907"/>
              <a:ext cx="4953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Zero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38" name="Flowchart: Delay 1037"/>
          <p:cNvSpPr/>
          <p:nvPr/>
        </p:nvSpPr>
        <p:spPr>
          <a:xfrm>
            <a:off x="7205290" y="2691598"/>
            <a:ext cx="577910" cy="632485"/>
          </a:xfrm>
          <a:prstGeom prst="flowChartDelay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6472727" y="2852871"/>
            <a:ext cx="732563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5903990" y="2743200"/>
            <a:ext cx="649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ctrl_branch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5" name="Straight Connector 152"/>
          <p:cNvCxnSpPr/>
          <p:nvPr/>
        </p:nvCxnSpPr>
        <p:spPr>
          <a:xfrm rot="5400000">
            <a:off x="7658811" y="2443813"/>
            <a:ext cx="695181" cy="446398"/>
          </a:xfrm>
          <a:prstGeom prst="bentConnector3">
            <a:avLst>
              <a:gd name="adj1" fmla="val 10163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/>
          <p:cNvGrpSpPr/>
          <p:nvPr/>
        </p:nvGrpSpPr>
        <p:grpSpPr>
          <a:xfrm>
            <a:off x="7983612" y="1738890"/>
            <a:ext cx="341235" cy="609600"/>
            <a:chOff x="3509475" y="4572000"/>
            <a:chExt cx="445091" cy="609600"/>
          </a:xfrm>
        </p:grpSpPr>
        <p:sp>
          <p:nvSpPr>
            <p:cNvPr id="180" name="Rounded Rectangle 179"/>
            <p:cNvSpPr/>
            <p:nvPr/>
          </p:nvSpPr>
          <p:spPr>
            <a:xfrm>
              <a:off x="3573566" y="4572000"/>
              <a:ext cx="381000" cy="6096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r>
                <a:rPr lang="en-US" sz="600" dirty="0" smtClean="0">
                  <a:solidFill>
                    <a:schemeClr val="tx1"/>
                  </a:solidFill>
                </a:rPr>
                <a:t>MUX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539200" y="4576864"/>
              <a:ext cx="19050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3509475" y="4953000"/>
              <a:ext cx="19050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85" name="Straight Arrow Connector 184"/>
          <p:cNvCxnSpPr/>
          <p:nvPr/>
        </p:nvCxnSpPr>
        <p:spPr>
          <a:xfrm>
            <a:off x="5368183" y="2514600"/>
            <a:ext cx="8527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6172200" y="2375356"/>
            <a:ext cx="554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6458124" y="2104501"/>
            <a:ext cx="3678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1" name="Straight Arrow Connector 35"/>
          <p:cNvCxnSpPr/>
          <p:nvPr/>
        </p:nvCxnSpPr>
        <p:spPr>
          <a:xfrm rot="5400000" flipH="1" flipV="1">
            <a:off x="210268" y="4858468"/>
            <a:ext cx="1706714" cy="158750"/>
          </a:xfrm>
          <a:prstGeom prst="bentConnector3">
            <a:avLst>
              <a:gd name="adj1" fmla="val 100072"/>
            </a:avLst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1063625" y="3962400"/>
            <a:ext cx="554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647700" y="3443128"/>
            <a:ext cx="342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849393" y="3540199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1" name="Group 1070"/>
          <p:cNvGrpSpPr/>
          <p:nvPr/>
        </p:nvGrpSpPr>
        <p:grpSpPr>
          <a:xfrm>
            <a:off x="2133600" y="3594089"/>
            <a:ext cx="374650" cy="367290"/>
            <a:chOff x="609600" y="1447800"/>
            <a:chExt cx="374650" cy="367290"/>
          </a:xfrm>
        </p:grpSpPr>
        <p:sp>
          <p:nvSpPr>
            <p:cNvPr id="1070" name="Oval 1069"/>
            <p:cNvSpPr/>
            <p:nvPr/>
          </p:nvSpPr>
          <p:spPr>
            <a:xfrm>
              <a:off x="609600" y="1447800"/>
              <a:ext cx="374650" cy="3672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701038" y="15469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847011" y="154667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701039" y="167621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847011" y="167621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1298678" y="1415534"/>
            <a:ext cx="304594" cy="609600"/>
            <a:chOff x="3573566" y="4572000"/>
            <a:chExt cx="397298" cy="609600"/>
          </a:xfrm>
        </p:grpSpPr>
        <p:sp>
          <p:nvSpPr>
            <p:cNvPr id="219" name="Rounded Rectangle 218"/>
            <p:cNvSpPr/>
            <p:nvPr/>
          </p:nvSpPr>
          <p:spPr>
            <a:xfrm>
              <a:off x="3573566" y="4572000"/>
              <a:ext cx="381000" cy="6096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r>
                <a:rPr lang="en-US" sz="600" dirty="0" smtClean="0">
                  <a:solidFill>
                    <a:schemeClr val="tx1"/>
                  </a:solidFill>
                </a:rPr>
                <a:t>MUX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3780363" y="4648200"/>
              <a:ext cx="19050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780362" y="4970997"/>
              <a:ext cx="19050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22" name="Straight Connector 152"/>
          <p:cNvCxnSpPr/>
          <p:nvPr/>
        </p:nvCxnSpPr>
        <p:spPr>
          <a:xfrm rot="16200000" flipH="1">
            <a:off x="1112101" y="2393056"/>
            <a:ext cx="1707084" cy="694981"/>
          </a:xfrm>
          <a:prstGeom prst="bentConnector3">
            <a:avLst>
              <a:gd name="adj1" fmla="val -88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endCxn id="219" idx="2"/>
          </p:cNvCxnSpPr>
          <p:nvPr/>
        </p:nvCxnSpPr>
        <p:spPr>
          <a:xfrm flipV="1">
            <a:off x="1444727" y="2025134"/>
            <a:ext cx="1" cy="35022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1278545" y="2406878"/>
            <a:ext cx="5545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ctrl_jump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9" name="Straight Connector 152"/>
          <p:cNvCxnSpPr/>
          <p:nvPr/>
        </p:nvCxnSpPr>
        <p:spPr>
          <a:xfrm flipV="1">
            <a:off x="1833073" y="1999198"/>
            <a:ext cx="4387822" cy="1796746"/>
          </a:xfrm>
          <a:prstGeom prst="bentConnector3">
            <a:avLst>
              <a:gd name="adj1" fmla="val 680"/>
            </a:avLst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152"/>
          <p:cNvCxnSpPr/>
          <p:nvPr/>
        </p:nvCxnSpPr>
        <p:spPr>
          <a:xfrm flipV="1">
            <a:off x="2971800" y="1828800"/>
            <a:ext cx="5038490" cy="170397"/>
          </a:xfrm>
          <a:prstGeom prst="bentConnector3">
            <a:avLst>
              <a:gd name="adj1" fmla="val 92"/>
            </a:avLst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3" name="Group 242"/>
          <p:cNvGrpSpPr/>
          <p:nvPr/>
        </p:nvGrpSpPr>
        <p:grpSpPr>
          <a:xfrm>
            <a:off x="198362" y="3065667"/>
            <a:ext cx="304594" cy="609600"/>
            <a:chOff x="3573566" y="4572000"/>
            <a:chExt cx="397298" cy="609600"/>
          </a:xfrm>
        </p:grpSpPr>
        <p:sp>
          <p:nvSpPr>
            <p:cNvPr id="244" name="Rounded Rectangle 243"/>
            <p:cNvSpPr/>
            <p:nvPr/>
          </p:nvSpPr>
          <p:spPr>
            <a:xfrm>
              <a:off x="3573566" y="4572000"/>
              <a:ext cx="381000" cy="6096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r>
                <a:rPr lang="en-US" sz="600" dirty="0" smtClean="0">
                  <a:solidFill>
                    <a:schemeClr val="tx1"/>
                  </a:solidFill>
                </a:rPr>
                <a:t>MUX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3780363" y="4648200"/>
              <a:ext cx="19050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3780362" y="4970997"/>
              <a:ext cx="19050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47" name="Straight Connector 152"/>
          <p:cNvCxnSpPr>
            <a:stCxn id="219" idx="1"/>
            <a:endCxn id="245" idx="3"/>
          </p:cNvCxnSpPr>
          <p:nvPr/>
        </p:nvCxnSpPr>
        <p:spPr>
          <a:xfrm rot="10800000" flipV="1">
            <a:off x="502956" y="1720334"/>
            <a:ext cx="795722" cy="15138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35"/>
          <p:cNvCxnSpPr>
            <a:stCxn id="244" idx="1"/>
          </p:cNvCxnSpPr>
          <p:nvPr/>
        </p:nvCxnSpPr>
        <p:spPr>
          <a:xfrm rot="10800000" flipH="1" flipV="1">
            <a:off x="198361" y="3370466"/>
            <a:ext cx="292099" cy="2443593"/>
          </a:xfrm>
          <a:prstGeom prst="bentConnector4">
            <a:avLst>
              <a:gd name="adj1" fmla="val -57392"/>
              <a:gd name="adj2" fmla="val 99582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35"/>
          <p:cNvCxnSpPr/>
          <p:nvPr/>
        </p:nvCxnSpPr>
        <p:spPr>
          <a:xfrm rot="5400000">
            <a:off x="-558835" y="2350275"/>
            <a:ext cx="2268513" cy="144931"/>
          </a:xfrm>
          <a:prstGeom prst="bentConnector3">
            <a:avLst>
              <a:gd name="adj1" fmla="val 100385"/>
            </a:avLst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H="1">
            <a:off x="647887" y="1288484"/>
            <a:ext cx="47202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V="1">
            <a:off x="5368183" y="1288484"/>
            <a:ext cx="0" cy="2722589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H="1">
            <a:off x="1575109" y="1584067"/>
            <a:ext cx="7035491" cy="83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152"/>
          <p:cNvCxnSpPr/>
          <p:nvPr/>
        </p:nvCxnSpPr>
        <p:spPr>
          <a:xfrm rot="5400000">
            <a:off x="8247192" y="1661725"/>
            <a:ext cx="441067" cy="285751"/>
          </a:xfrm>
          <a:prstGeom prst="bentConnector3">
            <a:avLst>
              <a:gd name="adj1" fmla="val 10010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152"/>
          <p:cNvCxnSpPr>
            <a:stCxn id="273" idx="3"/>
          </p:cNvCxnSpPr>
          <p:nvPr/>
        </p:nvCxnSpPr>
        <p:spPr>
          <a:xfrm flipH="1">
            <a:off x="7086600" y="4747548"/>
            <a:ext cx="1654810" cy="1577052"/>
          </a:xfrm>
          <a:prstGeom prst="bentConnector3">
            <a:avLst>
              <a:gd name="adj1" fmla="val -1381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2" name="Group 271"/>
          <p:cNvGrpSpPr/>
          <p:nvPr/>
        </p:nvGrpSpPr>
        <p:grpSpPr>
          <a:xfrm>
            <a:off x="8400175" y="4442748"/>
            <a:ext cx="341235" cy="609600"/>
            <a:chOff x="3509475" y="4572000"/>
            <a:chExt cx="445091" cy="609600"/>
          </a:xfrm>
        </p:grpSpPr>
        <p:sp>
          <p:nvSpPr>
            <p:cNvPr id="273" name="Rounded Rectangle 272"/>
            <p:cNvSpPr/>
            <p:nvPr/>
          </p:nvSpPr>
          <p:spPr>
            <a:xfrm>
              <a:off x="3573566" y="4572000"/>
              <a:ext cx="381000" cy="6096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r>
                <a:rPr lang="en-US" sz="600" dirty="0" smtClean="0">
                  <a:solidFill>
                    <a:schemeClr val="tx1"/>
                  </a:solidFill>
                </a:rPr>
                <a:t>MUX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3509475" y="4648200"/>
              <a:ext cx="19050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3509475" y="4953000"/>
              <a:ext cx="19050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79" name="Straight Arrow Connector 35"/>
          <p:cNvCxnSpPr/>
          <p:nvPr/>
        </p:nvCxnSpPr>
        <p:spPr>
          <a:xfrm rot="16200000" flipH="1">
            <a:off x="6737603" y="4640897"/>
            <a:ext cx="1686726" cy="1097395"/>
          </a:xfrm>
          <a:prstGeom prst="bentConnector3">
            <a:avLst>
              <a:gd name="adj1" fmla="val 100158"/>
            </a:avLst>
          </a:prstGeom>
          <a:ln w="190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152"/>
          <p:cNvCxnSpPr/>
          <p:nvPr/>
        </p:nvCxnSpPr>
        <p:spPr>
          <a:xfrm rot="5400000">
            <a:off x="7735492" y="5310250"/>
            <a:ext cx="1116880" cy="328540"/>
          </a:xfrm>
          <a:prstGeom prst="bentConnector3">
            <a:avLst>
              <a:gd name="adj1" fmla="val -1955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5" name="Group 294"/>
          <p:cNvGrpSpPr/>
          <p:nvPr/>
        </p:nvGrpSpPr>
        <p:grpSpPr>
          <a:xfrm>
            <a:off x="6782006" y="6157085"/>
            <a:ext cx="304594" cy="609600"/>
            <a:chOff x="3573566" y="4572000"/>
            <a:chExt cx="397298" cy="609600"/>
          </a:xfrm>
        </p:grpSpPr>
        <p:sp>
          <p:nvSpPr>
            <p:cNvPr id="296" name="Rounded Rectangle 295"/>
            <p:cNvSpPr/>
            <p:nvPr/>
          </p:nvSpPr>
          <p:spPr>
            <a:xfrm>
              <a:off x="3573566" y="4572000"/>
              <a:ext cx="381000" cy="6096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r>
                <a:rPr lang="en-US" sz="600" dirty="0" smtClean="0">
                  <a:solidFill>
                    <a:schemeClr val="tx1"/>
                  </a:solidFill>
                </a:rPr>
                <a:t>MUX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3780363" y="4648200"/>
              <a:ext cx="19050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3780362" y="4970997"/>
              <a:ext cx="19050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00" name="Straight Connector 152"/>
          <p:cNvCxnSpPr>
            <a:stCxn id="25" idx="1"/>
            <a:endCxn id="296" idx="1"/>
          </p:cNvCxnSpPr>
          <p:nvPr/>
        </p:nvCxnSpPr>
        <p:spPr>
          <a:xfrm rot="10800000" flipH="1" flipV="1">
            <a:off x="4163938" y="5274207"/>
            <a:ext cx="2618068" cy="1187678"/>
          </a:xfrm>
          <a:prstGeom prst="bentConnector3">
            <a:avLst>
              <a:gd name="adj1" fmla="val -6113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Box 321"/>
          <p:cNvSpPr txBox="1"/>
          <p:nvPr/>
        </p:nvSpPr>
        <p:spPr>
          <a:xfrm>
            <a:off x="7271063" y="5519913"/>
            <a:ext cx="80613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ctrl_memRead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7125368" y="3847208"/>
            <a:ext cx="8250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ctrl_memWrite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4" name="Straight Arrow Connector 323"/>
          <p:cNvCxnSpPr/>
          <p:nvPr/>
        </p:nvCxnSpPr>
        <p:spPr>
          <a:xfrm>
            <a:off x="3270250" y="234849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Rectangle 333"/>
          <p:cNvSpPr/>
          <p:nvPr/>
        </p:nvSpPr>
        <p:spPr>
          <a:xfrm flipH="1">
            <a:off x="7223964" y="5563994"/>
            <a:ext cx="64332" cy="7072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/>
          <p:cNvSpPr/>
          <p:nvPr/>
        </p:nvSpPr>
        <p:spPr>
          <a:xfrm flipH="1">
            <a:off x="6894830" y="4267200"/>
            <a:ext cx="45719" cy="10228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/>
          <p:cNvSpPr/>
          <p:nvPr/>
        </p:nvSpPr>
        <p:spPr>
          <a:xfrm flipH="1">
            <a:off x="5511796" y="1913875"/>
            <a:ext cx="50804" cy="42432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6" name="Straight Arrow Connector 355"/>
          <p:cNvCxnSpPr/>
          <p:nvPr/>
        </p:nvCxnSpPr>
        <p:spPr>
          <a:xfrm>
            <a:off x="3267078" y="300784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TextBox 361"/>
          <p:cNvSpPr txBox="1"/>
          <p:nvPr/>
        </p:nvSpPr>
        <p:spPr>
          <a:xfrm>
            <a:off x="609600" y="5842903"/>
            <a:ext cx="619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PCOUT</a:t>
            </a:r>
          </a:p>
          <a:p>
            <a:pPr algn="ctr"/>
            <a:r>
              <a:rPr lang="en-US" sz="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[0-31]</a:t>
            </a:r>
            <a:endParaRPr lang="en-US" sz="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7" name="TextBox 366"/>
          <p:cNvSpPr txBox="1"/>
          <p:nvPr/>
        </p:nvSpPr>
        <p:spPr>
          <a:xfrm>
            <a:off x="1555809" y="3839290"/>
            <a:ext cx="619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nPC</a:t>
            </a:r>
            <a:endParaRPr lang="en-US" sz="800" dirty="0" smtClean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[0-5]</a:t>
            </a:r>
            <a:endParaRPr lang="en-US" sz="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" name="TextBox 367"/>
          <p:cNvSpPr txBox="1"/>
          <p:nvPr/>
        </p:nvSpPr>
        <p:spPr>
          <a:xfrm>
            <a:off x="-49887" y="3810273"/>
            <a:ext cx="430887" cy="6323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PCIN</a:t>
            </a:r>
          </a:p>
          <a:p>
            <a:pPr algn="ctr"/>
            <a:r>
              <a:rPr lang="en-US" sz="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[0-31]</a:t>
            </a:r>
            <a:endParaRPr lang="en-US" sz="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788109" y="1765756"/>
            <a:ext cx="619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NPC 3</a:t>
            </a:r>
            <a:endParaRPr lang="en-US" sz="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0" name="TextBox 369"/>
          <p:cNvSpPr txBox="1"/>
          <p:nvPr/>
        </p:nvSpPr>
        <p:spPr>
          <a:xfrm>
            <a:off x="5364383" y="1796534"/>
            <a:ext cx="10364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ID_EXE_nPC_out</a:t>
            </a:r>
            <a:endParaRPr lang="en-US" sz="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1" name="TextBox 370"/>
          <p:cNvSpPr txBox="1"/>
          <p:nvPr/>
        </p:nvSpPr>
        <p:spPr>
          <a:xfrm>
            <a:off x="1690609" y="1841956"/>
            <a:ext cx="619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jumpPC</a:t>
            </a:r>
            <a:endParaRPr lang="en-US" sz="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2" name="TextBox 371"/>
          <p:cNvSpPr txBox="1"/>
          <p:nvPr/>
        </p:nvSpPr>
        <p:spPr>
          <a:xfrm>
            <a:off x="6687082" y="2058780"/>
            <a:ext cx="5182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sz="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3" name="TextBox 372"/>
          <p:cNvSpPr txBox="1"/>
          <p:nvPr/>
        </p:nvSpPr>
        <p:spPr>
          <a:xfrm>
            <a:off x="5655419" y="3845359"/>
            <a:ext cx="7453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ID_EXE_rdata1</a:t>
            </a:r>
            <a:endParaRPr lang="en-US" sz="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5257800" y="4082534"/>
            <a:ext cx="7453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ID_EXE_rdata2</a:t>
            </a:r>
            <a:endParaRPr lang="en-US" sz="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5" name="TextBox 374"/>
          <p:cNvSpPr txBox="1"/>
          <p:nvPr/>
        </p:nvSpPr>
        <p:spPr>
          <a:xfrm>
            <a:off x="6080603" y="4642504"/>
            <a:ext cx="7453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alu_operand2</a:t>
            </a:r>
            <a:endParaRPr lang="en-US" sz="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4824432" y="5871469"/>
            <a:ext cx="7453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immData</a:t>
            </a:r>
            <a:endParaRPr lang="en-US" sz="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7" name="TextBox 376"/>
          <p:cNvSpPr txBox="1"/>
          <p:nvPr/>
        </p:nvSpPr>
        <p:spPr>
          <a:xfrm>
            <a:off x="5697409" y="5779136"/>
            <a:ext cx="89175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ID_EXE_immData</a:t>
            </a:r>
            <a:endParaRPr lang="en-US" sz="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6781800" y="3223285"/>
            <a:ext cx="276999" cy="46226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600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alu_zero</a:t>
            </a:r>
            <a:endParaRPr lang="en-US" sz="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9" name="TextBox 378"/>
          <p:cNvSpPr txBox="1"/>
          <p:nvPr/>
        </p:nvSpPr>
        <p:spPr>
          <a:xfrm>
            <a:off x="6946186" y="4394017"/>
            <a:ext cx="9371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EXE_MEM_alu_result</a:t>
            </a:r>
            <a:endParaRPr lang="en-US" sz="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0" name="TextBox 379"/>
          <p:cNvSpPr txBox="1"/>
          <p:nvPr/>
        </p:nvSpPr>
        <p:spPr>
          <a:xfrm>
            <a:off x="6904719" y="5000031"/>
            <a:ext cx="9371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EXE_MEM_rdata2</a:t>
            </a:r>
            <a:endParaRPr lang="en-US" sz="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2" name="TextBox 381"/>
          <p:cNvSpPr txBox="1"/>
          <p:nvPr/>
        </p:nvSpPr>
        <p:spPr>
          <a:xfrm>
            <a:off x="8675424" y="4572000"/>
            <a:ext cx="4685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wData1</a:t>
            </a:r>
            <a:endParaRPr lang="en-US" sz="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3" name="TextBox 382"/>
          <p:cNvSpPr txBox="1"/>
          <p:nvPr/>
        </p:nvSpPr>
        <p:spPr>
          <a:xfrm>
            <a:off x="7258229" y="5882612"/>
            <a:ext cx="8064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MEM_WB_result</a:t>
            </a:r>
            <a:endParaRPr lang="en-US" sz="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6" name="TextBox 385"/>
          <p:cNvSpPr txBox="1"/>
          <p:nvPr/>
        </p:nvSpPr>
        <p:spPr>
          <a:xfrm>
            <a:off x="7787418" y="6508522"/>
            <a:ext cx="554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nPC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6275936" y="6278329"/>
            <a:ext cx="4685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wData2</a:t>
            </a:r>
            <a:endParaRPr lang="en-US" sz="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6601658" y="5621251"/>
            <a:ext cx="4849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ctrl_jal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0" name="Rectangle 389"/>
          <p:cNvSpPr/>
          <p:nvPr/>
        </p:nvSpPr>
        <p:spPr>
          <a:xfrm flipH="1" flipV="1">
            <a:off x="4614459" y="3457045"/>
            <a:ext cx="20997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/>
          <p:cNvSpPr/>
          <p:nvPr/>
        </p:nvSpPr>
        <p:spPr>
          <a:xfrm flipH="1">
            <a:off x="4614458" y="3511706"/>
            <a:ext cx="20997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/>
          <p:cNvSpPr/>
          <p:nvPr/>
        </p:nvSpPr>
        <p:spPr>
          <a:xfrm flipH="1">
            <a:off x="4614458" y="3562206"/>
            <a:ext cx="20997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Rectangle 392"/>
          <p:cNvSpPr/>
          <p:nvPr/>
        </p:nvSpPr>
        <p:spPr>
          <a:xfrm flipH="1" flipV="1">
            <a:off x="3719441" y="5557585"/>
            <a:ext cx="20997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/>
          <p:cNvSpPr/>
          <p:nvPr/>
        </p:nvSpPr>
        <p:spPr>
          <a:xfrm flipH="1">
            <a:off x="3719440" y="5612246"/>
            <a:ext cx="20997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/>
          <p:cNvSpPr/>
          <p:nvPr/>
        </p:nvSpPr>
        <p:spPr>
          <a:xfrm flipH="1">
            <a:off x="3719440" y="5662746"/>
            <a:ext cx="20997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/>
          <p:cNvSpPr/>
          <p:nvPr/>
        </p:nvSpPr>
        <p:spPr>
          <a:xfrm flipH="1" flipV="1">
            <a:off x="3490835" y="4678259"/>
            <a:ext cx="20997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/>
          <p:cNvSpPr/>
          <p:nvPr/>
        </p:nvSpPr>
        <p:spPr>
          <a:xfrm flipH="1">
            <a:off x="3490834" y="4732920"/>
            <a:ext cx="20997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/>
          <p:cNvSpPr/>
          <p:nvPr/>
        </p:nvSpPr>
        <p:spPr>
          <a:xfrm flipH="1">
            <a:off x="3490834" y="4783420"/>
            <a:ext cx="20997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ectangle 398"/>
          <p:cNvSpPr/>
          <p:nvPr/>
        </p:nvSpPr>
        <p:spPr>
          <a:xfrm flipH="1" flipV="1">
            <a:off x="6796178" y="5929226"/>
            <a:ext cx="20997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/>
          <p:cNvSpPr/>
          <p:nvPr/>
        </p:nvSpPr>
        <p:spPr>
          <a:xfrm flipH="1">
            <a:off x="6796177" y="5983887"/>
            <a:ext cx="20997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Rectangle 400"/>
          <p:cNvSpPr/>
          <p:nvPr/>
        </p:nvSpPr>
        <p:spPr>
          <a:xfrm flipH="1">
            <a:off x="6796177" y="6034387"/>
            <a:ext cx="20997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/>
          <p:cNvSpPr/>
          <p:nvPr/>
        </p:nvSpPr>
        <p:spPr>
          <a:xfrm rot="16200000" flipH="1" flipV="1">
            <a:off x="7294915" y="6624721"/>
            <a:ext cx="20997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/>
          <p:cNvSpPr/>
          <p:nvPr/>
        </p:nvSpPr>
        <p:spPr>
          <a:xfrm rot="16200000" flipH="1">
            <a:off x="7358974" y="6624545"/>
            <a:ext cx="20997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/>
          <p:cNvSpPr/>
          <p:nvPr/>
        </p:nvSpPr>
        <p:spPr>
          <a:xfrm rot="16200000" flipH="1">
            <a:off x="7414141" y="6624720"/>
            <a:ext cx="20997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TextBox 406"/>
          <p:cNvSpPr txBox="1"/>
          <p:nvPr/>
        </p:nvSpPr>
        <p:spPr>
          <a:xfrm>
            <a:off x="5767014" y="3479904"/>
            <a:ext cx="6507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ctrl_ALUSrc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8" name="Rectangle 407"/>
          <p:cNvSpPr/>
          <p:nvPr/>
        </p:nvSpPr>
        <p:spPr>
          <a:xfrm flipH="1" flipV="1">
            <a:off x="5928814" y="3793571"/>
            <a:ext cx="20997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/>
          <p:cNvSpPr/>
          <p:nvPr/>
        </p:nvSpPr>
        <p:spPr>
          <a:xfrm flipH="1" flipV="1">
            <a:off x="6477108" y="3679250"/>
            <a:ext cx="20997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TextBox 410"/>
          <p:cNvSpPr txBox="1"/>
          <p:nvPr/>
        </p:nvSpPr>
        <p:spPr>
          <a:xfrm>
            <a:off x="6220895" y="3369329"/>
            <a:ext cx="63710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ctrl_ALUop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3" name="Rectangle 412"/>
          <p:cNvSpPr/>
          <p:nvPr/>
        </p:nvSpPr>
        <p:spPr>
          <a:xfrm flipH="1" flipV="1">
            <a:off x="7395701" y="4078512"/>
            <a:ext cx="20997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/>
          <p:cNvSpPr/>
          <p:nvPr/>
        </p:nvSpPr>
        <p:spPr>
          <a:xfrm flipH="1">
            <a:off x="7395700" y="4133173"/>
            <a:ext cx="20997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 414"/>
          <p:cNvSpPr/>
          <p:nvPr/>
        </p:nvSpPr>
        <p:spPr>
          <a:xfrm flipH="1" flipV="1">
            <a:off x="7395700" y="5451660"/>
            <a:ext cx="20997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/>
          <p:cNvSpPr/>
          <p:nvPr/>
        </p:nvSpPr>
        <p:spPr>
          <a:xfrm flipH="1">
            <a:off x="7412287" y="5376454"/>
            <a:ext cx="20997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/>
          <p:cNvSpPr/>
          <p:nvPr/>
        </p:nvSpPr>
        <p:spPr>
          <a:xfrm flipH="1" flipV="1">
            <a:off x="8490374" y="4205398"/>
            <a:ext cx="20997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/>
          <p:cNvSpPr/>
          <p:nvPr/>
        </p:nvSpPr>
        <p:spPr>
          <a:xfrm flipH="1">
            <a:off x="8490373" y="4260059"/>
            <a:ext cx="20997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Rectangle 418"/>
          <p:cNvSpPr/>
          <p:nvPr/>
        </p:nvSpPr>
        <p:spPr>
          <a:xfrm flipH="1">
            <a:off x="8490373" y="4310559"/>
            <a:ext cx="20997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TextBox 420"/>
          <p:cNvSpPr txBox="1"/>
          <p:nvPr/>
        </p:nvSpPr>
        <p:spPr>
          <a:xfrm>
            <a:off x="8287554" y="3854903"/>
            <a:ext cx="7040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ctrl_memtoReg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2" name="TextBox 421"/>
          <p:cNvSpPr txBox="1"/>
          <p:nvPr/>
        </p:nvSpPr>
        <p:spPr>
          <a:xfrm>
            <a:off x="7733026" y="2806781"/>
            <a:ext cx="554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PCSrc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3" name="TextBox 422"/>
          <p:cNvSpPr txBox="1"/>
          <p:nvPr/>
        </p:nvSpPr>
        <p:spPr>
          <a:xfrm>
            <a:off x="8137336" y="1783753"/>
            <a:ext cx="619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nPC2</a:t>
            </a:r>
          </a:p>
        </p:txBody>
      </p:sp>
      <p:sp>
        <p:nvSpPr>
          <p:cNvPr id="424" name="Rectangle 423"/>
          <p:cNvSpPr/>
          <p:nvPr/>
        </p:nvSpPr>
        <p:spPr>
          <a:xfrm rot="16200000" flipH="1" flipV="1">
            <a:off x="6434771" y="2828064"/>
            <a:ext cx="20997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TextBox 424"/>
          <p:cNvSpPr txBox="1"/>
          <p:nvPr/>
        </p:nvSpPr>
        <p:spPr>
          <a:xfrm>
            <a:off x="6477000" y="2691598"/>
            <a:ext cx="7453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ID_EXE_Branch</a:t>
            </a:r>
            <a:endParaRPr lang="en-US" sz="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2198455" y="5790965"/>
            <a:ext cx="619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Inst[31-0]</a:t>
            </a:r>
            <a:endParaRPr lang="en-US" sz="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3422650" y="3724969"/>
            <a:ext cx="705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Inst[25-21]</a:t>
            </a:r>
            <a:endParaRPr lang="en-US" sz="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3421502" y="3976764"/>
            <a:ext cx="705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Inst[20-16]</a:t>
            </a:r>
            <a:endParaRPr lang="en-US" sz="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2736429" y="3153885"/>
            <a:ext cx="705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Inst[31-26]</a:t>
            </a:r>
            <a:endParaRPr lang="en-US" sz="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2964816" y="5882612"/>
            <a:ext cx="705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Inst[15-0]</a:t>
            </a:r>
            <a:endParaRPr lang="en-US" sz="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571750" y="4578683"/>
            <a:ext cx="705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Inst[15-11]</a:t>
            </a:r>
            <a:endParaRPr lang="en-US" sz="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2945580" y="4228257"/>
            <a:ext cx="705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Inst[20-16]</a:t>
            </a:r>
            <a:endParaRPr lang="en-US" sz="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3789442" y="4916974"/>
            <a:ext cx="705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wAddr</a:t>
            </a:r>
            <a:endParaRPr lang="en-US" sz="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85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2" name="Straight Connector 281"/>
          <p:cNvCxnSpPr>
            <a:stCxn id="284" idx="0"/>
            <a:endCxn id="283" idx="2"/>
          </p:cNvCxnSpPr>
          <p:nvPr/>
        </p:nvCxnSpPr>
        <p:spPr>
          <a:xfrm flipV="1">
            <a:off x="6806369" y="3678539"/>
            <a:ext cx="8636" cy="1585022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V="1">
            <a:off x="5552424" y="3346843"/>
            <a:ext cx="0" cy="736093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5376284" y="3279570"/>
            <a:ext cx="430138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SG" sz="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ctrl_ALUop</a:t>
            </a:r>
            <a:endParaRPr lang="en-SG" sz="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8" name="Straight Connector 277"/>
          <p:cNvCxnSpPr/>
          <p:nvPr/>
        </p:nvCxnSpPr>
        <p:spPr>
          <a:xfrm flipV="1">
            <a:off x="5143500" y="3389570"/>
            <a:ext cx="0" cy="736093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V="1">
            <a:off x="4152900" y="2966119"/>
            <a:ext cx="0" cy="736093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3"/>
          </p:cNvCxnSpPr>
          <p:nvPr/>
        </p:nvCxnSpPr>
        <p:spPr>
          <a:xfrm>
            <a:off x="2019300" y="5736147"/>
            <a:ext cx="266700" cy="0"/>
          </a:xfrm>
          <a:prstGeom prst="line">
            <a:avLst/>
          </a:prstGeom>
          <a:ln w="762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485900" y="5442051"/>
            <a:ext cx="533400" cy="368919"/>
            <a:chOff x="3429000" y="2898254"/>
            <a:chExt cx="533400" cy="368919"/>
          </a:xfrm>
        </p:grpSpPr>
        <p:sp>
          <p:nvSpPr>
            <p:cNvPr id="5" name="Rectangle 4"/>
            <p:cNvSpPr/>
            <p:nvPr/>
          </p:nvSpPr>
          <p:spPr>
            <a:xfrm>
              <a:off x="3429000" y="2898254"/>
              <a:ext cx="533400" cy="368919"/>
            </a:xfrm>
            <a:prstGeom prst="rect">
              <a:avLst/>
            </a:prstGeom>
            <a:solidFill>
              <a:schemeClr val="bg1"/>
            </a:solidFill>
            <a:ln w="101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29000" y="2898255"/>
              <a:ext cx="457200" cy="149647"/>
            </a:xfrm>
            <a:prstGeom prst="rect">
              <a:avLst/>
            </a:prstGeom>
            <a:noFill/>
          </p:spPr>
          <p:txBody>
            <a:bodyPr wrap="square" lIns="0" tIns="36000" bIns="36000" rtlCol="0">
              <a:spAutoFit/>
            </a:bodyPr>
            <a:lstStyle/>
            <a:p>
              <a:r>
                <a:rPr lang="en-SG" sz="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RAddr1</a:t>
              </a:r>
              <a:endParaRPr lang="en-SG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5200" y="3117526"/>
              <a:ext cx="457200" cy="149647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r"/>
              <a:r>
                <a:rPr lang="en-SG" sz="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Inst[31-0]]</a:t>
              </a:r>
              <a:endParaRPr lang="en-SG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94931" y="3047902"/>
              <a:ext cx="201538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SG" sz="5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</a:t>
              </a:r>
              <a:endParaRPr lang="en-SG" sz="5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7700" y="5334536"/>
            <a:ext cx="533400" cy="368919"/>
            <a:chOff x="3429000" y="2898254"/>
            <a:chExt cx="533400" cy="368919"/>
          </a:xfrm>
        </p:grpSpPr>
        <p:sp>
          <p:nvSpPr>
            <p:cNvPr id="10" name="Rectangle 9"/>
            <p:cNvSpPr/>
            <p:nvPr/>
          </p:nvSpPr>
          <p:spPr>
            <a:xfrm>
              <a:off x="3429000" y="2898254"/>
              <a:ext cx="533400" cy="368919"/>
            </a:xfrm>
            <a:prstGeom prst="rect">
              <a:avLst/>
            </a:prstGeom>
            <a:solidFill>
              <a:schemeClr val="bg1"/>
            </a:solidFill>
            <a:ln w="101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50064" y="3005769"/>
              <a:ext cx="29126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SG" sz="5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Program Counter</a:t>
              </a:r>
              <a:endParaRPr lang="en-SG" sz="5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" name="Straight Arrow Connector 12"/>
          <p:cNvCxnSpPr>
            <a:stCxn id="10" idx="3"/>
            <a:endCxn id="6" idx="1"/>
          </p:cNvCxnSpPr>
          <p:nvPr/>
        </p:nvCxnSpPr>
        <p:spPr>
          <a:xfrm flipV="1">
            <a:off x="1181100" y="5516876"/>
            <a:ext cx="304800" cy="2120"/>
          </a:xfrm>
          <a:prstGeom prst="straightConnector1">
            <a:avLst/>
          </a:prstGeom>
          <a:ln w="762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286000" y="2754276"/>
            <a:ext cx="0" cy="2992947"/>
          </a:xfrm>
          <a:prstGeom prst="line">
            <a:avLst/>
          </a:prstGeom>
          <a:ln w="762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628900" y="4053951"/>
            <a:ext cx="228600" cy="381000"/>
            <a:chOff x="2667000" y="2743748"/>
            <a:chExt cx="228600" cy="381000"/>
          </a:xfrm>
        </p:grpSpPr>
        <p:sp>
          <p:nvSpPr>
            <p:cNvPr id="23" name="Rounded Rectangle 22"/>
            <p:cNvSpPr/>
            <p:nvPr/>
          </p:nvSpPr>
          <p:spPr>
            <a:xfrm>
              <a:off x="2667000" y="2743748"/>
              <a:ext cx="228600" cy="3810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016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05100" y="2778965"/>
              <a:ext cx="152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  <a:endParaRPr lang="en-SG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67000" y="2810764"/>
              <a:ext cx="152400" cy="16927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SG" sz="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67000" y="2934247"/>
              <a:ext cx="152400" cy="16927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SG" sz="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SG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886200" y="3635031"/>
            <a:ext cx="533400" cy="685252"/>
            <a:chOff x="3429000" y="2743748"/>
            <a:chExt cx="533400" cy="685252"/>
          </a:xfrm>
        </p:grpSpPr>
        <p:sp>
          <p:nvSpPr>
            <p:cNvPr id="28" name="Rectangle 27"/>
            <p:cNvSpPr/>
            <p:nvPr/>
          </p:nvSpPr>
          <p:spPr>
            <a:xfrm>
              <a:off x="3429000" y="2743748"/>
              <a:ext cx="533400" cy="685252"/>
            </a:xfrm>
            <a:prstGeom prst="rect">
              <a:avLst/>
            </a:prstGeom>
            <a:solidFill>
              <a:schemeClr val="bg1"/>
            </a:solidFill>
            <a:ln w="101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29000" y="2748784"/>
              <a:ext cx="457200" cy="149647"/>
            </a:xfrm>
            <a:prstGeom prst="rect">
              <a:avLst/>
            </a:prstGeom>
            <a:noFill/>
          </p:spPr>
          <p:txBody>
            <a:bodyPr wrap="square" lIns="0" tIns="36000" bIns="36000" rtlCol="0">
              <a:spAutoFit/>
            </a:bodyPr>
            <a:lstStyle/>
            <a:p>
              <a:r>
                <a:rPr lang="en-SG" sz="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RAddr1</a:t>
              </a:r>
              <a:endParaRPr lang="en-SG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29000" y="2895600"/>
              <a:ext cx="457200" cy="149647"/>
            </a:xfrm>
            <a:prstGeom prst="rect">
              <a:avLst/>
            </a:prstGeom>
            <a:noFill/>
          </p:spPr>
          <p:txBody>
            <a:bodyPr wrap="square" lIns="0" tIns="36000" bIns="36000" rtlCol="0">
              <a:spAutoFit/>
            </a:bodyPr>
            <a:lstStyle/>
            <a:p>
              <a:r>
                <a:rPr lang="en-SG" sz="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RAddr2</a:t>
              </a:r>
              <a:endParaRPr lang="en-SG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819400"/>
              <a:ext cx="457200" cy="149647"/>
            </a:xfrm>
            <a:prstGeom prst="rect">
              <a:avLst/>
            </a:prstGeom>
            <a:noFill/>
          </p:spPr>
          <p:txBody>
            <a:bodyPr wrap="square" tIns="36000" rIns="0" bIns="36000" rtlCol="0">
              <a:spAutoFit/>
            </a:bodyPr>
            <a:lstStyle/>
            <a:p>
              <a:pPr algn="r"/>
              <a:r>
                <a:rPr lang="en-SG" sz="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RData1</a:t>
              </a:r>
              <a:endParaRPr lang="en-SG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05200" y="2971800"/>
              <a:ext cx="457200" cy="149647"/>
            </a:xfrm>
            <a:prstGeom prst="rect">
              <a:avLst/>
            </a:prstGeom>
            <a:noFill/>
          </p:spPr>
          <p:txBody>
            <a:bodyPr wrap="square" tIns="36000" rIns="0" bIns="36000" rtlCol="0">
              <a:spAutoFit/>
            </a:bodyPr>
            <a:lstStyle/>
            <a:p>
              <a:pPr algn="r"/>
              <a:r>
                <a:rPr lang="en-SG" sz="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RData2</a:t>
              </a:r>
              <a:endParaRPr lang="en-SG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143666"/>
              <a:ext cx="457200" cy="16927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SG" sz="5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WAddr</a:t>
              </a:r>
              <a:endParaRPr lang="en-SG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29000" y="3276000"/>
              <a:ext cx="457200" cy="149647"/>
            </a:xfrm>
            <a:prstGeom prst="rect">
              <a:avLst/>
            </a:prstGeom>
            <a:noFill/>
          </p:spPr>
          <p:txBody>
            <a:bodyPr wrap="square" lIns="0" tIns="36000" bIns="36000" rtlCol="0">
              <a:spAutoFit/>
            </a:bodyPr>
            <a:lstStyle/>
            <a:p>
              <a:r>
                <a:rPr lang="en-SG" sz="5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WData</a:t>
              </a:r>
              <a:endParaRPr lang="en-SG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33800" y="3276000"/>
              <a:ext cx="201538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SG" sz="5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  <a:endParaRPr lang="en-SG" sz="5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238497" y="4923850"/>
            <a:ext cx="228600" cy="381000"/>
            <a:chOff x="2667000" y="2743748"/>
            <a:chExt cx="228600" cy="381000"/>
          </a:xfrm>
        </p:grpSpPr>
        <p:sp>
          <p:nvSpPr>
            <p:cNvPr id="37" name="Rounded Rectangle 36"/>
            <p:cNvSpPr/>
            <p:nvPr/>
          </p:nvSpPr>
          <p:spPr>
            <a:xfrm>
              <a:off x="2667000" y="2743748"/>
              <a:ext cx="228600" cy="3810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016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05100" y="2778965"/>
              <a:ext cx="152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  <a:endParaRPr lang="en-SG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67000" y="2810764"/>
              <a:ext cx="152400" cy="16927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SG" sz="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667000" y="2934247"/>
              <a:ext cx="152400" cy="16927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SG" sz="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SG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1" name="Straight Connector 40"/>
          <p:cNvCxnSpPr>
            <a:endCxn id="29" idx="1"/>
          </p:cNvCxnSpPr>
          <p:nvPr/>
        </p:nvCxnSpPr>
        <p:spPr>
          <a:xfrm>
            <a:off x="2286000" y="3710683"/>
            <a:ext cx="1600200" cy="4208"/>
          </a:xfrm>
          <a:prstGeom prst="line">
            <a:avLst/>
          </a:prstGeom>
          <a:ln w="762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0" idx="1"/>
          </p:cNvCxnSpPr>
          <p:nvPr/>
        </p:nvCxnSpPr>
        <p:spPr>
          <a:xfrm flipV="1">
            <a:off x="2286000" y="3861707"/>
            <a:ext cx="1600200" cy="1376"/>
          </a:xfrm>
          <a:prstGeom prst="line">
            <a:avLst/>
          </a:prstGeom>
          <a:ln w="762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6200000" flipH="1">
            <a:off x="2362314" y="3939169"/>
            <a:ext cx="342672" cy="190500"/>
          </a:xfrm>
          <a:prstGeom prst="bentConnector3">
            <a:avLst>
              <a:gd name="adj1" fmla="val 101423"/>
            </a:avLst>
          </a:prstGeom>
          <a:ln w="762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26" idx="1"/>
          </p:cNvCxnSpPr>
          <p:nvPr/>
        </p:nvCxnSpPr>
        <p:spPr>
          <a:xfrm flipV="1">
            <a:off x="2295525" y="4329089"/>
            <a:ext cx="333375" cy="1956"/>
          </a:xfrm>
          <a:prstGeom prst="line">
            <a:avLst/>
          </a:prstGeom>
          <a:ln w="762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3" idx="3"/>
            <a:endCxn id="39" idx="1"/>
          </p:cNvCxnSpPr>
          <p:nvPr/>
        </p:nvCxnSpPr>
        <p:spPr>
          <a:xfrm>
            <a:off x="2857500" y="4244451"/>
            <a:ext cx="380997" cy="831054"/>
          </a:xfrm>
          <a:prstGeom prst="bentConnector3">
            <a:avLst>
              <a:gd name="adj1" fmla="val 50000"/>
            </a:avLst>
          </a:prstGeom>
          <a:ln w="762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3"/>
          <p:cNvCxnSpPr>
            <a:stCxn id="37" idx="3"/>
            <a:endCxn id="33" idx="1"/>
          </p:cNvCxnSpPr>
          <p:nvPr/>
        </p:nvCxnSpPr>
        <p:spPr>
          <a:xfrm flipV="1">
            <a:off x="3467097" y="4119588"/>
            <a:ext cx="419103" cy="994762"/>
          </a:xfrm>
          <a:prstGeom prst="bentConnector3">
            <a:avLst>
              <a:gd name="adj1" fmla="val 18182"/>
            </a:avLst>
          </a:prstGeom>
          <a:ln w="762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971800" y="5172768"/>
            <a:ext cx="266697" cy="0"/>
          </a:xfrm>
          <a:prstGeom prst="line">
            <a:avLst/>
          </a:prstGeom>
          <a:ln w="762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53"/>
          <p:cNvCxnSpPr>
            <a:stCxn id="240" idx="1"/>
            <a:endCxn id="34" idx="1"/>
          </p:cNvCxnSpPr>
          <p:nvPr/>
        </p:nvCxnSpPr>
        <p:spPr>
          <a:xfrm rot="10800000">
            <a:off x="3886200" y="4242108"/>
            <a:ext cx="1219200" cy="2196793"/>
          </a:xfrm>
          <a:prstGeom prst="bentConnector3">
            <a:avLst>
              <a:gd name="adj1" fmla="val 118750"/>
            </a:avLst>
          </a:prstGeom>
          <a:ln w="762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53"/>
          <p:cNvCxnSpPr>
            <a:endCxn id="74" idx="1"/>
          </p:cNvCxnSpPr>
          <p:nvPr/>
        </p:nvCxnSpPr>
        <p:spPr>
          <a:xfrm flipV="1">
            <a:off x="2286000" y="3032129"/>
            <a:ext cx="3054275" cy="2486867"/>
          </a:xfrm>
          <a:prstGeom prst="bentConnector3">
            <a:avLst>
              <a:gd name="adj1" fmla="val 81186"/>
            </a:avLst>
          </a:prstGeom>
          <a:ln w="762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1" idx="3"/>
            <a:endCxn id="90" idx="1"/>
          </p:cNvCxnSpPr>
          <p:nvPr/>
        </p:nvCxnSpPr>
        <p:spPr>
          <a:xfrm>
            <a:off x="4419600" y="3785507"/>
            <a:ext cx="992259" cy="1376"/>
          </a:xfrm>
          <a:prstGeom prst="straightConnector1">
            <a:avLst/>
          </a:prstGeom>
          <a:ln w="762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5410199" y="3702211"/>
            <a:ext cx="381000" cy="537705"/>
            <a:chOff x="5410199" y="3702211"/>
            <a:chExt cx="381000" cy="537705"/>
          </a:xfrm>
        </p:grpSpPr>
        <p:grpSp>
          <p:nvGrpSpPr>
            <p:cNvPr id="85" name="Group 84"/>
            <p:cNvGrpSpPr/>
            <p:nvPr/>
          </p:nvGrpSpPr>
          <p:grpSpPr>
            <a:xfrm>
              <a:off x="5410199" y="3702211"/>
              <a:ext cx="381000" cy="537705"/>
              <a:chOff x="5715000" y="3935373"/>
              <a:chExt cx="381000" cy="537705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5715000" y="3935373"/>
                <a:ext cx="381000" cy="537705"/>
                <a:chOff x="4343400" y="3733800"/>
                <a:chExt cx="381000" cy="537705"/>
              </a:xfrm>
            </p:grpSpPr>
            <p:pic>
              <p:nvPicPr>
                <p:cNvPr id="81" name="Picture 2" descr="http://cs.nyu.edu/~gottlieb/courses/2000s/2001-02-fall/arch/lectures/figs/alu-symbol.png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20" t="29352" r="44941" b="26891"/>
                <a:stretch/>
              </p:blipFill>
              <p:spPr bwMode="auto">
                <a:xfrm>
                  <a:off x="4343400" y="3733800"/>
                  <a:ext cx="381000" cy="53770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2" name="TextBox 81"/>
                <p:cNvSpPr txBox="1"/>
                <p:nvPr/>
              </p:nvSpPr>
              <p:spPr>
                <a:xfrm>
                  <a:off x="4349675" y="4136657"/>
                  <a:ext cx="201538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SG" sz="5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ALU</a:t>
                  </a:r>
                  <a:endParaRPr lang="en-SG" sz="5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>
              <a:xfrm>
                <a:off x="5845175" y="4092125"/>
                <a:ext cx="228600" cy="149647"/>
              </a:xfrm>
              <a:prstGeom prst="rect">
                <a:avLst/>
              </a:prstGeom>
              <a:noFill/>
            </p:spPr>
            <p:txBody>
              <a:bodyPr wrap="square" tIns="36000" rIns="0" bIns="36000" rtlCol="0">
                <a:spAutoFit/>
              </a:bodyPr>
              <a:lstStyle/>
              <a:p>
                <a:pPr algn="r"/>
                <a:r>
                  <a:rPr lang="en-SG" sz="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</a:t>
                </a:r>
                <a:endParaRPr lang="en-SG" sz="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791199" y="4158975"/>
                <a:ext cx="282575" cy="149647"/>
              </a:xfrm>
              <a:prstGeom prst="rect">
                <a:avLst/>
              </a:prstGeom>
              <a:noFill/>
            </p:spPr>
            <p:txBody>
              <a:bodyPr wrap="square" tIns="36000" rIns="0" bIns="36000" rtlCol="0">
                <a:spAutoFit/>
              </a:bodyPr>
              <a:lstStyle/>
              <a:p>
                <a:pPr algn="r"/>
                <a:r>
                  <a:rPr lang="en-SG" sz="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</a:t>
                </a:r>
                <a:endParaRPr lang="en-SG" sz="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5411859" y="3748411"/>
              <a:ext cx="201538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SG" sz="5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ALU</a:t>
              </a:r>
              <a:endParaRPr lang="en-SG" sz="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030029" y="4049416"/>
            <a:ext cx="228600" cy="381000"/>
            <a:chOff x="2667000" y="2743748"/>
            <a:chExt cx="228600" cy="381000"/>
          </a:xfrm>
        </p:grpSpPr>
        <p:sp>
          <p:nvSpPr>
            <p:cNvPr id="94" name="Rounded Rectangle 93"/>
            <p:cNvSpPr/>
            <p:nvPr/>
          </p:nvSpPr>
          <p:spPr>
            <a:xfrm>
              <a:off x="2667000" y="2743748"/>
              <a:ext cx="228600" cy="3810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016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705100" y="2778965"/>
              <a:ext cx="152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  <a:endParaRPr lang="en-SG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67000" y="2810764"/>
              <a:ext cx="152400" cy="16927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SG" sz="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667000" y="2934247"/>
              <a:ext cx="152400" cy="16927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SG" sz="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SG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8" name="Straight Connector 53"/>
          <p:cNvCxnSpPr>
            <a:stCxn id="32" idx="3"/>
            <a:endCxn id="96" idx="1"/>
          </p:cNvCxnSpPr>
          <p:nvPr/>
        </p:nvCxnSpPr>
        <p:spPr>
          <a:xfrm>
            <a:off x="4419600" y="3937907"/>
            <a:ext cx="610429" cy="263164"/>
          </a:xfrm>
          <a:prstGeom prst="bentConnector3">
            <a:avLst>
              <a:gd name="adj1" fmla="val 6570"/>
            </a:avLst>
          </a:prstGeom>
          <a:ln w="762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endCxn id="97" idx="1"/>
          </p:cNvCxnSpPr>
          <p:nvPr/>
        </p:nvCxnSpPr>
        <p:spPr>
          <a:xfrm flipV="1">
            <a:off x="4772853" y="4324554"/>
            <a:ext cx="257176" cy="4535"/>
          </a:xfrm>
          <a:prstGeom prst="line">
            <a:avLst/>
          </a:prstGeom>
          <a:ln w="762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53"/>
          <p:cNvCxnSpPr>
            <a:stCxn id="94" idx="3"/>
          </p:cNvCxnSpPr>
          <p:nvPr/>
        </p:nvCxnSpPr>
        <p:spPr>
          <a:xfrm flipV="1">
            <a:off x="5258629" y="4167283"/>
            <a:ext cx="151570" cy="72633"/>
          </a:xfrm>
          <a:prstGeom prst="bentConnector3">
            <a:avLst>
              <a:gd name="adj1" fmla="val 28006"/>
            </a:avLst>
          </a:prstGeom>
          <a:ln w="762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558619" y="4277186"/>
            <a:ext cx="533400" cy="425960"/>
            <a:chOff x="3429000" y="2834354"/>
            <a:chExt cx="533400" cy="425960"/>
          </a:xfrm>
        </p:grpSpPr>
        <p:sp>
          <p:nvSpPr>
            <p:cNvPr id="110" name="Rectangle 109"/>
            <p:cNvSpPr/>
            <p:nvPr/>
          </p:nvSpPr>
          <p:spPr>
            <a:xfrm>
              <a:off x="3429000" y="2862776"/>
              <a:ext cx="533400" cy="397538"/>
            </a:xfrm>
            <a:prstGeom prst="rect">
              <a:avLst/>
            </a:prstGeom>
            <a:solidFill>
              <a:schemeClr val="bg1"/>
            </a:solidFill>
            <a:ln w="101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438526" y="2869076"/>
              <a:ext cx="230981" cy="149647"/>
            </a:xfrm>
            <a:prstGeom prst="rect">
              <a:avLst/>
            </a:prstGeom>
            <a:noFill/>
          </p:spPr>
          <p:txBody>
            <a:bodyPr wrap="square" lIns="0" tIns="36000" bIns="36000" rtlCol="0">
              <a:spAutoFit/>
            </a:bodyPr>
            <a:lstStyle/>
            <a:p>
              <a:r>
                <a:rPr lang="en-SG" sz="5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</a:t>
              </a:r>
              <a:endParaRPr lang="en-SG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721895" y="2834354"/>
              <a:ext cx="228599" cy="226591"/>
            </a:xfrm>
            <a:prstGeom prst="rect">
              <a:avLst/>
            </a:prstGeom>
            <a:noFill/>
          </p:spPr>
          <p:txBody>
            <a:bodyPr wrap="square" tIns="36000" rIns="0" bIns="36000" rtlCol="0">
              <a:spAutoFit/>
            </a:bodyPr>
            <a:lstStyle/>
            <a:p>
              <a:pPr algn="r"/>
              <a:r>
                <a:rPr lang="en-SG" sz="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</a:t>
              </a:r>
            </a:p>
            <a:p>
              <a:pPr algn="r"/>
              <a:r>
                <a:rPr lang="en-SG" sz="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en-SG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438526" y="3022238"/>
              <a:ext cx="283369" cy="226591"/>
            </a:xfrm>
            <a:prstGeom prst="rect">
              <a:avLst/>
            </a:prstGeom>
            <a:noFill/>
          </p:spPr>
          <p:txBody>
            <a:bodyPr wrap="square" lIns="0" tIns="36000" bIns="36000" rtlCol="0">
              <a:spAutoFit/>
            </a:bodyPr>
            <a:lstStyle/>
            <a:p>
              <a:r>
                <a:rPr lang="en-SG" sz="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</a:t>
              </a:r>
            </a:p>
            <a:p>
              <a:r>
                <a:rPr lang="en-SG" sz="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en-SG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721025" y="3135533"/>
              <a:ext cx="201538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SG" sz="5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DM</a:t>
              </a:r>
              <a:endParaRPr lang="en-SG" sz="5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5" name="Straight Connector 53"/>
          <p:cNvCxnSpPr>
            <a:stCxn id="84" idx="3"/>
            <a:endCxn id="111" idx="1"/>
          </p:cNvCxnSpPr>
          <p:nvPr/>
        </p:nvCxnSpPr>
        <p:spPr>
          <a:xfrm>
            <a:off x="5768973" y="4000637"/>
            <a:ext cx="799172" cy="386095"/>
          </a:xfrm>
          <a:prstGeom prst="bentConnector3">
            <a:avLst>
              <a:gd name="adj1" fmla="val 7887"/>
            </a:avLst>
          </a:prstGeom>
          <a:ln w="762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113" idx="1"/>
          </p:cNvCxnSpPr>
          <p:nvPr/>
        </p:nvCxnSpPr>
        <p:spPr>
          <a:xfrm>
            <a:off x="4851468" y="4193684"/>
            <a:ext cx="1716677" cy="384682"/>
          </a:xfrm>
          <a:prstGeom prst="bentConnector3">
            <a:avLst>
              <a:gd name="adj1" fmla="val 63"/>
            </a:avLst>
          </a:prstGeom>
          <a:ln w="762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ed Rectangle 127"/>
          <p:cNvSpPr/>
          <p:nvPr/>
        </p:nvSpPr>
        <p:spPr>
          <a:xfrm>
            <a:off x="5943600" y="3724552"/>
            <a:ext cx="45719" cy="1580298"/>
          </a:xfrm>
          <a:prstGeom prst="roundRect">
            <a:avLst/>
          </a:prstGeom>
          <a:solidFill>
            <a:srgbClr val="00B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35" name="Group 134"/>
          <p:cNvGrpSpPr/>
          <p:nvPr/>
        </p:nvGrpSpPr>
        <p:grpSpPr>
          <a:xfrm>
            <a:off x="6714236" y="2957988"/>
            <a:ext cx="283481" cy="300681"/>
            <a:chOff x="7389809" y="2895599"/>
            <a:chExt cx="283481" cy="300681"/>
          </a:xfrm>
        </p:grpSpPr>
        <p:sp>
          <p:nvSpPr>
            <p:cNvPr id="132" name="Flowchart: Delay 131"/>
            <p:cNvSpPr/>
            <p:nvPr/>
          </p:nvSpPr>
          <p:spPr>
            <a:xfrm>
              <a:off x="7391400" y="2895599"/>
              <a:ext cx="281890" cy="300681"/>
            </a:xfrm>
            <a:prstGeom prst="flowChartDelay">
              <a:avLst/>
            </a:prstGeom>
            <a:solidFill>
              <a:schemeClr val="bg1"/>
            </a:solidFill>
            <a:ln w="76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389809" y="3119336"/>
              <a:ext cx="201538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SG" sz="5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in1</a:t>
              </a:r>
              <a:endParaRPr lang="en-SG" sz="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391400" y="2897380"/>
              <a:ext cx="201538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SG" sz="5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in1</a:t>
              </a:r>
              <a:endParaRPr lang="en-SG" sz="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6" name="Straight Connector 53"/>
          <p:cNvCxnSpPr>
            <a:stCxn id="83" idx="3"/>
            <a:endCxn id="133" idx="1"/>
          </p:cNvCxnSpPr>
          <p:nvPr/>
        </p:nvCxnSpPr>
        <p:spPr>
          <a:xfrm flipV="1">
            <a:off x="5768974" y="3220197"/>
            <a:ext cx="945262" cy="713590"/>
          </a:xfrm>
          <a:prstGeom prst="bentConnector3">
            <a:avLst>
              <a:gd name="adj1" fmla="val 50000"/>
            </a:avLst>
          </a:prstGeom>
          <a:ln w="762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53"/>
          <p:cNvCxnSpPr>
            <a:stCxn id="235" idx="0"/>
          </p:cNvCxnSpPr>
          <p:nvPr/>
        </p:nvCxnSpPr>
        <p:spPr>
          <a:xfrm rot="16200000" flipH="1">
            <a:off x="5537584" y="812811"/>
            <a:ext cx="29680" cy="3767140"/>
          </a:xfrm>
          <a:prstGeom prst="bentConnector4">
            <a:avLst>
              <a:gd name="adj1" fmla="val -2182278"/>
              <a:gd name="adj2" fmla="val 73239"/>
            </a:avLst>
          </a:prstGeom>
          <a:ln w="762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/>
          <p:cNvGrpSpPr/>
          <p:nvPr/>
        </p:nvGrpSpPr>
        <p:grpSpPr>
          <a:xfrm>
            <a:off x="7467600" y="2585119"/>
            <a:ext cx="228600" cy="381000"/>
            <a:chOff x="2667000" y="2743748"/>
            <a:chExt cx="228600" cy="381000"/>
          </a:xfrm>
        </p:grpSpPr>
        <p:sp>
          <p:nvSpPr>
            <p:cNvPr id="146" name="Rounded Rectangle 145"/>
            <p:cNvSpPr/>
            <p:nvPr/>
          </p:nvSpPr>
          <p:spPr>
            <a:xfrm>
              <a:off x="2667000" y="2743748"/>
              <a:ext cx="228600" cy="3810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016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705100" y="2778965"/>
              <a:ext cx="152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  <a:endParaRPr lang="en-SG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667000" y="2810764"/>
              <a:ext cx="152400" cy="16927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SG" sz="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667000" y="2934247"/>
              <a:ext cx="152400" cy="16927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SG" sz="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SG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0" name="Straight Connector 53"/>
          <p:cNvCxnSpPr>
            <a:stCxn id="132" idx="3"/>
            <a:endCxn id="146" idx="2"/>
          </p:cNvCxnSpPr>
          <p:nvPr/>
        </p:nvCxnSpPr>
        <p:spPr>
          <a:xfrm flipV="1">
            <a:off x="6997717" y="2966119"/>
            <a:ext cx="584183" cy="142210"/>
          </a:xfrm>
          <a:prstGeom prst="bentConnector2">
            <a:avLst/>
          </a:prstGeom>
          <a:ln w="762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73" idx="3"/>
            <a:endCxn id="149" idx="1"/>
          </p:cNvCxnSpPr>
          <p:nvPr/>
        </p:nvCxnSpPr>
        <p:spPr>
          <a:xfrm>
            <a:off x="5715000" y="2859653"/>
            <a:ext cx="1752600" cy="604"/>
          </a:xfrm>
          <a:prstGeom prst="straightConnector1">
            <a:avLst/>
          </a:prstGeom>
          <a:ln w="762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 rot="5400000">
            <a:off x="288295" y="3400462"/>
            <a:ext cx="261610" cy="381000"/>
            <a:chOff x="2650496" y="2743748"/>
            <a:chExt cx="261610" cy="381000"/>
          </a:xfrm>
        </p:grpSpPr>
        <p:sp>
          <p:nvSpPr>
            <p:cNvPr id="165" name="Rounded Rectangle 164"/>
            <p:cNvSpPr/>
            <p:nvPr/>
          </p:nvSpPr>
          <p:spPr>
            <a:xfrm>
              <a:off x="2667000" y="2743748"/>
              <a:ext cx="228600" cy="3810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016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650496" y="2778965"/>
              <a:ext cx="261610" cy="32316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SG" sz="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  <a:endParaRPr lang="en-SG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658562" y="2810763"/>
              <a:ext cx="169277" cy="169277"/>
            </a:xfrm>
            <a:prstGeom prst="rect">
              <a:avLst/>
            </a:prstGeom>
            <a:noFill/>
          </p:spPr>
          <p:txBody>
            <a:bodyPr vert="vert270" wrap="square" lIns="0" rtlCol="0">
              <a:spAutoFit/>
            </a:bodyPr>
            <a:lstStyle/>
            <a:p>
              <a:pPr algn="ctr"/>
              <a:r>
                <a:rPr lang="en-SG" sz="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SG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658562" y="2934246"/>
              <a:ext cx="169277" cy="169277"/>
            </a:xfrm>
            <a:prstGeom prst="rect">
              <a:avLst/>
            </a:prstGeom>
            <a:noFill/>
          </p:spPr>
          <p:txBody>
            <a:bodyPr vert="vert270" wrap="square" lIns="0" rtlCol="0">
              <a:spAutoFit/>
            </a:bodyPr>
            <a:lstStyle/>
            <a:p>
              <a:pPr algn="ctr"/>
              <a:r>
                <a:rPr lang="en-SG" sz="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SG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1281112" y="1676400"/>
            <a:ext cx="228600" cy="381000"/>
            <a:chOff x="2667000" y="2743748"/>
            <a:chExt cx="228600" cy="381000"/>
          </a:xfrm>
        </p:grpSpPr>
        <p:sp>
          <p:nvSpPr>
            <p:cNvPr id="170" name="Rounded Rectangle 169"/>
            <p:cNvSpPr/>
            <p:nvPr/>
          </p:nvSpPr>
          <p:spPr>
            <a:xfrm>
              <a:off x="2667000" y="2743748"/>
              <a:ext cx="228600" cy="3810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016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705100" y="2778965"/>
              <a:ext cx="152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  <a:endParaRPr lang="en-SG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2728912" y="2782593"/>
              <a:ext cx="152400" cy="1692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SG" sz="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728912" y="2906076"/>
              <a:ext cx="152400" cy="1692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SG" sz="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SG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79" name="Straight Connector 53"/>
          <p:cNvCxnSpPr>
            <a:stCxn id="172" idx="3"/>
            <a:endCxn id="146" idx="3"/>
          </p:cNvCxnSpPr>
          <p:nvPr/>
        </p:nvCxnSpPr>
        <p:spPr>
          <a:xfrm>
            <a:off x="1495424" y="1799884"/>
            <a:ext cx="6200776" cy="975735"/>
          </a:xfrm>
          <a:prstGeom prst="bentConnector3">
            <a:avLst>
              <a:gd name="adj1" fmla="val 103687"/>
            </a:avLst>
          </a:prstGeom>
          <a:ln w="762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53"/>
          <p:cNvCxnSpPr>
            <a:stCxn id="168" idx="1"/>
            <a:endCxn id="170" idx="1"/>
          </p:cNvCxnSpPr>
          <p:nvPr/>
        </p:nvCxnSpPr>
        <p:spPr>
          <a:xfrm rot="5400000" flipH="1" flipV="1">
            <a:off x="7126" y="2194238"/>
            <a:ext cx="1601323" cy="946649"/>
          </a:xfrm>
          <a:prstGeom prst="bentConnector2">
            <a:avLst/>
          </a:prstGeom>
          <a:ln w="762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4417890" y="3789714"/>
            <a:ext cx="100769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SG" sz="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G" sz="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8" name="Straight Connector 53"/>
          <p:cNvCxnSpPr>
            <a:stCxn id="167" idx="1"/>
            <a:endCxn id="186" idx="0"/>
          </p:cNvCxnSpPr>
          <p:nvPr/>
        </p:nvCxnSpPr>
        <p:spPr>
          <a:xfrm rot="16200000" flipH="1">
            <a:off x="2302364" y="1623804"/>
            <a:ext cx="321491" cy="4010329"/>
          </a:xfrm>
          <a:prstGeom prst="bentConnector3">
            <a:avLst>
              <a:gd name="adj1" fmla="val -691310"/>
            </a:avLst>
          </a:prstGeom>
          <a:ln w="762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65" idx="3"/>
            <a:endCxn id="10" idx="1"/>
          </p:cNvCxnSpPr>
          <p:nvPr/>
        </p:nvCxnSpPr>
        <p:spPr>
          <a:xfrm rot="16200000" flipH="1">
            <a:off x="-373467" y="4497828"/>
            <a:ext cx="1813735" cy="228600"/>
          </a:xfrm>
          <a:prstGeom prst="bentConnector2">
            <a:avLst/>
          </a:prstGeom>
          <a:ln w="762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 196"/>
          <p:cNvGrpSpPr/>
          <p:nvPr/>
        </p:nvGrpSpPr>
        <p:grpSpPr>
          <a:xfrm>
            <a:off x="1066800" y="3879358"/>
            <a:ext cx="381000" cy="537705"/>
            <a:chOff x="5334000" y="2667000"/>
            <a:chExt cx="381000" cy="537705"/>
          </a:xfrm>
        </p:grpSpPr>
        <p:grpSp>
          <p:nvGrpSpPr>
            <p:cNvPr id="198" name="Group 197"/>
            <p:cNvGrpSpPr/>
            <p:nvPr/>
          </p:nvGrpSpPr>
          <p:grpSpPr>
            <a:xfrm>
              <a:off x="5334000" y="2667000"/>
              <a:ext cx="381000" cy="537705"/>
              <a:chOff x="4343400" y="3733800"/>
              <a:chExt cx="381000" cy="537705"/>
            </a:xfrm>
          </p:grpSpPr>
          <p:pic>
            <p:nvPicPr>
              <p:cNvPr id="200" name="Picture 2" descr="http://cs.nyu.edu/~gottlieb/courses/2000s/2001-02-fall/arch/lectures/figs/alu-symbol.pn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320" t="29352" r="44941" b="26891"/>
              <a:stretch/>
            </p:blipFill>
            <p:spPr bwMode="auto">
              <a:xfrm>
                <a:off x="4343400" y="3733800"/>
                <a:ext cx="381000" cy="5377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1" name="TextBox 200"/>
              <p:cNvSpPr txBox="1"/>
              <p:nvPr/>
            </p:nvSpPr>
            <p:spPr>
              <a:xfrm>
                <a:off x="4349675" y="4136657"/>
                <a:ext cx="201538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SG" sz="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</a:t>
                </a:r>
                <a:endParaRPr lang="en-SG" sz="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9" name="TextBox 198"/>
            <p:cNvSpPr txBox="1"/>
            <p:nvPr/>
          </p:nvSpPr>
          <p:spPr>
            <a:xfrm>
              <a:off x="5541812" y="2861028"/>
              <a:ext cx="167993" cy="149647"/>
            </a:xfrm>
            <a:prstGeom prst="rect">
              <a:avLst/>
            </a:prstGeom>
            <a:noFill/>
          </p:spPr>
          <p:txBody>
            <a:bodyPr wrap="square" tIns="36000" rIns="0" bIns="36000" rtlCol="0">
              <a:spAutoFit/>
            </a:bodyPr>
            <a:lstStyle/>
            <a:p>
              <a:pPr algn="ctr"/>
              <a:r>
                <a:rPr lang="en-SG" sz="5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SG" sz="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02" name="Straight Arrow Connector 201"/>
          <p:cNvCxnSpPr>
            <a:endCxn id="201" idx="1"/>
          </p:cNvCxnSpPr>
          <p:nvPr/>
        </p:nvCxnSpPr>
        <p:spPr>
          <a:xfrm rot="16200000" flipV="1">
            <a:off x="598050" y="4795712"/>
            <a:ext cx="1196188" cy="246137"/>
          </a:xfrm>
          <a:prstGeom prst="bentConnector4">
            <a:avLst>
              <a:gd name="adj1" fmla="val 48392"/>
              <a:gd name="adj2" fmla="val 192875"/>
            </a:avLst>
          </a:prstGeom>
          <a:ln w="762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807787" y="3971063"/>
            <a:ext cx="266697" cy="0"/>
          </a:xfrm>
          <a:prstGeom prst="line">
            <a:avLst/>
          </a:prstGeom>
          <a:ln w="762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Group 205"/>
          <p:cNvGrpSpPr/>
          <p:nvPr/>
        </p:nvGrpSpPr>
        <p:grpSpPr>
          <a:xfrm>
            <a:off x="2019921" y="4099367"/>
            <a:ext cx="109910" cy="97684"/>
            <a:chOff x="609600" y="1447800"/>
            <a:chExt cx="374650" cy="367290"/>
          </a:xfrm>
        </p:grpSpPr>
        <p:sp>
          <p:nvSpPr>
            <p:cNvPr id="207" name="Oval 206"/>
            <p:cNvSpPr/>
            <p:nvPr/>
          </p:nvSpPr>
          <p:spPr>
            <a:xfrm>
              <a:off x="609600" y="1447800"/>
              <a:ext cx="374650" cy="367290"/>
            </a:xfrm>
            <a:prstGeom prst="ellipse">
              <a:avLst/>
            </a:prstGeom>
            <a:solidFill>
              <a:schemeClr val="bg1"/>
            </a:solidFill>
            <a:ln w="101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701038" y="1546957"/>
              <a:ext cx="45719" cy="45719"/>
            </a:xfrm>
            <a:prstGeom prst="ellipse">
              <a:avLst/>
            </a:prstGeom>
            <a:solidFill>
              <a:schemeClr val="tx1"/>
            </a:solidFill>
            <a:ln w="101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847011" y="1546671"/>
              <a:ext cx="45719" cy="45719"/>
            </a:xfrm>
            <a:prstGeom prst="ellipse">
              <a:avLst/>
            </a:prstGeom>
            <a:solidFill>
              <a:schemeClr val="tx1"/>
            </a:solidFill>
            <a:ln w="101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701039" y="1676211"/>
              <a:ext cx="45719" cy="45719"/>
            </a:xfrm>
            <a:prstGeom prst="ellipse">
              <a:avLst/>
            </a:prstGeom>
            <a:solidFill>
              <a:schemeClr val="tx1"/>
            </a:solidFill>
            <a:ln w="101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847011" y="1676210"/>
              <a:ext cx="45719" cy="45719"/>
            </a:xfrm>
            <a:prstGeom prst="ellipse">
              <a:avLst/>
            </a:prstGeom>
            <a:solidFill>
              <a:schemeClr val="tx1"/>
            </a:solidFill>
            <a:ln w="101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2" name="Straight Connector 211"/>
          <p:cNvCxnSpPr>
            <a:stCxn id="199" idx="3"/>
            <a:endCxn id="207" idx="2"/>
          </p:cNvCxnSpPr>
          <p:nvPr/>
        </p:nvCxnSpPr>
        <p:spPr>
          <a:xfrm flipV="1">
            <a:off x="1442605" y="4148209"/>
            <a:ext cx="577316" cy="1"/>
          </a:xfrm>
          <a:prstGeom prst="straightConnector1">
            <a:avLst/>
          </a:prstGeom>
          <a:ln w="762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1"/>
          <p:cNvCxnSpPr>
            <a:endCxn id="207" idx="4"/>
          </p:cNvCxnSpPr>
          <p:nvPr/>
        </p:nvCxnSpPr>
        <p:spPr>
          <a:xfrm flipH="1" flipV="1">
            <a:off x="2074876" y="4197051"/>
            <a:ext cx="7347" cy="1539095"/>
          </a:xfrm>
          <a:prstGeom prst="straightConnector1">
            <a:avLst/>
          </a:prstGeom>
          <a:ln w="762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1"/>
          <p:cNvCxnSpPr>
            <a:stCxn id="207" idx="0"/>
            <a:endCxn id="173" idx="3"/>
          </p:cNvCxnSpPr>
          <p:nvPr/>
        </p:nvCxnSpPr>
        <p:spPr>
          <a:xfrm rot="16200000" flipV="1">
            <a:off x="697150" y="2721641"/>
            <a:ext cx="2176000" cy="579452"/>
          </a:xfrm>
          <a:prstGeom prst="bentConnector2">
            <a:avLst/>
          </a:prstGeom>
          <a:ln w="762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53"/>
          <p:cNvCxnSpPr>
            <a:stCxn id="228" idx="0"/>
            <a:endCxn id="230" idx="1"/>
          </p:cNvCxnSpPr>
          <p:nvPr/>
        </p:nvCxnSpPr>
        <p:spPr>
          <a:xfrm rot="5400000" flipH="1" flipV="1">
            <a:off x="2764389" y="1568366"/>
            <a:ext cx="1462924" cy="3688041"/>
          </a:xfrm>
          <a:prstGeom prst="bentConnector2">
            <a:avLst/>
          </a:prstGeom>
          <a:ln w="762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1567834" y="4143848"/>
            <a:ext cx="167993" cy="149647"/>
          </a:xfrm>
          <a:prstGeom prst="rect">
            <a:avLst/>
          </a:prstGeom>
          <a:noFill/>
        </p:spPr>
        <p:txBody>
          <a:bodyPr wrap="square" tIns="36000" rIns="0" bIns="36000" rtlCol="0">
            <a:spAutoFit/>
          </a:bodyPr>
          <a:lstStyle/>
          <a:p>
            <a:pPr algn="ctr"/>
            <a:r>
              <a:rPr lang="en-SG" sz="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G" sz="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2" name="Group 231"/>
          <p:cNvGrpSpPr/>
          <p:nvPr/>
        </p:nvGrpSpPr>
        <p:grpSpPr>
          <a:xfrm>
            <a:off x="5334000" y="2590800"/>
            <a:ext cx="381000" cy="537705"/>
            <a:chOff x="5334000" y="2590800"/>
            <a:chExt cx="381000" cy="537705"/>
          </a:xfrm>
        </p:grpSpPr>
        <p:grpSp>
          <p:nvGrpSpPr>
            <p:cNvPr id="155" name="Group 154"/>
            <p:cNvGrpSpPr/>
            <p:nvPr/>
          </p:nvGrpSpPr>
          <p:grpSpPr>
            <a:xfrm>
              <a:off x="5334000" y="2590800"/>
              <a:ext cx="381000" cy="537705"/>
              <a:chOff x="5334000" y="2667000"/>
              <a:chExt cx="381000" cy="537705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5334000" y="2667000"/>
                <a:ext cx="381000" cy="537705"/>
                <a:chOff x="4343400" y="3733800"/>
                <a:chExt cx="381000" cy="537705"/>
              </a:xfrm>
            </p:grpSpPr>
            <p:pic>
              <p:nvPicPr>
                <p:cNvPr id="73" name="Picture 2" descr="http://cs.nyu.edu/~gottlieb/courses/2000s/2001-02-fall/arch/lectures/figs/alu-symbol.png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20" t="29352" r="44941" b="26891"/>
                <a:stretch/>
              </p:blipFill>
              <p:spPr bwMode="auto">
                <a:xfrm>
                  <a:off x="4343400" y="3733800"/>
                  <a:ext cx="381000" cy="53770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4" name="TextBox 73"/>
                <p:cNvSpPr txBox="1"/>
                <p:nvPr/>
              </p:nvSpPr>
              <p:spPr>
                <a:xfrm>
                  <a:off x="4349675" y="4136657"/>
                  <a:ext cx="201538" cy="769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SG" sz="5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add</a:t>
                  </a:r>
                  <a:endParaRPr lang="en-SG" sz="5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4" name="TextBox 153"/>
              <p:cNvSpPr txBox="1"/>
              <p:nvPr/>
            </p:nvSpPr>
            <p:spPr>
              <a:xfrm>
                <a:off x="5481206" y="2861028"/>
                <a:ext cx="228600" cy="149647"/>
              </a:xfrm>
              <a:prstGeom prst="rect">
                <a:avLst/>
              </a:prstGeom>
              <a:noFill/>
            </p:spPr>
            <p:txBody>
              <a:bodyPr wrap="square" tIns="36000" rIns="0" bIns="36000" rtlCol="0">
                <a:spAutoFit/>
              </a:bodyPr>
              <a:lstStyle/>
              <a:p>
                <a:pPr algn="r"/>
                <a:r>
                  <a:rPr lang="en-SG" sz="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</a:t>
                </a:r>
                <a:endParaRPr lang="en-SG" sz="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0" name="TextBox 229"/>
            <p:cNvSpPr txBox="1"/>
            <p:nvPr/>
          </p:nvSpPr>
          <p:spPr>
            <a:xfrm>
              <a:off x="5339872" y="2606100"/>
              <a:ext cx="167993" cy="149647"/>
            </a:xfrm>
            <a:prstGeom prst="rect">
              <a:avLst/>
            </a:prstGeom>
            <a:noFill/>
          </p:spPr>
          <p:txBody>
            <a:bodyPr wrap="square" tIns="36000" rIns="0" bIns="36000" rtlCol="0">
              <a:spAutoFit/>
            </a:bodyPr>
            <a:lstStyle/>
            <a:p>
              <a:pPr algn="ctr"/>
              <a:r>
                <a:rPr lang="en-SG" sz="5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SG" sz="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6" name="Rounded Rectangle 85"/>
          <p:cNvSpPr/>
          <p:nvPr/>
        </p:nvSpPr>
        <p:spPr>
          <a:xfrm>
            <a:off x="4526281" y="2463144"/>
            <a:ext cx="45719" cy="3632856"/>
          </a:xfrm>
          <a:prstGeom prst="roundRect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5" name="TextBox 234"/>
          <p:cNvSpPr txBox="1"/>
          <p:nvPr/>
        </p:nvSpPr>
        <p:spPr>
          <a:xfrm>
            <a:off x="3584857" y="2681541"/>
            <a:ext cx="167993" cy="149647"/>
          </a:xfrm>
          <a:prstGeom prst="rect">
            <a:avLst/>
          </a:prstGeom>
          <a:noFill/>
        </p:spPr>
        <p:txBody>
          <a:bodyPr wrap="square" tIns="36000" rIns="0" bIns="36000" rtlCol="0">
            <a:spAutoFit/>
          </a:bodyPr>
          <a:lstStyle/>
          <a:p>
            <a:pPr algn="ctr"/>
            <a:r>
              <a:rPr lang="en-SG" sz="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G" sz="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9" name="Group 238"/>
          <p:cNvGrpSpPr/>
          <p:nvPr/>
        </p:nvGrpSpPr>
        <p:grpSpPr>
          <a:xfrm>
            <a:off x="5105400" y="6248400"/>
            <a:ext cx="228600" cy="381000"/>
            <a:chOff x="2667000" y="2743748"/>
            <a:chExt cx="228600" cy="381000"/>
          </a:xfrm>
        </p:grpSpPr>
        <p:sp>
          <p:nvSpPr>
            <p:cNvPr id="240" name="Rounded Rectangle 239"/>
            <p:cNvSpPr/>
            <p:nvPr/>
          </p:nvSpPr>
          <p:spPr>
            <a:xfrm>
              <a:off x="2667000" y="2743748"/>
              <a:ext cx="228600" cy="3810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016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2705100" y="2778965"/>
              <a:ext cx="152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  <a:endParaRPr lang="en-SG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2728912" y="2782593"/>
              <a:ext cx="152400" cy="1692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SG" sz="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2728912" y="2906076"/>
              <a:ext cx="152400" cy="1692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SG" sz="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SG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7505700" y="5322455"/>
            <a:ext cx="228600" cy="381000"/>
            <a:chOff x="2667000" y="2743748"/>
            <a:chExt cx="228600" cy="381000"/>
          </a:xfrm>
        </p:grpSpPr>
        <p:sp>
          <p:nvSpPr>
            <p:cNvPr id="246" name="Rounded Rectangle 245"/>
            <p:cNvSpPr/>
            <p:nvPr/>
          </p:nvSpPr>
          <p:spPr>
            <a:xfrm>
              <a:off x="2667000" y="2743748"/>
              <a:ext cx="228600" cy="3810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016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2705100" y="2778965"/>
              <a:ext cx="152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  <a:endParaRPr lang="en-SG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2667000" y="2810764"/>
              <a:ext cx="152400" cy="16927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SG" sz="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2667000" y="2934247"/>
              <a:ext cx="152400" cy="16927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SG" sz="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SG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50" name="Straight Arrow Connector 249"/>
          <p:cNvCxnSpPr>
            <a:stCxn id="112" idx="3"/>
            <a:endCxn id="248" idx="1"/>
          </p:cNvCxnSpPr>
          <p:nvPr/>
        </p:nvCxnSpPr>
        <p:spPr>
          <a:xfrm>
            <a:off x="7080113" y="4390482"/>
            <a:ext cx="425587" cy="1083628"/>
          </a:xfrm>
          <a:prstGeom prst="bentConnector3">
            <a:avLst>
              <a:gd name="adj1" fmla="val 50000"/>
            </a:avLst>
          </a:prstGeom>
          <a:ln w="762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6157608" y="4241760"/>
            <a:ext cx="167993" cy="149647"/>
          </a:xfrm>
          <a:prstGeom prst="rect">
            <a:avLst/>
          </a:prstGeom>
          <a:noFill/>
        </p:spPr>
        <p:txBody>
          <a:bodyPr wrap="square" tIns="36000" rIns="0" bIns="36000" rtlCol="0">
            <a:spAutoFit/>
          </a:bodyPr>
          <a:lstStyle/>
          <a:p>
            <a:pPr algn="ctr"/>
            <a:r>
              <a:rPr lang="en-SG" sz="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G" sz="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5" name="Straight Arrow Connector 254"/>
          <p:cNvCxnSpPr>
            <a:stCxn id="254" idx="2"/>
            <a:endCxn id="249" idx="1"/>
          </p:cNvCxnSpPr>
          <p:nvPr/>
        </p:nvCxnSpPr>
        <p:spPr>
          <a:xfrm rot="16200000" flipH="1">
            <a:off x="6270559" y="4362452"/>
            <a:ext cx="1206186" cy="1264095"/>
          </a:xfrm>
          <a:prstGeom prst="bentConnector2">
            <a:avLst/>
          </a:prstGeom>
          <a:ln w="762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54"/>
          <p:cNvCxnSpPr>
            <a:stCxn id="242" idx="3"/>
            <a:endCxn id="246" idx="3"/>
          </p:cNvCxnSpPr>
          <p:nvPr/>
        </p:nvCxnSpPr>
        <p:spPr>
          <a:xfrm flipV="1">
            <a:off x="5319712" y="5512955"/>
            <a:ext cx="2414588" cy="858929"/>
          </a:xfrm>
          <a:prstGeom prst="bentConnector3">
            <a:avLst>
              <a:gd name="adj1" fmla="val 149441"/>
            </a:avLst>
          </a:prstGeom>
          <a:ln w="762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ounded Rectangle 266"/>
          <p:cNvSpPr/>
          <p:nvPr/>
        </p:nvSpPr>
        <p:spPr>
          <a:xfrm>
            <a:off x="7080113" y="5340505"/>
            <a:ext cx="61608" cy="79014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1" name="Oval 270"/>
          <p:cNvSpPr/>
          <p:nvPr/>
        </p:nvSpPr>
        <p:spPr>
          <a:xfrm>
            <a:off x="3813137" y="5340505"/>
            <a:ext cx="579401" cy="4468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Sign extend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73" name="Rectangle 272"/>
          <p:cNvSpPr/>
          <p:nvPr/>
        </p:nvSpPr>
        <p:spPr>
          <a:xfrm flipH="1" flipV="1">
            <a:off x="4053243" y="3078481"/>
            <a:ext cx="20997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 flipH="1">
            <a:off x="4053243" y="3299438"/>
            <a:ext cx="20997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 flipH="1">
            <a:off x="4053243" y="3459230"/>
            <a:ext cx="20997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TextBox 276"/>
          <p:cNvSpPr txBox="1"/>
          <p:nvPr/>
        </p:nvSpPr>
        <p:spPr>
          <a:xfrm>
            <a:off x="3937831" y="2881044"/>
            <a:ext cx="430138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SG" sz="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ctrl_writenEn</a:t>
            </a:r>
            <a:endParaRPr lang="en-SG" sz="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4967360" y="3322297"/>
            <a:ext cx="430138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SG" sz="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ctrl_ALUSrc</a:t>
            </a:r>
            <a:endParaRPr lang="en-SG" sz="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6599936" y="3601595"/>
            <a:ext cx="430138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SG" sz="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ctrl_memWrite</a:t>
            </a:r>
            <a:endParaRPr lang="en-SG" sz="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6591300" y="5263561"/>
            <a:ext cx="430138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SG" sz="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ctrl_memRead</a:t>
            </a:r>
            <a:endParaRPr lang="en-SG" sz="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7" name="Straight Connector 286"/>
          <p:cNvCxnSpPr>
            <a:stCxn id="246" idx="0"/>
            <a:endCxn id="290" idx="2"/>
          </p:cNvCxnSpPr>
          <p:nvPr/>
        </p:nvCxnSpPr>
        <p:spPr>
          <a:xfrm flipV="1">
            <a:off x="7620000" y="4616837"/>
            <a:ext cx="0" cy="705618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7404931" y="4539893"/>
            <a:ext cx="430138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SG" sz="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ctrl_memtoReg</a:t>
            </a:r>
            <a:endParaRPr lang="en-SG" sz="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3" name="Straight Connector 292"/>
          <p:cNvCxnSpPr>
            <a:endCxn id="243" idx="3"/>
          </p:cNvCxnSpPr>
          <p:nvPr/>
        </p:nvCxnSpPr>
        <p:spPr>
          <a:xfrm flipH="1">
            <a:off x="5319712" y="6495367"/>
            <a:ext cx="155394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/>
          <p:cNvSpPr txBox="1"/>
          <p:nvPr/>
        </p:nvSpPr>
        <p:spPr>
          <a:xfrm>
            <a:off x="6871816" y="6456895"/>
            <a:ext cx="430138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SG" sz="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ctrl_memtoReg</a:t>
            </a:r>
            <a:endParaRPr lang="en-SG" sz="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7" name="Straight Connector 296"/>
          <p:cNvCxnSpPr>
            <a:stCxn id="298" idx="0"/>
            <a:endCxn id="37" idx="2"/>
          </p:cNvCxnSpPr>
          <p:nvPr/>
        </p:nvCxnSpPr>
        <p:spPr>
          <a:xfrm flipH="1" flipV="1">
            <a:off x="3352797" y="5304850"/>
            <a:ext cx="7466" cy="1123344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3145194" y="6428194"/>
            <a:ext cx="430138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SG" sz="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ctrl_jal</a:t>
            </a:r>
            <a:endParaRPr lang="en-SG" sz="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5005460" y="5374195"/>
            <a:ext cx="430138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SG" sz="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ctrl_jal</a:t>
            </a:r>
            <a:endParaRPr lang="en-SG" sz="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5" name="Straight Connector 304"/>
          <p:cNvCxnSpPr>
            <a:stCxn id="240" idx="0"/>
            <a:endCxn id="304" idx="2"/>
          </p:cNvCxnSpPr>
          <p:nvPr/>
        </p:nvCxnSpPr>
        <p:spPr>
          <a:xfrm flipV="1">
            <a:off x="5219700" y="5451139"/>
            <a:ext cx="829" cy="797261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tangle 308"/>
          <p:cNvSpPr/>
          <p:nvPr/>
        </p:nvSpPr>
        <p:spPr>
          <a:xfrm flipH="1" flipV="1">
            <a:off x="2971800" y="4386726"/>
            <a:ext cx="20997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 flipH="1">
            <a:off x="2971800" y="4532646"/>
            <a:ext cx="20997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 flipH="1">
            <a:off x="2971800" y="4721756"/>
            <a:ext cx="20997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 flipH="1" flipV="1">
            <a:off x="3209710" y="5821660"/>
            <a:ext cx="20997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 flipH="1">
            <a:off x="3209710" y="5967580"/>
            <a:ext cx="20997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 flipH="1">
            <a:off x="3209710" y="6156690"/>
            <a:ext cx="20997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 flipH="1" flipV="1">
            <a:off x="5114713" y="5693390"/>
            <a:ext cx="20997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 flipH="1">
            <a:off x="5114713" y="5839310"/>
            <a:ext cx="20997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 flipH="1">
            <a:off x="5114713" y="6028420"/>
            <a:ext cx="20997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 rot="16200000" flipH="1" flipV="1">
            <a:off x="5522697" y="6502973"/>
            <a:ext cx="20997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 rot="16200000" flipH="1">
            <a:off x="5908621" y="6492856"/>
            <a:ext cx="20997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 rot="16200000" flipH="1">
            <a:off x="6158681" y="6501002"/>
            <a:ext cx="20997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 flipH="1" flipV="1">
            <a:off x="6683635" y="5068630"/>
            <a:ext cx="20997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 flipH="1">
            <a:off x="6678253" y="4958598"/>
            <a:ext cx="20997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 flipH="1">
            <a:off x="6699527" y="4076507"/>
            <a:ext cx="20997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 flipH="1" flipV="1">
            <a:off x="6707391" y="3925813"/>
            <a:ext cx="20997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/>
        </p:nvSpPr>
        <p:spPr>
          <a:xfrm flipH="1" flipV="1">
            <a:off x="7500510" y="4777186"/>
            <a:ext cx="20997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 flipH="1">
            <a:off x="7500510" y="4923106"/>
            <a:ext cx="209974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 flipH="1">
            <a:off x="7500510" y="5112216"/>
            <a:ext cx="20997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 flipH="1" flipV="1">
            <a:off x="5030029" y="3594811"/>
            <a:ext cx="20997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 flipH="1" flipV="1">
            <a:off x="5447437" y="3507142"/>
            <a:ext cx="20997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2" name="Straight Arrow Connector 331"/>
          <p:cNvCxnSpPr>
            <a:stCxn id="336" idx="3"/>
            <a:endCxn id="134" idx="1"/>
          </p:cNvCxnSpPr>
          <p:nvPr/>
        </p:nvCxnSpPr>
        <p:spPr>
          <a:xfrm flipV="1">
            <a:off x="6058446" y="2998241"/>
            <a:ext cx="657381" cy="6350"/>
          </a:xfrm>
          <a:prstGeom prst="straightConnector1">
            <a:avLst/>
          </a:prstGeom>
          <a:ln w="762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tangle 329"/>
          <p:cNvSpPr/>
          <p:nvPr/>
        </p:nvSpPr>
        <p:spPr>
          <a:xfrm rot="16200000" flipH="1" flipV="1">
            <a:off x="6216995" y="2983627"/>
            <a:ext cx="209974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TextBox 335"/>
          <p:cNvSpPr txBox="1"/>
          <p:nvPr/>
        </p:nvSpPr>
        <p:spPr>
          <a:xfrm>
            <a:off x="5715000" y="2966119"/>
            <a:ext cx="343446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SG" sz="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ctrl_branch</a:t>
            </a:r>
            <a:endParaRPr lang="en-SG" sz="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23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197</Words>
  <Application>Microsoft Office PowerPoint</Application>
  <PresentationFormat>On-screen Show (4:3)</PresentationFormat>
  <Paragraphs>160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#TAN JUNJIE ALVIN#</dc:creator>
  <cp:lastModifiedBy>Alvin</cp:lastModifiedBy>
  <cp:revision>23</cp:revision>
  <dcterms:created xsi:type="dcterms:W3CDTF">2016-03-17T07:28:57Z</dcterms:created>
  <dcterms:modified xsi:type="dcterms:W3CDTF">2016-03-17T15:01:54Z</dcterms:modified>
</cp:coreProperties>
</file>