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2.png" ContentType="image/png"/>
  <Override PartName="/ppt/media/image1.png" ContentType="image/png"/>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292068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3571200" y="1769040"/>
            <a:ext cx="292068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4"/>
          <p:cNvSpPr>
            <a:spLocks noGrp="1"/>
          </p:cNvSpPr>
          <p:nvPr>
            <p:ph type="body"/>
          </p:nvPr>
        </p:nvSpPr>
        <p:spPr>
          <a:xfrm>
            <a:off x="6638040" y="1769040"/>
            <a:ext cx="292068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5"/>
          <p:cNvSpPr>
            <a:spLocks noGrp="1"/>
          </p:cNvSpPr>
          <p:nvPr>
            <p:ph type="body"/>
          </p:nvPr>
        </p:nvSpPr>
        <p:spPr>
          <a:xfrm>
            <a:off x="6638040" y="4059360"/>
            <a:ext cx="292068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9" name="PlaceHolder 6"/>
          <p:cNvSpPr>
            <a:spLocks noGrp="1"/>
          </p:cNvSpPr>
          <p:nvPr>
            <p:ph type="body"/>
          </p:nvPr>
        </p:nvSpPr>
        <p:spPr>
          <a:xfrm>
            <a:off x="3571200" y="4059360"/>
            <a:ext cx="292068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0" name="PlaceHolder 7"/>
          <p:cNvSpPr>
            <a:spLocks noGrp="1"/>
          </p:cNvSpPr>
          <p:nvPr>
            <p:ph type="body"/>
          </p:nvPr>
        </p:nvSpPr>
        <p:spPr>
          <a:xfrm>
            <a:off x="504000" y="4059360"/>
            <a:ext cx="292068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spcBef>
                <a:spcPts val="1417"/>
              </a:spcBef>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7B657CE9-0B7E-44BD-BCE1-6F8EFC4AEA04}"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648360" y="2736000"/>
            <a:ext cx="9071640" cy="1262160"/>
          </a:xfrm>
          <a:prstGeom prst="rect">
            <a:avLst/>
          </a:prstGeom>
          <a:noFill/>
          <a:ln>
            <a:noFill/>
          </a:ln>
        </p:spPr>
        <p:txBody>
          <a:bodyPr lIns="0" rIns="0" tIns="0" bIns="0" anchor="ctr"/>
          <a:p>
            <a:pPr algn="ctr"/>
            <a:r>
              <a:rPr b="0" lang="en-IN" sz="5400" spc="-1" strike="noStrike">
                <a:solidFill>
                  <a:srgbClr val="000000"/>
                </a:solidFill>
                <a:uFill>
                  <a:solidFill>
                    <a:srgbClr val="ffffff"/>
                  </a:solidFill>
                </a:uFill>
                <a:latin typeface="Arial"/>
              </a:rPr>
              <a:t>FUNNEL ANALYSIS</a:t>
            </a:r>
            <a:endParaRPr b="0" lang="en-IN" sz="44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7fff"/>
                </a:solidFill>
                <a:uFill>
                  <a:solidFill>
                    <a:srgbClr val="ffffff"/>
                  </a:solidFill>
                </a:uFill>
                <a:latin typeface="Arial"/>
              </a:rPr>
              <a:t>FUNNEL</a:t>
            </a:r>
            <a:endParaRPr b="0" lang="en-IN" sz="4400" spc="-1" strike="noStrike">
              <a:solidFill>
                <a:srgbClr val="000000"/>
              </a:solidFill>
              <a:uFill>
                <a:solidFill>
                  <a:srgbClr val="ffffff"/>
                </a:solidFill>
              </a:uFill>
              <a:latin typeface="Arial"/>
            </a:endParaRPr>
          </a:p>
        </p:txBody>
      </p:sp>
      <p:pic>
        <p:nvPicPr>
          <p:cNvPr id="43" name="Chart 3" descr=""/>
          <p:cNvPicPr/>
          <p:nvPr/>
        </p:nvPicPr>
        <p:blipFill>
          <a:blip r:embed="rId1"/>
          <a:stretch/>
        </p:blipFill>
        <p:spPr>
          <a:xfrm>
            <a:off x="43560" y="2071440"/>
            <a:ext cx="9748440" cy="419256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ff"/>
                </a:solidFill>
                <a:uFill>
                  <a:solidFill>
                    <a:srgbClr val="ffffff"/>
                  </a:solidFill>
                </a:uFill>
                <a:latin typeface="Arial"/>
              </a:rPr>
              <a:t>ANALYSIS</a:t>
            </a:r>
            <a:endParaRPr b="0" lang="en-IN" sz="4400" spc="-1" strike="noStrike">
              <a:solidFill>
                <a:srgbClr val="000000"/>
              </a:solidFill>
              <a:uFill>
                <a:solidFill>
                  <a:srgbClr val="ffffff"/>
                </a:solidFill>
              </a:uFill>
              <a:latin typeface="Arial"/>
            </a:endParaRPr>
          </a:p>
        </p:txBody>
      </p:sp>
      <p:sp>
        <p:nvSpPr>
          <p:cNvPr id="45" name="TextShape 2"/>
          <p:cNvSpPr txBox="1"/>
          <p:nvPr/>
        </p:nvSpPr>
        <p:spPr>
          <a:xfrm>
            <a:off x="504000" y="176904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N" sz="2200" spc="-1" strike="noStrike">
                <a:solidFill>
                  <a:srgbClr val="000000"/>
                </a:solidFill>
                <a:uFill>
                  <a:solidFill>
                    <a:srgbClr val="ffffff"/>
                  </a:solidFill>
                </a:uFill>
                <a:latin typeface="Arial"/>
              </a:rPr>
              <a:t>From the funnel it is easily visible that most of the commited customers are dropped in the last three stages.</a:t>
            </a:r>
            <a:endParaRPr b="0" lang="en-IN"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endParaRPr b="0" lang="en-IN"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IN" sz="2200" spc="-1" strike="noStrike">
                <a:solidFill>
                  <a:srgbClr val="000000"/>
                </a:solidFill>
                <a:uFill>
                  <a:solidFill>
                    <a:srgbClr val="ffffff"/>
                  </a:solidFill>
                </a:uFill>
                <a:latin typeface="Arial"/>
              </a:rPr>
              <a:t>Next look at the stage success rate chart where the conversion % of customer from one stage to the next is shown.</a:t>
            </a:r>
            <a:endParaRPr b="0" lang="en-IN" sz="32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ff"/>
                </a:solidFill>
                <a:uFill>
                  <a:solidFill>
                    <a:srgbClr val="ffffff"/>
                  </a:solidFill>
                </a:uFill>
                <a:latin typeface="Arial"/>
              </a:rPr>
              <a:t>Stage Success Rate</a:t>
            </a:r>
            <a:endParaRPr b="0" lang="en-IN" sz="4400" spc="-1" strike="noStrike">
              <a:solidFill>
                <a:srgbClr val="000000"/>
              </a:solidFill>
              <a:uFill>
                <a:solidFill>
                  <a:srgbClr val="ffffff"/>
                </a:solidFill>
              </a:uFill>
              <a:latin typeface="Arial"/>
            </a:endParaRPr>
          </a:p>
        </p:txBody>
      </p:sp>
      <p:pic>
        <p:nvPicPr>
          <p:cNvPr id="47" name="Chart 3" descr=""/>
          <p:cNvPicPr/>
          <p:nvPr/>
        </p:nvPicPr>
        <p:blipFill>
          <a:blip r:embed="rId1"/>
          <a:stretch/>
        </p:blipFill>
        <p:spPr>
          <a:xfrm>
            <a:off x="2448000" y="1872000"/>
            <a:ext cx="5638680" cy="376236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432000" y="158400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N" sz="2200" spc="-1" strike="noStrike">
                <a:solidFill>
                  <a:srgbClr val="000000"/>
                </a:solidFill>
                <a:uFill>
                  <a:solidFill>
                    <a:srgbClr val="ffffff"/>
                  </a:solidFill>
                </a:uFill>
                <a:latin typeface="Arial"/>
              </a:rPr>
              <a:t>As visible in the chart the problem lies within the stages when customer actually begins with the cab selection and booking after the location has been fetched.</a:t>
            </a:r>
            <a:endParaRPr b="0" lang="en-IN"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endParaRPr b="0" lang="en-IN" sz="32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ff"/>
                </a:solidFill>
                <a:uFill>
                  <a:solidFill>
                    <a:srgbClr val="ffffff"/>
                  </a:solidFill>
                </a:uFill>
                <a:latin typeface="Arial"/>
              </a:rPr>
              <a:t>Proposed Improvemnts</a:t>
            </a:r>
            <a:endParaRPr b="0" lang="en-IN" sz="4400" spc="-1" strike="noStrike">
              <a:solidFill>
                <a:srgbClr val="000000"/>
              </a:solidFill>
              <a:uFill>
                <a:solidFill>
                  <a:srgbClr val="ffffff"/>
                </a:solidFill>
              </a:uFill>
              <a:latin typeface="Arial"/>
            </a:endParaRPr>
          </a:p>
        </p:txBody>
      </p:sp>
      <p:sp>
        <p:nvSpPr>
          <p:cNvPr id="50" name="TextShape 2"/>
          <p:cNvSpPr txBox="1"/>
          <p:nvPr/>
        </p:nvSpPr>
        <p:spPr>
          <a:xfrm>
            <a:off x="576360" y="1591560"/>
            <a:ext cx="9071640" cy="438444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IN" sz="2200" spc="-1" strike="noStrike">
                <a:solidFill>
                  <a:srgbClr val="000000"/>
                </a:solidFill>
                <a:uFill>
                  <a:solidFill>
                    <a:srgbClr val="ffffff"/>
                  </a:solidFill>
                </a:uFill>
                <a:latin typeface="Arial"/>
              </a:rPr>
              <a:t>Improvenments can be made in small cities where the service frequency of ola/uber is less as compared to that of the tier 1 cities, from the available data the nunber of cases where niki gets confused between the pickup and drop location and abruptly ends the process.</a:t>
            </a:r>
            <a:endParaRPr b="0" lang="en-IN"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IN" sz="2200" spc="-1" strike="noStrike">
                <a:solidFill>
                  <a:srgbClr val="000000"/>
                </a:solidFill>
                <a:uFill>
                  <a:solidFill>
                    <a:srgbClr val="ffffff"/>
                  </a:solidFill>
                </a:uFill>
                <a:latin typeface="Arial"/>
              </a:rPr>
              <a:t>The ola and Uber app is availabe for everyone that is having a smartphone so when they use niki instead of their APP the user must be provided with offers and discount on the fare as compared to the rates cited by the service company.</a:t>
            </a:r>
            <a:endParaRPr b="0" lang="en-IN" sz="3200" spc="-1" strike="noStrike">
              <a:solidFill>
                <a:srgbClr val="000000"/>
              </a:solidFill>
              <a:uFill>
                <a:solidFill>
                  <a:srgbClr val="ffffff"/>
                </a:solidFill>
              </a:uFill>
              <a:latin typeface="Arial"/>
            </a:endParaRPr>
          </a:p>
          <a:p>
            <a:pPr marL="432000" indent="-324000">
              <a:spcBef>
                <a:spcPts val="1417"/>
              </a:spcBef>
              <a:buClr>
                <a:srgbClr val="000000"/>
              </a:buClr>
              <a:buSzPct val="45000"/>
              <a:buFont typeface="Wingdings" charset="2"/>
              <a:buChar char=""/>
            </a:pPr>
            <a:r>
              <a:rPr b="0" lang="en-IN" sz="2200" spc="-1" strike="noStrike">
                <a:solidFill>
                  <a:srgbClr val="000000"/>
                </a:solidFill>
                <a:uFill>
                  <a:solidFill>
                    <a:srgbClr val="ffffff"/>
                  </a:solidFill>
                </a:uFill>
                <a:latin typeface="Arial"/>
              </a:rPr>
              <a:t>At the end for the ride along with the feedback the customer must be asked wether of not niki should remember their cab type preference this will ease the process for frequent users.</a:t>
            </a:r>
            <a:endParaRPr b="0" lang="en-IN" sz="32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LibreOffice/5.3.1.2$Linux_X86_64 LibreOffice_project/30m0$Build-2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2017-07-20T13:11:51Z</dcterms:created>
  <dc:creator/>
  <dc:description/>
  <dc:language>en-IN</dc:language>
  <cp:lastModifiedBy/>
  <dcterms:modified xsi:type="dcterms:W3CDTF">2017-07-20T16:40:38Z</dcterms:modified>
  <cp:revision>1</cp:revision>
  <dc:subject/>
  <dc:title/>
</cp:coreProperties>
</file>