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108"/>
  </p:notesMasterIdLst>
  <p:sldIdLst>
    <p:sldId id="258" r:id="rId3"/>
    <p:sldId id="267" r:id="rId4"/>
    <p:sldId id="268" r:id="rId5"/>
    <p:sldId id="302" r:id="rId6"/>
    <p:sldId id="340" r:id="rId7"/>
    <p:sldId id="376" r:id="rId8"/>
    <p:sldId id="378" r:id="rId9"/>
    <p:sldId id="379" r:id="rId10"/>
    <p:sldId id="380" r:id="rId11"/>
    <p:sldId id="257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8" r:id="rId20"/>
    <p:sldId id="279" r:id="rId21"/>
    <p:sldId id="277" r:id="rId22"/>
    <p:sldId id="281" r:id="rId23"/>
    <p:sldId id="282" r:id="rId24"/>
    <p:sldId id="341" r:id="rId25"/>
    <p:sldId id="283" r:id="rId26"/>
    <p:sldId id="285" r:id="rId27"/>
    <p:sldId id="342" r:id="rId28"/>
    <p:sldId id="286" r:id="rId29"/>
    <p:sldId id="295" r:id="rId30"/>
    <p:sldId id="288" r:id="rId31"/>
    <p:sldId id="289" r:id="rId32"/>
    <p:sldId id="294" r:id="rId33"/>
    <p:sldId id="293" r:id="rId34"/>
    <p:sldId id="296" r:id="rId35"/>
    <p:sldId id="292" r:id="rId36"/>
    <p:sldId id="297" r:id="rId37"/>
    <p:sldId id="301" r:id="rId38"/>
    <p:sldId id="298" r:id="rId39"/>
    <p:sldId id="299" r:id="rId40"/>
    <p:sldId id="300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43" r:id="rId50"/>
    <p:sldId id="311" r:id="rId51"/>
    <p:sldId id="312" r:id="rId52"/>
    <p:sldId id="313" r:id="rId53"/>
    <p:sldId id="314" r:id="rId54"/>
    <p:sldId id="315" r:id="rId55"/>
    <p:sldId id="316" r:id="rId56"/>
    <p:sldId id="337" r:id="rId57"/>
    <p:sldId id="317" r:id="rId58"/>
    <p:sldId id="336" r:id="rId59"/>
    <p:sldId id="335" r:id="rId60"/>
    <p:sldId id="318" r:id="rId61"/>
    <p:sldId id="319" r:id="rId62"/>
    <p:sldId id="320" r:id="rId63"/>
    <p:sldId id="321" r:id="rId64"/>
    <p:sldId id="322" r:id="rId65"/>
    <p:sldId id="344" r:id="rId66"/>
    <p:sldId id="323" r:id="rId67"/>
    <p:sldId id="324" r:id="rId68"/>
    <p:sldId id="325" r:id="rId69"/>
    <p:sldId id="326" r:id="rId70"/>
    <p:sldId id="327" r:id="rId71"/>
    <p:sldId id="345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46" r:id="rId80"/>
    <p:sldId id="347" r:id="rId81"/>
    <p:sldId id="348" r:id="rId82"/>
    <p:sldId id="349" r:id="rId83"/>
    <p:sldId id="350" r:id="rId84"/>
    <p:sldId id="351" r:id="rId85"/>
    <p:sldId id="353" r:id="rId86"/>
    <p:sldId id="352" r:id="rId87"/>
    <p:sldId id="370" r:id="rId88"/>
    <p:sldId id="371" r:id="rId89"/>
    <p:sldId id="357" r:id="rId90"/>
    <p:sldId id="356" r:id="rId91"/>
    <p:sldId id="358" r:id="rId92"/>
    <p:sldId id="359" r:id="rId93"/>
    <p:sldId id="360" r:id="rId94"/>
    <p:sldId id="361" r:id="rId95"/>
    <p:sldId id="362" r:id="rId96"/>
    <p:sldId id="37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3" r:id="rId105"/>
    <p:sldId id="374" r:id="rId106"/>
    <p:sldId id="37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1D171-0B8C-49E0-B587-C5EBC9F828B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9375B-B471-4868-A77A-9A1ADD46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39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9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266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69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343186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4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36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22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88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1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208045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708621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9C3F9AF-532D-9243-A1F3-673214427917}"/>
              </a:ext>
            </a:extLst>
          </p:cNvPr>
          <p:cNvSpPr txBox="1">
            <a:spLocks/>
          </p:cNvSpPr>
          <p:nvPr userDrawn="1"/>
        </p:nvSpPr>
        <p:spPr>
          <a:xfrm>
            <a:off x="708621" y="6500378"/>
            <a:ext cx="5754624" cy="2278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© 2019 EPAM Systems, Inc.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589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1" y="3638288"/>
            <a:ext cx="5754624" cy="418576"/>
          </a:xfr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Tests from outer space</a:t>
            </a:r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0C9C6AAA-123B-4A00-96B2-4224FFFE4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34"/>
          <a:stretch/>
        </p:blipFill>
        <p:spPr>
          <a:xfrm>
            <a:off x="1791223" y="1455041"/>
            <a:ext cx="3093928" cy="19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8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661CE0-E2AE-47E1-B55A-CC26BA6B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05" y="1099827"/>
            <a:ext cx="626906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org.spockframework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b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spock</a:t>
            </a:r>
            <a:r>
              <a:rPr lang="en-US" altLang="en-US" b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-core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spock.version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org.codehaus.groovy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b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groovy-all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groovy.version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Stubbing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CBA3FD-6E66-4CEF-9B7C-EBB8BAC3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326874"/>
            <a:ext cx="754869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"message2"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"fail"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6C1CC3-61FF-4B76-837A-C60C8B45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217461"/>
            <a:ext cx="754869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&gt;&gt;&gt; [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4713D1-6038-422F-9CEB-D048B5D3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861827"/>
            <a:ext cx="1036705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 { String message -&gt;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0921D11-0D71-4954-BDBF-0D29843A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3506193"/>
            <a:ext cx="1036705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 {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"ouch"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533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Stubbing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CBA3FD-6E66-4CEF-9B7C-EBB8BAC3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326874"/>
            <a:ext cx="754869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"message2"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"fail"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6C1CC3-61FF-4B76-837A-C60C8B45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228375"/>
            <a:ext cx="754869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&gt;&gt;&gt; [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4713D1-6038-422F-9CEB-D048B5D3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883655"/>
            <a:ext cx="1036705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 { String message -&gt;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0921D11-0D71-4954-BDBF-0D29843A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3538935"/>
            <a:ext cx="1036705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 {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"ouch"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AA9CA5C-6196-49C9-9A0F-B39A46A0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4198737"/>
            <a:ext cx="1111861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&gt;&gt;&gt; [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&gt;&gt; {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}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846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Other Mock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828C03-95F0-4181-8E11-669E3A8515C8}"/>
              </a:ext>
            </a:extLst>
          </p:cNvPr>
          <p:cNvSpPr/>
          <p:nvPr/>
        </p:nvSpPr>
        <p:spPr>
          <a:xfrm>
            <a:off x="598424" y="1365430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Droid Sans Mono"/>
              </a:rPr>
              <a:t>MockingApi.Mock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063C9-34D6-4B9A-95E8-C2363D4B912B}"/>
              </a:ext>
            </a:extLst>
          </p:cNvPr>
          <p:cNvSpPr/>
          <p:nvPr/>
        </p:nvSpPr>
        <p:spPr>
          <a:xfrm>
            <a:off x="598424" y="2023724"/>
            <a:ext cx="1922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Droid Sans Mono"/>
              </a:rPr>
              <a:t>MockingApi.Stub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775A4A-CEF3-418A-B2A3-20C6218A1049}"/>
              </a:ext>
            </a:extLst>
          </p:cNvPr>
          <p:cNvSpPr/>
          <p:nvPr/>
        </p:nvSpPr>
        <p:spPr>
          <a:xfrm>
            <a:off x="598424" y="2682018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Droid Sans Mono"/>
              </a:rPr>
              <a:t>MockingApi.Spy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022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Extensions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DC6736-7F43-449F-BB46-34A411CD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972690"/>
            <a:ext cx="697338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@Ignore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@Ignore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"reason"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IgnoreRest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spock.util.environment.Jvm.isJava5() 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@Requires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os.windows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@Timeout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@Timeout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unit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TimeUnit.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(exceptions=[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(condition =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failure.message.contains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tests if..."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@Narrative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detailed explanation"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@Issue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"http://redmine/23432"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"http://spockframework.org/spec"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@Subject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@Stepwise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PendingFeature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688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80486" y="1857787"/>
            <a:ext cx="5615514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More readable tests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More compact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Beautiful parameterized tests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Less 3</a:t>
            </a:r>
            <a:r>
              <a:rPr lang="en-US" sz="2400" baseline="30000" dirty="0"/>
              <a:t>rd</a:t>
            </a:r>
            <a:r>
              <a:rPr lang="en-US" sz="2400" dirty="0"/>
              <a:t> party (built-in assertions, mocking)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1AAB3-8EF6-41B6-8F55-3A375A57AE97}"/>
              </a:ext>
            </a:extLst>
          </p:cNvPr>
          <p:cNvSpPr txBox="1">
            <a:spLocks/>
          </p:cNvSpPr>
          <p:nvPr/>
        </p:nvSpPr>
        <p:spPr>
          <a:xfrm>
            <a:off x="480486" y="1081293"/>
            <a:ext cx="1232077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67" kern="1200" cap="none" spc="133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21A4AF-8284-402F-95EC-4EDECA48BE88}"/>
              </a:ext>
            </a:extLst>
          </p:cNvPr>
          <p:cNvSpPr txBox="1">
            <a:spLocks/>
          </p:cNvSpPr>
          <p:nvPr/>
        </p:nvSpPr>
        <p:spPr>
          <a:xfrm>
            <a:off x="6096000" y="1082871"/>
            <a:ext cx="1232077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67" kern="1200" cap="none" spc="133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04B5FF-3522-4A39-BA7F-9C31C5B4EF7D}"/>
              </a:ext>
            </a:extLst>
          </p:cNvPr>
          <p:cNvSpPr txBox="1">
            <a:spLocks/>
          </p:cNvSpPr>
          <p:nvPr/>
        </p:nvSpPr>
        <p:spPr>
          <a:xfrm>
            <a:off x="6096000" y="1753016"/>
            <a:ext cx="5615514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Learn </a:t>
            </a:r>
            <a:r>
              <a:rPr lang="en-US" sz="2400" dirty="0" err="1"/>
              <a:t>spock</a:t>
            </a:r>
            <a:r>
              <a:rPr lang="en-US" sz="2400" dirty="0"/>
              <a:t> and groovy</a:t>
            </a:r>
          </a:p>
        </p:txBody>
      </p:sp>
    </p:spTree>
    <p:extLst>
      <p:ext uri="{BB962C8B-B14F-4D97-AF65-F5344CB8AC3E}">
        <p14:creationId xmlns:p14="http://schemas.microsoft.com/office/powerpoint/2010/main" val="23838469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11" name="Picture 10" descr="A person looking towards the camera&#10;&#10;Description automatically generated">
            <a:extLst>
              <a:ext uri="{FF2B5EF4-FFF2-40B4-BE49-F238E27FC236}">
                <a16:creationId xmlns:a16="http://schemas.microsoft.com/office/drawing/2014/main" id="{4DE40872-ED95-44A9-A62E-4FBFE7455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0" y="1178701"/>
            <a:ext cx="9121140" cy="51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0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661CE0-E2AE-47E1-B55A-CC26BA6B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6" y="1110575"/>
            <a:ext cx="626906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org.codehaus.gmavenplus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b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gmavenplus</a:t>
            </a:r>
            <a:r>
              <a:rPr lang="en-US" altLang="en-US" b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-plugin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gmavenplus.version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&gt;compile&lt;/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testCompile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alt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5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6D7B4-6132-4671-AAE7-3707A4C4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7" y="1354377"/>
            <a:ext cx="6451047" cy="33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7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FC87D-1B9A-433D-8886-56FA19EF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6" y="1309230"/>
            <a:ext cx="5892546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7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60C7FF-A0A2-4856-AA7B-DECF047C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40711"/>
              </p:ext>
            </p:extLst>
          </p:nvPr>
        </p:nvGraphicFramePr>
        <p:xfrm>
          <a:off x="480486" y="1199226"/>
          <a:ext cx="9239250" cy="2286000"/>
        </p:xfrm>
        <a:graphic>
          <a:graphicData uri="http://schemas.openxmlformats.org/drawingml/2006/table">
            <a:tbl>
              <a:tblPr/>
              <a:tblGrid>
                <a:gridCol w="4619625">
                  <a:extLst>
                    <a:ext uri="{9D8B030D-6E8A-4147-A177-3AD203B41FA5}">
                      <a16:colId xmlns:a16="http://schemas.microsoft.com/office/drawing/2014/main" val="2051183021"/>
                    </a:ext>
                  </a:extLst>
                </a:gridCol>
                <a:gridCol w="4619625">
                  <a:extLst>
                    <a:ext uri="{9D8B030D-6E8A-4147-A177-3AD203B41FA5}">
                      <a16:colId xmlns:a16="http://schemas.microsoft.com/office/drawing/2014/main" val="2858817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Spock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effectLst/>
                        </a:rPr>
                        <a:t>JUnit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0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Specification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Test class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34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Feature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Test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3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Feature method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Test method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91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System Under Specification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inherit"/>
                        </a:rPr>
                        <a:t>System Under Test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1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95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195767"/>
            <a:ext cx="628806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spock.lang.Specification</a:t>
            </a:r>
            <a:endParaRPr lang="en-US" alt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FirstSpecification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base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2E4D0-2678-4C97-A2AD-ED819ACA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6" y="1221222"/>
            <a:ext cx="7122813" cy="51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internals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50643"/>
            <a:ext cx="628806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FirstSpecification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fields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fixture methods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feature methods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helper methods</a:t>
            </a:r>
            <a:endParaRPr lang="en-US" altLang="en-US" sz="1600" b="1" dirty="0">
              <a:solidFill>
                <a:srgbClr val="0000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6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04423"/>
            <a:ext cx="628806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FirstSpecification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 = 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ClassUnderSpecification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Collaborator()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@Shared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VeryExpensiveResource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0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127533"/>
            <a:ext cx="333209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setupSpec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setup() 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cleanup() 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cleanupSpec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ED9E1B-EC1B-4E5F-826C-0C81968E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7533"/>
            <a:ext cx="206127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BeforeClass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nsolas" panose="020B0609020204030204" pitchFamily="49" charset="0"/>
              </a:rPr>
              <a:t>@Before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nsolas" panose="020B0609020204030204" pitchFamily="49" charset="0"/>
              </a:rPr>
              <a:t>@After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nsolas" panose="020B0609020204030204" pitchFamily="49" charset="0"/>
              </a:rPr>
              <a:t>AfterClass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0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/>
          <a:lstStyle/>
          <a:p>
            <a:r>
              <a:rPr lang="en-US" sz="2670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/>
              <a:t>Максим Выпов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Java Developer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Пишу код и тесты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7"/>
            <a:fld id="{3A707DD9-E92B-45E8-BE0A-E6B2EDF345EB}" type="slidenum">
              <a:rPr lang="en-US">
                <a:latin typeface="Calibri Light"/>
              </a:rPr>
              <a:pPr defTabSz="914377"/>
              <a:t>2</a:t>
            </a:fld>
            <a:endParaRPr lang="en-US" dirty="0">
              <a:latin typeface="Calibri Light"/>
            </a:endParaRPr>
          </a:p>
        </p:txBody>
      </p:sp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3E8E3D3-9D82-4364-8175-357823316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33" y="1156255"/>
            <a:ext cx="4545489" cy="45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4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50171"/>
            <a:ext cx="628806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FirstSpecification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rgbClr val="0000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 plus one should equal two"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7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AAA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74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AAA pattern – TDD - Arrange Act Assert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77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AAA pattern – TDD - Arrange Act Assert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933" dirty="0">
              <a:latin typeface="+mj-lt"/>
            </a:endParaRP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AC60E88-66FC-4167-B69D-8AD8E174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11916"/>
            <a:ext cx="2286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GWT –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1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GWT – pattern BDD – Given When Then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900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GWT – pattern BDD – Given When Then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933" dirty="0">
              <a:latin typeface="+mj-lt"/>
            </a:endParaRPr>
          </a:p>
        </p:txBody>
      </p:sp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2628D15-2552-4F72-BDA9-A4D417636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9916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GWT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17700"/>
            <a:ext cx="737333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two_plus_two_should_equal_four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left + right;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GWT blocks                                        Spock GWT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3" y="1217700"/>
            <a:ext cx="582493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two_plus_two_should_equal_four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left + right;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E4EABA-D252-4945-906F-861278E7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837" y="1463921"/>
            <a:ext cx="508760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 plus two should equal four"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left + right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07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and phases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2B19CB-4E07-4776-AE4D-05F1AD83B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7" y="1400184"/>
            <a:ext cx="5066952" cy="432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3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 DRIVEN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7"/>
            <a:fld id="{3A707DD9-E92B-45E8-BE0A-E6B2EDF345EB}" type="slidenum">
              <a:rPr lang="en-US">
                <a:latin typeface="Calibri Light"/>
              </a:rPr>
              <a:pPr defTabSz="914377"/>
              <a:t>3</a:t>
            </a:fld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is optional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35931"/>
            <a:ext cx="737333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= new Stack()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"push me"</a:t>
            </a:r>
            <a:endParaRPr lang="en-US" alt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06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Then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5" y="1224150"/>
            <a:ext cx="50138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left + right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left - right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2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57055"/>
            <a:ext cx="737333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stack.peek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32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are implicit in then and expect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7" y="1257055"/>
            <a:ext cx="272813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stack.peek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98EC60-6C85-4FF4-AA2E-E63F14DAF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2" y="1257055"/>
            <a:ext cx="361293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stack.peek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95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condition outside expect and then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00502"/>
            <a:ext cx="737333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= new Stack()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stack.empty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40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4" y="1380166"/>
            <a:ext cx="35392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EmptyStackException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66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4" y="1380166"/>
            <a:ext cx="35392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EmptyStackException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2016DE-E580-4FD2-AE9B-B747DAAE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3940434"/>
            <a:ext cx="460507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EmptyStackException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e.cause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88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4" y="1380166"/>
            <a:ext cx="35392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EmptyStackException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2016DE-E580-4FD2-AE9B-B747DAAE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3940434"/>
            <a:ext cx="460507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EmptyStackException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e.cause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FDF038C-0A03-4E87-A2C3-A92F1C98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3" y="3940434"/>
            <a:ext cx="414732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EmptyStackException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e.cause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50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4" y="1503276"/>
            <a:ext cx="35392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99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4" y="1503276"/>
            <a:ext cx="35392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54DD13-6F68-491E-9990-9F48B60C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03276"/>
            <a:ext cx="35392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9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10" name="Picture 9" descr="A person wearing a blue shirt&#10;&#10;Description automatically generated">
            <a:extLst>
              <a:ext uri="{FF2B5EF4-FFF2-40B4-BE49-F238E27FC236}">
                <a16:creationId xmlns:a16="http://schemas.microsoft.com/office/drawing/2014/main" id="{0C72FBC1-0A18-4A14-9E18-CF0C9FC9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143000"/>
            <a:ext cx="7143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16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4" y="1380165"/>
            <a:ext cx="414161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two numbers"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88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4" y="1380165"/>
            <a:ext cx="414161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two numbers"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2669FFE-9BE7-425B-A472-3F9B8695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3622854"/>
            <a:ext cx="645892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two numbers"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| b |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13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4" y="1380165"/>
            <a:ext cx="414161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two numbers"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2669FFE-9BE7-425B-A472-3F9B8695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3622854"/>
            <a:ext cx="645892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two numbers"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| b |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339" y="3622854"/>
            <a:ext cx="417117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two numbers"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| b ||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38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Testing Failure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30382"/>
            <a:ext cx="417117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two numbers"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| b ||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35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Testing Failure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30382"/>
            <a:ext cx="417117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two numbers"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| b ||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80089-7529-447B-AB05-88C45ED2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57" y="2757351"/>
            <a:ext cx="8274368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2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Testing @Unroll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107271"/>
            <a:ext cx="417117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@Unroll</a:t>
            </a:r>
            <a:endParaRPr lang="en-US" altLang="en-US" sz="1600" b="1" dirty="0">
              <a:solidFill>
                <a:srgbClr val="0000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two numbers"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| b ||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6A14F-C8BD-4892-8029-7CA83A8C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56" y="2757350"/>
            <a:ext cx="8431117" cy="26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38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Testing variables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107271"/>
            <a:ext cx="468023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@Unroll</a:t>
            </a:r>
            <a:endParaRPr lang="en-US" altLang="en-US" sz="1600" b="1" dirty="0">
              <a:solidFill>
                <a:srgbClr val="0000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#a and #b is #c"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| b ||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2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Testing variables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107271"/>
            <a:ext cx="468023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@Unroll</a:t>
            </a:r>
            <a:endParaRPr lang="en-US" altLang="en-US" sz="1600" b="1" dirty="0">
              <a:solidFill>
                <a:srgbClr val="0000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"maximum of #a and #b is #c"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| b || c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68F7C-5DC2-4974-B648-6461F1C2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56" y="2774648"/>
            <a:ext cx="8426630" cy="25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2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1283CE2-9D41-4E91-9719-05EF6935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924050"/>
            <a:ext cx="5143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78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System Under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50643"/>
            <a:ext cx="533137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9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Spock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Testing framework for Java and Groovy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Tests are written in Groovy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Based on </a:t>
            </a:r>
            <a:r>
              <a:rPr lang="en-US" sz="2400" dirty="0" err="1"/>
              <a:t>junit</a:t>
            </a:r>
            <a:r>
              <a:rPr lang="en-US" sz="2400" dirty="0"/>
              <a:t> </a:t>
            </a:r>
            <a:r>
              <a:rPr lang="en-US" sz="2400"/>
              <a:t>runner Sputnik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6CB8E561-1BBD-42DD-A27A-79EF0A436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6" t="34445" r="17249" b="11071"/>
          <a:stretch/>
        </p:blipFill>
        <p:spPr>
          <a:xfrm>
            <a:off x="5710275" y="3213275"/>
            <a:ext cx="5725989" cy="27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0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add Parameterized runner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127534"/>
            <a:ext cx="533137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lang="en-US" altLang="en-US" sz="16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solidFill>
                <a:srgbClr val="808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Parameterized.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851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add @Parameters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5" y="876061"/>
            <a:ext cx="6640986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java.util.Collection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rgbClr val="00008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org.junit.runners.Parameterized.</a:t>
            </a:r>
            <a:r>
              <a:rPr lang="en-US" altLang="en-US" sz="16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solidFill>
                <a:srgbClr val="808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Parameterized.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@Parameters</a:t>
            </a:r>
            <a:b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Collection&lt;Object[]&gt; data()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600" i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Object[][] 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 {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4330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add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96754"/>
            <a:ext cx="664098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java.util.Collection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org.junit.runners.Parameterized.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Parameterized.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600" b="1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600" b="1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600" b="1" dirty="0" err="1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@Parameters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Collection&lt;Object[]&gt; data()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Object[][]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492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add constructor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5" y="1065977"/>
            <a:ext cx="9035473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java.util.Collection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lang="en-US" alt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org.junit.runners.Parameterized.</a:t>
            </a:r>
            <a:r>
              <a:rPr lang="en-US" alt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Parameterized.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@Parameters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Collection&lt;Object[]&gt; data()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Object[][]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Junit4CalculatorTest(</a:t>
            </a:r>
            <a:r>
              <a:rPr lang="en-US" altLang="en-US" sz="12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2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2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200" b="1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first;</a:t>
            </a:r>
            <a:b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200" b="1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second;</a:t>
            </a:r>
            <a:b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200" b="1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885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add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5" y="1035200"/>
            <a:ext cx="9035473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org.junit.Assert.</a:t>
            </a:r>
            <a:r>
              <a:rPr lang="en-US" altLang="en-US" sz="800" i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800" b="1" dirty="0">
              <a:solidFill>
                <a:srgbClr val="00008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java.util.Collection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lang="en-US" altLang="en-US" sz="8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800" b="1" dirty="0">
              <a:solidFill>
                <a:srgbClr val="00008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lang="en-US" altLang="en-US" sz="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org.junit.runners.Parameterized.</a:t>
            </a:r>
            <a:r>
              <a:rPr lang="en-US" altLang="en-US" sz="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8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Parameterized.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@Parameters</a:t>
            </a:r>
            <a:b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Collection&lt;Object[]&gt; data()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Object[][]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Junit4CalculatorTest(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first;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second;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8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800" b="1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b="1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i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800" b="1" dirty="0" err="1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0743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add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5" y="1035200"/>
            <a:ext cx="9035473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org.junit.Assert.</a:t>
            </a:r>
            <a:r>
              <a:rPr lang="en-US" altLang="en-US" sz="800" i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800" b="1" dirty="0">
              <a:solidFill>
                <a:srgbClr val="00008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java.util.Collection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lang="en-US" altLang="en-US" sz="8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800" b="1" dirty="0">
              <a:solidFill>
                <a:srgbClr val="00008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lang="en-US" altLang="en-US" sz="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org.junit.runners.Parameterized.</a:t>
            </a:r>
            <a:r>
              <a:rPr lang="en-US" altLang="en-US" sz="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8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Parameterized.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@Parameters</a:t>
            </a:r>
            <a:b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Collection&lt;Object[]&gt; data()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Object[][]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Junit4CalculatorTest(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first;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second;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8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800" b="1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b="1" dirty="0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i="1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800" i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800" b="1" dirty="0" err="1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1BB34-7E49-4256-9449-978CFB6F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90" y="2384119"/>
            <a:ext cx="69056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4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and </a:t>
            </a:r>
            <a:r>
              <a:rPr lang="en-US" dirty="0" err="1"/>
              <a:t>JUnitParams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024ED-9C27-45D5-8DEB-7A0BAD442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0" t="68859" r="13596"/>
          <a:stretch/>
        </p:blipFill>
        <p:spPr>
          <a:xfrm>
            <a:off x="1630471" y="1080370"/>
            <a:ext cx="8931057" cy="2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82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and </a:t>
            </a:r>
            <a:r>
              <a:rPr lang="en-US" dirty="0" err="1"/>
              <a:t>JUnitParams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024ED-9C27-45D5-8DEB-7A0BAD442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0" t="68859" r="13596"/>
          <a:stretch/>
        </p:blipFill>
        <p:spPr>
          <a:xfrm>
            <a:off x="1630471" y="1080370"/>
            <a:ext cx="8931057" cy="21356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70C56E-4443-40DD-A3C6-2B7EF95CF97B}"/>
              </a:ext>
            </a:extLst>
          </p:cNvPr>
          <p:cNvSpPr/>
          <p:nvPr/>
        </p:nvSpPr>
        <p:spPr>
          <a:xfrm>
            <a:off x="2934172" y="4003604"/>
            <a:ext cx="6323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>
                <a:solidFill>
                  <a:srgbClr val="373737"/>
                </a:solidFill>
                <a:latin typeface="Myriad Pro"/>
              </a:rPr>
              <a:t>Parameterised</a:t>
            </a:r>
            <a:r>
              <a:rPr lang="en-US" sz="3200" i="1" dirty="0">
                <a:solidFill>
                  <a:srgbClr val="373737"/>
                </a:solidFill>
                <a:latin typeface="Myriad Pro"/>
              </a:rPr>
              <a:t> tests that don't suck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0720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and </a:t>
            </a:r>
            <a:r>
              <a:rPr lang="en-US" dirty="0" err="1"/>
              <a:t>JUnitParams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50645"/>
            <a:ext cx="533137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pl.pragmatists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JUnitParams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junitparams.version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79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and </a:t>
            </a:r>
            <a:r>
              <a:rPr lang="en-US" dirty="0" err="1"/>
              <a:t>JUnitParams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36" y="1219865"/>
            <a:ext cx="1015411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JUnitParamsRunner.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JunitParamsCalculatorTest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@Parameters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4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framework?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5" name="Content Placeholder 4" descr="A picture containing indoor, cup, food, sitting&#10;&#10;Description automatically generated">
            <a:extLst>
              <a:ext uri="{FF2B5EF4-FFF2-40B4-BE49-F238E27FC236}">
                <a16:creationId xmlns:a16="http://schemas.microsoft.com/office/drawing/2014/main" id="{68067AA8-F0EA-4F58-8309-7AC875B647C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28" y="2214562"/>
            <a:ext cx="4655344" cy="2428875"/>
          </a:xfrm>
        </p:spPr>
      </p:pic>
    </p:spTree>
    <p:extLst>
      <p:ext uri="{BB962C8B-B14F-4D97-AF65-F5344CB8AC3E}">
        <p14:creationId xmlns:p14="http://schemas.microsoft.com/office/powerpoint/2010/main" val="36434014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and </a:t>
            </a:r>
            <a:r>
              <a:rPr lang="en-US" dirty="0" err="1"/>
              <a:t>JUnitParams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36" y="1219865"/>
            <a:ext cx="1015411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JUnitParamsRunner.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JunitParamsCalculatorTest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@Parameters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20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and </a:t>
            </a:r>
            <a:r>
              <a:rPr lang="en-US" dirty="0" err="1"/>
              <a:t>JUnitParams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36" y="1219865"/>
            <a:ext cx="1015411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JUnitParamsRunner.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JunitParamsCalculatorTest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@Parameters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43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and </a:t>
            </a:r>
            <a:r>
              <a:rPr lang="en-US" dirty="0" err="1"/>
              <a:t>JUnitParams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36" y="1219865"/>
            <a:ext cx="1015411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JUnitParamsRunner.</a:t>
            </a:r>
            <a:r>
              <a:rPr lang="en-US" altLang="en-US" sz="16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JunitParamsCalculatorTest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@Parameters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742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D4EA5A-CC33-4124-B19C-AE3B2A90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476500"/>
            <a:ext cx="666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8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250645"/>
            <a:ext cx="608315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jupiter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-params&lt;/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junit-jupiter.version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80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13394"/>
            <a:ext cx="1009148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11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13394"/>
            <a:ext cx="1009148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599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13394"/>
            <a:ext cx="1009148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6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82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04003"/>
            <a:ext cx="1009148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6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6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82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6" name="Picture 5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0E3546A1-852A-4C89-B753-2A2B8751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08" y="1814208"/>
            <a:ext cx="3229583" cy="32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– watch your testing pyramid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45B92748-18E0-4650-BF71-6178751937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44" y="1524238"/>
            <a:ext cx="7111111" cy="3809524"/>
          </a:xfrm>
        </p:spPr>
      </p:pic>
    </p:spTree>
    <p:extLst>
      <p:ext uri="{BB962C8B-B14F-4D97-AF65-F5344CB8AC3E}">
        <p14:creationId xmlns:p14="http://schemas.microsoft.com/office/powerpoint/2010/main" val="9184739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13393"/>
            <a:ext cx="1009148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071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13393"/>
            <a:ext cx="649651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          </a:t>
            </a:r>
            <a:b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       </a:t>
            </a:r>
            <a:b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872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Junit4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993931"/>
            <a:ext cx="614578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05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Parameterized.</a:t>
            </a:r>
            <a:r>
              <a:rPr lang="en-US" altLang="en-US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05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0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@Parameters</a:t>
            </a:r>
            <a:br>
              <a:rPr lang="en-US" altLang="en-US" sz="10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Collection&lt;Object[]&gt; data()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Object[][]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alt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 </a:t>
            </a:r>
            <a:r>
              <a:rPr lang="en-US" alt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Junit4CalculatorTest(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first;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second;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0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BF8855-AB78-4C68-9265-35F5D649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772" y="993931"/>
            <a:ext cx="508974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1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1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 </a:t>
            </a:r>
            <a:b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11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b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012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27345"/>
            <a:ext cx="5519134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D3406-8F90-495C-8982-74CA31E1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27345"/>
            <a:ext cx="551913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71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27345"/>
            <a:ext cx="5519134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0"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2"</a:t>
            </a:r>
            <a:b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D3406-8F90-495C-8982-74CA31E1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27345"/>
            <a:ext cx="551913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15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27345"/>
            <a:ext cx="5519134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2"</a:t>
            </a:r>
            <a:b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D3406-8F90-495C-8982-74CA31E1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27345"/>
            <a:ext cx="551913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006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27345"/>
            <a:ext cx="5519134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D3406-8F90-495C-8982-74CA31E1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27345"/>
            <a:ext cx="551913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65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27345"/>
            <a:ext cx="5519134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D3406-8F90-495C-8982-74CA31E1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27345"/>
            <a:ext cx="551913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524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27345"/>
            <a:ext cx="5519134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D3406-8F90-495C-8982-74CA31E1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27345"/>
            <a:ext cx="551913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763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27345"/>
            <a:ext cx="551913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@DisplayName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D3406-8F90-495C-8982-74CA31E1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27345"/>
            <a:ext cx="551913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9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– watch your test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6BC67D8-C4DA-49CC-84FD-C923029E9B7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64" y="1439863"/>
            <a:ext cx="3167672" cy="4529137"/>
          </a:xfrm>
        </p:spPr>
      </p:pic>
    </p:spTree>
    <p:extLst>
      <p:ext uri="{BB962C8B-B14F-4D97-AF65-F5344CB8AC3E}">
        <p14:creationId xmlns:p14="http://schemas.microsoft.com/office/powerpoint/2010/main" val="41860667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 with imports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FD2939-A695-45A1-A8D1-D5A7B56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45549"/>
            <a:ext cx="551913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org.junit.Assert.</a:t>
            </a:r>
            <a:r>
              <a:rPr lang="en-US" altLang="en-US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</a:t>
            </a:r>
            <a:r>
              <a:rPr lang="en-US" altLang="en-US" sz="12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org.junit.jupiter.params.</a:t>
            </a:r>
            <a:r>
              <a:rPr lang="en-US" altLang="en-US" sz="12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org.junit.jupiter.params.provider.</a:t>
            </a:r>
            <a:r>
              <a:rPr lang="en-US" altLang="en-US" sz="1200" dirty="0" err="1">
                <a:solidFill>
                  <a:srgbClr val="8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Junit5CalculatorTest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alt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CsvSource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"0, 0, 0"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 1, 2"</a:t>
            </a:r>
            <a:b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@DisplayName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shouldReturnCorrectSum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D3406-8F90-495C-8982-74CA31E1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45549"/>
            <a:ext cx="551913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spock.lang.Specification</a:t>
            </a:r>
            <a:endParaRPr lang="en-US" altLang="en-US" sz="1400" b="1" dirty="0">
              <a:solidFill>
                <a:srgbClr val="000043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rgbClr val="0000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CalculatorSpec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return correct sum"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 =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calculator.sum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(first, second)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actualSum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| second ||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expectedSum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282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6" name="Picture 5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FA5A0262-3CD0-4B6B-A8EF-3462D852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28633"/>
            <a:ext cx="6858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40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Junit5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5" name="Picture 4" descr="A person holding a glass of wine&#10;&#10;Description automatically generated">
            <a:extLst>
              <a:ext uri="{FF2B5EF4-FFF2-40B4-BE49-F238E27FC236}">
                <a16:creationId xmlns:a16="http://schemas.microsoft.com/office/drawing/2014/main" id="{CDCFFCE5-DB54-4543-A0F6-DBC34965B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905000"/>
            <a:ext cx="635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353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8" name="Picture 7" descr="A picture containing food, table&#10;&#10;Description automatically generated">
            <a:extLst>
              <a:ext uri="{FF2B5EF4-FFF2-40B4-BE49-F238E27FC236}">
                <a16:creationId xmlns:a16="http://schemas.microsoft.com/office/drawing/2014/main" id="{7857D00D-92B4-40BD-B7EE-81F57AA3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1" t="22055" r="14479" b="17014"/>
          <a:stretch/>
        </p:blipFill>
        <p:spPr>
          <a:xfrm>
            <a:off x="4321879" y="1064537"/>
            <a:ext cx="3548242" cy="1741119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011D149-62AD-4CE4-B7FF-45F54C964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118778"/>
            <a:ext cx="8667750" cy="13716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27DB90-E2EE-40B5-808F-8D8790383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92" y="4845212"/>
            <a:ext cx="2328616" cy="9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980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7" y="1011936"/>
            <a:ext cx="754869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List&lt;Subscriber&gt; 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messageCount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send(String message){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-&gt;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700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7" y="1011936"/>
            <a:ext cx="754869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List&lt;Subscriber&gt; 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messageCount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send(String message){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-&gt;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972950-DC4E-4AE9-B961-E7925142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4221760"/>
            <a:ext cx="75486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receive(String message);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952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Junit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81365"/>
            <a:ext cx="5795054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PublisherTest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shouldSendMessagesToAllSubscribers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)).receive(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)).receive(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996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Junit and Spock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7" y="1081365"/>
            <a:ext cx="5795054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PublisherTest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shouldSendMessagesToAllSubscribers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)).receive(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)).receive(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C2196D-8069-4F29-86D3-1617E482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541" y="1081365"/>
            <a:ext cx="579505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PublisherSpec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Publisher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Subscriber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Subscriber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&lt;&lt; is a Groovy shorthand for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send messages to all subscribers"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217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436758-93D0-4451-9685-02491878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141123"/>
            <a:ext cx="754869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send messages to all subscribers"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subscriber2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1F9022-A3F3-44F4-A224-3D2344D47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4007041"/>
            <a:ext cx="754869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|          |       |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|          |       argument constraint</a:t>
            </a:r>
            <a:b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|          method constraint</a:t>
            </a:r>
            <a:b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target constraint</a:t>
            </a:r>
            <a:b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cardinality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240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Cardinality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02F6BC-335A-4B7B-8542-D71AEB14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97203"/>
            <a:ext cx="993573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exactly one call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zero calls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between one and three calls (inclusive)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.._)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at least one call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(_..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at most three calls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any number of calls, including zero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9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– watch your test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E4A709-6C2C-48B6-B5F5-D7DD3A1A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014412"/>
            <a:ext cx="58483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30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Target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02F6BC-335A-4B7B-8542-D71AEB14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101132"/>
            <a:ext cx="759053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dirty="0" err="1">
                <a:solidFill>
                  <a:srgbClr val="660E7A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call to 'subscriber'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call to any mock object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924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Method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02F6BC-335A-4B7B-8542-D71AEB14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103281"/>
            <a:ext cx="1141690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method named 'receive'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/r.*e/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method whose name matches the given regular expression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// (here: method name starts with 'r' and ends in 'e')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15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Argument Constraints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02F6BC-335A-4B7B-8542-D71AEB14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7" y="1194719"/>
            <a:ext cx="11711513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5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argument that is equal to the String "hello"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5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15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argument that is unequal to the String "hello"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5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       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empty argument list (would never match in our example)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5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any single argument (including null)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5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any argument list (including the empty argument list)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5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1500" b="1" dirty="0">
                <a:solidFill>
                  <a:srgbClr val="00004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any non-null argument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5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altLang="en-US" sz="1500" b="1" dirty="0">
                <a:solidFill>
                  <a:srgbClr val="00004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any non-null argument that is-a String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5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"lo"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any non-null argument that is-a String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5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it.size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en-US" sz="150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alt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it.contains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argument that satisfies the given predicate, meaning that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argument constraints need to return true of false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depending on whether they match or not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(here: message length is greater than 3 and contains the character a)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090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Stubbing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B917DF-D7AA-42F8-8DFE-56E9844C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82137"/>
            <a:ext cx="75486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receive(String message);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136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Stubbing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B917DF-D7AA-42F8-8DFE-56E9844C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82137"/>
            <a:ext cx="75486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receive(String message);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2AF12D-1725-41BC-AD19-96EEE15D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288135"/>
            <a:ext cx="400720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61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Stubbing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B917DF-D7AA-42F8-8DFE-56E9844C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82137"/>
            <a:ext cx="75486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receive(String message);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2AF12D-1725-41BC-AD19-96EEE15D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288135"/>
            <a:ext cx="400720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6BADEFE-622F-4A22-B456-61009A9A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72" y="2288135"/>
            <a:ext cx="631729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pic>
        <p:nvPicPr>
          <p:cNvPr id="7" name="Picture 6" descr="A picture containing food, table&#10;&#10;Description automatically generated">
            <a:extLst>
              <a:ext uri="{FF2B5EF4-FFF2-40B4-BE49-F238E27FC236}">
                <a16:creationId xmlns:a16="http://schemas.microsoft.com/office/drawing/2014/main" id="{3DEAF666-B767-466F-A82A-A11141CA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49" y="3105870"/>
            <a:ext cx="3153537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37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Stubbing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B917DF-D7AA-42F8-8DFE-56E9844C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082137"/>
            <a:ext cx="75486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receive(String message);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2A9BBD-5AF4-4543-B036-1977D8E8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288135"/>
            <a:ext cx="754869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|       |     |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|       |     response generator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|       argument constraint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method constraint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constraint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026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Stubbing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CBA3FD-6E66-4CEF-9B7C-EBB8BAC3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326759"/>
            <a:ext cx="525643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"message2"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"fail"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206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Stubbing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CBA3FD-6E66-4CEF-9B7C-EBB8BAC3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326874"/>
            <a:ext cx="754869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"message2"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"fail"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6C1CC3-61FF-4B76-837A-C60C8B45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192833"/>
            <a:ext cx="754869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&gt;&gt;&gt; [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229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based Testing Stubbing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rgbClr val="FFFFFF"/>
                </a:solidFill>
                <a:latin typeface="Calibri Light"/>
              </a:rPr>
              <a:t>CONFIDENTIAL  |  © 2019 EPAM Systems, Inc.</a:t>
            </a:r>
            <a:endParaRPr lang="en-US" sz="933" dirty="0">
              <a:solidFill>
                <a:srgbClr val="222222"/>
              </a:solidFill>
              <a:latin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CBA3FD-6E66-4CEF-9B7C-EBB8BAC3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1326874"/>
            <a:ext cx="754869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"message2"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"fail"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6C1CC3-61FF-4B76-837A-C60C8B45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192833"/>
            <a:ext cx="754869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&gt;&gt;&gt; [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4713D1-6038-422F-9CEB-D048B5D3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6" y="2812571"/>
            <a:ext cx="1036705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(_) &gt;&gt; { String message -&gt;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"fail"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750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4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</TotalTime>
  <Words>2355</Words>
  <Application>Microsoft Office PowerPoint</Application>
  <PresentationFormat>Widescreen</PresentationFormat>
  <Paragraphs>514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5" baseType="lpstr">
      <vt:lpstr>Arial</vt:lpstr>
      <vt:lpstr>Calibri</vt:lpstr>
      <vt:lpstr>Calibri Light</vt:lpstr>
      <vt:lpstr>Consolas</vt:lpstr>
      <vt:lpstr>Courier New</vt:lpstr>
      <vt:lpstr>Droid Sans Mono</vt:lpstr>
      <vt:lpstr>inherit</vt:lpstr>
      <vt:lpstr>Myriad Pro</vt:lpstr>
      <vt:lpstr>Covers</vt:lpstr>
      <vt:lpstr>General</vt:lpstr>
      <vt:lpstr>Tests from outer space</vt:lpstr>
      <vt:lpstr>About me</vt:lpstr>
      <vt:lpstr>Agenda</vt:lpstr>
      <vt:lpstr>About Spock</vt:lpstr>
      <vt:lpstr>About Spock</vt:lpstr>
      <vt:lpstr>New framework?</vt:lpstr>
      <vt:lpstr>Disclaimer – watch your testing pyramid</vt:lpstr>
      <vt:lpstr>Disclaimer – watch your test code</vt:lpstr>
      <vt:lpstr>Disclaimer – watch your test code</vt:lpstr>
      <vt:lpstr>How to configure</vt:lpstr>
      <vt:lpstr>How to configure</vt:lpstr>
      <vt:lpstr>Project structure</vt:lpstr>
      <vt:lpstr>Project structure</vt:lpstr>
      <vt:lpstr>Terminology</vt:lpstr>
      <vt:lpstr>Specification</vt:lpstr>
      <vt:lpstr>Specification base class</vt:lpstr>
      <vt:lpstr>Specification internals</vt:lpstr>
      <vt:lpstr>Fields</vt:lpstr>
      <vt:lpstr>Fixture methods</vt:lpstr>
      <vt:lpstr>Feature method</vt:lpstr>
      <vt:lpstr>Blocks</vt:lpstr>
      <vt:lpstr>Blocks</vt:lpstr>
      <vt:lpstr>Blocks</vt:lpstr>
      <vt:lpstr>Blocks</vt:lpstr>
      <vt:lpstr>Blocks</vt:lpstr>
      <vt:lpstr>Blocks</vt:lpstr>
      <vt:lpstr>Junit GWT blocks</vt:lpstr>
      <vt:lpstr>Junit GWT blocks                                        Spock GWT blocks</vt:lpstr>
      <vt:lpstr>Blocks and phases</vt:lpstr>
      <vt:lpstr>Given is optional</vt:lpstr>
      <vt:lpstr>When and Then</vt:lpstr>
      <vt:lpstr>Conditions</vt:lpstr>
      <vt:lpstr>Conditions are implicit in then and expect blocks</vt:lpstr>
      <vt:lpstr>Explicit condition outside expect and then blocks</vt:lpstr>
      <vt:lpstr>Exception conditions</vt:lpstr>
      <vt:lpstr>Exception conditions</vt:lpstr>
      <vt:lpstr>Exception conditions</vt:lpstr>
      <vt:lpstr>Expect block</vt:lpstr>
      <vt:lpstr>Expect block</vt:lpstr>
      <vt:lpstr>Data Driven Testing</vt:lpstr>
      <vt:lpstr>Data Driven Testing</vt:lpstr>
      <vt:lpstr>Data Driven Testing</vt:lpstr>
      <vt:lpstr>Data Driven Testing Failure report</vt:lpstr>
      <vt:lpstr>Data Driven Testing Failure report</vt:lpstr>
      <vt:lpstr>Data Driven Testing @Unroll</vt:lpstr>
      <vt:lpstr>Data Driven Testing variables values</vt:lpstr>
      <vt:lpstr>Data Driven Testing variables values</vt:lpstr>
      <vt:lpstr>Parameterized test with Junit4</vt:lpstr>
      <vt:lpstr>Parameterized test with Junit4 System Under Test</vt:lpstr>
      <vt:lpstr>Parameterized test with Junit4 add Parameterized runner</vt:lpstr>
      <vt:lpstr>Parameterized test with Junit4 add @Parameters method</vt:lpstr>
      <vt:lpstr>Parameterized test with Junit4 add fields</vt:lpstr>
      <vt:lpstr>Parameterized test with Junit4 add constructor</vt:lpstr>
      <vt:lpstr>Parameterized test with Junit4 add test</vt:lpstr>
      <vt:lpstr>Parameterized test with Junit4 add test</vt:lpstr>
      <vt:lpstr>Parameterized test with Junit4 and JUnitParams</vt:lpstr>
      <vt:lpstr>Parameterized test with Junit4 and JUnitParams</vt:lpstr>
      <vt:lpstr>Parameterized test with Junit4 and JUnitParams</vt:lpstr>
      <vt:lpstr>Parameterized test with Junit4 and JUnitParams</vt:lpstr>
      <vt:lpstr>Parameterized test with Junit4 and JUnitParams</vt:lpstr>
      <vt:lpstr>Parameterized test with Junit4 and JUnitParams</vt:lpstr>
      <vt:lpstr>Parameterized test with Junit4 and JUnitParams</vt:lpstr>
      <vt:lpstr>Parameterized test with Junit5</vt:lpstr>
      <vt:lpstr>Parameterized test with Junit5</vt:lpstr>
      <vt:lpstr>Parameterized test with Junit5</vt:lpstr>
      <vt:lpstr>Parameterized test with Junit5</vt:lpstr>
      <vt:lpstr>Parameterized test with Junit5</vt:lpstr>
      <vt:lpstr>Parameterized test with Junit5</vt:lpstr>
      <vt:lpstr>Parameterized test with Spock</vt:lpstr>
      <vt:lpstr>Parameterized test with Spock</vt:lpstr>
      <vt:lpstr>Parameterized test with Spock</vt:lpstr>
      <vt:lpstr>Parameterized test with Junit4 and Spock</vt:lpstr>
      <vt:lpstr>Parameterized test with Junit5 and Spock</vt:lpstr>
      <vt:lpstr>Parameterized test with Junit5 and Spock</vt:lpstr>
      <vt:lpstr>Parameterized test with Junit5 and Spock</vt:lpstr>
      <vt:lpstr>Parameterized test with Junit5 and Spock</vt:lpstr>
      <vt:lpstr>Parameterized test with Junit5 and Spock</vt:lpstr>
      <vt:lpstr>Parameterized test with Junit5 and Spock</vt:lpstr>
      <vt:lpstr>Parameterized test with Junit5 and Spock</vt:lpstr>
      <vt:lpstr>Parameterized test with Junit5 and Spock with imports</vt:lpstr>
      <vt:lpstr>Parameterized test with Junit5 and Spock</vt:lpstr>
      <vt:lpstr>Parameterized test with Junit5 and Spock</vt:lpstr>
      <vt:lpstr>Interaction based Testing</vt:lpstr>
      <vt:lpstr>Interaction based Testing SUS</vt:lpstr>
      <vt:lpstr>Interaction based Testing SUS</vt:lpstr>
      <vt:lpstr>Interaction based Testing Junit</vt:lpstr>
      <vt:lpstr>Interaction based Testing Junit and Spock</vt:lpstr>
      <vt:lpstr>Interaction based Testing</vt:lpstr>
      <vt:lpstr>Interaction based Testing Cardinality</vt:lpstr>
      <vt:lpstr>Interaction based Testing Target Constraint</vt:lpstr>
      <vt:lpstr>Interaction based Testing Method Constraint</vt:lpstr>
      <vt:lpstr>Interaction based Testing Argument Constraints</vt:lpstr>
      <vt:lpstr>Interaction based Testing Stubbing</vt:lpstr>
      <vt:lpstr>Interaction based Testing Stubbing</vt:lpstr>
      <vt:lpstr>Interaction based Testing Stubbing</vt:lpstr>
      <vt:lpstr>Interaction based Testing Stubbing</vt:lpstr>
      <vt:lpstr>Interaction based Testing Stubbing</vt:lpstr>
      <vt:lpstr>Interaction based Testing Stubbing</vt:lpstr>
      <vt:lpstr>Interaction based Testing Stubbing</vt:lpstr>
      <vt:lpstr>Interaction based Testing Stubbing</vt:lpstr>
      <vt:lpstr>Interaction based Testing Stubbing</vt:lpstr>
      <vt:lpstr>Interaction based Testing Other Mock Objects</vt:lpstr>
      <vt:lpstr>Built-In Extensions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Framework</dc:title>
  <dc:creator>Maksim Vypov</dc:creator>
  <cp:lastModifiedBy>Maksim Vypov</cp:lastModifiedBy>
  <cp:revision>159</cp:revision>
  <dcterms:created xsi:type="dcterms:W3CDTF">2019-09-14T19:11:06Z</dcterms:created>
  <dcterms:modified xsi:type="dcterms:W3CDTF">2019-10-25T07:05:43Z</dcterms:modified>
</cp:coreProperties>
</file>