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57" r:id="rId6"/>
    <p:sldId id="265" r:id="rId7"/>
    <p:sldId id="264" r:id="rId8"/>
    <p:sldId id="258" r:id="rId9"/>
    <p:sldId id="259" r:id="rId10"/>
    <p:sldId id="260" r:id="rId11"/>
    <p:sldId id="266" r:id="rId12"/>
    <p:sldId id="267" r:id="rId13"/>
    <p:sldId id="268" r:id="rId14"/>
    <p:sldId id="273" r:id="rId15"/>
    <p:sldId id="269" r:id="rId16"/>
    <p:sldId id="270" r:id="rId17"/>
    <p:sldId id="271"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675C-A548-40CE-B1BC-23385D83A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2027B-F1B0-4930-833F-384007AF3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B29B3-365E-482A-B220-5D6B4A9C330D}"/>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59195C49-A8F9-4D88-BD9A-5B973219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9FFCE-CF70-4794-8034-3E1F8DA24B26}"/>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5939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4A62-8BB3-45E4-9A14-3CAB808F6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692F9-81B6-40A3-AC5A-B89DF283D6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5572E-A9FB-422F-8881-8E597BE1316B}"/>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8932542B-C074-4769-B66A-3A0CC9994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CABEE-DD6C-47B5-B4F9-91680E5CC7F6}"/>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210916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C80D7-8039-4A3F-9C62-4915CBBB8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E93C3-BC48-4595-85D8-E01DAEBCA8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003EE-CE35-4E33-8841-047DAB79399F}"/>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7A2150C2-7461-44EF-9474-D677345D9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E0407-9637-490B-AAFB-0ACFE2466C13}"/>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67131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9DFA-1169-49DF-8094-62A6C2F7C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B54D4-0978-4368-9877-6FB74AEA41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F5D2-7AE6-4F00-95B9-5AB87969FE6E}"/>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683DE6CF-8824-4C8E-B969-D2F745E29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94192-CF19-4CD9-9773-5B1D55B37E62}"/>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39584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0381-9262-4377-84B9-6FDF4A987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803087-A17E-4661-9E9A-E28D4C221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BFB01A-376C-45D5-A999-3BDC01449E48}"/>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5241222D-76F1-4E0A-9004-B0D8ADAB7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9FC3A-1A2C-4562-85DE-BF60D0CA98C5}"/>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182485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06D-381F-42D4-B53C-F8DF392B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44F65-7735-442C-95C3-6E960AD7B2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D01B1-DBC9-42C2-9269-8BD8AA2C3F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7401C-8F25-4087-915A-1BA09BAC2B04}"/>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6" name="Footer Placeholder 5">
            <a:extLst>
              <a:ext uri="{FF2B5EF4-FFF2-40B4-BE49-F238E27FC236}">
                <a16:creationId xmlns:a16="http://schemas.microsoft.com/office/drawing/2014/main" id="{A0F35143-8460-4ADE-B437-6CE3D7933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EEFDA-58CA-4DE1-BAD8-0198D709849D}"/>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7549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FDBB-53D1-4EDA-A41B-8B76E11CF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AF283-96C9-4D4C-B5A3-FB2B60911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B97F73-C153-45B8-93D7-5A501F297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C368C1-0BC2-43E4-A3D0-EC94E4749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E75DF9-4B92-4EDB-B3DA-685B154607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3CB15-B3E4-42F2-9E0D-B5DBD44A000A}"/>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8" name="Footer Placeholder 7">
            <a:extLst>
              <a:ext uri="{FF2B5EF4-FFF2-40B4-BE49-F238E27FC236}">
                <a16:creationId xmlns:a16="http://schemas.microsoft.com/office/drawing/2014/main" id="{99095DCF-5ABA-4429-8B3D-6C85F1B84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01E4E5-E8E2-4357-817A-27E1E8D47FB1}"/>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160356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1F06-B8E8-47F2-89D5-EC56349D8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31BC-E827-40F2-B292-39C64F7DC764}"/>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4" name="Footer Placeholder 3">
            <a:extLst>
              <a:ext uri="{FF2B5EF4-FFF2-40B4-BE49-F238E27FC236}">
                <a16:creationId xmlns:a16="http://schemas.microsoft.com/office/drawing/2014/main" id="{B697127C-2072-4E2B-AF9E-A9670A9CA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0B782-B7B5-4912-AE5F-BC6F87038C53}"/>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53596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0C7D5-B6BF-4722-91AA-0DEA3B14EF50}"/>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3" name="Footer Placeholder 2">
            <a:extLst>
              <a:ext uri="{FF2B5EF4-FFF2-40B4-BE49-F238E27FC236}">
                <a16:creationId xmlns:a16="http://schemas.microsoft.com/office/drawing/2014/main" id="{20001EE4-8540-4677-8090-691790D30E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981EE3-5A65-4363-ACFE-2D7F67E35624}"/>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19812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D25E-F54A-4263-9B24-D520DA5B4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0DF53-9C2D-43C3-900E-3472E3E82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CF1D4-58CA-4941-A330-F138A58B4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742FB-BCE8-450D-8FF4-1069A3269D26}"/>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6" name="Footer Placeholder 5">
            <a:extLst>
              <a:ext uri="{FF2B5EF4-FFF2-40B4-BE49-F238E27FC236}">
                <a16:creationId xmlns:a16="http://schemas.microsoft.com/office/drawing/2014/main" id="{EF065AC2-6C75-4C98-9D77-2F3C99077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CBDBFE-3B5B-48F4-9DE2-1A6CFA7CA7C9}"/>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21942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B3A8-9D41-45AC-A103-E0E4325C6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B9AB0-C69E-4D99-8CCE-769AB737F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888A17-C6B1-48E7-B8F8-52A55889A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62E7F9-B687-445E-AD96-9BC61FB930CA}"/>
              </a:ext>
            </a:extLst>
          </p:cNvPr>
          <p:cNvSpPr>
            <a:spLocks noGrp="1"/>
          </p:cNvSpPr>
          <p:nvPr>
            <p:ph type="dt" sz="half" idx="10"/>
          </p:nvPr>
        </p:nvSpPr>
        <p:spPr/>
        <p:txBody>
          <a:bodyPr/>
          <a:lstStyle/>
          <a:p>
            <a:fld id="{18F65E2A-47F8-4D4F-B063-44C360957E86}" type="datetimeFigureOut">
              <a:rPr lang="en-US" smtClean="0"/>
              <a:t>12/4/2017</a:t>
            </a:fld>
            <a:endParaRPr lang="en-US"/>
          </a:p>
        </p:txBody>
      </p:sp>
      <p:sp>
        <p:nvSpPr>
          <p:cNvPr id="6" name="Footer Placeholder 5">
            <a:extLst>
              <a:ext uri="{FF2B5EF4-FFF2-40B4-BE49-F238E27FC236}">
                <a16:creationId xmlns:a16="http://schemas.microsoft.com/office/drawing/2014/main" id="{C167EC90-3446-4448-AD5E-E91A9A541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31016-42A2-4892-B9C5-61C25A623F09}"/>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21385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127C9-BC9B-4759-9C11-498845FD8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4949D-A6E6-4F32-B2E0-483E42C66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85626-5C73-4F06-85EF-D4D150E44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65E2A-47F8-4D4F-B063-44C360957E86}" type="datetimeFigureOut">
              <a:rPr lang="en-US" smtClean="0"/>
              <a:t>12/4/2017</a:t>
            </a:fld>
            <a:endParaRPr lang="en-US"/>
          </a:p>
        </p:txBody>
      </p:sp>
      <p:sp>
        <p:nvSpPr>
          <p:cNvPr id="5" name="Footer Placeholder 4">
            <a:extLst>
              <a:ext uri="{FF2B5EF4-FFF2-40B4-BE49-F238E27FC236}">
                <a16:creationId xmlns:a16="http://schemas.microsoft.com/office/drawing/2014/main" id="{55B0C1C5-16DA-4A98-ABF1-838516553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5AD40-3701-4292-8DFB-3D485B6F1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E7C9-06E1-44D6-B477-ED27E1F1D445}" type="slidenum">
              <a:rPr lang="en-US" smtClean="0"/>
              <a:t>‹#›</a:t>
            </a:fld>
            <a:endParaRPr lang="en-US"/>
          </a:p>
        </p:txBody>
      </p:sp>
    </p:spTree>
    <p:extLst>
      <p:ext uri="{BB962C8B-B14F-4D97-AF65-F5344CB8AC3E}">
        <p14:creationId xmlns:p14="http://schemas.microsoft.com/office/powerpoint/2010/main" val="185950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7" name="Rectangle 26">
            <a:extLst>
              <a:ext uri="{FF2B5EF4-FFF2-40B4-BE49-F238E27FC236}">
                <a16:creationId xmlns:a16="http://schemas.microsoft.com/office/drawing/2014/main" id="{7A2B0AFC-B580-4384-899F-41C59D687BD3}"/>
              </a:ext>
            </a:extLst>
          </p:cNvPr>
          <p:cNvSpPr/>
          <p:nvPr/>
        </p:nvSpPr>
        <p:spPr>
          <a:xfrm>
            <a:off x="7160258" y="520724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28" name="Straight Connector 27">
            <a:extLst>
              <a:ext uri="{FF2B5EF4-FFF2-40B4-BE49-F238E27FC236}">
                <a16:creationId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B1A63FF-DDAD-4489-BC8A-D203689BD6F3}"/>
              </a:ext>
            </a:extLst>
          </p:cNvPr>
          <p:cNvCxnSpPr>
            <a:cxnSpLocks/>
            <a:stCxn id="25" idx="2"/>
          </p:cNvCxnSpPr>
          <p:nvPr/>
        </p:nvCxnSpPr>
        <p:spPr>
          <a:xfrm>
            <a:off x="6465092" y="4798770"/>
            <a:ext cx="698455" cy="408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EB0ED46-8EF4-4F95-81F6-3983BE27F01B}"/>
              </a:ext>
            </a:extLst>
          </p:cNvPr>
          <p:cNvSpPr txBox="1"/>
          <p:nvPr/>
        </p:nvSpPr>
        <p:spPr>
          <a:xfrm>
            <a:off x="5239804" y="3772122"/>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931B570-34BF-40B9-B790-871B07707F73}"/>
              </a:ext>
            </a:extLst>
          </p:cNvPr>
          <p:cNvSpPr txBox="1"/>
          <p:nvPr/>
        </p:nvSpPr>
        <p:spPr>
          <a:xfrm>
            <a:off x="4821133" y="4835454"/>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a16="http://schemas.microsoft.com/office/drawing/2014/main" id="{705AAFE5-D4ED-42C1-B0DF-92F9FE2B8057}"/>
              </a:ext>
            </a:extLst>
          </p:cNvPr>
          <p:cNvSpPr txBox="1"/>
          <p:nvPr/>
        </p:nvSpPr>
        <p:spPr>
          <a:xfrm>
            <a:off x="7262615" y="4806274"/>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a16="http://schemas.microsoft.com/office/drawing/2014/main" id="{5F1827DD-EB6E-4B8D-A6E3-6C606EE51119}"/>
              </a:ext>
            </a:extLst>
          </p:cNvPr>
          <p:cNvCxnSpPr>
            <a:cxnSpLocks/>
          </p:cNvCxnSpPr>
          <p:nvPr/>
        </p:nvCxnSpPr>
        <p:spPr>
          <a:xfrm>
            <a:off x="6681949" y="4833047"/>
            <a:ext cx="624696" cy="2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BAE9049-695F-44A1-9DD3-175E1C376860}"/>
              </a:ext>
            </a:extLst>
          </p:cNvPr>
          <p:cNvCxnSpPr>
            <a:cxnSpLocks/>
          </p:cNvCxnSpPr>
          <p:nvPr/>
        </p:nvCxnSpPr>
        <p:spPr>
          <a:xfrm flipH="1" flipV="1">
            <a:off x="6465092" y="4936888"/>
            <a:ext cx="563437" cy="33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883B6AB-F2DB-45DE-9F73-092697D3A323}"/>
              </a:ext>
            </a:extLst>
          </p:cNvPr>
          <p:cNvSpPr txBox="1"/>
          <p:nvPr/>
        </p:nvSpPr>
        <p:spPr>
          <a:xfrm>
            <a:off x="6089644" y="5221805"/>
            <a:ext cx="1179284" cy="246221"/>
          </a:xfrm>
          <a:prstGeom prst="rect">
            <a:avLst/>
          </a:prstGeom>
          <a:noFill/>
        </p:spPr>
        <p:txBody>
          <a:bodyPr wrap="square" rtlCol="0">
            <a:spAutoFit/>
          </a:bodyPr>
          <a:lstStyle/>
          <a:p>
            <a:r>
              <a:rPr lang="en-US" sz="1000" dirty="0"/>
              <a:t>C.5:Payment </a:t>
            </a:r>
            <a:r>
              <a:rPr lang="en-US" sz="1000" dirty="0" err="1"/>
              <a:t>Conf</a:t>
            </a:r>
            <a:endParaRPr lang="en-US" sz="1000" dirty="0"/>
          </a:p>
        </p:txBody>
      </p:sp>
      <p:sp>
        <p:nvSpPr>
          <p:cNvPr id="107" name="TextBox 106">
            <a:extLst>
              <a:ext uri="{FF2B5EF4-FFF2-40B4-BE49-F238E27FC236}">
                <a16:creationId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C.9:Payment </a:t>
            </a:r>
            <a:r>
              <a:rPr lang="en-US" sz="1000" dirty="0" err="1"/>
              <a:t>Conf</a:t>
            </a:r>
            <a:endParaRPr lang="en-US" sz="1000" dirty="0"/>
          </a:p>
        </p:txBody>
      </p:sp>
      <p:cxnSp>
        <p:nvCxnSpPr>
          <p:cNvPr id="108" name="Straight Arrow Connector 107">
            <a:extLst>
              <a:ext uri="{FF2B5EF4-FFF2-40B4-BE49-F238E27FC236}">
                <a16:creationId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21FF9F1-9955-4BB7-8CD8-950BC5A8BB53}"/>
              </a:ext>
            </a:extLst>
          </p:cNvPr>
          <p:cNvSpPr txBox="1"/>
          <p:nvPr/>
        </p:nvSpPr>
        <p:spPr>
          <a:xfrm>
            <a:off x="6685556" y="3202738"/>
            <a:ext cx="1322454" cy="861774"/>
          </a:xfrm>
          <a:prstGeom prst="rect">
            <a:avLst/>
          </a:prstGeom>
          <a:noFill/>
        </p:spPr>
        <p:txBody>
          <a:bodyPr wrap="square" rtlCol="0">
            <a:spAutoFit/>
          </a:bodyPr>
          <a:lstStyle/>
          <a:p>
            <a:r>
              <a:rPr lang="en-US" sz="1000" dirty="0"/>
              <a:t>C.6:Payment Confirmation (CASH)</a:t>
            </a:r>
          </a:p>
          <a:p>
            <a:r>
              <a:rPr lang="en-US" sz="1000" dirty="0"/>
              <a:t>OR</a:t>
            </a:r>
          </a:p>
          <a:p>
            <a:r>
              <a:rPr lang="en-US" sz="1000" dirty="0"/>
              <a:t>C.10:Payment Confirmation (CARD)</a:t>
            </a:r>
          </a:p>
        </p:txBody>
      </p:sp>
      <p:cxnSp>
        <p:nvCxnSpPr>
          <p:cNvPr id="113" name="Straight Arrow Connector 112">
            <a:extLst>
              <a:ext uri="{FF2B5EF4-FFF2-40B4-BE49-F238E27FC236}">
                <a16:creationId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2BB5BF9-BC78-494E-967E-C0B05358B38D}"/>
              </a:ext>
            </a:extLst>
          </p:cNvPr>
          <p:cNvSpPr txBox="1"/>
          <p:nvPr/>
        </p:nvSpPr>
        <p:spPr>
          <a:xfrm>
            <a:off x="3858128" y="3585277"/>
            <a:ext cx="1179284" cy="400110"/>
          </a:xfrm>
          <a:prstGeom prst="rect">
            <a:avLst/>
          </a:prstGeom>
          <a:noFill/>
        </p:spPr>
        <p:txBody>
          <a:bodyPr wrap="square" rtlCol="0">
            <a:spAutoFit/>
          </a:bodyPr>
          <a:lstStyle/>
          <a:p>
            <a:r>
              <a:rPr lang="en-US" sz="1000" dirty="0"/>
              <a:t>C.7:Inventory update</a:t>
            </a:r>
          </a:p>
        </p:txBody>
      </p:sp>
      <p:cxnSp>
        <p:nvCxnSpPr>
          <p:cNvPr id="118" name="Straight Arrow Connector 117">
            <a:extLst>
              <a:ext uri="{FF2B5EF4-FFF2-40B4-BE49-F238E27FC236}">
                <a16:creationId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8FDE27C-126B-48BE-ABE0-8507A25A798E}"/>
              </a:ext>
            </a:extLst>
          </p:cNvPr>
          <p:cNvSpPr txBox="1"/>
          <p:nvPr/>
        </p:nvSpPr>
        <p:spPr>
          <a:xfrm>
            <a:off x="2700336" y="4972879"/>
            <a:ext cx="1054762" cy="246221"/>
          </a:xfrm>
          <a:prstGeom prst="rect">
            <a:avLst/>
          </a:prstGeom>
          <a:noFill/>
        </p:spPr>
        <p:txBody>
          <a:bodyPr wrap="square" rtlCol="0">
            <a:spAutoFit/>
          </a:bodyPr>
          <a:lstStyle/>
          <a:p>
            <a:r>
              <a:rPr lang="en-US" sz="1000" dirty="0"/>
              <a:t>C.9:Add to Log</a:t>
            </a:r>
          </a:p>
        </p:txBody>
      </p:sp>
      <p:sp>
        <p:nvSpPr>
          <p:cNvPr id="124" name="TextBox 123">
            <a:extLst>
              <a:ext uri="{FF2B5EF4-FFF2-40B4-BE49-F238E27FC236}">
                <a16:creationId xmlns:a16="http://schemas.microsoft.com/office/drawing/2014/main" id="{FC1FF6AB-213B-4BB6-98DD-DAA70391EC0E}"/>
              </a:ext>
            </a:extLst>
          </p:cNvPr>
          <p:cNvSpPr txBox="1"/>
          <p:nvPr/>
        </p:nvSpPr>
        <p:spPr>
          <a:xfrm>
            <a:off x="6649167" y="1730567"/>
            <a:ext cx="1179284" cy="246221"/>
          </a:xfrm>
          <a:prstGeom prst="rect">
            <a:avLst/>
          </a:prstGeom>
          <a:noFill/>
        </p:spPr>
        <p:txBody>
          <a:bodyPr wrap="square" rtlCol="0">
            <a:spAutoFit/>
          </a:bodyPr>
          <a:lstStyle/>
          <a:p>
            <a:r>
              <a:rPr lang="en-US" sz="1000" dirty="0"/>
              <a:t>C.11:Confirmation</a:t>
            </a:r>
          </a:p>
        </p:txBody>
      </p:sp>
      <p:sp>
        <p:nvSpPr>
          <p:cNvPr id="125" name="TextBox 124">
            <a:extLst>
              <a:ext uri="{FF2B5EF4-FFF2-40B4-BE49-F238E27FC236}">
                <a16:creationId xmlns:a16="http://schemas.microsoft.com/office/drawing/2014/main" id="{AEE321D9-3562-4722-AAAD-635B500E5417}"/>
              </a:ext>
            </a:extLst>
          </p:cNvPr>
          <p:cNvSpPr txBox="1"/>
          <p:nvPr/>
        </p:nvSpPr>
        <p:spPr>
          <a:xfrm>
            <a:off x="3292128" y="1318403"/>
            <a:ext cx="1179284" cy="246221"/>
          </a:xfrm>
          <a:prstGeom prst="rect">
            <a:avLst/>
          </a:prstGeom>
          <a:noFill/>
        </p:spPr>
        <p:txBody>
          <a:bodyPr wrap="square" rtlCol="0">
            <a:spAutoFit/>
          </a:bodyPr>
          <a:lstStyle/>
          <a:p>
            <a:r>
              <a:rPr lang="en-US" sz="1000" dirty="0"/>
              <a:t>C.12:Receipt</a:t>
            </a:r>
          </a:p>
        </p:txBody>
      </p:sp>
      <p:sp>
        <p:nvSpPr>
          <p:cNvPr id="126" name="TextBox 125">
            <a:extLst>
              <a:ext uri="{FF2B5EF4-FFF2-40B4-BE49-F238E27FC236}">
                <a16:creationId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128" name="Rectangle 127">
            <a:extLst>
              <a:ext uri="{FF2B5EF4-FFF2-40B4-BE49-F238E27FC236}">
                <a16:creationId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8C7E8381-6B10-4F81-8C0A-9E576F8C6CDB}"/>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Successful Transaction Case</a:t>
            </a:r>
          </a:p>
        </p:txBody>
      </p:sp>
      <p:sp>
        <p:nvSpPr>
          <p:cNvPr id="139" name="Rectangle 138">
            <a:extLst>
              <a:ext uri="{FF2B5EF4-FFF2-40B4-BE49-F238E27FC236}">
                <a16:creationId xmlns:a16="http://schemas.microsoft.com/office/drawing/2014/main" id="{CE49394D-BD27-4FC2-A194-ABBAA04C5F1A}"/>
              </a:ext>
            </a:extLst>
          </p:cNvPr>
          <p:cNvSpPr/>
          <p:nvPr/>
        </p:nvSpPr>
        <p:spPr>
          <a:xfrm>
            <a:off x="476223" y="54997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41" name="Straight Connector 140">
            <a:extLst>
              <a:ext uri="{FF2B5EF4-FFF2-40B4-BE49-F238E27FC236}">
                <a16:creationId xmlns:a16="http://schemas.microsoft.com/office/drawing/2014/main" id="{FEDF6BE6-34D1-42FD-BB9A-56FCF40E13C6}"/>
              </a:ext>
            </a:extLst>
          </p:cNvPr>
          <p:cNvCxnSpPr>
            <a:cxnSpLocks/>
            <a:stCxn id="139" idx="3"/>
          </p:cNvCxnSpPr>
          <p:nvPr/>
        </p:nvCxnSpPr>
        <p:spPr>
          <a:xfrm flipV="1">
            <a:off x="2780511" y="4664858"/>
            <a:ext cx="1850905" cy="120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6CE34E1-EFC7-40AD-B2DB-E5F07E16176A}"/>
              </a:ext>
            </a:extLst>
          </p:cNvPr>
          <p:cNvCxnSpPr/>
          <p:nvPr/>
        </p:nvCxnSpPr>
        <p:spPr>
          <a:xfrm flipV="1">
            <a:off x="4631416" y="2944173"/>
            <a:ext cx="892329" cy="1720685"/>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99A4EB16-FFA8-4ACF-B1AE-D0D1F29867DD}"/>
              </a:ext>
            </a:extLst>
          </p:cNvPr>
          <p:cNvSpPr txBox="1"/>
          <p:nvPr/>
        </p:nvSpPr>
        <p:spPr>
          <a:xfrm>
            <a:off x="2639950" y="3160110"/>
            <a:ext cx="1054762" cy="553998"/>
          </a:xfrm>
          <a:prstGeom prst="rect">
            <a:avLst/>
          </a:prstGeom>
          <a:noFill/>
        </p:spPr>
        <p:txBody>
          <a:bodyPr wrap="square" rtlCol="0">
            <a:spAutoFit/>
          </a:bodyPr>
          <a:lstStyle/>
          <a:p>
            <a:r>
              <a:rPr lang="en-US" sz="1000" dirty="0"/>
              <a:t>C.8:Update inventory Confirmation</a:t>
            </a:r>
          </a:p>
        </p:txBody>
      </p:sp>
      <p:cxnSp>
        <p:nvCxnSpPr>
          <p:cNvPr id="147" name="Straight Arrow Connector 146">
            <a:extLst>
              <a:ext uri="{FF2B5EF4-FFF2-40B4-BE49-F238E27FC236}">
                <a16:creationId xmlns:a16="http://schemas.microsoft.com/office/drawing/2014/main" id="{85F0EA06-A0EB-4494-972B-ABB8C4955FF2}"/>
              </a:ext>
            </a:extLst>
          </p:cNvPr>
          <p:cNvCxnSpPr>
            <a:cxnSpLocks/>
          </p:cNvCxnSpPr>
          <p:nvPr/>
        </p:nvCxnSpPr>
        <p:spPr>
          <a:xfrm flipH="1">
            <a:off x="2918765" y="4886469"/>
            <a:ext cx="1201872" cy="725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DF93BE8-15E9-40B8-A660-223C288BDAC7}"/>
              </a:ext>
            </a:extLst>
          </p:cNvPr>
          <p:cNvCxnSpPr/>
          <p:nvPr/>
        </p:nvCxnSpPr>
        <p:spPr>
          <a:xfrm flipV="1">
            <a:off x="3145226" y="4886469"/>
            <a:ext cx="1302544" cy="87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6868C17-D03F-49BF-A464-E4AF05AA2E97}"/>
              </a:ext>
            </a:extLst>
          </p:cNvPr>
          <p:cNvSpPr txBox="1"/>
          <p:nvPr/>
        </p:nvSpPr>
        <p:spPr>
          <a:xfrm>
            <a:off x="3815923" y="5142398"/>
            <a:ext cx="1054762" cy="400110"/>
          </a:xfrm>
          <a:prstGeom prst="rect">
            <a:avLst/>
          </a:prstGeom>
          <a:noFill/>
        </p:spPr>
        <p:txBody>
          <a:bodyPr wrap="square" rtlCol="0">
            <a:spAutoFit/>
          </a:bodyPr>
          <a:lstStyle/>
          <a:p>
            <a:r>
              <a:rPr lang="en-US" sz="1000" dirty="0"/>
              <a:t>C.10:log confirmation</a:t>
            </a:r>
          </a:p>
        </p:txBody>
      </p:sp>
      <p:sp>
        <p:nvSpPr>
          <p:cNvPr id="152" name="Rectangle 151">
            <a:extLst>
              <a:ext uri="{FF2B5EF4-FFF2-40B4-BE49-F238E27FC236}">
                <a16:creationId xmlns:a16="http://schemas.microsoft.com/office/drawing/2014/main" id="{10D8E528-0C65-45B8-8B6F-808662180523}"/>
              </a:ext>
            </a:extLst>
          </p:cNvPr>
          <p:cNvSpPr/>
          <p:nvPr/>
        </p:nvSpPr>
        <p:spPr>
          <a:xfrm>
            <a:off x="9560966" y="499982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cxnSp>
        <p:nvCxnSpPr>
          <p:cNvPr id="154" name="Straight Connector 153">
            <a:extLst>
              <a:ext uri="{FF2B5EF4-FFF2-40B4-BE49-F238E27FC236}">
                <a16:creationId xmlns:a16="http://schemas.microsoft.com/office/drawing/2014/main" id="{57A82257-129B-4E51-82AF-4EC952525225}"/>
              </a:ext>
            </a:extLst>
          </p:cNvPr>
          <p:cNvCxnSpPr/>
          <p:nvPr/>
        </p:nvCxnSpPr>
        <p:spPr>
          <a:xfrm>
            <a:off x="5683910" y="6649515"/>
            <a:ext cx="0" cy="10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66823ED-2D93-4629-A879-CBF46B5337E6}"/>
              </a:ext>
            </a:extLst>
          </p:cNvPr>
          <p:cNvCxnSpPr>
            <a:cxnSpLocks/>
            <a:stCxn id="152" idx="2"/>
          </p:cNvCxnSpPr>
          <p:nvPr/>
        </p:nvCxnSpPr>
        <p:spPr>
          <a:xfrm>
            <a:off x="10713110" y="5745978"/>
            <a:ext cx="0" cy="1013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DBFB26D4-7259-4671-B2D5-11AF309324BB}"/>
              </a:ext>
            </a:extLst>
          </p:cNvPr>
          <p:cNvCxnSpPr/>
          <p:nvPr/>
        </p:nvCxnSpPr>
        <p:spPr>
          <a:xfrm>
            <a:off x="10592410" y="5850996"/>
            <a:ext cx="0" cy="8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99DD8BA-F66E-4A50-8EEA-5F8C3966A0F9}"/>
              </a:ext>
            </a:extLst>
          </p:cNvPr>
          <p:cNvCxnSpPr/>
          <p:nvPr/>
        </p:nvCxnSpPr>
        <p:spPr>
          <a:xfrm flipV="1">
            <a:off x="10833811" y="5872832"/>
            <a:ext cx="0" cy="83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D4649CE4-D327-4444-AA21-BB34BC3CFEAC}"/>
              </a:ext>
            </a:extLst>
          </p:cNvPr>
          <p:cNvSpPr txBox="1"/>
          <p:nvPr/>
        </p:nvSpPr>
        <p:spPr>
          <a:xfrm>
            <a:off x="10833810" y="6165495"/>
            <a:ext cx="1179284" cy="246221"/>
          </a:xfrm>
          <a:prstGeom prst="rect">
            <a:avLst/>
          </a:prstGeom>
          <a:noFill/>
        </p:spPr>
        <p:txBody>
          <a:bodyPr wrap="square" rtlCol="0">
            <a:spAutoFit/>
          </a:bodyPr>
          <a:lstStyle/>
          <a:p>
            <a:r>
              <a:rPr lang="en-US" sz="1000" dirty="0"/>
              <a:t>C.6:Payment info</a:t>
            </a:r>
          </a:p>
        </p:txBody>
      </p:sp>
      <p:sp>
        <p:nvSpPr>
          <p:cNvPr id="165" name="TextBox 164">
            <a:extLst>
              <a:ext uri="{FF2B5EF4-FFF2-40B4-BE49-F238E27FC236}">
                <a16:creationId xmlns:a16="http://schemas.microsoft.com/office/drawing/2014/main" id="{D2B6F4F3-BB43-4C35-9279-357CFBB0EB1D}"/>
              </a:ext>
            </a:extLst>
          </p:cNvPr>
          <p:cNvSpPr txBox="1"/>
          <p:nvPr/>
        </p:nvSpPr>
        <p:spPr>
          <a:xfrm>
            <a:off x="9533826" y="6136816"/>
            <a:ext cx="1179284" cy="400110"/>
          </a:xfrm>
          <a:prstGeom prst="rect">
            <a:avLst/>
          </a:prstGeom>
          <a:noFill/>
        </p:spPr>
        <p:txBody>
          <a:bodyPr wrap="square" rtlCol="0">
            <a:spAutoFit/>
          </a:bodyPr>
          <a:lstStyle/>
          <a:p>
            <a:r>
              <a:rPr lang="en-US" sz="1000" dirty="0"/>
              <a:t>C.7:Payment Confirmation</a:t>
            </a:r>
          </a:p>
        </p:txBody>
      </p:sp>
      <p:sp>
        <p:nvSpPr>
          <p:cNvPr id="166" name="TextBox 165">
            <a:extLst>
              <a:ext uri="{FF2B5EF4-FFF2-40B4-BE49-F238E27FC236}">
                <a16:creationId xmlns:a16="http://schemas.microsoft.com/office/drawing/2014/main" id="{33F3A75D-1B9B-4289-AC06-1C6EC4A35D07}"/>
              </a:ext>
            </a:extLst>
          </p:cNvPr>
          <p:cNvSpPr txBox="1"/>
          <p:nvPr/>
        </p:nvSpPr>
        <p:spPr>
          <a:xfrm>
            <a:off x="3849332" y="3854391"/>
            <a:ext cx="1179284" cy="400110"/>
          </a:xfrm>
          <a:prstGeom prst="rect">
            <a:avLst/>
          </a:prstGeom>
          <a:noFill/>
        </p:spPr>
        <p:txBody>
          <a:bodyPr wrap="square" rtlCol="0">
            <a:spAutoFit/>
          </a:bodyPr>
          <a:lstStyle/>
          <a:p>
            <a:r>
              <a:rPr lang="en-US" sz="1000" dirty="0"/>
              <a:t>C.11:Inventory update</a:t>
            </a:r>
          </a:p>
        </p:txBody>
      </p:sp>
      <p:sp>
        <p:nvSpPr>
          <p:cNvPr id="167" name="TextBox 166">
            <a:extLst>
              <a:ext uri="{FF2B5EF4-FFF2-40B4-BE49-F238E27FC236}">
                <a16:creationId xmlns:a16="http://schemas.microsoft.com/office/drawing/2014/main" id="{F7DCC8BE-2943-4C56-9328-246D2D56B2CF}"/>
              </a:ext>
            </a:extLst>
          </p:cNvPr>
          <p:cNvSpPr txBox="1"/>
          <p:nvPr/>
        </p:nvSpPr>
        <p:spPr>
          <a:xfrm>
            <a:off x="3307195" y="3069121"/>
            <a:ext cx="1054762" cy="553998"/>
          </a:xfrm>
          <a:prstGeom prst="rect">
            <a:avLst/>
          </a:prstGeom>
          <a:noFill/>
        </p:spPr>
        <p:txBody>
          <a:bodyPr wrap="square" rtlCol="0">
            <a:spAutoFit/>
          </a:bodyPr>
          <a:lstStyle/>
          <a:p>
            <a:r>
              <a:rPr lang="en-US" sz="1000" dirty="0"/>
              <a:t>C.12:Update inventory Confirmation</a:t>
            </a:r>
          </a:p>
        </p:txBody>
      </p:sp>
      <p:sp>
        <p:nvSpPr>
          <p:cNvPr id="168" name="TextBox 167">
            <a:extLst>
              <a:ext uri="{FF2B5EF4-FFF2-40B4-BE49-F238E27FC236}">
                <a16:creationId xmlns:a16="http://schemas.microsoft.com/office/drawing/2014/main" id="{5D77C286-39C5-4ADD-BDDE-CE528CE9D073}"/>
              </a:ext>
            </a:extLst>
          </p:cNvPr>
          <p:cNvSpPr txBox="1"/>
          <p:nvPr/>
        </p:nvSpPr>
        <p:spPr>
          <a:xfrm>
            <a:off x="2420695" y="5145952"/>
            <a:ext cx="1054762" cy="246221"/>
          </a:xfrm>
          <a:prstGeom prst="rect">
            <a:avLst/>
          </a:prstGeom>
          <a:noFill/>
        </p:spPr>
        <p:txBody>
          <a:bodyPr wrap="square" rtlCol="0">
            <a:spAutoFit/>
          </a:bodyPr>
          <a:lstStyle/>
          <a:p>
            <a:r>
              <a:rPr lang="en-US" sz="1000" dirty="0"/>
              <a:t>C.11:Add to Log</a:t>
            </a:r>
          </a:p>
        </p:txBody>
      </p:sp>
      <p:sp>
        <p:nvSpPr>
          <p:cNvPr id="169" name="TextBox 168">
            <a:extLst>
              <a:ext uri="{FF2B5EF4-FFF2-40B4-BE49-F238E27FC236}">
                <a16:creationId xmlns:a16="http://schemas.microsoft.com/office/drawing/2014/main" id="{AB03B3A4-023E-451C-98ED-48AD9D6D63FC}"/>
              </a:ext>
            </a:extLst>
          </p:cNvPr>
          <p:cNvSpPr txBox="1"/>
          <p:nvPr/>
        </p:nvSpPr>
        <p:spPr>
          <a:xfrm>
            <a:off x="3441698" y="5418930"/>
            <a:ext cx="1054762" cy="400110"/>
          </a:xfrm>
          <a:prstGeom prst="rect">
            <a:avLst/>
          </a:prstGeom>
          <a:noFill/>
        </p:spPr>
        <p:txBody>
          <a:bodyPr wrap="square" rtlCol="0">
            <a:spAutoFit/>
          </a:bodyPr>
          <a:lstStyle/>
          <a:p>
            <a:r>
              <a:rPr lang="en-US" sz="1000" dirty="0"/>
              <a:t>C.12:log confirmation</a:t>
            </a:r>
          </a:p>
        </p:txBody>
      </p:sp>
      <p:sp>
        <p:nvSpPr>
          <p:cNvPr id="170" name="TextBox 169">
            <a:extLst>
              <a:ext uri="{FF2B5EF4-FFF2-40B4-BE49-F238E27FC236}">
                <a16:creationId xmlns:a16="http://schemas.microsoft.com/office/drawing/2014/main" id="{41263718-25EB-4955-8266-044323D31390}"/>
              </a:ext>
            </a:extLst>
          </p:cNvPr>
          <p:cNvSpPr txBox="1"/>
          <p:nvPr/>
        </p:nvSpPr>
        <p:spPr>
          <a:xfrm>
            <a:off x="6601624" y="1904973"/>
            <a:ext cx="1179284" cy="246221"/>
          </a:xfrm>
          <a:prstGeom prst="rect">
            <a:avLst/>
          </a:prstGeom>
          <a:noFill/>
        </p:spPr>
        <p:txBody>
          <a:bodyPr wrap="square" rtlCol="0">
            <a:spAutoFit/>
          </a:bodyPr>
          <a:lstStyle/>
          <a:p>
            <a:r>
              <a:rPr lang="en-US" sz="1000" dirty="0"/>
              <a:t>C.13:Confirmation</a:t>
            </a:r>
          </a:p>
        </p:txBody>
      </p:sp>
      <p:sp>
        <p:nvSpPr>
          <p:cNvPr id="171" name="TextBox 170">
            <a:extLst>
              <a:ext uri="{FF2B5EF4-FFF2-40B4-BE49-F238E27FC236}">
                <a16:creationId xmlns:a16="http://schemas.microsoft.com/office/drawing/2014/main" id="{ED90977A-1623-413D-9828-2ADE23EBB13C}"/>
              </a:ext>
            </a:extLst>
          </p:cNvPr>
          <p:cNvSpPr txBox="1"/>
          <p:nvPr/>
        </p:nvSpPr>
        <p:spPr>
          <a:xfrm>
            <a:off x="3312249" y="1507221"/>
            <a:ext cx="1179284" cy="246221"/>
          </a:xfrm>
          <a:prstGeom prst="rect">
            <a:avLst/>
          </a:prstGeom>
          <a:noFill/>
        </p:spPr>
        <p:txBody>
          <a:bodyPr wrap="square" rtlCol="0">
            <a:spAutoFit/>
          </a:bodyPr>
          <a:lstStyle/>
          <a:p>
            <a:r>
              <a:rPr lang="en-US" sz="1000" dirty="0"/>
              <a:t>C.14:Receipt</a:t>
            </a:r>
          </a:p>
        </p:txBody>
      </p:sp>
      <p:sp>
        <p:nvSpPr>
          <p:cNvPr id="88" name="Rectangle 87">
            <a:extLst>
              <a:ext uri="{FF2B5EF4-FFF2-40B4-BE49-F238E27FC236}">
                <a16:creationId xmlns:a16="http://schemas.microsoft.com/office/drawing/2014/main" id="{E9D83F05-2053-4BB7-B98F-FF942C657D4A}"/>
              </a:ext>
            </a:extLst>
          </p:cNvPr>
          <p:cNvSpPr/>
          <p:nvPr/>
        </p:nvSpPr>
        <p:spPr>
          <a:xfrm>
            <a:off x="7129889" y="602289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cxnSp>
        <p:nvCxnSpPr>
          <p:cNvPr id="89" name="Straight Connector 88">
            <a:extLst>
              <a:ext uri="{FF2B5EF4-FFF2-40B4-BE49-F238E27FC236}">
                <a16:creationId xmlns:a16="http://schemas.microsoft.com/office/drawing/2014/main" id="{526553F6-179B-4715-ACD1-152A1FB57BEE}"/>
              </a:ext>
            </a:extLst>
          </p:cNvPr>
          <p:cNvCxnSpPr>
            <a:cxnSpLocks/>
            <a:endCxn id="88" idx="1"/>
          </p:cNvCxnSpPr>
          <p:nvPr/>
        </p:nvCxnSpPr>
        <p:spPr>
          <a:xfrm flipV="1">
            <a:off x="5683910" y="6395969"/>
            <a:ext cx="1445979" cy="3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D4ABD7E-4C64-41B2-A73B-28F26B5E59C2}"/>
              </a:ext>
            </a:extLst>
          </p:cNvPr>
          <p:cNvCxnSpPr>
            <a:cxnSpLocks/>
          </p:cNvCxnSpPr>
          <p:nvPr/>
        </p:nvCxnSpPr>
        <p:spPr>
          <a:xfrm flipV="1">
            <a:off x="5881143" y="6336871"/>
            <a:ext cx="1147386" cy="32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F1C22B9-B3C9-419C-A84A-A09E6F2693F0}"/>
              </a:ext>
            </a:extLst>
          </p:cNvPr>
          <p:cNvCxnSpPr>
            <a:cxnSpLocks/>
          </p:cNvCxnSpPr>
          <p:nvPr/>
        </p:nvCxnSpPr>
        <p:spPr>
          <a:xfrm flipH="1">
            <a:off x="5799509" y="6500110"/>
            <a:ext cx="1229020" cy="2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432CBE1-8996-4D22-AB5E-F281AFB957C6}"/>
              </a:ext>
            </a:extLst>
          </p:cNvPr>
          <p:cNvCxnSpPr>
            <a:cxnSpLocks/>
          </p:cNvCxnSpPr>
          <p:nvPr/>
        </p:nvCxnSpPr>
        <p:spPr>
          <a:xfrm flipH="1" flipV="1">
            <a:off x="9434177" y="6630089"/>
            <a:ext cx="1278934" cy="12915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6616E60-AD84-41CE-A5A9-9056F564FB9C}"/>
              </a:ext>
            </a:extLst>
          </p:cNvPr>
          <p:cNvSpPr txBox="1"/>
          <p:nvPr/>
        </p:nvSpPr>
        <p:spPr>
          <a:xfrm>
            <a:off x="6342596" y="6540310"/>
            <a:ext cx="1179284" cy="400110"/>
          </a:xfrm>
          <a:prstGeom prst="rect">
            <a:avLst/>
          </a:prstGeom>
          <a:noFill/>
        </p:spPr>
        <p:txBody>
          <a:bodyPr wrap="square" rtlCol="0">
            <a:spAutoFit/>
          </a:bodyPr>
          <a:lstStyle/>
          <a:p>
            <a:r>
              <a:rPr lang="en-US" sz="1000" dirty="0"/>
              <a:t>C.8:Payment Confirmation</a:t>
            </a:r>
          </a:p>
        </p:txBody>
      </p:sp>
      <p:sp>
        <p:nvSpPr>
          <p:cNvPr id="105" name="TextBox 104">
            <a:extLst>
              <a:ext uri="{FF2B5EF4-FFF2-40B4-BE49-F238E27FC236}">
                <a16:creationId xmlns:a16="http://schemas.microsoft.com/office/drawing/2014/main" id="{AF396426-5ADD-4CC1-A34D-AE1F3F011BF5}"/>
              </a:ext>
            </a:extLst>
          </p:cNvPr>
          <p:cNvSpPr txBox="1"/>
          <p:nvPr/>
        </p:nvSpPr>
        <p:spPr>
          <a:xfrm>
            <a:off x="5849245" y="6165495"/>
            <a:ext cx="1179284" cy="246221"/>
          </a:xfrm>
          <a:prstGeom prst="rect">
            <a:avLst/>
          </a:prstGeom>
          <a:noFill/>
        </p:spPr>
        <p:txBody>
          <a:bodyPr wrap="square" rtlCol="0">
            <a:spAutoFit/>
          </a:bodyPr>
          <a:lstStyle/>
          <a:p>
            <a:r>
              <a:rPr lang="en-US" sz="1000" dirty="0"/>
              <a:t>C.5:Payment info</a:t>
            </a:r>
          </a:p>
        </p:txBody>
      </p:sp>
    </p:spTree>
    <p:extLst>
      <p:ext uri="{BB962C8B-B14F-4D97-AF65-F5344CB8AC3E}">
        <p14:creationId xmlns:p14="http://schemas.microsoft.com/office/powerpoint/2010/main" val="240968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27" name="Rectangle 26">
            <a:extLst>
              <a:ext uri="{FF2B5EF4-FFF2-40B4-BE49-F238E27FC236}">
                <a16:creationId xmlns:a16="http://schemas.microsoft.com/office/drawing/2014/main" id="{18DCAE3B-94F0-43DE-8457-E84A0AFBD686}"/>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8" name="Rectangle 27">
            <a:extLst>
              <a:ext uri="{FF2B5EF4-FFF2-40B4-BE49-F238E27FC236}">
                <a16:creationId xmlns:a16="http://schemas.microsoft.com/office/drawing/2014/main" id="{5767B6B0-BE21-4B5C-ABB0-C6DEC01C459A}"/>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9" name="Rectangle 28">
            <a:extLst>
              <a:ext uri="{FF2B5EF4-FFF2-40B4-BE49-F238E27FC236}">
                <a16:creationId xmlns:a16="http://schemas.microsoft.com/office/drawing/2014/main" id="{71167200-FB4E-405B-B6C0-D300D3921054}"/>
              </a:ext>
            </a:extLst>
          </p:cNvPr>
          <p:cNvSpPr/>
          <p:nvPr/>
        </p:nvSpPr>
        <p:spPr>
          <a:xfrm>
            <a:off x="6996055"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30" name="Straight Connector 29">
            <a:extLst>
              <a:ext uri="{FF2B5EF4-FFF2-40B4-BE49-F238E27FC236}">
                <a16:creationId xmlns:a16="http://schemas.microsoft.com/office/drawing/2014/main" id="{F6C4859F-DA32-4E2A-92FF-F49468FED96A}"/>
              </a:ext>
            </a:extLst>
          </p:cNvPr>
          <p:cNvCxnSpPr>
            <a:cxnSpLocks/>
            <a:endCxn id="27"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8855BA-E2EE-4A79-8C96-861D7F9DFBE7}"/>
              </a:ext>
            </a:extLst>
          </p:cNvPr>
          <p:cNvCxnSpPr>
            <a:cxnSpLocks/>
            <a:stCxn id="27" idx="2"/>
            <a:endCxn id="29" idx="0"/>
          </p:cNvCxnSpPr>
          <p:nvPr/>
        </p:nvCxnSpPr>
        <p:spPr>
          <a:xfrm>
            <a:off x="6465092" y="4798770"/>
            <a:ext cx="1683107"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B2D06E-6166-44EB-8692-4EE29F8FD38B}"/>
              </a:ext>
            </a:extLst>
          </p:cNvPr>
          <p:cNvCxnSpPr>
            <a:cxnSpLocks/>
            <a:stCxn id="28" idx="0"/>
            <a:endCxn id="27"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B3A4F71-B421-4404-96D3-BE628FAE9C1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4AAB43F-73FC-45B7-9510-E3DB30EB6276}"/>
              </a:ext>
            </a:extLst>
          </p:cNvPr>
          <p:cNvSpPr txBox="1"/>
          <p:nvPr/>
        </p:nvSpPr>
        <p:spPr>
          <a:xfrm>
            <a:off x="5193918" y="3429420"/>
            <a:ext cx="1179284" cy="400110"/>
          </a:xfrm>
          <a:prstGeom prst="rect">
            <a:avLst/>
          </a:prstGeom>
          <a:noFill/>
        </p:spPr>
        <p:txBody>
          <a:bodyPr wrap="square" rtlCol="0">
            <a:spAutoFit/>
          </a:bodyPr>
          <a:lstStyle/>
          <a:p>
            <a:r>
              <a:rPr lang="en-US" sz="1000" dirty="0"/>
              <a:t>C.3: Manage Payment system</a:t>
            </a:r>
          </a:p>
        </p:txBody>
      </p:sp>
      <p:cxnSp>
        <p:nvCxnSpPr>
          <p:cNvPr id="43" name="Straight Arrow Connector 42">
            <a:extLst>
              <a:ext uri="{FF2B5EF4-FFF2-40B4-BE49-F238E27FC236}">
                <a16:creationId xmlns:a16="http://schemas.microsoft.com/office/drawing/2014/main" id="{1472605C-5258-4E71-A602-4442EF87FFB7}"/>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DC1CC22-963E-4B2F-90B9-8C89619C2DD7}"/>
              </a:ext>
            </a:extLst>
          </p:cNvPr>
          <p:cNvSpPr txBox="1"/>
          <p:nvPr/>
        </p:nvSpPr>
        <p:spPr>
          <a:xfrm>
            <a:off x="4344461" y="5104846"/>
            <a:ext cx="1179284" cy="246221"/>
          </a:xfrm>
          <a:prstGeom prst="rect">
            <a:avLst/>
          </a:prstGeom>
          <a:noFill/>
        </p:spPr>
        <p:txBody>
          <a:bodyPr wrap="square" rtlCol="0">
            <a:spAutoFit/>
          </a:bodyPr>
          <a:lstStyle/>
          <a:p>
            <a:r>
              <a:rPr lang="en-US" sz="1000" dirty="0"/>
              <a:t>C.4:Push Update</a:t>
            </a:r>
          </a:p>
        </p:txBody>
      </p:sp>
      <p:sp>
        <p:nvSpPr>
          <p:cNvPr id="49" name="TextBox 48">
            <a:extLst>
              <a:ext uri="{FF2B5EF4-FFF2-40B4-BE49-F238E27FC236}">
                <a16:creationId xmlns:a16="http://schemas.microsoft.com/office/drawing/2014/main" id="{F6702414-35C0-4F04-847C-BA5333680DDA}"/>
              </a:ext>
            </a:extLst>
          </p:cNvPr>
          <p:cNvSpPr txBox="1"/>
          <p:nvPr/>
        </p:nvSpPr>
        <p:spPr>
          <a:xfrm>
            <a:off x="7614025" y="5104845"/>
            <a:ext cx="1179284" cy="246221"/>
          </a:xfrm>
          <a:prstGeom prst="rect">
            <a:avLst/>
          </a:prstGeom>
          <a:noFill/>
        </p:spPr>
        <p:txBody>
          <a:bodyPr wrap="square" rtlCol="0">
            <a:spAutoFit/>
          </a:bodyPr>
          <a:lstStyle/>
          <a:p>
            <a:r>
              <a:rPr lang="en-US" sz="1000" dirty="0"/>
              <a:t>C.4:Push Update</a:t>
            </a:r>
          </a:p>
        </p:txBody>
      </p:sp>
      <p:cxnSp>
        <p:nvCxnSpPr>
          <p:cNvPr id="50" name="Straight Arrow Connector 49">
            <a:extLst>
              <a:ext uri="{FF2B5EF4-FFF2-40B4-BE49-F238E27FC236}">
                <a16:creationId xmlns:a16="http://schemas.microsoft.com/office/drawing/2014/main" id="{2D70207E-ED0F-4F4E-9EE5-489108DE4308}"/>
              </a:ext>
            </a:extLst>
          </p:cNvPr>
          <p:cNvCxnSpPr>
            <a:cxnSpLocks/>
          </p:cNvCxnSpPr>
          <p:nvPr/>
        </p:nvCxnSpPr>
        <p:spPr>
          <a:xfrm>
            <a:off x="6975871" y="4927620"/>
            <a:ext cx="1322897" cy="8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E7D17F-F5A7-4B8E-8BFD-73AD2D618EEC}"/>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8050F22-5186-4DCE-A371-CA8D8A584359}"/>
              </a:ext>
            </a:extLst>
          </p:cNvPr>
          <p:cNvCxnSpPr>
            <a:cxnSpLocks/>
          </p:cNvCxnSpPr>
          <p:nvPr/>
        </p:nvCxnSpPr>
        <p:spPr>
          <a:xfrm flipH="1" flipV="1">
            <a:off x="6465092" y="4936887"/>
            <a:ext cx="1404526" cy="91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01DCB1C-8FE4-4088-A0DA-60B98741805F}"/>
              </a:ext>
            </a:extLst>
          </p:cNvPr>
          <p:cNvSpPr txBox="1"/>
          <p:nvPr/>
        </p:nvSpPr>
        <p:spPr>
          <a:xfrm>
            <a:off x="6396385" y="5499757"/>
            <a:ext cx="1179284" cy="246221"/>
          </a:xfrm>
          <a:prstGeom prst="rect">
            <a:avLst/>
          </a:prstGeom>
          <a:noFill/>
        </p:spPr>
        <p:txBody>
          <a:bodyPr wrap="square" rtlCol="0">
            <a:spAutoFit/>
          </a:bodyPr>
          <a:lstStyle/>
          <a:p>
            <a:r>
              <a:rPr lang="en-US" sz="1000" dirty="0"/>
              <a:t>C.5:Update </a:t>
            </a:r>
            <a:r>
              <a:rPr lang="en-US" sz="1000" dirty="0" err="1"/>
              <a:t>Conf</a:t>
            </a:r>
            <a:endParaRPr lang="en-US" sz="1000" dirty="0"/>
          </a:p>
        </p:txBody>
      </p:sp>
      <p:sp>
        <p:nvSpPr>
          <p:cNvPr id="54" name="TextBox 53">
            <a:extLst>
              <a:ext uri="{FF2B5EF4-FFF2-40B4-BE49-F238E27FC236}">
                <a16:creationId xmlns:a16="http://schemas.microsoft.com/office/drawing/2014/main" id="{470BD979-FE0F-4F32-AD82-BBEA88809CCD}"/>
              </a:ext>
            </a:extLst>
          </p:cNvPr>
          <p:cNvSpPr txBox="1"/>
          <p:nvPr/>
        </p:nvSpPr>
        <p:spPr>
          <a:xfrm>
            <a:off x="5416123" y="5489184"/>
            <a:ext cx="1179284" cy="246221"/>
          </a:xfrm>
          <a:prstGeom prst="rect">
            <a:avLst/>
          </a:prstGeom>
          <a:noFill/>
        </p:spPr>
        <p:txBody>
          <a:bodyPr wrap="square" rtlCol="0">
            <a:spAutoFit/>
          </a:bodyPr>
          <a:lstStyle/>
          <a:p>
            <a:r>
              <a:rPr lang="en-US" sz="1000" dirty="0"/>
              <a:t>C.5:Update </a:t>
            </a:r>
            <a:r>
              <a:rPr lang="en-US" sz="1000" dirty="0" err="1"/>
              <a:t>conf</a:t>
            </a:r>
            <a:endParaRPr lang="en-US" sz="1000" dirty="0"/>
          </a:p>
        </p:txBody>
      </p:sp>
      <p:cxnSp>
        <p:nvCxnSpPr>
          <p:cNvPr id="55" name="Straight Arrow Connector 54">
            <a:extLst>
              <a:ext uri="{FF2B5EF4-FFF2-40B4-BE49-F238E27FC236}">
                <a16:creationId xmlns:a16="http://schemas.microsoft.com/office/drawing/2014/main" id="{EFE9139C-3C24-476F-AA78-3F5C0A535EC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C10AEE1-B9D6-49AC-B6CD-365562F81897}"/>
              </a:ext>
            </a:extLst>
          </p:cNvPr>
          <p:cNvSpPr txBox="1"/>
          <p:nvPr/>
        </p:nvSpPr>
        <p:spPr>
          <a:xfrm>
            <a:off x="6678604" y="3429420"/>
            <a:ext cx="1179284" cy="400110"/>
          </a:xfrm>
          <a:prstGeom prst="rect">
            <a:avLst/>
          </a:prstGeom>
          <a:noFill/>
        </p:spPr>
        <p:txBody>
          <a:bodyPr wrap="square" rtlCol="0">
            <a:spAutoFit/>
          </a:bodyPr>
          <a:lstStyle/>
          <a:p>
            <a:r>
              <a:rPr lang="en-US" sz="1000" dirty="0"/>
              <a:t>C.6:Payment System Changes</a:t>
            </a:r>
          </a:p>
        </p:txBody>
      </p:sp>
      <p:sp>
        <p:nvSpPr>
          <p:cNvPr id="60" name="Rectangle 59">
            <a:extLst>
              <a:ext uri="{FF2B5EF4-FFF2-40B4-BE49-F238E27FC236}">
                <a16:creationId xmlns:a16="http://schemas.microsoft.com/office/drawing/2014/main" id="{9ADED954-CBDD-4B0B-AA6E-BE8A550834FC}"/>
              </a:ext>
            </a:extLst>
          </p:cNvPr>
          <p:cNvSpPr/>
          <p:nvPr/>
        </p:nvSpPr>
        <p:spPr>
          <a:xfrm>
            <a:off x="7731842" y="480513"/>
            <a:ext cx="4330924"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Manage Payment </a:t>
            </a:r>
            <a:r>
              <a:rPr lang="en-US" sz="3200" b="1" dirty="0">
                <a:ln w="9525">
                  <a:solidFill>
                    <a:schemeClr val="bg1"/>
                  </a:solidFill>
                  <a:prstDash val="solid"/>
                </a:ln>
                <a:effectLst>
                  <a:outerShdw blurRad="12700" dist="38100" dir="2700000" algn="tl" rotWithShape="0">
                    <a:schemeClr val="bg1">
                      <a:lumMod val="50000"/>
                    </a:schemeClr>
                  </a:outerShdw>
                </a:effectLst>
              </a:rPr>
              <a:t>Sy</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stem Case</a:t>
            </a:r>
          </a:p>
        </p:txBody>
      </p:sp>
    </p:spTree>
    <p:extLst>
      <p:ext uri="{BB962C8B-B14F-4D97-AF65-F5344CB8AC3E}">
        <p14:creationId xmlns:p14="http://schemas.microsoft.com/office/powerpoint/2010/main" val="15460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765482" y="34727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sp>
        <p:nvSpPr>
          <p:cNvPr id="62" name="Rectangle 61">
            <a:extLst>
              <a:ext uri="{FF2B5EF4-FFF2-40B4-BE49-F238E27FC236}">
                <a16:creationId xmlns:a16="http://schemas.microsoft.com/office/drawing/2014/main" id="{6F8AC41A-1434-432F-BFA6-94F9275CC806}"/>
              </a:ext>
            </a:extLst>
          </p:cNvPr>
          <p:cNvSpPr/>
          <p:nvPr/>
        </p:nvSpPr>
        <p:spPr>
          <a:xfrm>
            <a:off x="3676420"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63" name="Rectangle 62">
            <a:extLst>
              <a:ext uri="{FF2B5EF4-FFF2-40B4-BE49-F238E27FC236}">
                <a16:creationId xmlns:a16="http://schemas.microsoft.com/office/drawing/2014/main" id="{0070B8DE-0543-41C2-9753-5C468C322D83}"/>
              </a:ext>
            </a:extLst>
          </p:cNvPr>
          <p:cNvSpPr/>
          <p:nvPr/>
        </p:nvSpPr>
        <p:spPr>
          <a:xfrm>
            <a:off x="6588342"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 Acceptor</a:t>
            </a:r>
          </a:p>
        </p:txBody>
      </p:sp>
      <p:sp>
        <p:nvSpPr>
          <p:cNvPr id="64" name="Rectangle 63">
            <a:extLst>
              <a:ext uri="{FF2B5EF4-FFF2-40B4-BE49-F238E27FC236}">
                <a16:creationId xmlns:a16="http://schemas.microsoft.com/office/drawing/2014/main" id="{424CC479-2A32-49B1-BB66-FA599C8C28C9}"/>
              </a:ext>
            </a:extLst>
          </p:cNvPr>
          <p:cNvSpPr/>
          <p:nvPr/>
        </p:nvSpPr>
        <p:spPr>
          <a:xfrm>
            <a:off x="9500264"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 Reader</a:t>
            </a:r>
          </a:p>
        </p:txBody>
      </p:sp>
      <p:sp>
        <p:nvSpPr>
          <p:cNvPr id="13" name="TextBox 12">
            <a:extLst>
              <a:ext uri="{FF2B5EF4-FFF2-40B4-BE49-F238E27FC236}">
                <a16:creationId xmlns:a16="http://schemas.microsoft.com/office/drawing/2014/main" id="{310319EF-E214-4F85-866B-F6833D5FF6D0}"/>
              </a:ext>
            </a:extLst>
          </p:cNvPr>
          <p:cNvSpPr txBox="1"/>
          <p:nvPr/>
        </p:nvSpPr>
        <p:spPr>
          <a:xfrm>
            <a:off x="711200" y="1088182"/>
            <a:ext cx="2590800" cy="577081"/>
          </a:xfrm>
          <a:prstGeom prst="rect">
            <a:avLst/>
          </a:prstGeom>
          <a:noFill/>
        </p:spPr>
        <p:txBody>
          <a:bodyPr wrap="square" rtlCol="0">
            <a:spAutoFit/>
          </a:bodyPr>
          <a:lstStyle/>
          <a:p>
            <a:r>
              <a:rPr lang="en-US" sz="1050" dirty="0"/>
              <a:t>+Print Receipt</a:t>
            </a:r>
          </a:p>
          <a:p>
            <a:r>
              <a:rPr lang="en-US" sz="1050" dirty="0"/>
              <a:t>+Add Product</a:t>
            </a:r>
          </a:p>
          <a:p>
            <a:r>
              <a:rPr lang="en-US" sz="1050" dirty="0"/>
              <a:t>+Remove Product</a:t>
            </a:r>
          </a:p>
        </p:txBody>
      </p:sp>
      <p:sp>
        <p:nvSpPr>
          <p:cNvPr id="77" name="TextBox 76">
            <a:extLst>
              <a:ext uri="{FF2B5EF4-FFF2-40B4-BE49-F238E27FC236}">
                <a16:creationId xmlns:a16="http://schemas.microsoft.com/office/drawing/2014/main" id="{DFBED97A-48F3-4233-9CB6-85BA60CD6BE7}"/>
              </a:ext>
            </a:extLst>
          </p:cNvPr>
          <p:cNvSpPr txBox="1"/>
          <p:nvPr/>
        </p:nvSpPr>
        <p:spPr>
          <a:xfrm>
            <a:off x="3701477" y="1177082"/>
            <a:ext cx="1572579" cy="253916"/>
          </a:xfrm>
          <a:prstGeom prst="rect">
            <a:avLst/>
          </a:prstGeom>
          <a:noFill/>
        </p:spPr>
        <p:txBody>
          <a:bodyPr wrap="square" rtlCol="0">
            <a:spAutoFit/>
          </a:bodyPr>
          <a:lstStyle/>
          <a:p>
            <a:r>
              <a:rPr lang="en-US" sz="1050" dirty="0"/>
              <a:t>+Add Product Barcode</a:t>
            </a:r>
          </a:p>
        </p:txBody>
      </p:sp>
      <p:sp>
        <p:nvSpPr>
          <p:cNvPr id="78" name="TextBox 77">
            <a:extLst>
              <a:ext uri="{FF2B5EF4-FFF2-40B4-BE49-F238E27FC236}">
                <a16:creationId xmlns:a16="http://schemas.microsoft.com/office/drawing/2014/main" id="{7238AE29-10F1-4912-879F-FDDF3D8C5CB8}"/>
              </a:ext>
            </a:extLst>
          </p:cNvPr>
          <p:cNvSpPr txBox="1"/>
          <p:nvPr/>
        </p:nvSpPr>
        <p:spPr>
          <a:xfrm>
            <a:off x="6588342" y="1130169"/>
            <a:ext cx="1572579" cy="577081"/>
          </a:xfrm>
          <a:prstGeom prst="rect">
            <a:avLst/>
          </a:prstGeom>
          <a:noFill/>
        </p:spPr>
        <p:txBody>
          <a:bodyPr wrap="square" rtlCol="0">
            <a:spAutoFit/>
          </a:bodyPr>
          <a:lstStyle/>
          <a:p>
            <a:r>
              <a:rPr lang="en-US" sz="1050" dirty="0"/>
              <a:t>+Wrinkly Bill</a:t>
            </a:r>
          </a:p>
          <a:p>
            <a:r>
              <a:rPr lang="en-US" sz="1050" dirty="0"/>
              <a:t>-Total Due</a:t>
            </a:r>
          </a:p>
          <a:p>
            <a:r>
              <a:rPr lang="en-US" sz="1050" dirty="0"/>
              <a:t>-Remaining Total</a:t>
            </a:r>
          </a:p>
        </p:txBody>
      </p:sp>
      <p:sp>
        <p:nvSpPr>
          <p:cNvPr id="81" name="TextBox 80">
            <a:extLst>
              <a:ext uri="{FF2B5EF4-FFF2-40B4-BE49-F238E27FC236}">
                <a16:creationId xmlns:a16="http://schemas.microsoft.com/office/drawing/2014/main" id="{D4710BD5-03CB-45DE-9935-685FEC71ED26}"/>
              </a:ext>
            </a:extLst>
          </p:cNvPr>
          <p:cNvSpPr txBox="1"/>
          <p:nvPr/>
        </p:nvSpPr>
        <p:spPr>
          <a:xfrm>
            <a:off x="9500264" y="1093427"/>
            <a:ext cx="1484893" cy="900246"/>
          </a:xfrm>
          <a:prstGeom prst="rect">
            <a:avLst/>
          </a:prstGeom>
          <a:noFill/>
        </p:spPr>
        <p:txBody>
          <a:bodyPr wrap="square" rtlCol="0">
            <a:spAutoFit/>
          </a:bodyPr>
          <a:lstStyle/>
          <a:p>
            <a:r>
              <a:rPr lang="en-US" sz="1050" dirty="0"/>
              <a:t>-Total Due</a:t>
            </a:r>
          </a:p>
          <a:p>
            <a:r>
              <a:rPr lang="en-US" sz="1050" dirty="0"/>
              <a:t>-Credit Card #</a:t>
            </a:r>
          </a:p>
          <a:p>
            <a:r>
              <a:rPr lang="en-US" sz="1050" dirty="0"/>
              <a:t>-Type (Credit or Debit)</a:t>
            </a:r>
          </a:p>
          <a:p>
            <a:r>
              <a:rPr lang="en-US" sz="1050" dirty="0"/>
              <a:t>-PIN</a:t>
            </a:r>
          </a:p>
          <a:p>
            <a:endParaRPr lang="en-US" sz="1050" dirty="0"/>
          </a:p>
        </p:txBody>
      </p:sp>
      <p:sp>
        <p:nvSpPr>
          <p:cNvPr id="14" name="TextBox 13">
            <a:extLst>
              <a:ext uri="{FF2B5EF4-FFF2-40B4-BE49-F238E27FC236}">
                <a16:creationId xmlns:a16="http://schemas.microsoft.com/office/drawing/2014/main" id="{26E62226-07D5-4F31-BE4D-5E986E9BDEB5}"/>
              </a:ext>
            </a:extLst>
          </p:cNvPr>
          <p:cNvSpPr txBox="1"/>
          <p:nvPr/>
        </p:nvSpPr>
        <p:spPr>
          <a:xfrm>
            <a:off x="765482" y="1891017"/>
            <a:ext cx="2235200" cy="577081"/>
          </a:xfrm>
          <a:prstGeom prst="rect">
            <a:avLst/>
          </a:prstGeom>
          <a:noFill/>
        </p:spPr>
        <p:txBody>
          <a:bodyPr wrap="square" rtlCol="0">
            <a:spAutoFit/>
          </a:bodyPr>
          <a:lstStyle/>
          <a:p>
            <a:r>
              <a:rPr lang="en-US" sz="1050" dirty="0"/>
              <a:t>Graphical User Interface that the customer and interacts with to check out.</a:t>
            </a:r>
          </a:p>
        </p:txBody>
      </p:sp>
      <p:sp>
        <p:nvSpPr>
          <p:cNvPr id="102" name="TextBox 101">
            <a:extLst>
              <a:ext uri="{FF2B5EF4-FFF2-40B4-BE49-F238E27FC236}">
                <a16:creationId xmlns:a16="http://schemas.microsoft.com/office/drawing/2014/main" id="{B56FE041-466B-473B-B87E-A8F22B3D7C12}"/>
              </a:ext>
            </a:extLst>
          </p:cNvPr>
          <p:cNvSpPr txBox="1"/>
          <p:nvPr/>
        </p:nvSpPr>
        <p:spPr>
          <a:xfrm>
            <a:off x="3596395" y="1888607"/>
            <a:ext cx="2235200" cy="738664"/>
          </a:xfrm>
          <a:prstGeom prst="rect">
            <a:avLst/>
          </a:prstGeom>
          <a:noFill/>
        </p:spPr>
        <p:txBody>
          <a:bodyPr wrap="square" rtlCol="0">
            <a:spAutoFit/>
          </a:bodyPr>
          <a:lstStyle/>
          <a:p>
            <a:r>
              <a:rPr lang="en-US" sz="1050" dirty="0"/>
              <a:t>Scanning device to allow customers to scan products and add them to the transaction and remove them from inventory</a:t>
            </a:r>
          </a:p>
        </p:txBody>
      </p:sp>
      <p:sp>
        <p:nvSpPr>
          <p:cNvPr id="103" name="TextBox 102">
            <a:extLst>
              <a:ext uri="{FF2B5EF4-FFF2-40B4-BE49-F238E27FC236}">
                <a16:creationId xmlns:a16="http://schemas.microsoft.com/office/drawing/2014/main" id="{6AABE259-5F42-4E78-AA12-8E79BBE622C5}"/>
              </a:ext>
            </a:extLst>
          </p:cNvPr>
          <p:cNvSpPr txBox="1"/>
          <p:nvPr/>
        </p:nvSpPr>
        <p:spPr>
          <a:xfrm>
            <a:off x="6432460" y="1891559"/>
            <a:ext cx="2235200" cy="738664"/>
          </a:xfrm>
          <a:prstGeom prst="rect">
            <a:avLst/>
          </a:prstGeom>
          <a:noFill/>
        </p:spPr>
        <p:txBody>
          <a:bodyPr wrap="square" rtlCol="0">
            <a:spAutoFit/>
          </a:bodyPr>
          <a:lstStyle/>
          <a:p>
            <a:r>
              <a:rPr lang="en-US" sz="1050" dirty="0"/>
              <a:t>Cash accepting device that the customer interacts with after inputting to use cash payment type that really hates wrinkly bills</a:t>
            </a:r>
          </a:p>
        </p:txBody>
      </p:sp>
      <p:sp>
        <p:nvSpPr>
          <p:cNvPr id="105" name="TextBox 104">
            <a:extLst>
              <a:ext uri="{FF2B5EF4-FFF2-40B4-BE49-F238E27FC236}">
                <a16:creationId xmlns:a16="http://schemas.microsoft.com/office/drawing/2014/main" id="{A9458A01-AAAE-47C9-B779-1375B57DEE69}"/>
              </a:ext>
            </a:extLst>
          </p:cNvPr>
          <p:cNvSpPr txBox="1"/>
          <p:nvPr/>
        </p:nvSpPr>
        <p:spPr>
          <a:xfrm>
            <a:off x="9385112" y="1895922"/>
            <a:ext cx="2419440" cy="738664"/>
          </a:xfrm>
          <a:prstGeom prst="rect">
            <a:avLst/>
          </a:prstGeom>
          <a:noFill/>
        </p:spPr>
        <p:txBody>
          <a:bodyPr wrap="square" rtlCol="0">
            <a:spAutoFit/>
          </a:bodyPr>
          <a:lstStyle/>
          <a:p>
            <a:r>
              <a:rPr lang="en-US" sz="1050" dirty="0"/>
              <a:t>Card reading device that the customer interacts with after inputting to use card payment type and then can use either debit or credit</a:t>
            </a:r>
          </a:p>
        </p:txBody>
      </p:sp>
      <p:sp>
        <p:nvSpPr>
          <p:cNvPr id="17" name="Rectangle 16">
            <a:extLst>
              <a:ext uri="{FF2B5EF4-FFF2-40B4-BE49-F238E27FC236}">
                <a16:creationId xmlns:a16="http://schemas.microsoft.com/office/drawing/2014/main" id="{E673D795-8EB1-451C-B77A-FA10EA510A2A}"/>
              </a:ext>
            </a:extLst>
          </p:cNvPr>
          <p:cNvSpPr/>
          <p:nvPr/>
        </p:nvSpPr>
        <p:spPr>
          <a:xfrm>
            <a:off x="3676420"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sp>
        <p:nvSpPr>
          <p:cNvPr id="18" name="TextBox 17">
            <a:extLst>
              <a:ext uri="{FF2B5EF4-FFF2-40B4-BE49-F238E27FC236}">
                <a16:creationId xmlns:a16="http://schemas.microsoft.com/office/drawing/2014/main" id="{8BB5F8D2-AC4F-482F-AC60-3B47CD3CA5D2}"/>
              </a:ext>
            </a:extLst>
          </p:cNvPr>
          <p:cNvSpPr txBox="1"/>
          <p:nvPr/>
        </p:nvSpPr>
        <p:spPr>
          <a:xfrm>
            <a:off x="3622138" y="3625562"/>
            <a:ext cx="2590800" cy="738664"/>
          </a:xfrm>
          <a:prstGeom prst="rect">
            <a:avLst/>
          </a:prstGeom>
          <a:noFill/>
        </p:spPr>
        <p:txBody>
          <a:bodyPr wrap="square" rtlCol="0">
            <a:spAutoFit/>
          </a:bodyPr>
          <a:lstStyle/>
          <a:p>
            <a:r>
              <a:rPr lang="en-US" sz="1050" dirty="0"/>
              <a:t>+Add Product</a:t>
            </a:r>
          </a:p>
          <a:p>
            <a:r>
              <a:rPr lang="en-US" sz="1050" dirty="0"/>
              <a:t>+Remove Product</a:t>
            </a:r>
          </a:p>
          <a:p>
            <a:r>
              <a:rPr lang="en-US" sz="1050" dirty="0"/>
              <a:t>+Age verification (Buy BOOOOOOZ)</a:t>
            </a:r>
          </a:p>
          <a:p>
            <a:r>
              <a:rPr lang="en-US" sz="1050" dirty="0"/>
              <a:t>+Manager Verification (enter Konami code)</a:t>
            </a:r>
          </a:p>
        </p:txBody>
      </p:sp>
      <p:sp>
        <p:nvSpPr>
          <p:cNvPr id="19" name="TextBox 18">
            <a:extLst>
              <a:ext uri="{FF2B5EF4-FFF2-40B4-BE49-F238E27FC236}">
                <a16:creationId xmlns:a16="http://schemas.microsoft.com/office/drawing/2014/main" id="{12DB0845-1FDB-4924-876E-44DE1361BCCF}"/>
              </a:ext>
            </a:extLst>
          </p:cNvPr>
          <p:cNvSpPr txBox="1"/>
          <p:nvPr/>
        </p:nvSpPr>
        <p:spPr>
          <a:xfrm>
            <a:off x="3676420" y="4428397"/>
            <a:ext cx="2235200" cy="577081"/>
          </a:xfrm>
          <a:prstGeom prst="rect">
            <a:avLst/>
          </a:prstGeom>
          <a:noFill/>
        </p:spPr>
        <p:txBody>
          <a:bodyPr wrap="square" rtlCol="0">
            <a:spAutoFit/>
          </a:bodyPr>
          <a:lstStyle/>
          <a:p>
            <a:r>
              <a:rPr lang="en-US" sz="1050" dirty="0"/>
              <a:t>Graphical User Interface that the manager interacts with to check out and manage inventory</a:t>
            </a:r>
          </a:p>
        </p:txBody>
      </p:sp>
      <p:sp>
        <p:nvSpPr>
          <p:cNvPr id="20" name="Rectangle 19">
            <a:extLst>
              <a:ext uri="{FF2B5EF4-FFF2-40B4-BE49-F238E27FC236}">
                <a16:creationId xmlns:a16="http://schemas.microsoft.com/office/drawing/2014/main" id="{E3B26997-308D-4EEB-96BC-70520D844056}"/>
              </a:ext>
            </a:extLst>
          </p:cNvPr>
          <p:cNvSpPr/>
          <p:nvPr/>
        </p:nvSpPr>
        <p:spPr>
          <a:xfrm>
            <a:off x="6486742"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Restocker Screen</a:t>
            </a:r>
          </a:p>
        </p:txBody>
      </p:sp>
      <p:sp>
        <p:nvSpPr>
          <p:cNvPr id="21" name="TextBox 20">
            <a:extLst>
              <a:ext uri="{FF2B5EF4-FFF2-40B4-BE49-F238E27FC236}">
                <a16:creationId xmlns:a16="http://schemas.microsoft.com/office/drawing/2014/main" id="{D0B82116-3D38-4412-828A-C0D025DBC64B}"/>
              </a:ext>
            </a:extLst>
          </p:cNvPr>
          <p:cNvSpPr txBox="1"/>
          <p:nvPr/>
        </p:nvSpPr>
        <p:spPr>
          <a:xfrm>
            <a:off x="6432460" y="3625562"/>
            <a:ext cx="2590800" cy="577081"/>
          </a:xfrm>
          <a:prstGeom prst="rect">
            <a:avLst/>
          </a:prstGeom>
          <a:noFill/>
        </p:spPr>
        <p:txBody>
          <a:bodyPr wrap="square" rtlCol="0">
            <a:spAutoFit/>
          </a:bodyPr>
          <a:lstStyle/>
          <a:p>
            <a:r>
              <a:rPr lang="en-US" sz="1050" dirty="0"/>
              <a:t>+Add Product (Database)</a:t>
            </a:r>
          </a:p>
          <a:p>
            <a:r>
              <a:rPr lang="en-US" sz="1050" dirty="0"/>
              <a:t>+Remove Product (Database)</a:t>
            </a:r>
          </a:p>
          <a:p>
            <a:r>
              <a:rPr lang="en-US" sz="1050" dirty="0"/>
              <a:t>+Restocker Verification (enter Konami code)</a:t>
            </a:r>
          </a:p>
        </p:txBody>
      </p:sp>
      <p:sp>
        <p:nvSpPr>
          <p:cNvPr id="22" name="TextBox 21">
            <a:extLst>
              <a:ext uri="{FF2B5EF4-FFF2-40B4-BE49-F238E27FC236}">
                <a16:creationId xmlns:a16="http://schemas.microsoft.com/office/drawing/2014/main" id="{C227260E-1D4D-41E9-8322-606C539ED2BC}"/>
              </a:ext>
            </a:extLst>
          </p:cNvPr>
          <p:cNvSpPr txBox="1"/>
          <p:nvPr/>
        </p:nvSpPr>
        <p:spPr>
          <a:xfrm>
            <a:off x="6486742" y="4428397"/>
            <a:ext cx="2235200" cy="577081"/>
          </a:xfrm>
          <a:prstGeom prst="rect">
            <a:avLst/>
          </a:prstGeom>
          <a:noFill/>
        </p:spPr>
        <p:txBody>
          <a:bodyPr wrap="square" rtlCol="0">
            <a:spAutoFit/>
          </a:bodyPr>
          <a:lstStyle/>
          <a:p>
            <a:r>
              <a:rPr lang="en-US" sz="1050" dirty="0"/>
              <a:t>Graphical User Interface that the </a:t>
            </a:r>
            <a:r>
              <a:rPr lang="en-US" sz="1050" dirty="0" err="1"/>
              <a:t>restoker</a:t>
            </a:r>
            <a:r>
              <a:rPr lang="en-US" sz="1050" dirty="0"/>
              <a:t> interacts with to change out and manage inventory</a:t>
            </a:r>
          </a:p>
        </p:txBody>
      </p:sp>
      <p:sp>
        <p:nvSpPr>
          <p:cNvPr id="23" name="Rectangle 22">
            <a:extLst>
              <a:ext uri="{FF2B5EF4-FFF2-40B4-BE49-F238E27FC236}">
                <a16:creationId xmlns:a16="http://schemas.microsoft.com/office/drawing/2014/main" id="{C069DA4F-D7F5-4D59-83B3-5752477BE063}"/>
              </a:ext>
            </a:extLst>
          </p:cNvPr>
          <p:cNvSpPr/>
          <p:nvPr/>
        </p:nvSpPr>
        <p:spPr>
          <a:xfrm>
            <a:off x="9554546"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Timer</a:t>
            </a:r>
          </a:p>
        </p:txBody>
      </p:sp>
      <p:sp>
        <p:nvSpPr>
          <p:cNvPr id="25" name="TextBox 24">
            <a:extLst>
              <a:ext uri="{FF2B5EF4-FFF2-40B4-BE49-F238E27FC236}">
                <a16:creationId xmlns:a16="http://schemas.microsoft.com/office/drawing/2014/main" id="{F5439ACF-186E-40F4-9E57-D852AE037A90}"/>
              </a:ext>
            </a:extLst>
          </p:cNvPr>
          <p:cNvSpPr txBox="1"/>
          <p:nvPr/>
        </p:nvSpPr>
        <p:spPr>
          <a:xfrm>
            <a:off x="9554546" y="4428397"/>
            <a:ext cx="2235200" cy="415498"/>
          </a:xfrm>
          <a:prstGeom prst="rect">
            <a:avLst/>
          </a:prstGeom>
          <a:noFill/>
        </p:spPr>
        <p:txBody>
          <a:bodyPr wrap="square" rtlCol="0">
            <a:spAutoFit/>
          </a:bodyPr>
          <a:lstStyle/>
          <a:p>
            <a:r>
              <a:rPr lang="en-US" sz="1050" dirty="0"/>
              <a:t>Timer for printing out the inventory list</a:t>
            </a:r>
          </a:p>
        </p:txBody>
      </p:sp>
      <p:sp>
        <p:nvSpPr>
          <p:cNvPr id="26" name="TextBox 25">
            <a:extLst>
              <a:ext uri="{FF2B5EF4-FFF2-40B4-BE49-F238E27FC236}">
                <a16:creationId xmlns:a16="http://schemas.microsoft.com/office/drawing/2014/main" id="{02A48426-1DEF-4FC7-B95C-FB4FA2D81E3E}"/>
              </a:ext>
            </a:extLst>
          </p:cNvPr>
          <p:cNvSpPr txBox="1"/>
          <p:nvPr/>
        </p:nvSpPr>
        <p:spPr>
          <a:xfrm>
            <a:off x="9411290" y="3625562"/>
            <a:ext cx="2590800" cy="415498"/>
          </a:xfrm>
          <a:prstGeom prst="rect">
            <a:avLst/>
          </a:prstGeom>
          <a:noFill/>
        </p:spPr>
        <p:txBody>
          <a:bodyPr wrap="square" rtlCol="0">
            <a:spAutoFit/>
          </a:bodyPr>
          <a:lstStyle/>
          <a:p>
            <a:r>
              <a:rPr lang="en-US" sz="1050" dirty="0"/>
              <a:t>+Print Report</a:t>
            </a:r>
          </a:p>
          <a:p>
            <a:r>
              <a:rPr lang="en-US" sz="1050" dirty="0"/>
              <a:t>+Print inventory</a:t>
            </a:r>
          </a:p>
        </p:txBody>
      </p:sp>
      <p:sp>
        <p:nvSpPr>
          <p:cNvPr id="27" name="Rectangle 26">
            <a:extLst>
              <a:ext uri="{FF2B5EF4-FFF2-40B4-BE49-F238E27FC236}">
                <a16:creationId xmlns:a16="http://schemas.microsoft.com/office/drawing/2014/main" id="{D9023357-3BAF-4748-862E-5CBF84CCC2FD}"/>
              </a:ext>
            </a:extLst>
          </p:cNvPr>
          <p:cNvSpPr/>
          <p:nvPr/>
        </p:nvSpPr>
        <p:spPr>
          <a:xfrm>
            <a:off x="765482"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sp>
        <p:nvSpPr>
          <p:cNvPr id="28" name="TextBox 27">
            <a:extLst>
              <a:ext uri="{FF2B5EF4-FFF2-40B4-BE49-F238E27FC236}">
                <a16:creationId xmlns:a16="http://schemas.microsoft.com/office/drawing/2014/main" id="{262F2E34-BEDA-4A41-8911-5C44A21B8FFB}"/>
              </a:ext>
            </a:extLst>
          </p:cNvPr>
          <p:cNvSpPr txBox="1"/>
          <p:nvPr/>
        </p:nvSpPr>
        <p:spPr>
          <a:xfrm>
            <a:off x="711200" y="3625562"/>
            <a:ext cx="2590800" cy="415498"/>
          </a:xfrm>
          <a:prstGeom prst="rect">
            <a:avLst/>
          </a:prstGeom>
          <a:noFill/>
        </p:spPr>
        <p:txBody>
          <a:bodyPr wrap="square" rtlCol="0">
            <a:spAutoFit/>
          </a:bodyPr>
          <a:lstStyle/>
          <a:p>
            <a:r>
              <a:rPr lang="en-US" sz="1050" dirty="0"/>
              <a:t>+</a:t>
            </a:r>
            <a:r>
              <a:rPr lang="en-US" sz="1050" dirty="0" err="1"/>
              <a:t>Auth</a:t>
            </a:r>
            <a:r>
              <a:rPr lang="en-US" sz="1050" dirty="0"/>
              <a:t> Credit</a:t>
            </a:r>
          </a:p>
          <a:p>
            <a:r>
              <a:rPr lang="en-US" sz="1050" dirty="0"/>
              <a:t>+</a:t>
            </a:r>
            <a:r>
              <a:rPr lang="en-US" sz="1050" dirty="0" err="1"/>
              <a:t>Auth</a:t>
            </a:r>
            <a:r>
              <a:rPr lang="en-US" sz="1050" dirty="0"/>
              <a:t> Debit</a:t>
            </a:r>
          </a:p>
        </p:txBody>
      </p:sp>
      <p:sp>
        <p:nvSpPr>
          <p:cNvPr id="29" name="TextBox 28">
            <a:extLst>
              <a:ext uri="{FF2B5EF4-FFF2-40B4-BE49-F238E27FC236}">
                <a16:creationId xmlns:a16="http://schemas.microsoft.com/office/drawing/2014/main" id="{D7E26670-612C-4596-9523-F23332FBD343}"/>
              </a:ext>
            </a:extLst>
          </p:cNvPr>
          <p:cNvSpPr txBox="1"/>
          <p:nvPr/>
        </p:nvSpPr>
        <p:spPr>
          <a:xfrm>
            <a:off x="765482" y="4428397"/>
            <a:ext cx="2235200" cy="415498"/>
          </a:xfrm>
          <a:prstGeom prst="rect">
            <a:avLst/>
          </a:prstGeom>
          <a:noFill/>
        </p:spPr>
        <p:txBody>
          <a:bodyPr wrap="square" rtlCol="0">
            <a:spAutoFit/>
          </a:bodyPr>
          <a:lstStyle/>
          <a:p>
            <a:r>
              <a:rPr lang="en-US" sz="1050" dirty="0"/>
              <a:t>BANK to verify the credit or debit card.</a:t>
            </a:r>
          </a:p>
        </p:txBody>
      </p:sp>
    </p:spTree>
    <p:extLst>
      <p:ext uri="{BB962C8B-B14F-4D97-AF65-F5344CB8AC3E}">
        <p14:creationId xmlns:p14="http://schemas.microsoft.com/office/powerpoint/2010/main" val="167481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0549427-0E96-4D90-B045-CA95C980E10A}"/>
              </a:ext>
            </a:extLst>
          </p:cNvPr>
          <p:cNvSpPr/>
          <p:nvPr/>
        </p:nvSpPr>
        <p:spPr>
          <a:xfrm>
            <a:off x="625633"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1" name="Rectangle 20">
            <a:extLst>
              <a:ext uri="{FF2B5EF4-FFF2-40B4-BE49-F238E27FC236}">
                <a16:creationId xmlns:a16="http://schemas.microsoft.com/office/drawing/2014/main" id="{BCB7FB02-F1B6-46FC-A7F2-AFA56E0ABA52}"/>
              </a:ext>
            </a:extLst>
          </p:cNvPr>
          <p:cNvSpPr/>
          <p:nvPr/>
        </p:nvSpPr>
        <p:spPr>
          <a:xfrm>
            <a:off x="3562120"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Manage Inventory</a:t>
            </a:r>
          </a:p>
        </p:txBody>
      </p:sp>
      <p:sp>
        <p:nvSpPr>
          <p:cNvPr id="25" name="Rectangle 24">
            <a:extLst>
              <a:ext uri="{FF2B5EF4-FFF2-40B4-BE49-F238E27FC236}">
                <a16:creationId xmlns:a16="http://schemas.microsoft.com/office/drawing/2014/main" id="{3A249265-8D42-417F-BB05-469A29AA5A95}"/>
              </a:ext>
            </a:extLst>
          </p:cNvPr>
          <p:cNvSpPr/>
          <p:nvPr/>
        </p:nvSpPr>
        <p:spPr>
          <a:xfrm>
            <a:off x="6498607" y="340757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sp>
        <p:nvSpPr>
          <p:cNvPr id="26" name="TextBox 25">
            <a:extLst>
              <a:ext uri="{FF2B5EF4-FFF2-40B4-BE49-F238E27FC236}">
                <a16:creationId xmlns:a16="http://schemas.microsoft.com/office/drawing/2014/main" id="{0D8C8885-003D-46DF-AFCD-C2B9147A2081}"/>
              </a:ext>
            </a:extLst>
          </p:cNvPr>
          <p:cNvSpPr txBox="1"/>
          <p:nvPr/>
        </p:nvSpPr>
        <p:spPr>
          <a:xfrm>
            <a:off x="625633" y="4328488"/>
            <a:ext cx="2079318" cy="253916"/>
          </a:xfrm>
          <a:prstGeom prst="rect">
            <a:avLst/>
          </a:prstGeom>
          <a:noFill/>
        </p:spPr>
        <p:txBody>
          <a:bodyPr wrap="square" rtlCol="0">
            <a:spAutoFit/>
          </a:bodyPr>
          <a:lstStyle/>
          <a:p>
            <a:r>
              <a:rPr lang="en-US" sz="1050" dirty="0"/>
              <a:t>+Select Payment Method</a:t>
            </a:r>
          </a:p>
        </p:txBody>
      </p:sp>
      <p:sp>
        <p:nvSpPr>
          <p:cNvPr id="27" name="TextBox 26">
            <a:extLst>
              <a:ext uri="{FF2B5EF4-FFF2-40B4-BE49-F238E27FC236}">
                <a16:creationId xmlns:a16="http://schemas.microsoft.com/office/drawing/2014/main" id="{1A6414EE-8D36-4BFE-88EC-E56A0318C6CA}"/>
              </a:ext>
            </a:extLst>
          </p:cNvPr>
          <p:cNvSpPr txBox="1"/>
          <p:nvPr/>
        </p:nvSpPr>
        <p:spPr>
          <a:xfrm>
            <a:off x="3472877" y="4176088"/>
            <a:ext cx="2079318" cy="1708160"/>
          </a:xfrm>
          <a:prstGeom prst="rect">
            <a:avLst/>
          </a:prstGeom>
          <a:noFill/>
        </p:spPr>
        <p:txBody>
          <a:bodyPr wrap="square" rtlCol="0">
            <a:spAutoFit/>
          </a:bodyPr>
          <a:lstStyle/>
          <a:p>
            <a:r>
              <a:rPr lang="en-US" sz="1050" dirty="0"/>
              <a:t>+View Inventory</a:t>
            </a:r>
          </a:p>
          <a:p>
            <a:r>
              <a:rPr lang="en-US" sz="1050" dirty="0"/>
              <a:t>+Update Inventory Quantity</a:t>
            </a:r>
          </a:p>
          <a:p>
            <a:r>
              <a:rPr lang="en-US" sz="1050" dirty="0"/>
              <a:t>+Add New Product</a:t>
            </a:r>
          </a:p>
          <a:p>
            <a:r>
              <a:rPr lang="en-US" sz="1050" dirty="0"/>
              <a:t>+Remove Product</a:t>
            </a:r>
          </a:p>
          <a:p>
            <a:r>
              <a:rPr lang="en-US" sz="1050" dirty="0"/>
              <a:t>-Product ID</a:t>
            </a:r>
          </a:p>
          <a:p>
            <a:r>
              <a:rPr lang="en-US" sz="1050" dirty="0"/>
              <a:t>-Product Description</a:t>
            </a:r>
          </a:p>
          <a:p>
            <a:r>
              <a:rPr lang="en-US" sz="1050" dirty="0"/>
              <a:t>-Product Discount</a:t>
            </a:r>
          </a:p>
          <a:p>
            <a:r>
              <a:rPr lang="en-US" sz="1050" dirty="0"/>
              <a:t>-Product Quantity</a:t>
            </a:r>
          </a:p>
          <a:p>
            <a:endParaRPr lang="en-US" sz="1050" dirty="0"/>
          </a:p>
          <a:p>
            <a:endParaRPr lang="en-US" sz="1050" dirty="0"/>
          </a:p>
        </p:txBody>
      </p:sp>
      <p:sp>
        <p:nvSpPr>
          <p:cNvPr id="29" name="TextBox 28">
            <a:extLst>
              <a:ext uri="{FF2B5EF4-FFF2-40B4-BE49-F238E27FC236}">
                <a16:creationId xmlns:a16="http://schemas.microsoft.com/office/drawing/2014/main" id="{3113C5F9-82F7-4327-A1DB-1EE91E9B3CA3}"/>
              </a:ext>
            </a:extLst>
          </p:cNvPr>
          <p:cNvSpPr txBox="1"/>
          <p:nvPr/>
        </p:nvSpPr>
        <p:spPr>
          <a:xfrm>
            <a:off x="6498606" y="4153724"/>
            <a:ext cx="2304289" cy="738664"/>
          </a:xfrm>
          <a:prstGeom prst="rect">
            <a:avLst/>
          </a:prstGeom>
          <a:noFill/>
        </p:spPr>
        <p:txBody>
          <a:bodyPr wrap="square" rtlCol="0">
            <a:spAutoFit/>
          </a:bodyPr>
          <a:lstStyle/>
          <a:p>
            <a:r>
              <a:rPr lang="en-US" sz="1050" dirty="0"/>
              <a:t>+Print Daily Log</a:t>
            </a:r>
          </a:p>
          <a:p>
            <a:r>
              <a:rPr lang="en-US" sz="1050" dirty="0"/>
              <a:t>+Upload Transaction Data to database</a:t>
            </a:r>
          </a:p>
          <a:p>
            <a:r>
              <a:rPr lang="en-US" sz="1050" dirty="0"/>
              <a:t>-Time stamp of transaction</a:t>
            </a:r>
          </a:p>
          <a:p>
            <a:r>
              <a:rPr lang="en-US" sz="1050" dirty="0"/>
              <a:t>-Transaction Log Vector</a:t>
            </a:r>
          </a:p>
        </p:txBody>
      </p:sp>
      <p:sp>
        <p:nvSpPr>
          <p:cNvPr id="30" name="Rectangle 29">
            <a:extLst>
              <a:ext uri="{FF2B5EF4-FFF2-40B4-BE49-F238E27FC236}">
                <a16:creationId xmlns:a16="http://schemas.microsoft.com/office/drawing/2014/main" id="{998FF181-EA27-41B9-AA2E-1460E8979D53}"/>
              </a:ext>
            </a:extLst>
          </p:cNvPr>
          <p:cNvSpPr/>
          <p:nvPr/>
        </p:nvSpPr>
        <p:spPr>
          <a:xfrm>
            <a:off x="3561628"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31" name="Rectangle 30">
            <a:extLst>
              <a:ext uri="{FF2B5EF4-FFF2-40B4-BE49-F238E27FC236}">
                <a16:creationId xmlns:a16="http://schemas.microsoft.com/office/drawing/2014/main" id="{0516D64E-ECE5-43E2-8074-A144B92FC0B7}"/>
              </a:ext>
            </a:extLst>
          </p:cNvPr>
          <p:cNvSpPr/>
          <p:nvPr/>
        </p:nvSpPr>
        <p:spPr>
          <a:xfrm>
            <a:off x="6497623"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32" name="Rectangle 31">
            <a:extLst>
              <a:ext uri="{FF2B5EF4-FFF2-40B4-BE49-F238E27FC236}">
                <a16:creationId xmlns:a16="http://schemas.microsoft.com/office/drawing/2014/main" id="{5B346415-F169-49C6-9E79-49338A7E51FB}"/>
              </a:ext>
            </a:extLst>
          </p:cNvPr>
          <p:cNvSpPr/>
          <p:nvPr/>
        </p:nvSpPr>
        <p:spPr>
          <a:xfrm>
            <a:off x="9433618"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sp>
        <p:nvSpPr>
          <p:cNvPr id="33" name="Rectangle 32">
            <a:extLst>
              <a:ext uri="{FF2B5EF4-FFF2-40B4-BE49-F238E27FC236}">
                <a16:creationId xmlns:a16="http://schemas.microsoft.com/office/drawing/2014/main" id="{5295E0E3-9FE6-47B0-807A-DAE482D8030D}"/>
              </a:ext>
            </a:extLst>
          </p:cNvPr>
          <p:cNvSpPr/>
          <p:nvPr/>
        </p:nvSpPr>
        <p:spPr>
          <a:xfrm>
            <a:off x="625633"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Information</a:t>
            </a:r>
          </a:p>
        </p:txBody>
      </p:sp>
      <p:sp>
        <p:nvSpPr>
          <p:cNvPr id="34" name="TextBox 33">
            <a:extLst>
              <a:ext uri="{FF2B5EF4-FFF2-40B4-BE49-F238E27FC236}">
                <a16:creationId xmlns:a16="http://schemas.microsoft.com/office/drawing/2014/main" id="{520B8449-0DA5-4A7B-A7F0-F11CC8DF8BCB}"/>
              </a:ext>
            </a:extLst>
          </p:cNvPr>
          <p:cNvSpPr txBox="1"/>
          <p:nvPr/>
        </p:nvSpPr>
        <p:spPr>
          <a:xfrm>
            <a:off x="625633" y="1267788"/>
            <a:ext cx="2079318" cy="577081"/>
          </a:xfrm>
          <a:prstGeom prst="rect">
            <a:avLst/>
          </a:prstGeom>
          <a:noFill/>
        </p:spPr>
        <p:txBody>
          <a:bodyPr wrap="square" rtlCol="0">
            <a:spAutoFit/>
          </a:bodyPr>
          <a:lstStyle/>
          <a:p>
            <a:r>
              <a:rPr lang="en-US" sz="1050" dirty="0"/>
              <a:t>-Product ID</a:t>
            </a:r>
          </a:p>
          <a:p>
            <a:r>
              <a:rPr lang="en-US" sz="1050" dirty="0"/>
              <a:t>-Name</a:t>
            </a:r>
          </a:p>
          <a:p>
            <a:r>
              <a:rPr lang="en-US" sz="1050" dirty="0"/>
              <a:t>-Price</a:t>
            </a:r>
          </a:p>
        </p:txBody>
      </p:sp>
      <p:sp>
        <p:nvSpPr>
          <p:cNvPr id="35" name="TextBox 34">
            <a:extLst>
              <a:ext uri="{FF2B5EF4-FFF2-40B4-BE49-F238E27FC236}">
                <a16:creationId xmlns:a16="http://schemas.microsoft.com/office/drawing/2014/main" id="{E2C282FE-1BFE-41B8-A2CD-1DA3FECB36B1}"/>
              </a:ext>
            </a:extLst>
          </p:cNvPr>
          <p:cNvSpPr txBox="1"/>
          <p:nvPr/>
        </p:nvSpPr>
        <p:spPr>
          <a:xfrm>
            <a:off x="3561628" y="1267788"/>
            <a:ext cx="2079318" cy="900246"/>
          </a:xfrm>
          <a:prstGeom prst="rect">
            <a:avLst/>
          </a:prstGeom>
          <a:noFill/>
        </p:spPr>
        <p:txBody>
          <a:bodyPr wrap="square" rtlCol="0">
            <a:spAutoFit/>
          </a:bodyPr>
          <a:lstStyle/>
          <a:p>
            <a:r>
              <a:rPr lang="en-US" sz="1050" dirty="0"/>
              <a:t>+Add Item to trans vector</a:t>
            </a:r>
          </a:p>
          <a:p>
            <a:r>
              <a:rPr lang="en-US" sz="1050" dirty="0"/>
              <a:t>+Remove Item from trans vector</a:t>
            </a:r>
          </a:p>
          <a:p>
            <a:r>
              <a:rPr lang="en-US" sz="1050" dirty="0"/>
              <a:t>+Add Item back to stock vector</a:t>
            </a:r>
          </a:p>
          <a:p>
            <a:r>
              <a:rPr lang="en-US" sz="1050" dirty="0"/>
              <a:t>+Remove Item from stock vector</a:t>
            </a:r>
          </a:p>
          <a:p>
            <a:r>
              <a:rPr lang="en-US" sz="1050" dirty="0"/>
              <a:t>-Database info</a:t>
            </a:r>
          </a:p>
        </p:txBody>
      </p:sp>
      <p:sp>
        <p:nvSpPr>
          <p:cNvPr id="36" name="TextBox 35">
            <a:extLst>
              <a:ext uri="{FF2B5EF4-FFF2-40B4-BE49-F238E27FC236}">
                <a16:creationId xmlns:a16="http://schemas.microsoft.com/office/drawing/2014/main" id="{3DEB5BB1-2D90-4286-ADF5-A746480238DD}"/>
              </a:ext>
            </a:extLst>
          </p:cNvPr>
          <p:cNvSpPr txBox="1"/>
          <p:nvPr/>
        </p:nvSpPr>
        <p:spPr>
          <a:xfrm>
            <a:off x="6448493" y="1262426"/>
            <a:ext cx="2079318" cy="900246"/>
          </a:xfrm>
          <a:prstGeom prst="rect">
            <a:avLst/>
          </a:prstGeom>
          <a:noFill/>
        </p:spPr>
        <p:txBody>
          <a:bodyPr wrap="square" rtlCol="0">
            <a:spAutoFit/>
          </a:bodyPr>
          <a:lstStyle/>
          <a:p>
            <a:r>
              <a:rPr lang="en-US" sz="1050" dirty="0"/>
              <a:t>+Calculate Item Total</a:t>
            </a:r>
          </a:p>
          <a:p>
            <a:r>
              <a:rPr lang="en-US" sz="1050" dirty="0"/>
              <a:t>+Calculate Discount</a:t>
            </a:r>
          </a:p>
          <a:p>
            <a:r>
              <a:rPr lang="en-US" sz="1050" dirty="0"/>
              <a:t>+Calculate Subtotal</a:t>
            </a:r>
          </a:p>
          <a:p>
            <a:r>
              <a:rPr lang="en-US" sz="1050" dirty="0"/>
              <a:t>+Calculate Tax</a:t>
            </a:r>
          </a:p>
          <a:p>
            <a:r>
              <a:rPr lang="en-US" sz="1050" dirty="0"/>
              <a:t>+Calculate Total</a:t>
            </a:r>
          </a:p>
        </p:txBody>
      </p:sp>
      <p:sp>
        <p:nvSpPr>
          <p:cNvPr id="37" name="TextBox 36">
            <a:extLst>
              <a:ext uri="{FF2B5EF4-FFF2-40B4-BE49-F238E27FC236}">
                <a16:creationId xmlns:a16="http://schemas.microsoft.com/office/drawing/2014/main" id="{408927D4-1D5D-48DE-962A-627BC04F30C0}"/>
              </a:ext>
            </a:extLst>
          </p:cNvPr>
          <p:cNvSpPr txBox="1"/>
          <p:nvPr/>
        </p:nvSpPr>
        <p:spPr>
          <a:xfrm>
            <a:off x="9401145" y="1262426"/>
            <a:ext cx="2079318" cy="900246"/>
          </a:xfrm>
          <a:prstGeom prst="rect">
            <a:avLst/>
          </a:prstGeom>
          <a:noFill/>
        </p:spPr>
        <p:txBody>
          <a:bodyPr wrap="square" rtlCol="0">
            <a:spAutoFit/>
          </a:bodyPr>
          <a:lstStyle/>
          <a:p>
            <a:r>
              <a:rPr lang="en-US" sz="1050" dirty="0"/>
              <a:t>+Approval</a:t>
            </a:r>
          </a:p>
          <a:p>
            <a:r>
              <a:rPr lang="en-US" sz="1050" dirty="0"/>
              <a:t>+Generate Confirmation #</a:t>
            </a:r>
          </a:p>
          <a:p>
            <a:r>
              <a:rPr lang="en-US" sz="1050" dirty="0"/>
              <a:t>-Credit Card #</a:t>
            </a:r>
          </a:p>
          <a:p>
            <a:r>
              <a:rPr lang="en-US" sz="1050" dirty="0"/>
              <a:t>-Confirmation #</a:t>
            </a:r>
          </a:p>
          <a:p>
            <a:r>
              <a:rPr lang="en-US" sz="1050" dirty="0"/>
              <a:t>-PIN</a:t>
            </a:r>
          </a:p>
        </p:txBody>
      </p:sp>
      <p:sp>
        <p:nvSpPr>
          <p:cNvPr id="38" name="TextBox 37">
            <a:extLst>
              <a:ext uri="{FF2B5EF4-FFF2-40B4-BE49-F238E27FC236}">
                <a16:creationId xmlns:a16="http://schemas.microsoft.com/office/drawing/2014/main" id="{20D26435-338F-480D-97EB-42BAC41865C0}"/>
              </a:ext>
            </a:extLst>
          </p:cNvPr>
          <p:cNvSpPr txBox="1"/>
          <p:nvPr/>
        </p:nvSpPr>
        <p:spPr>
          <a:xfrm>
            <a:off x="623207" y="2205257"/>
            <a:ext cx="2235200" cy="253916"/>
          </a:xfrm>
          <a:prstGeom prst="rect">
            <a:avLst/>
          </a:prstGeom>
          <a:noFill/>
        </p:spPr>
        <p:txBody>
          <a:bodyPr wrap="square" rtlCol="0">
            <a:spAutoFit/>
          </a:bodyPr>
          <a:lstStyle/>
          <a:p>
            <a:r>
              <a:rPr lang="en-US" sz="1050" dirty="0"/>
              <a:t>Entity that holds product information </a:t>
            </a:r>
          </a:p>
        </p:txBody>
      </p:sp>
      <p:sp>
        <p:nvSpPr>
          <p:cNvPr id="39" name="TextBox 38">
            <a:extLst>
              <a:ext uri="{FF2B5EF4-FFF2-40B4-BE49-F238E27FC236}">
                <a16:creationId xmlns:a16="http://schemas.microsoft.com/office/drawing/2014/main" id="{F1BF18D1-A9F2-4C2B-BFE1-4292D40A6B19}"/>
              </a:ext>
            </a:extLst>
          </p:cNvPr>
          <p:cNvSpPr txBox="1"/>
          <p:nvPr/>
        </p:nvSpPr>
        <p:spPr>
          <a:xfrm>
            <a:off x="3546357" y="2182111"/>
            <a:ext cx="2235200" cy="738664"/>
          </a:xfrm>
          <a:prstGeom prst="rect">
            <a:avLst/>
          </a:prstGeom>
          <a:noFill/>
        </p:spPr>
        <p:txBody>
          <a:bodyPr wrap="square" rtlCol="0">
            <a:spAutoFit/>
          </a:bodyPr>
          <a:lstStyle/>
          <a:p>
            <a:r>
              <a:rPr lang="en-US" sz="1050" dirty="0"/>
              <a:t>Entity that maintains data for current  transaction, holds a vector of products that have been scanned for purchase</a:t>
            </a:r>
          </a:p>
        </p:txBody>
      </p:sp>
      <p:sp>
        <p:nvSpPr>
          <p:cNvPr id="40" name="TextBox 39">
            <a:extLst>
              <a:ext uri="{FF2B5EF4-FFF2-40B4-BE49-F238E27FC236}">
                <a16:creationId xmlns:a16="http://schemas.microsoft.com/office/drawing/2014/main" id="{3AFCB151-6EAE-4578-9E93-5031AC0730BB}"/>
              </a:ext>
            </a:extLst>
          </p:cNvPr>
          <p:cNvSpPr txBox="1"/>
          <p:nvPr/>
        </p:nvSpPr>
        <p:spPr>
          <a:xfrm>
            <a:off x="6469507" y="2143786"/>
            <a:ext cx="2235200" cy="738664"/>
          </a:xfrm>
          <a:prstGeom prst="rect">
            <a:avLst/>
          </a:prstGeom>
          <a:noFill/>
        </p:spPr>
        <p:txBody>
          <a:bodyPr wrap="square" rtlCol="0">
            <a:spAutoFit/>
          </a:bodyPr>
          <a:lstStyle/>
          <a:p>
            <a:r>
              <a:rPr lang="en-US" sz="1050" dirty="0"/>
              <a:t>Entity that maintains financial data for current  transaction, calculate running totals including discounts and tax</a:t>
            </a:r>
          </a:p>
        </p:txBody>
      </p:sp>
      <p:sp>
        <p:nvSpPr>
          <p:cNvPr id="41" name="TextBox 40">
            <a:extLst>
              <a:ext uri="{FF2B5EF4-FFF2-40B4-BE49-F238E27FC236}">
                <a16:creationId xmlns:a16="http://schemas.microsoft.com/office/drawing/2014/main" id="{9234B6D5-B4AB-4C04-B394-632F97D6F220}"/>
              </a:ext>
            </a:extLst>
          </p:cNvPr>
          <p:cNvSpPr txBox="1"/>
          <p:nvPr/>
        </p:nvSpPr>
        <p:spPr>
          <a:xfrm>
            <a:off x="9401145" y="2144464"/>
            <a:ext cx="2235200" cy="577081"/>
          </a:xfrm>
          <a:prstGeom prst="rect">
            <a:avLst/>
          </a:prstGeom>
          <a:noFill/>
        </p:spPr>
        <p:txBody>
          <a:bodyPr wrap="square" rtlCol="0">
            <a:spAutoFit/>
          </a:bodyPr>
          <a:lstStyle/>
          <a:p>
            <a:r>
              <a:rPr lang="en-US" sz="1050" dirty="0"/>
              <a:t>Logic that verifies card information with the bank and receives and sends data from bank for card approval</a:t>
            </a:r>
          </a:p>
        </p:txBody>
      </p:sp>
      <p:sp>
        <p:nvSpPr>
          <p:cNvPr id="42" name="TextBox 41">
            <a:extLst>
              <a:ext uri="{FF2B5EF4-FFF2-40B4-BE49-F238E27FC236}">
                <a16:creationId xmlns:a16="http://schemas.microsoft.com/office/drawing/2014/main" id="{135687C3-4071-4EB5-9038-EFAF9CA44900}"/>
              </a:ext>
            </a:extLst>
          </p:cNvPr>
          <p:cNvSpPr txBox="1"/>
          <p:nvPr/>
        </p:nvSpPr>
        <p:spPr>
          <a:xfrm>
            <a:off x="623207" y="5585702"/>
            <a:ext cx="2235200" cy="738664"/>
          </a:xfrm>
          <a:prstGeom prst="rect">
            <a:avLst/>
          </a:prstGeom>
          <a:noFill/>
        </p:spPr>
        <p:txBody>
          <a:bodyPr wrap="square" rtlCol="0">
            <a:spAutoFit/>
          </a:bodyPr>
          <a:lstStyle/>
          <a:p>
            <a:r>
              <a:rPr lang="en-US" sz="1050" dirty="0"/>
              <a:t>Logic that prompts user to select a payment type and then proceeds to pass the customer to card or cash interface</a:t>
            </a:r>
          </a:p>
        </p:txBody>
      </p:sp>
      <p:sp>
        <p:nvSpPr>
          <p:cNvPr id="43" name="TextBox 42">
            <a:extLst>
              <a:ext uri="{FF2B5EF4-FFF2-40B4-BE49-F238E27FC236}">
                <a16:creationId xmlns:a16="http://schemas.microsoft.com/office/drawing/2014/main" id="{83864C1D-BB87-4A25-82C2-BA96D84E0B3D}"/>
              </a:ext>
            </a:extLst>
          </p:cNvPr>
          <p:cNvSpPr txBox="1"/>
          <p:nvPr/>
        </p:nvSpPr>
        <p:spPr>
          <a:xfrm>
            <a:off x="3483687" y="5585702"/>
            <a:ext cx="2235200" cy="738664"/>
          </a:xfrm>
          <a:prstGeom prst="rect">
            <a:avLst/>
          </a:prstGeom>
          <a:noFill/>
        </p:spPr>
        <p:txBody>
          <a:bodyPr wrap="square" rtlCol="0">
            <a:spAutoFit/>
          </a:bodyPr>
          <a:lstStyle/>
          <a:p>
            <a:r>
              <a:rPr lang="en-US" sz="1050" dirty="0"/>
              <a:t>Logic that allows the manager to update and modify product information such as adding a new product and changing quantity</a:t>
            </a:r>
          </a:p>
        </p:txBody>
      </p:sp>
      <p:sp>
        <p:nvSpPr>
          <p:cNvPr id="44" name="TextBox 43">
            <a:extLst>
              <a:ext uri="{FF2B5EF4-FFF2-40B4-BE49-F238E27FC236}">
                <a16:creationId xmlns:a16="http://schemas.microsoft.com/office/drawing/2014/main" id="{960372C6-FAE8-41DE-915E-646BC18172D5}"/>
              </a:ext>
            </a:extLst>
          </p:cNvPr>
          <p:cNvSpPr txBox="1"/>
          <p:nvPr/>
        </p:nvSpPr>
        <p:spPr>
          <a:xfrm>
            <a:off x="6497623" y="5595707"/>
            <a:ext cx="2235200" cy="738664"/>
          </a:xfrm>
          <a:prstGeom prst="rect">
            <a:avLst/>
          </a:prstGeom>
          <a:noFill/>
        </p:spPr>
        <p:txBody>
          <a:bodyPr wrap="square" rtlCol="0">
            <a:spAutoFit/>
          </a:bodyPr>
          <a:lstStyle/>
          <a:p>
            <a:r>
              <a:rPr lang="en-US" sz="1050" dirty="0"/>
              <a:t>Entity that stores every transaction throughout the day and prints the daily log when requested by manager or at end of day routine</a:t>
            </a:r>
          </a:p>
        </p:txBody>
      </p:sp>
      <p:sp>
        <p:nvSpPr>
          <p:cNvPr id="23" name="Rectangle 22">
            <a:extLst>
              <a:ext uri="{FF2B5EF4-FFF2-40B4-BE49-F238E27FC236}">
                <a16:creationId xmlns:a16="http://schemas.microsoft.com/office/drawing/2014/main" id="{806582BE-E80B-4006-9256-674064669EB0}"/>
              </a:ext>
            </a:extLst>
          </p:cNvPr>
          <p:cNvSpPr/>
          <p:nvPr/>
        </p:nvSpPr>
        <p:spPr>
          <a:xfrm>
            <a:off x="9479086"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sp>
        <p:nvSpPr>
          <p:cNvPr id="24" name="TextBox 23">
            <a:extLst>
              <a:ext uri="{FF2B5EF4-FFF2-40B4-BE49-F238E27FC236}">
                <a16:creationId xmlns:a16="http://schemas.microsoft.com/office/drawing/2014/main" id="{56A32384-A384-4D27-80D0-708FF0789E80}"/>
              </a:ext>
            </a:extLst>
          </p:cNvPr>
          <p:cNvSpPr txBox="1"/>
          <p:nvPr/>
        </p:nvSpPr>
        <p:spPr>
          <a:xfrm>
            <a:off x="9479086" y="4168636"/>
            <a:ext cx="2079318" cy="738664"/>
          </a:xfrm>
          <a:prstGeom prst="rect">
            <a:avLst/>
          </a:prstGeom>
          <a:noFill/>
        </p:spPr>
        <p:txBody>
          <a:bodyPr wrap="square" rtlCol="0">
            <a:spAutoFit/>
          </a:bodyPr>
          <a:lstStyle/>
          <a:p>
            <a:r>
              <a:rPr lang="en-US" sz="1050" dirty="0"/>
              <a:t>+Verify Valid Product  Barcode</a:t>
            </a:r>
          </a:p>
          <a:p>
            <a:r>
              <a:rPr lang="en-US" sz="1050" dirty="0"/>
              <a:t>+Verify Coupon</a:t>
            </a:r>
          </a:p>
          <a:p>
            <a:r>
              <a:rPr lang="en-US" sz="1050" dirty="0"/>
              <a:t>+Confirm Product Removal</a:t>
            </a:r>
          </a:p>
          <a:p>
            <a:r>
              <a:rPr lang="en-US" sz="1050" dirty="0"/>
              <a:t>+Request Product ID</a:t>
            </a:r>
          </a:p>
        </p:txBody>
      </p:sp>
      <p:sp>
        <p:nvSpPr>
          <p:cNvPr id="28" name="TextBox 27">
            <a:extLst>
              <a:ext uri="{FF2B5EF4-FFF2-40B4-BE49-F238E27FC236}">
                <a16:creationId xmlns:a16="http://schemas.microsoft.com/office/drawing/2014/main" id="{3E814864-515F-4EE5-B43D-6A9EEAACD239}"/>
              </a:ext>
            </a:extLst>
          </p:cNvPr>
          <p:cNvSpPr txBox="1"/>
          <p:nvPr/>
        </p:nvSpPr>
        <p:spPr>
          <a:xfrm>
            <a:off x="9401145" y="4914786"/>
            <a:ext cx="2235200" cy="577081"/>
          </a:xfrm>
          <a:prstGeom prst="rect">
            <a:avLst/>
          </a:prstGeom>
          <a:noFill/>
        </p:spPr>
        <p:txBody>
          <a:bodyPr wrap="square" rtlCol="0">
            <a:spAutoFit/>
          </a:bodyPr>
          <a:lstStyle/>
          <a:p>
            <a:r>
              <a:rPr lang="en-US" sz="1050" dirty="0"/>
              <a:t>Central processing location where data requests are maintained and passed through to other classes</a:t>
            </a:r>
          </a:p>
        </p:txBody>
      </p:sp>
    </p:spTree>
    <p:extLst>
      <p:ext uri="{BB962C8B-B14F-4D97-AF65-F5344CB8AC3E}">
        <p14:creationId xmlns:p14="http://schemas.microsoft.com/office/powerpoint/2010/main" val="410172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A78710-4A45-4F44-ADED-376E93AFC9AF}"/>
              </a:ext>
            </a:extLst>
          </p:cNvPr>
          <p:cNvSpPr/>
          <p:nvPr/>
        </p:nvSpPr>
        <p:spPr>
          <a:xfrm>
            <a:off x="525820"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Restocking Message</a:t>
            </a:r>
          </a:p>
        </p:txBody>
      </p:sp>
      <p:sp>
        <p:nvSpPr>
          <p:cNvPr id="5" name="TextBox 4">
            <a:extLst>
              <a:ext uri="{FF2B5EF4-FFF2-40B4-BE49-F238E27FC236}">
                <a16:creationId xmlns:a16="http://schemas.microsoft.com/office/drawing/2014/main" id="{2143CB9C-418F-4FD3-813D-50D881CD2AB6}"/>
              </a:ext>
            </a:extLst>
          </p:cNvPr>
          <p:cNvSpPr txBox="1"/>
          <p:nvPr/>
        </p:nvSpPr>
        <p:spPr>
          <a:xfrm>
            <a:off x="525820" y="1077593"/>
            <a:ext cx="2079318" cy="253916"/>
          </a:xfrm>
          <a:prstGeom prst="rect">
            <a:avLst/>
          </a:prstGeom>
          <a:noFill/>
        </p:spPr>
        <p:txBody>
          <a:bodyPr wrap="square" rtlCol="0">
            <a:spAutoFit/>
          </a:bodyPr>
          <a:lstStyle/>
          <a:p>
            <a:r>
              <a:rPr lang="en-US" sz="1050" dirty="0"/>
              <a:t>+Return Restocking message</a:t>
            </a:r>
          </a:p>
        </p:txBody>
      </p:sp>
      <p:sp>
        <p:nvSpPr>
          <p:cNvPr id="6" name="TextBox 5">
            <a:extLst>
              <a:ext uri="{FF2B5EF4-FFF2-40B4-BE49-F238E27FC236}">
                <a16:creationId xmlns:a16="http://schemas.microsoft.com/office/drawing/2014/main" id="{B99CA81D-DD2A-4337-B3C8-035E43FE736F}"/>
              </a:ext>
            </a:extLst>
          </p:cNvPr>
          <p:cNvSpPr txBox="1"/>
          <p:nvPr/>
        </p:nvSpPr>
        <p:spPr>
          <a:xfrm>
            <a:off x="510549" y="1991916"/>
            <a:ext cx="2235200" cy="253916"/>
          </a:xfrm>
          <a:prstGeom prst="rect">
            <a:avLst/>
          </a:prstGeom>
          <a:noFill/>
        </p:spPr>
        <p:txBody>
          <a:bodyPr wrap="square" rtlCol="0">
            <a:spAutoFit/>
          </a:bodyPr>
          <a:lstStyle/>
          <a:p>
            <a:r>
              <a:rPr lang="en-US" sz="1050" dirty="0"/>
              <a:t>Holds restocking message</a:t>
            </a:r>
          </a:p>
        </p:txBody>
      </p:sp>
      <p:sp>
        <p:nvSpPr>
          <p:cNvPr id="7" name="Rectangle 6">
            <a:extLst>
              <a:ext uri="{FF2B5EF4-FFF2-40B4-BE49-F238E27FC236}">
                <a16:creationId xmlns:a16="http://schemas.microsoft.com/office/drawing/2014/main" id="{EE0FAAD4-6A5A-4B46-9FCB-A6A63554FC33}"/>
              </a:ext>
            </a:extLst>
          </p:cNvPr>
          <p:cNvSpPr/>
          <p:nvPr/>
        </p:nvSpPr>
        <p:spPr>
          <a:xfrm>
            <a:off x="3253171"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verify</a:t>
            </a:r>
          </a:p>
        </p:txBody>
      </p:sp>
      <p:sp>
        <p:nvSpPr>
          <p:cNvPr id="8" name="TextBox 7">
            <a:extLst>
              <a:ext uri="{FF2B5EF4-FFF2-40B4-BE49-F238E27FC236}">
                <a16:creationId xmlns:a16="http://schemas.microsoft.com/office/drawing/2014/main" id="{9C33A361-9CE6-4019-855A-89B9C343695A}"/>
              </a:ext>
            </a:extLst>
          </p:cNvPr>
          <p:cNvSpPr txBox="1"/>
          <p:nvPr/>
        </p:nvSpPr>
        <p:spPr>
          <a:xfrm>
            <a:off x="3253171" y="1077593"/>
            <a:ext cx="2079318" cy="415498"/>
          </a:xfrm>
          <a:prstGeom prst="rect">
            <a:avLst/>
          </a:prstGeom>
          <a:noFill/>
        </p:spPr>
        <p:txBody>
          <a:bodyPr wrap="square" rtlCol="0">
            <a:spAutoFit/>
          </a:bodyPr>
          <a:lstStyle/>
          <a:p>
            <a:r>
              <a:rPr lang="en-US" sz="1050" dirty="0"/>
              <a:t>+Send CC info to bank</a:t>
            </a:r>
          </a:p>
          <a:p>
            <a:r>
              <a:rPr lang="en-US" sz="1050" dirty="0"/>
              <a:t>+Send DC info to bank</a:t>
            </a:r>
          </a:p>
        </p:txBody>
      </p:sp>
      <p:sp>
        <p:nvSpPr>
          <p:cNvPr id="9" name="TextBox 8">
            <a:extLst>
              <a:ext uri="{FF2B5EF4-FFF2-40B4-BE49-F238E27FC236}">
                <a16:creationId xmlns:a16="http://schemas.microsoft.com/office/drawing/2014/main" id="{4755A8F1-6692-42DA-A6AA-B3530646E3B0}"/>
              </a:ext>
            </a:extLst>
          </p:cNvPr>
          <p:cNvSpPr txBox="1"/>
          <p:nvPr/>
        </p:nvSpPr>
        <p:spPr>
          <a:xfrm>
            <a:off x="3237900" y="1991916"/>
            <a:ext cx="2235200" cy="253916"/>
          </a:xfrm>
          <a:prstGeom prst="rect">
            <a:avLst/>
          </a:prstGeom>
          <a:noFill/>
        </p:spPr>
        <p:txBody>
          <a:bodyPr wrap="square" rtlCol="0">
            <a:spAutoFit/>
          </a:bodyPr>
          <a:lstStyle/>
          <a:p>
            <a:r>
              <a:rPr lang="en-US" sz="1050" dirty="0"/>
              <a:t>Interacts with the bank.</a:t>
            </a:r>
          </a:p>
        </p:txBody>
      </p:sp>
      <p:sp>
        <p:nvSpPr>
          <p:cNvPr id="10" name="Rectangle 9">
            <a:extLst>
              <a:ext uri="{FF2B5EF4-FFF2-40B4-BE49-F238E27FC236}">
                <a16:creationId xmlns:a16="http://schemas.microsoft.com/office/drawing/2014/main" id="{5293AD37-132E-429F-98C5-81355B61F8CA}"/>
              </a:ext>
            </a:extLst>
          </p:cNvPr>
          <p:cNvSpPr/>
          <p:nvPr/>
        </p:nvSpPr>
        <p:spPr>
          <a:xfrm>
            <a:off x="5896163"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sp>
        <p:nvSpPr>
          <p:cNvPr id="11" name="TextBox 10">
            <a:extLst>
              <a:ext uri="{FF2B5EF4-FFF2-40B4-BE49-F238E27FC236}">
                <a16:creationId xmlns:a16="http://schemas.microsoft.com/office/drawing/2014/main" id="{F26084C6-01A6-44DE-AC02-63F1E68FCD2F}"/>
              </a:ext>
            </a:extLst>
          </p:cNvPr>
          <p:cNvSpPr txBox="1"/>
          <p:nvPr/>
        </p:nvSpPr>
        <p:spPr>
          <a:xfrm>
            <a:off x="5896163" y="1077593"/>
            <a:ext cx="2079318" cy="253916"/>
          </a:xfrm>
          <a:prstGeom prst="rect">
            <a:avLst/>
          </a:prstGeom>
          <a:noFill/>
        </p:spPr>
        <p:txBody>
          <a:bodyPr wrap="square" rtlCol="0">
            <a:spAutoFit/>
          </a:bodyPr>
          <a:lstStyle/>
          <a:p>
            <a:r>
              <a:rPr lang="en-US" sz="1050" dirty="0"/>
              <a:t>+Print Inventory</a:t>
            </a:r>
          </a:p>
        </p:txBody>
      </p:sp>
      <p:sp>
        <p:nvSpPr>
          <p:cNvPr id="12" name="TextBox 11">
            <a:extLst>
              <a:ext uri="{FF2B5EF4-FFF2-40B4-BE49-F238E27FC236}">
                <a16:creationId xmlns:a16="http://schemas.microsoft.com/office/drawing/2014/main" id="{38CF4E02-4226-4F3D-A889-C08CA84AA63C}"/>
              </a:ext>
            </a:extLst>
          </p:cNvPr>
          <p:cNvSpPr txBox="1"/>
          <p:nvPr/>
        </p:nvSpPr>
        <p:spPr>
          <a:xfrm>
            <a:off x="5880892" y="1991916"/>
            <a:ext cx="2235200" cy="415498"/>
          </a:xfrm>
          <a:prstGeom prst="rect">
            <a:avLst/>
          </a:prstGeom>
          <a:noFill/>
        </p:spPr>
        <p:txBody>
          <a:bodyPr wrap="square" rtlCol="0">
            <a:spAutoFit/>
          </a:bodyPr>
          <a:lstStyle/>
          <a:p>
            <a:r>
              <a:rPr lang="en-US" sz="1050" dirty="0"/>
              <a:t>Prints product inventory to the real world</a:t>
            </a:r>
          </a:p>
        </p:txBody>
      </p:sp>
    </p:spTree>
    <p:extLst>
      <p:ext uri="{BB962C8B-B14F-4D97-AF65-F5344CB8AC3E}">
        <p14:creationId xmlns:p14="http://schemas.microsoft.com/office/powerpoint/2010/main" val="187047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Documentation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368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Page</a:t>
            </a:r>
          </a:p>
        </p:txBody>
      </p:sp>
      <p:sp>
        <p:nvSpPr>
          <p:cNvPr id="3" name="Content Placeholder 2"/>
          <p:cNvSpPr>
            <a:spLocks noGrp="1"/>
          </p:cNvSpPr>
          <p:nvPr>
            <p:ph idx="1"/>
          </p:nvPr>
        </p:nvSpPr>
        <p:spPr/>
        <p:txBody>
          <a:bodyPr/>
          <a:lstStyle/>
          <a:p>
            <a:r>
              <a:rPr lang="en-US" dirty="0"/>
              <a:t>Consists of table of products contained in the inventory database including details of each product (Product Name, ID, Stock Quantity, Cost) and column for quantity of items user wants</a:t>
            </a:r>
          </a:p>
          <a:p>
            <a:r>
              <a:rPr lang="en-US" dirty="0"/>
              <a:t>BUTTON - Submit Order</a:t>
            </a:r>
          </a:p>
          <a:p>
            <a:pPr lvl="1"/>
            <a:r>
              <a:rPr lang="en-US" dirty="0"/>
              <a:t>Navigates the user to order confirmation page to confirm their purchase selection after specifying quantities of available products to buy</a:t>
            </a:r>
          </a:p>
          <a:p>
            <a:r>
              <a:rPr lang="en-US" dirty="0"/>
              <a:t>BUTTON - Manager Menu</a:t>
            </a:r>
          </a:p>
          <a:p>
            <a:pPr lvl="1"/>
            <a:r>
              <a:rPr lang="en-US" dirty="0"/>
              <a:t>Navigates user to the manager menu page</a:t>
            </a:r>
          </a:p>
          <a:p>
            <a:r>
              <a:rPr lang="en-US" dirty="0"/>
              <a:t>BUTTON - Restocker Menu</a:t>
            </a:r>
          </a:p>
          <a:p>
            <a:pPr lvl="1"/>
            <a:r>
              <a:rPr lang="en-US" dirty="0"/>
              <a:t>Navigates user to the </a:t>
            </a:r>
            <a:r>
              <a:rPr lang="en-US" dirty="0" err="1"/>
              <a:t>restocker</a:t>
            </a:r>
            <a:r>
              <a:rPr lang="en-US" dirty="0"/>
              <a:t> menu page</a:t>
            </a:r>
          </a:p>
        </p:txBody>
      </p:sp>
    </p:spTree>
    <p:extLst>
      <p:ext uri="{BB962C8B-B14F-4D97-AF65-F5344CB8AC3E}">
        <p14:creationId xmlns:p14="http://schemas.microsoft.com/office/powerpoint/2010/main" val="32345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 Menu Page</a:t>
            </a:r>
          </a:p>
        </p:txBody>
      </p:sp>
      <p:sp>
        <p:nvSpPr>
          <p:cNvPr id="3" name="Content Placeholder 2"/>
          <p:cNvSpPr>
            <a:spLocks noGrp="1"/>
          </p:cNvSpPr>
          <p:nvPr>
            <p:ph idx="1"/>
          </p:nvPr>
        </p:nvSpPr>
        <p:spPr/>
        <p:txBody>
          <a:bodyPr>
            <a:normAutofit fontScale="85000" lnSpcReduction="10000"/>
          </a:bodyPr>
          <a:lstStyle/>
          <a:p>
            <a:r>
              <a:rPr lang="en-US" dirty="0"/>
              <a:t>DROP DOWN OPTION </a:t>
            </a:r>
            <a:r>
              <a:rPr lang="mr-IN" dirty="0"/>
              <a:t>–</a:t>
            </a:r>
            <a:r>
              <a:rPr lang="en-US" dirty="0"/>
              <a:t> Add Product</a:t>
            </a:r>
          </a:p>
          <a:p>
            <a:pPr lvl="1"/>
            <a:r>
              <a:rPr lang="en-US" dirty="0"/>
              <a:t>Navigates user to add product page to allow user to add a new product with details to the inventory database</a:t>
            </a:r>
          </a:p>
          <a:p>
            <a:r>
              <a:rPr lang="en-US" dirty="0"/>
              <a:t>DROP DOWN OPTION </a:t>
            </a:r>
            <a:r>
              <a:rPr lang="mr-IN" dirty="0"/>
              <a:t>–</a:t>
            </a:r>
            <a:r>
              <a:rPr lang="en-US" dirty="0"/>
              <a:t> Remove Product</a:t>
            </a:r>
          </a:p>
          <a:p>
            <a:pPr lvl="1"/>
            <a:r>
              <a:rPr lang="en-US" dirty="0"/>
              <a:t>Navigates user to remove product page to allow user to remove a product from the inventory database using Product ID</a:t>
            </a:r>
          </a:p>
          <a:p>
            <a:r>
              <a:rPr lang="en-US" dirty="0"/>
              <a:t>DROP DOWN OPTION</a:t>
            </a:r>
            <a:r>
              <a:rPr lang="mr-IN" dirty="0"/>
              <a:t>–</a:t>
            </a:r>
            <a:r>
              <a:rPr lang="en-US" dirty="0"/>
              <a:t> Update Product</a:t>
            </a:r>
          </a:p>
          <a:p>
            <a:pPr lvl="1"/>
            <a:r>
              <a:rPr lang="en-US" dirty="0"/>
              <a:t>Navigates user to update product page to allow user to specify product details to modify</a:t>
            </a:r>
          </a:p>
          <a:p>
            <a:r>
              <a:rPr lang="en-US" dirty="0"/>
              <a:t>DROP DOWN OPTION </a:t>
            </a:r>
            <a:r>
              <a:rPr lang="mr-IN" dirty="0"/>
              <a:t>–</a:t>
            </a:r>
            <a:r>
              <a:rPr lang="en-US" dirty="0"/>
              <a:t> Print Transaction Log</a:t>
            </a:r>
          </a:p>
          <a:p>
            <a:pPr lvl="1"/>
            <a:r>
              <a:rPr lang="en-US" dirty="0"/>
              <a:t>Navigates user to transaction log page that displays a log of all past transactions that the user can then press CTRL(CMD)+P to print</a:t>
            </a:r>
          </a:p>
          <a:p>
            <a:r>
              <a:rPr lang="en-US" dirty="0"/>
              <a:t>DROP DOWN OPTION </a:t>
            </a:r>
            <a:r>
              <a:rPr lang="mr-IN" dirty="0"/>
              <a:t>–</a:t>
            </a:r>
            <a:r>
              <a:rPr lang="en-US" dirty="0"/>
              <a:t> Log Out</a:t>
            </a:r>
          </a:p>
          <a:p>
            <a:pPr lvl="1"/>
            <a:r>
              <a:rPr lang="en-US" dirty="0"/>
              <a:t>Returns user to index page</a:t>
            </a:r>
          </a:p>
        </p:txBody>
      </p:sp>
    </p:spTree>
    <p:extLst>
      <p:ext uri="{BB962C8B-B14F-4D97-AF65-F5344CB8AC3E}">
        <p14:creationId xmlns:p14="http://schemas.microsoft.com/office/powerpoint/2010/main" val="97434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Restocker Menu Page</a:t>
            </a:r>
          </a:p>
        </p:txBody>
      </p:sp>
      <p:sp>
        <p:nvSpPr>
          <p:cNvPr id="3" name="Content Placeholder 2"/>
          <p:cNvSpPr>
            <a:spLocks noGrp="1"/>
          </p:cNvSpPr>
          <p:nvPr>
            <p:ph idx="1"/>
          </p:nvPr>
        </p:nvSpPr>
        <p:spPr/>
        <p:txBody>
          <a:bodyPr>
            <a:normAutofit/>
          </a:bodyPr>
          <a:lstStyle/>
          <a:p>
            <a:r>
              <a:rPr lang="en-US" dirty="0"/>
              <a:t>Consists of a table of products contained in the inventory database including details of each product (Product Name, ID, Stock Quantity, Cost) to allow the user the update a product’s inventory stock quantity</a:t>
            </a:r>
          </a:p>
          <a:p>
            <a:r>
              <a:rPr lang="en-US" dirty="0"/>
              <a:t>BUTTON – Return to Menu</a:t>
            </a:r>
          </a:p>
          <a:p>
            <a:pPr lvl="1"/>
            <a:r>
              <a:rPr lang="en-US" dirty="0"/>
              <a:t>Cancels out of the </a:t>
            </a:r>
            <a:r>
              <a:rPr lang="en-US" dirty="0" err="1"/>
              <a:t>restocker</a:t>
            </a:r>
            <a:r>
              <a:rPr lang="en-US" dirty="0"/>
              <a:t> menu and returns user back to index</a:t>
            </a:r>
          </a:p>
          <a:p>
            <a:r>
              <a:rPr lang="en-US" dirty="0"/>
              <a:t>BUTTON – Submit Restock</a:t>
            </a:r>
          </a:p>
          <a:p>
            <a:pPr lvl="1"/>
            <a:r>
              <a:rPr lang="en-US" dirty="0"/>
              <a:t>User has the option to enter new quantity of each item in the new stock section to update inventory</a:t>
            </a:r>
          </a:p>
        </p:txBody>
      </p:sp>
    </p:spTree>
    <p:extLst>
      <p:ext uri="{BB962C8B-B14F-4D97-AF65-F5344CB8AC3E}">
        <p14:creationId xmlns:p14="http://schemas.microsoft.com/office/powerpoint/2010/main" val="84646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Confirmation Page</a:t>
            </a:r>
          </a:p>
        </p:txBody>
      </p:sp>
      <p:sp>
        <p:nvSpPr>
          <p:cNvPr id="3" name="Content Placeholder 2"/>
          <p:cNvSpPr>
            <a:spLocks noGrp="1"/>
          </p:cNvSpPr>
          <p:nvPr>
            <p:ph idx="1"/>
          </p:nvPr>
        </p:nvSpPr>
        <p:spPr/>
        <p:txBody>
          <a:bodyPr>
            <a:normAutofit/>
          </a:bodyPr>
          <a:lstStyle/>
          <a:p>
            <a:r>
              <a:rPr lang="en-US" dirty="0"/>
              <a:t>Displays confirmation of products the customer intends to purchase</a:t>
            </a:r>
          </a:p>
          <a:p>
            <a:r>
              <a:rPr lang="en-US" dirty="0"/>
              <a:t>BUTTON – Pay by Card</a:t>
            </a:r>
          </a:p>
          <a:p>
            <a:pPr lvl="1"/>
            <a:r>
              <a:rPr lang="en-US" dirty="0"/>
              <a:t>Navigates user to page containing table with drop down menu to choose between credit or debit and then prompts for zip if credit or pin if debit</a:t>
            </a:r>
          </a:p>
          <a:p>
            <a:r>
              <a:rPr lang="en-US" dirty="0"/>
              <a:t>BUTTON – Pay by Cash</a:t>
            </a:r>
          </a:p>
          <a:p>
            <a:pPr lvl="1"/>
            <a:r>
              <a:rPr lang="en-US" dirty="0"/>
              <a:t>Navigates user to cash menu page where user inputs amount of cash to pay and proceeds to print receipt after user presses submit and returns to index</a:t>
            </a:r>
          </a:p>
          <a:p>
            <a:r>
              <a:rPr lang="en-US" dirty="0"/>
              <a:t>BUTTON – Cancel Order</a:t>
            </a:r>
          </a:p>
          <a:p>
            <a:pPr lvl="1"/>
            <a:r>
              <a:rPr lang="en-US" dirty="0"/>
              <a:t>Cancels order and returns user to index</a:t>
            </a:r>
          </a:p>
        </p:txBody>
      </p:sp>
    </p:spTree>
    <p:extLst>
      <p:ext uri="{BB962C8B-B14F-4D97-AF65-F5344CB8AC3E}">
        <p14:creationId xmlns:p14="http://schemas.microsoft.com/office/powerpoint/2010/main" val="176822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System Implementation</a:t>
            </a:r>
          </a:p>
        </p:txBody>
      </p:sp>
      <p:sp>
        <p:nvSpPr>
          <p:cNvPr id="3" name="Content Placeholder 2"/>
          <p:cNvSpPr>
            <a:spLocks noGrp="1"/>
          </p:cNvSpPr>
          <p:nvPr>
            <p:ph idx="1"/>
          </p:nvPr>
        </p:nvSpPr>
        <p:spPr/>
        <p:txBody>
          <a:bodyPr/>
          <a:lstStyle/>
          <a:p>
            <a:r>
              <a:rPr lang="en-US" dirty="0"/>
              <a:t>We chose not to implement a timer because we found that for convenience sake, a manager would be better off specifying exactly when they want the transaction log printed with a simple button press.</a:t>
            </a:r>
          </a:p>
          <a:p>
            <a:r>
              <a:rPr lang="en-US" dirty="0"/>
              <a:t>We chose not to implement a start screen seeing as our index page literally immediately starts a customer transaction</a:t>
            </a:r>
          </a:p>
          <a:p>
            <a:r>
              <a:rPr lang="en-US" dirty="0"/>
              <a:t>We chose not to implement a physical scanner because that’s unrealistic to do with a web implementation. With how we implemented it, a table of products and a column for the user to update the quantity of items intended for purchase is more feasible.</a:t>
            </a:r>
          </a:p>
        </p:txBody>
      </p:sp>
    </p:spTree>
    <p:extLst>
      <p:ext uri="{BB962C8B-B14F-4D97-AF65-F5344CB8AC3E}">
        <p14:creationId xmlns:p14="http://schemas.microsoft.com/office/powerpoint/2010/main" val="203243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7" name="Rectangle 26">
            <a:extLst>
              <a:ext uri="{FF2B5EF4-FFF2-40B4-BE49-F238E27FC236}">
                <a16:creationId xmlns:a16="http://schemas.microsoft.com/office/drawing/2014/main" id="{7A2B0AFC-B580-4384-899F-41C59D687BD3}"/>
              </a:ext>
            </a:extLst>
          </p:cNvPr>
          <p:cNvSpPr/>
          <p:nvPr/>
        </p:nvSpPr>
        <p:spPr>
          <a:xfrm>
            <a:off x="6996055"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28" name="Straight Connector 27">
            <a:extLst>
              <a:ext uri="{FF2B5EF4-FFF2-40B4-BE49-F238E27FC236}">
                <a16:creationId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B1A63FF-DDAD-4489-BC8A-D203689BD6F3}"/>
              </a:ext>
            </a:extLst>
          </p:cNvPr>
          <p:cNvCxnSpPr>
            <a:cxnSpLocks/>
            <a:stCxn id="25" idx="2"/>
            <a:endCxn id="27" idx="0"/>
          </p:cNvCxnSpPr>
          <p:nvPr/>
        </p:nvCxnSpPr>
        <p:spPr>
          <a:xfrm>
            <a:off x="6465092" y="4798770"/>
            <a:ext cx="1683107"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EB0ED46-8EF4-4F95-81F6-3983BE27F01B}"/>
              </a:ext>
            </a:extLst>
          </p:cNvPr>
          <p:cNvSpPr txBox="1"/>
          <p:nvPr/>
        </p:nvSpPr>
        <p:spPr>
          <a:xfrm>
            <a:off x="5193918" y="3429420"/>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931B570-34BF-40B9-B790-871B07707F73}"/>
              </a:ext>
            </a:extLst>
          </p:cNvPr>
          <p:cNvSpPr txBox="1"/>
          <p:nvPr/>
        </p:nvSpPr>
        <p:spPr>
          <a:xfrm>
            <a:off x="4344461" y="5104846"/>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a16="http://schemas.microsoft.com/office/drawing/2014/main" id="{705AAFE5-D4ED-42C1-B0DF-92F9FE2B8057}"/>
              </a:ext>
            </a:extLst>
          </p:cNvPr>
          <p:cNvSpPr txBox="1"/>
          <p:nvPr/>
        </p:nvSpPr>
        <p:spPr>
          <a:xfrm>
            <a:off x="7614025" y="5104845"/>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a16="http://schemas.microsoft.com/office/drawing/2014/main" id="{5F1827DD-EB6E-4B8D-A6E3-6C606EE51119}"/>
              </a:ext>
            </a:extLst>
          </p:cNvPr>
          <p:cNvCxnSpPr>
            <a:cxnSpLocks/>
          </p:cNvCxnSpPr>
          <p:nvPr/>
        </p:nvCxnSpPr>
        <p:spPr>
          <a:xfrm>
            <a:off x="6975871" y="4927620"/>
            <a:ext cx="1322897" cy="8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BAE9049-695F-44A1-9DD3-175E1C376860}"/>
              </a:ext>
            </a:extLst>
          </p:cNvPr>
          <p:cNvCxnSpPr>
            <a:cxnSpLocks/>
          </p:cNvCxnSpPr>
          <p:nvPr/>
        </p:nvCxnSpPr>
        <p:spPr>
          <a:xfrm flipH="1" flipV="1">
            <a:off x="6465092" y="4936887"/>
            <a:ext cx="1404526" cy="91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883B6AB-F2DB-45DE-9F73-092697D3A323}"/>
              </a:ext>
            </a:extLst>
          </p:cNvPr>
          <p:cNvSpPr txBox="1"/>
          <p:nvPr/>
        </p:nvSpPr>
        <p:spPr>
          <a:xfrm>
            <a:off x="6396385" y="5499757"/>
            <a:ext cx="1179284" cy="246221"/>
          </a:xfrm>
          <a:prstGeom prst="rect">
            <a:avLst/>
          </a:prstGeom>
          <a:noFill/>
        </p:spPr>
        <p:txBody>
          <a:bodyPr wrap="square" rtlCol="0">
            <a:spAutoFit/>
          </a:bodyPr>
          <a:lstStyle/>
          <a:p>
            <a:r>
              <a:rPr lang="en-US" sz="1000" dirty="0"/>
              <a:t>C.5:Payment FAIL</a:t>
            </a:r>
          </a:p>
        </p:txBody>
      </p:sp>
      <p:sp>
        <p:nvSpPr>
          <p:cNvPr id="107" name="TextBox 106">
            <a:extLst>
              <a:ext uri="{FF2B5EF4-FFF2-40B4-BE49-F238E27FC236}">
                <a16:creationId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C.5:Payment FAIL</a:t>
            </a:r>
          </a:p>
        </p:txBody>
      </p:sp>
      <p:cxnSp>
        <p:nvCxnSpPr>
          <p:cNvPr id="108" name="Straight Arrow Connector 107">
            <a:extLst>
              <a:ext uri="{FF2B5EF4-FFF2-40B4-BE49-F238E27FC236}">
                <a16:creationId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21FF9F1-9955-4BB7-8CD8-950BC5A8BB53}"/>
              </a:ext>
            </a:extLst>
          </p:cNvPr>
          <p:cNvSpPr txBox="1"/>
          <p:nvPr/>
        </p:nvSpPr>
        <p:spPr>
          <a:xfrm>
            <a:off x="6678604" y="3429420"/>
            <a:ext cx="1179284" cy="400110"/>
          </a:xfrm>
          <a:prstGeom prst="rect">
            <a:avLst/>
          </a:prstGeom>
          <a:noFill/>
        </p:spPr>
        <p:txBody>
          <a:bodyPr wrap="square" rtlCol="0">
            <a:spAutoFit/>
          </a:bodyPr>
          <a:lstStyle/>
          <a:p>
            <a:r>
              <a:rPr lang="en-US" sz="1000" dirty="0"/>
              <a:t>C.6:Payment FAILURE</a:t>
            </a:r>
          </a:p>
        </p:txBody>
      </p:sp>
      <p:cxnSp>
        <p:nvCxnSpPr>
          <p:cNvPr id="113" name="Straight Arrow Connector 112">
            <a:extLst>
              <a:ext uri="{FF2B5EF4-FFF2-40B4-BE49-F238E27FC236}">
                <a16:creationId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49167" y="1730567"/>
            <a:ext cx="1179284" cy="400110"/>
          </a:xfrm>
          <a:prstGeom prst="rect">
            <a:avLst/>
          </a:prstGeom>
          <a:noFill/>
        </p:spPr>
        <p:txBody>
          <a:bodyPr wrap="square" rtlCol="0">
            <a:spAutoFit/>
          </a:bodyPr>
          <a:lstStyle/>
          <a:p>
            <a:r>
              <a:rPr lang="en-US" sz="1000" dirty="0"/>
              <a:t>C.7:Payment Failure</a:t>
            </a:r>
          </a:p>
        </p:txBody>
      </p:sp>
      <p:sp>
        <p:nvSpPr>
          <p:cNvPr id="125" name="TextBox 124">
            <a:extLst>
              <a:ext uri="{FF2B5EF4-FFF2-40B4-BE49-F238E27FC236}">
                <a16:creationId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C.8:Show payment Failure</a:t>
            </a:r>
          </a:p>
        </p:txBody>
      </p:sp>
      <p:sp>
        <p:nvSpPr>
          <p:cNvPr id="126" name="TextBox 125">
            <a:extLst>
              <a:ext uri="{FF2B5EF4-FFF2-40B4-BE49-F238E27FC236}">
                <a16:creationId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62" name="Rectangle 61">
            <a:extLst>
              <a:ext uri="{FF2B5EF4-FFF2-40B4-BE49-F238E27FC236}">
                <a16:creationId xmlns:a16="http://schemas.microsoft.com/office/drawing/2014/main" id="{3E1AE6EE-462C-49F7-8559-34D069A77743}"/>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Payment Failure Case</a:t>
            </a:r>
          </a:p>
        </p:txBody>
      </p:sp>
    </p:spTree>
    <p:extLst>
      <p:ext uri="{BB962C8B-B14F-4D97-AF65-F5344CB8AC3E}">
        <p14:creationId xmlns:p14="http://schemas.microsoft.com/office/powerpoint/2010/main" val="2009317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System Communication</a:t>
            </a:r>
          </a:p>
        </p:txBody>
      </p:sp>
      <p:sp>
        <p:nvSpPr>
          <p:cNvPr id="3" name="Content Placeholder 2"/>
          <p:cNvSpPr>
            <a:spLocks noGrp="1"/>
          </p:cNvSpPr>
          <p:nvPr>
            <p:ph idx="1"/>
          </p:nvPr>
        </p:nvSpPr>
        <p:spPr/>
        <p:txBody>
          <a:bodyPr>
            <a:normAutofit lnSpcReduction="10000"/>
          </a:bodyPr>
          <a:lstStyle/>
          <a:p>
            <a:r>
              <a:rPr lang="en-US" dirty="0"/>
              <a:t>Our JSP files with embedded Java code allow us to implement java methods to modify data entered through website and in the inventory database. This database is defined in a MySQL table using a java connector to link it with the JSP files. The inputted data is then able to be modified and passed back to the database to update product information. Product details updated through the manager and </a:t>
            </a:r>
            <a:r>
              <a:rPr lang="en-US" dirty="0" err="1"/>
              <a:t>restocker</a:t>
            </a:r>
            <a:r>
              <a:rPr lang="en-US" dirty="0"/>
              <a:t> menus are passed back to the index page to display item details accordingly.</a:t>
            </a:r>
          </a:p>
          <a:p>
            <a:r>
              <a:rPr lang="en-US" dirty="0"/>
              <a:t>Customer interfaces in the form of JSP pages talk to the servlets which do background calculations and the passing of data as well as redirecting the customer to the next interface. This continues in an endless loop while the customer specifies items to be purchased.</a:t>
            </a:r>
          </a:p>
        </p:txBody>
      </p:sp>
    </p:spTree>
    <p:extLst>
      <p:ext uri="{BB962C8B-B14F-4D97-AF65-F5344CB8AC3E}">
        <p14:creationId xmlns:p14="http://schemas.microsoft.com/office/powerpoint/2010/main" val="88941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Software Architecture</a:t>
            </a:r>
          </a:p>
        </p:txBody>
      </p:sp>
      <p:sp>
        <p:nvSpPr>
          <p:cNvPr id="3" name="Content Placeholder 2"/>
          <p:cNvSpPr>
            <a:spLocks noGrp="1"/>
          </p:cNvSpPr>
          <p:nvPr>
            <p:ph idx="1"/>
          </p:nvPr>
        </p:nvSpPr>
        <p:spPr/>
        <p:txBody>
          <a:bodyPr/>
          <a:lstStyle/>
          <a:p>
            <a:r>
              <a:rPr lang="en-US" dirty="0"/>
              <a:t>MySQL is the database language used for server side data</a:t>
            </a:r>
          </a:p>
          <a:p>
            <a:r>
              <a:rPr lang="en-US" dirty="0"/>
              <a:t>JSP is the server language used to display interfaces and pass data to Java classes</a:t>
            </a:r>
          </a:p>
          <a:p>
            <a:r>
              <a:rPr lang="en-US" dirty="0"/>
              <a:t>Java is the object-oriented programming language used to manipulate data passed from JSP and perform calculations</a:t>
            </a:r>
          </a:p>
          <a:p>
            <a:r>
              <a:rPr lang="en-US" dirty="0"/>
              <a:t>These 3 languages are used in tandem to interface with the data inputted and pre-existing database information</a:t>
            </a:r>
          </a:p>
        </p:txBody>
      </p:sp>
    </p:spTree>
    <p:extLst>
      <p:ext uri="{BB962C8B-B14F-4D97-AF65-F5344CB8AC3E}">
        <p14:creationId xmlns:p14="http://schemas.microsoft.com/office/powerpoint/2010/main" val="7559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cxnSp>
        <p:nvCxnSpPr>
          <p:cNvPr id="28" name="Straight Connector 27">
            <a:extLst>
              <a:ext uri="{FF2B5EF4-FFF2-40B4-BE49-F238E27FC236}">
                <a16:creationId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B1A63FF-DDAD-4489-BC8A-D203689BD6F3}"/>
              </a:ext>
            </a:extLst>
          </p:cNvPr>
          <p:cNvCxnSpPr>
            <a:cxnSpLocks/>
            <a:stCxn id="25" idx="2"/>
          </p:cNvCxnSpPr>
          <p:nvPr/>
        </p:nvCxnSpPr>
        <p:spPr>
          <a:xfrm>
            <a:off x="6465092" y="4798770"/>
            <a:ext cx="1175464" cy="617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270B129-5144-43F5-B183-07F84164810A}"/>
              </a:ext>
            </a:extLst>
          </p:cNvPr>
          <p:cNvSpPr txBox="1"/>
          <p:nvPr/>
        </p:nvSpPr>
        <p:spPr>
          <a:xfrm>
            <a:off x="6690098" y="1226130"/>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EB0ED46-8EF4-4F95-81F6-3983BE27F01B}"/>
              </a:ext>
            </a:extLst>
          </p:cNvPr>
          <p:cNvSpPr txBox="1"/>
          <p:nvPr/>
        </p:nvSpPr>
        <p:spPr>
          <a:xfrm>
            <a:off x="5252698" y="3832293"/>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931B570-34BF-40B9-B790-871B07707F73}"/>
              </a:ext>
            </a:extLst>
          </p:cNvPr>
          <p:cNvSpPr txBox="1"/>
          <p:nvPr/>
        </p:nvSpPr>
        <p:spPr>
          <a:xfrm>
            <a:off x="4344461" y="5104846"/>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a16="http://schemas.microsoft.com/office/drawing/2014/main" id="{705AAFE5-D4ED-42C1-B0DF-92F9FE2B8057}"/>
              </a:ext>
            </a:extLst>
          </p:cNvPr>
          <p:cNvSpPr txBox="1"/>
          <p:nvPr/>
        </p:nvSpPr>
        <p:spPr>
          <a:xfrm>
            <a:off x="7124539" y="4841872"/>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a16="http://schemas.microsoft.com/office/drawing/2014/main" id="{5F1827DD-EB6E-4B8D-A6E3-6C606EE51119}"/>
              </a:ext>
            </a:extLst>
          </p:cNvPr>
          <p:cNvCxnSpPr>
            <a:cxnSpLocks/>
          </p:cNvCxnSpPr>
          <p:nvPr/>
        </p:nvCxnSpPr>
        <p:spPr>
          <a:xfrm>
            <a:off x="6721579" y="4853122"/>
            <a:ext cx="585066" cy="329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BAE9049-695F-44A1-9DD3-175E1C376860}"/>
              </a:ext>
            </a:extLst>
          </p:cNvPr>
          <p:cNvCxnSpPr>
            <a:cxnSpLocks/>
          </p:cNvCxnSpPr>
          <p:nvPr/>
        </p:nvCxnSpPr>
        <p:spPr>
          <a:xfrm flipH="1" flipV="1">
            <a:off x="6465093" y="4936888"/>
            <a:ext cx="841552" cy="39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C.5:Payment FAIL</a:t>
            </a:r>
          </a:p>
        </p:txBody>
      </p:sp>
      <p:cxnSp>
        <p:nvCxnSpPr>
          <p:cNvPr id="108" name="Straight Arrow Connector 107">
            <a:extLst>
              <a:ext uri="{FF2B5EF4-FFF2-40B4-BE49-F238E27FC236}">
                <a16:creationId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21FF9F1-9955-4BB7-8CD8-950BC5A8BB53}"/>
              </a:ext>
            </a:extLst>
          </p:cNvPr>
          <p:cNvSpPr txBox="1"/>
          <p:nvPr/>
        </p:nvSpPr>
        <p:spPr>
          <a:xfrm>
            <a:off x="6690098" y="3185392"/>
            <a:ext cx="1179284" cy="400110"/>
          </a:xfrm>
          <a:prstGeom prst="rect">
            <a:avLst/>
          </a:prstGeom>
          <a:noFill/>
        </p:spPr>
        <p:txBody>
          <a:bodyPr wrap="square" rtlCol="0">
            <a:spAutoFit/>
          </a:bodyPr>
          <a:lstStyle/>
          <a:p>
            <a:r>
              <a:rPr lang="en-US" sz="1000" dirty="0"/>
              <a:t>C.6:Payment FAILURE</a:t>
            </a:r>
          </a:p>
        </p:txBody>
      </p:sp>
      <p:cxnSp>
        <p:nvCxnSpPr>
          <p:cNvPr id="113" name="Straight Arrow Connector 112">
            <a:extLst>
              <a:ext uri="{FF2B5EF4-FFF2-40B4-BE49-F238E27FC236}">
                <a16:creationId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90098" y="1525616"/>
            <a:ext cx="1179284" cy="400110"/>
          </a:xfrm>
          <a:prstGeom prst="rect">
            <a:avLst/>
          </a:prstGeom>
          <a:noFill/>
        </p:spPr>
        <p:txBody>
          <a:bodyPr wrap="square" rtlCol="0">
            <a:spAutoFit/>
          </a:bodyPr>
          <a:lstStyle/>
          <a:p>
            <a:r>
              <a:rPr lang="en-US" sz="1000" dirty="0"/>
              <a:t>C.7:Payment Failure</a:t>
            </a:r>
          </a:p>
        </p:txBody>
      </p:sp>
      <p:sp>
        <p:nvSpPr>
          <p:cNvPr id="125" name="TextBox 124">
            <a:extLst>
              <a:ext uri="{FF2B5EF4-FFF2-40B4-BE49-F238E27FC236}">
                <a16:creationId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C.8:Show payment Failure</a:t>
            </a:r>
          </a:p>
        </p:txBody>
      </p:sp>
      <p:sp>
        <p:nvSpPr>
          <p:cNvPr id="126" name="TextBox 125">
            <a:extLst>
              <a:ext uri="{FF2B5EF4-FFF2-40B4-BE49-F238E27FC236}">
                <a16:creationId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57" name="TextBox 56">
            <a:extLst>
              <a:ext uri="{FF2B5EF4-FFF2-40B4-BE49-F238E27FC236}">
                <a16:creationId xmlns:a16="http://schemas.microsoft.com/office/drawing/2014/main" id="{406ED566-5378-4F55-BDB0-4BC77FF86DB3}"/>
              </a:ext>
            </a:extLst>
          </p:cNvPr>
          <p:cNvSpPr txBox="1"/>
          <p:nvPr/>
        </p:nvSpPr>
        <p:spPr>
          <a:xfrm>
            <a:off x="874436" y="283426"/>
            <a:ext cx="1572480" cy="246221"/>
          </a:xfrm>
          <a:prstGeom prst="rect">
            <a:avLst/>
          </a:prstGeom>
          <a:noFill/>
        </p:spPr>
        <p:txBody>
          <a:bodyPr wrap="square" rtlCol="0">
            <a:spAutoFit/>
          </a:bodyPr>
          <a:lstStyle/>
          <a:p>
            <a:r>
              <a:rPr lang="en-US" sz="1000" dirty="0"/>
              <a:t>D.1:New Payment</a:t>
            </a:r>
          </a:p>
        </p:txBody>
      </p:sp>
      <p:cxnSp>
        <p:nvCxnSpPr>
          <p:cNvPr id="20" name="Straight Connector 19">
            <a:extLst>
              <a:ext uri="{FF2B5EF4-FFF2-40B4-BE49-F238E27FC236}">
                <a16:creationId xmlns:a16="http://schemas.microsoft.com/office/drawing/2014/main" id="{A00BAFB9-9044-4240-8BE4-A22D38266EA5}"/>
              </a:ext>
            </a:extLst>
          </p:cNvPr>
          <p:cNvCxnSpPr>
            <a:cxnSpLocks/>
          </p:cNvCxnSpPr>
          <p:nvPr/>
        </p:nvCxnSpPr>
        <p:spPr>
          <a:xfrm flipH="1">
            <a:off x="466020" y="705792"/>
            <a:ext cx="48370" cy="557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CF6789-3B12-4AB4-8B1B-8DF09257BA03}"/>
              </a:ext>
            </a:extLst>
          </p:cNvPr>
          <p:cNvCxnSpPr>
            <a:cxnSpLocks/>
            <a:endCxn id="26" idx="1"/>
          </p:cNvCxnSpPr>
          <p:nvPr/>
        </p:nvCxnSpPr>
        <p:spPr>
          <a:xfrm>
            <a:off x="454712" y="6276440"/>
            <a:ext cx="3024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C1A335-1B6D-4FDA-A28F-332C745A096B}"/>
              </a:ext>
            </a:extLst>
          </p:cNvPr>
          <p:cNvCxnSpPr>
            <a:cxnSpLocks/>
            <a:endCxn id="6" idx="1"/>
          </p:cNvCxnSpPr>
          <p:nvPr/>
        </p:nvCxnSpPr>
        <p:spPr>
          <a:xfrm>
            <a:off x="507498" y="705792"/>
            <a:ext cx="1693158" cy="18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A8BBE1-4FA9-4BE5-92E8-D0D3AA145347}"/>
              </a:ext>
            </a:extLst>
          </p:cNvPr>
          <p:cNvCxnSpPr/>
          <p:nvPr/>
        </p:nvCxnSpPr>
        <p:spPr>
          <a:xfrm flipH="1">
            <a:off x="387706" y="628527"/>
            <a:ext cx="1956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FA054D-CF11-472A-AA1B-6D771230F6D9}"/>
              </a:ext>
            </a:extLst>
          </p:cNvPr>
          <p:cNvSpPr txBox="1"/>
          <p:nvPr/>
        </p:nvSpPr>
        <p:spPr>
          <a:xfrm>
            <a:off x="3858128" y="3585277"/>
            <a:ext cx="1179284" cy="400110"/>
          </a:xfrm>
          <a:prstGeom prst="rect">
            <a:avLst/>
          </a:prstGeom>
          <a:noFill/>
        </p:spPr>
        <p:txBody>
          <a:bodyPr wrap="square" rtlCol="0">
            <a:spAutoFit/>
          </a:bodyPr>
          <a:lstStyle/>
          <a:p>
            <a:r>
              <a:rPr lang="en-US" sz="1000" dirty="0"/>
              <a:t>D.4:Inventory update</a:t>
            </a:r>
          </a:p>
        </p:txBody>
      </p:sp>
      <p:sp>
        <p:nvSpPr>
          <p:cNvPr id="84" name="TextBox 83">
            <a:extLst>
              <a:ext uri="{FF2B5EF4-FFF2-40B4-BE49-F238E27FC236}">
                <a16:creationId xmlns:a16="http://schemas.microsoft.com/office/drawing/2014/main" id="{924CB69D-E7CB-481F-94B7-00A98E838CA2}"/>
              </a:ext>
            </a:extLst>
          </p:cNvPr>
          <p:cNvSpPr txBox="1"/>
          <p:nvPr/>
        </p:nvSpPr>
        <p:spPr>
          <a:xfrm>
            <a:off x="2840499" y="3075477"/>
            <a:ext cx="1054762" cy="553998"/>
          </a:xfrm>
          <a:prstGeom prst="rect">
            <a:avLst/>
          </a:prstGeom>
          <a:noFill/>
        </p:spPr>
        <p:txBody>
          <a:bodyPr wrap="square" rtlCol="0">
            <a:spAutoFit/>
          </a:bodyPr>
          <a:lstStyle/>
          <a:p>
            <a:r>
              <a:rPr lang="en-US" sz="1000" dirty="0"/>
              <a:t>D.5:Update inventory Confirmation</a:t>
            </a:r>
          </a:p>
        </p:txBody>
      </p:sp>
      <p:sp>
        <p:nvSpPr>
          <p:cNvPr id="88" name="Rectangle 87">
            <a:extLst>
              <a:ext uri="{FF2B5EF4-FFF2-40B4-BE49-F238E27FC236}">
                <a16:creationId xmlns:a16="http://schemas.microsoft.com/office/drawing/2014/main" id="{261F593E-BFA9-45CB-B47C-D8D0B9169396}"/>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89" name="Straight Arrow Connector 88">
            <a:extLst>
              <a:ext uri="{FF2B5EF4-FFF2-40B4-BE49-F238E27FC236}">
                <a16:creationId xmlns:a16="http://schemas.microsoft.com/office/drawing/2014/main" id="{5109C3BE-BD07-4CA9-B498-09B0A5E09BD1}"/>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CC89F1F-5BC1-40D2-95C2-8809A7ECE703}"/>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57E0200-0B31-4FA5-9C9E-D40E4DAAB463}"/>
              </a:ext>
            </a:extLst>
          </p:cNvPr>
          <p:cNvCxnSpPr>
            <a:cxnSpLocks/>
            <a:stCxn id="8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FFBB1BB-71BD-43F8-A8B4-9C2694403ED6}"/>
              </a:ext>
            </a:extLst>
          </p:cNvPr>
          <p:cNvSpPr txBox="1"/>
          <p:nvPr/>
        </p:nvSpPr>
        <p:spPr>
          <a:xfrm>
            <a:off x="5414332" y="5622867"/>
            <a:ext cx="1179284" cy="246221"/>
          </a:xfrm>
          <a:prstGeom prst="rect">
            <a:avLst/>
          </a:prstGeom>
          <a:noFill/>
        </p:spPr>
        <p:txBody>
          <a:bodyPr wrap="square" rtlCol="0">
            <a:spAutoFit/>
          </a:bodyPr>
          <a:lstStyle/>
          <a:p>
            <a:r>
              <a:rPr lang="en-US" sz="1000" dirty="0"/>
              <a:t>D.6:Payment WIN</a:t>
            </a:r>
          </a:p>
        </p:txBody>
      </p:sp>
      <p:sp>
        <p:nvSpPr>
          <p:cNvPr id="103" name="TextBox 102">
            <a:extLst>
              <a:ext uri="{FF2B5EF4-FFF2-40B4-BE49-F238E27FC236}">
                <a16:creationId xmlns:a16="http://schemas.microsoft.com/office/drawing/2014/main" id="{64E52270-D151-4FC5-92FF-7536E79C43E7}"/>
              </a:ext>
            </a:extLst>
          </p:cNvPr>
          <p:cNvSpPr txBox="1"/>
          <p:nvPr/>
        </p:nvSpPr>
        <p:spPr>
          <a:xfrm>
            <a:off x="6701408" y="3502306"/>
            <a:ext cx="1179284" cy="246221"/>
          </a:xfrm>
          <a:prstGeom prst="rect">
            <a:avLst/>
          </a:prstGeom>
          <a:noFill/>
        </p:spPr>
        <p:txBody>
          <a:bodyPr wrap="square" rtlCol="0">
            <a:spAutoFit/>
          </a:bodyPr>
          <a:lstStyle/>
          <a:p>
            <a:r>
              <a:rPr lang="en-US" sz="1000" dirty="0"/>
              <a:t>D.7:Payment WIN</a:t>
            </a:r>
          </a:p>
        </p:txBody>
      </p:sp>
      <p:sp>
        <p:nvSpPr>
          <p:cNvPr id="110" name="TextBox 109">
            <a:extLst>
              <a:ext uri="{FF2B5EF4-FFF2-40B4-BE49-F238E27FC236}">
                <a16:creationId xmlns:a16="http://schemas.microsoft.com/office/drawing/2014/main" id="{30DB7906-8707-434D-ADAF-92DCD8CE7F4F}"/>
              </a:ext>
            </a:extLst>
          </p:cNvPr>
          <p:cNvSpPr txBox="1"/>
          <p:nvPr/>
        </p:nvSpPr>
        <p:spPr>
          <a:xfrm>
            <a:off x="6690098" y="1826713"/>
            <a:ext cx="1179284" cy="246221"/>
          </a:xfrm>
          <a:prstGeom prst="rect">
            <a:avLst/>
          </a:prstGeom>
          <a:noFill/>
        </p:spPr>
        <p:txBody>
          <a:bodyPr wrap="square" rtlCol="0">
            <a:spAutoFit/>
          </a:bodyPr>
          <a:lstStyle/>
          <a:p>
            <a:r>
              <a:rPr lang="en-US" sz="1000" dirty="0"/>
              <a:t>D.8:Confirmation</a:t>
            </a:r>
          </a:p>
        </p:txBody>
      </p:sp>
      <p:sp>
        <p:nvSpPr>
          <p:cNvPr id="111" name="TextBox 110">
            <a:extLst>
              <a:ext uri="{FF2B5EF4-FFF2-40B4-BE49-F238E27FC236}">
                <a16:creationId xmlns:a16="http://schemas.microsoft.com/office/drawing/2014/main" id="{F2A9A058-2447-4193-9E26-C90573F33451}"/>
              </a:ext>
            </a:extLst>
          </p:cNvPr>
          <p:cNvSpPr txBox="1"/>
          <p:nvPr/>
        </p:nvSpPr>
        <p:spPr>
          <a:xfrm>
            <a:off x="3284652" y="1444461"/>
            <a:ext cx="1179284" cy="246221"/>
          </a:xfrm>
          <a:prstGeom prst="rect">
            <a:avLst/>
          </a:prstGeom>
          <a:noFill/>
        </p:spPr>
        <p:txBody>
          <a:bodyPr wrap="square" rtlCol="0">
            <a:spAutoFit/>
          </a:bodyPr>
          <a:lstStyle/>
          <a:p>
            <a:r>
              <a:rPr lang="en-US" sz="1000" dirty="0"/>
              <a:t>D.9: Receipt</a:t>
            </a:r>
          </a:p>
        </p:txBody>
      </p:sp>
      <p:sp>
        <p:nvSpPr>
          <p:cNvPr id="112" name="Rectangle 111">
            <a:extLst>
              <a:ext uri="{FF2B5EF4-FFF2-40B4-BE49-F238E27FC236}">
                <a16:creationId xmlns:a16="http://schemas.microsoft.com/office/drawing/2014/main" id="{454CD4BC-BECD-4F8A-A4C0-F2033F15BC46}"/>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Alternate Payment Case</a:t>
            </a:r>
          </a:p>
        </p:txBody>
      </p:sp>
      <p:sp>
        <p:nvSpPr>
          <p:cNvPr id="114" name="Rectangle 113">
            <a:extLst>
              <a:ext uri="{FF2B5EF4-FFF2-40B4-BE49-F238E27FC236}">
                <a16:creationId xmlns:a16="http://schemas.microsoft.com/office/drawing/2014/main" id="{ABD681DB-52B0-47E3-8311-2ED54D9DE4A5}"/>
              </a:ext>
            </a:extLst>
          </p:cNvPr>
          <p:cNvSpPr/>
          <p:nvPr/>
        </p:nvSpPr>
        <p:spPr>
          <a:xfrm>
            <a:off x="810768" y="527026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15" name="Straight Connector 114">
            <a:extLst>
              <a:ext uri="{FF2B5EF4-FFF2-40B4-BE49-F238E27FC236}">
                <a16:creationId xmlns:a16="http://schemas.microsoft.com/office/drawing/2014/main" id="{3DC7BBE8-F374-47DC-8A8A-E22ECAF4D335}"/>
              </a:ext>
            </a:extLst>
          </p:cNvPr>
          <p:cNvCxnSpPr>
            <a:cxnSpLocks/>
          </p:cNvCxnSpPr>
          <p:nvPr/>
        </p:nvCxnSpPr>
        <p:spPr>
          <a:xfrm flipV="1">
            <a:off x="3115056" y="4061372"/>
            <a:ext cx="1850905" cy="120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217B2A2-EA34-4662-A3DC-07D8F8F98DAA}"/>
              </a:ext>
            </a:extLst>
          </p:cNvPr>
          <p:cNvCxnSpPr>
            <a:cxnSpLocks/>
          </p:cNvCxnSpPr>
          <p:nvPr/>
        </p:nvCxnSpPr>
        <p:spPr>
          <a:xfrm flipV="1">
            <a:off x="4965961" y="2944174"/>
            <a:ext cx="557784" cy="113434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DBE3A-33AD-4024-BAFA-EC3E60A4ABA6}"/>
              </a:ext>
            </a:extLst>
          </p:cNvPr>
          <p:cNvSpPr txBox="1"/>
          <p:nvPr/>
        </p:nvSpPr>
        <p:spPr>
          <a:xfrm>
            <a:off x="2169409" y="5023335"/>
            <a:ext cx="1179284" cy="246221"/>
          </a:xfrm>
          <a:prstGeom prst="rect">
            <a:avLst/>
          </a:prstGeom>
          <a:noFill/>
        </p:spPr>
        <p:txBody>
          <a:bodyPr wrap="square" rtlCol="0">
            <a:spAutoFit/>
          </a:bodyPr>
          <a:lstStyle/>
          <a:p>
            <a:r>
              <a:rPr lang="en-US" sz="1000" dirty="0"/>
              <a:t>D.6:Transaction</a:t>
            </a:r>
          </a:p>
        </p:txBody>
      </p:sp>
      <p:sp>
        <p:nvSpPr>
          <p:cNvPr id="119" name="TextBox 118">
            <a:extLst>
              <a:ext uri="{FF2B5EF4-FFF2-40B4-BE49-F238E27FC236}">
                <a16:creationId xmlns:a16="http://schemas.microsoft.com/office/drawing/2014/main" id="{85F796BC-AFDA-4E2C-9B42-8BE8D1FD3FE5}"/>
              </a:ext>
            </a:extLst>
          </p:cNvPr>
          <p:cNvSpPr txBox="1"/>
          <p:nvPr/>
        </p:nvSpPr>
        <p:spPr>
          <a:xfrm>
            <a:off x="3154526" y="5185289"/>
            <a:ext cx="1179284" cy="400110"/>
          </a:xfrm>
          <a:prstGeom prst="rect">
            <a:avLst/>
          </a:prstGeom>
          <a:noFill/>
        </p:spPr>
        <p:txBody>
          <a:bodyPr wrap="square" rtlCol="0">
            <a:spAutoFit/>
          </a:bodyPr>
          <a:lstStyle/>
          <a:p>
            <a:r>
              <a:rPr lang="en-US" sz="1000" dirty="0"/>
              <a:t>D.7:Log confirmation</a:t>
            </a:r>
          </a:p>
        </p:txBody>
      </p:sp>
      <p:cxnSp>
        <p:nvCxnSpPr>
          <p:cNvPr id="48" name="Straight Arrow Connector 47">
            <a:extLst>
              <a:ext uri="{FF2B5EF4-FFF2-40B4-BE49-F238E27FC236}">
                <a16:creationId xmlns:a16="http://schemas.microsoft.com/office/drawing/2014/main" id="{098D6B90-A6ED-4B6F-8E38-7C3482C03925}"/>
              </a:ext>
            </a:extLst>
          </p:cNvPr>
          <p:cNvCxnSpPr>
            <a:cxnSpLocks/>
          </p:cNvCxnSpPr>
          <p:nvPr/>
        </p:nvCxnSpPr>
        <p:spPr>
          <a:xfrm flipH="1">
            <a:off x="4066742" y="4018043"/>
            <a:ext cx="851091" cy="57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71B1C8E-0487-4D9E-9DC6-B80B3C85E496}"/>
              </a:ext>
            </a:extLst>
          </p:cNvPr>
          <p:cNvCxnSpPr/>
          <p:nvPr/>
        </p:nvCxnSpPr>
        <p:spPr>
          <a:xfrm flipV="1">
            <a:off x="4214002" y="4133088"/>
            <a:ext cx="751959" cy="53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19157374-ADE5-40DD-A897-EB39A5B589EB}"/>
              </a:ext>
            </a:extLst>
          </p:cNvPr>
          <p:cNvSpPr/>
          <p:nvPr/>
        </p:nvSpPr>
        <p:spPr>
          <a:xfrm>
            <a:off x="7160258" y="520724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120" name="Straight Arrow Connector 119">
            <a:extLst>
              <a:ext uri="{FF2B5EF4-FFF2-40B4-BE49-F238E27FC236}">
                <a16:creationId xmlns:a16="http://schemas.microsoft.com/office/drawing/2014/main" id="{839FDB85-681A-4ED7-B096-C79D8E2139B3}"/>
              </a:ext>
            </a:extLst>
          </p:cNvPr>
          <p:cNvCxnSpPr>
            <a:cxnSpLocks/>
          </p:cNvCxnSpPr>
          <p:nvPr/>
        </p:nvCxnSpPr>
        <p:spPr>
          <a:xfrm flipH="1" flipV="1">
            <a:off x="6465092" y="4936888"/>
            <a:ext cx="563437" cy="33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56473C9E-476F-440A-B572-016F7F450C9C}"/>
              </a:ext>
            </a:extLst>
          </p:cNvPr>
          <p:cNvSpPr txBox="1"/>
          <p:nvPr/>
        </p:nvSpPr>
        <p:spPr>
          <a:xfrm>
            <a:off x="6089644" y="5221805"/>
            <a:ext cx="1179284" cy="246221"/>
          </a:xfrm>
          <a:prstGeom prst="rect">
            <a:avLst/>
          </a:prstGeom>
          <a:noFill/>
        </p:spPr>
        <p:txBody>
          <a:bodyPr wrap="square" rtlCol="0">
            <a:spAutoFit/>
          </a:bodyPr>
          <a:lstStyle/>
          <a:p>
            <a:r>
              <a:rPr lang="en-US" sz="1000" dirty="0"/>
              <a:t>C.5:Payment Fail</a:t>
            </a:r>
          </a:p>
        </p:txBody>
      </p:sp>
      <p:sp>
        <p:nvSpPr>
          <p:cNvPr id="122" name="Rectangle 121">
            <a:extLst>
              <a:ext uri="{FF2B5EF4-FFF2-40B4-BE49-F238E27FC236}">
                <a16:creationId xmlns:a16="http://schemas.microsoft.com/office/drawing/2014/main" id="{4777B47A-055A-4BC4-92EF-F7BD6280BBF7}"/>
              </a:ext>
            </a:extLst>
          </p:cNvPr>
          <p:cNvSpPr/>
          <p:nvPr/>
        </p:nvSpPr>
        <p:spPr>
          <a:xfrm>
            <a:off x="9560966" y="499982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cxnSp>
        <p:nvCxnSpPr>
          <p:cNvPr id="123" name="Straight Connector 122">
            <a:extLst>
              <a:ext uri="{FF2B5EF4-FFF2-40B4-BE49-F238E27FC236}">
                <a16:creationId xmlns:a16="http://schemas.microsoft.com/office/drawing/2014/main" id="{EE01934F-3819-4218-B304-B3036FCA9CE3}"/>
              </a:ext>
            </a:extLst>
          </p:cNvPr>
          <p:cNvCxnSpPr/>
          <p:nvPr/>
        </p:nvCxnSpPr>
        <p:spPr>
          <a:xfrm>
            <a:off x="5683910" y="6649515"/>
            <a:ext cx="0" cy="10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ED8DBE6-5D0C-4A6B-959F-92F2C6512838}"/>
              </a:ext>
            </a:extLst>
          </p:cNvPr>
          <p:cNvCxnSpPr>
            <a:cxnSpLocks/>
            <a:stCxn id="122" idx="2"/>
          </p:cNvCxnSpPr>
          <p:nvPr/>
        </p:nvCxnSpPr>
        <p:spPr>
          <a:xfrm>
            <a:off x="10713110" y="5745978"/>
            <a:ext cx="0" cy="1013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248F0B-93B2-4F56-A957-8AFBD3D1A0D8}"/>
              </a:ext>
            </a:extLst>
          </p:cNvPr>
          <p:cNvCxnSpPr/>
          <p:nvPr/>
        </p:nvCxnSpPr>
        <p:spPr>
          <a:xfrm>
            <a:off x="10592410" y="5850996"/>
            <a:ext cx="0" cy="8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4F6ABE-62F4-469D-97B1-0B2E33E9AB75}"/>
              </a:ext>
            </a:extLst>
          </p:cNvPr>
          <p:cNvCxnSpPr/>
          <p:nvPr/>
        </p:nvCxnSpPr>
        <p:spPr>
          <a:xfrm flipV="1">
            <a:off x="10833811" y="5872832"/>
            <a:ext cx="0" cy="83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656C572-D62C-4872-B991-EFB3595A1DC0}"/>
              </a:ext>
            </a:extLst>
          </p:cNvPr>
          <p:cNvSpPr txBox="1"/>
          <p:nvPr/>
        </p:nvSpPr>
        <p:spPr>
          <a:xfrm>
            <a:off x="10833810" y="6165495"/>
            <a:ext cx="1179284" cy="246221"/>
          </a:xfrm>
          <a:prstGeom prst="rect">
            <a:avLst/>
          </a:prstGeom>
          <a:noFill/>
        </p:spPr>
        <p:txBody>
          <a:bodyPr wrap="square" rtlCol="0">
            <a:spAutoFit/>
          </a:bodyPr>
          <a:lstStyle/>
          <a:p>
            <a:r>
              <a:rPr lang="en-US" sz="1000" dirty="0"/>
              <a:t>D.3:Payment info</a:t>
            </a:r>
          </a:p>
        </p:txBody>
      </p:sp>
      <p:sp>
        <p:nvSpPr>
          <p:cNvPr id="132" name="TextBox 131">
            <a:extLst>
              <a:ext uri="{FF2B5EF4-FFF2-40B4-BE49-F238E27FC236}">
                <a16:creationId xmlns:a16="http://schemas.microsoft.com/office/drawing/2014/main" id="{876B52B2-9364-490D-92B8-42B4374B7488}"/>
              </a:ext>
            </a:extLst>
          </p:cNvPr>
          <p:cNvSpPr txBox="1"/>
          <p:nvPr/>
        </p:nvSpPr>
        <p:spPr>
          <a:xfrm>
            <a:off x="9533826" y="6136816"/>
            <a:ext cx="1179284" cy="400110"/>
          </a:xfrm>
          <a:prstGeom prst="rect">
            <a:avLst/>
          </a:prstGeom>
          <a:noFill/>
        </p:spPr>
        <p:txBody>
          <a:bodyPr wrap="square" rtlCol="0">
            <a:spAutoFit/>
          </a:bodyPr>
          <a:lstStyle/>
          <a:p>
            <a:r>
              <a:rPr lang="en-US" sz="1000" dirty="0"/>
              <a:t>D.4:Payment Confirmation</a:t>
            </a:r>
          </a:p>
        </p:txBody>
      </p:sp>
      <p:sp>
        <p:nvSpPr>
          <p:cNvPr id="133" name="Rectangle 132">
            <a:extLst>
              <a:ext uri="{FF2B5EF4-FFF2-40B4-BE49-F238E27FC236}">
                <a16:creationId xmlns:a16="http://schemas.microsoft.com/office/drawing/2014/main" id="{EB723361-2828-45EB-B445-1562A240440A}"/>
              </a:ext>
            </a:extLst>
          </p:cNvPr>
          <p:cNvSpPr/>
          <p:nvPr/>
        </p:nvSpPr>
        <p:spPr>
          <a:xfrm>
            <a:off x="7129889" y="602289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cxnSp>
        <p:nvCxnSpPr>
          <p:cNvPr id="134" name="Straight Connector 133">
            <a:extLst>
              <a:ext uri="{FF2B5EF4-FFF2-40B4-BE49-F238E27FC236}">
                <a16:creationId xmlns:a16="http://schemas.microsoft.com/office/drawing/2014/main" id="{879BF7FE-84FC-4A03-A42A-720132316342}"/>
              </a:ext>
            </a:extLst>
          </p:cNvPr>
          <p:cNvCxnSpPr>
            <a:cxnSpLocks/>
            <a:endCxn id="133" idx="1"/>
          </p:cNvCxnSpPr>
          <p:nvPr/>
        </p:nvCxnSpPr>
        <p:spPr>
          <a:xfrm flipV="1">
            <a:off x="5683910" y="6395969"/>
            <a:ext cx="1445979" cy="3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5CCA58C-C6AC-4CCB-A791-7552A529679A}"/>
              </a:ext>
            </a:extLst>
          </p:cNvPr>
          <p:cNvCxnSpPr>
            <a:cxnSpLocks/>
          </p:cNvCxnSpPr>
          <p:nvPr/>
        </p:nvCxnSpPr>
        <p:spPr>
          <a:xfrm flipV="1">
            <a:off x="5881143" y="6336871"/>
            <a:ext cx="1147386" cy="32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B6F5A6D-F2D6-4DC5-B2A0-59189EDCA298}"/>
              </a:ext>
            </a:extLst>
          </p:cNvPr>
          <p:cNvCxnSpPr>
            <a:cxnSpLocks/>
          </p:cNvCxnSpPr>
          <p:nvPr/>
        </p:nvCxnSpPr>
        <p:spPr>
          <a:xfrm flipH="1">
            <a:off x="5799509" y="6500110"/>
            <a:ext cx="1229020" cy="2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25EF487-E367-4D28-BCD9-4A25B63078CA}"/>
              </a:ext>
            </a:extLst>
          </p:cNvPr>
          <p:cNvCxnSpPr>
            <a:cxnSpLocks/>
          </p:cNvCxnSpPr>
          <p:nvPr/>
        </p:nvCxnSpPr>
        <p:spPr>
          <a:xfrm flipH="1" flipV="1">
            <a:off x="9434177" y="6630089"/>
            <a:ext cx="1278934" cy="129156"/>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6FEB7D9-11E4-42DC-8A8F-D96A69A4BB4C}"/>
              </a:ext>
            </a:extLst>
          </p:cNvPr>
          <p:cNvSpPr txBox="1"/>
          <p:nvPr/>
        </p:nvSpPr>
        <p:spPr>
          <a:xfrm>
            <a:off x="6342596" y="6540310"/>
            <a:ext cx="1179284" cy="400110"/>
          </a:xfrm>
          <a:prstGeom prst="rect">
            <a:avLst/>
          </a:prstGeom>
          <a:noFill/>
        </p:spPr>
        <p:txBody>
          <a:bodyPr wrap="square" rtlCol="0">
            <a:spAutoFit/>
          </a:bodyPr>
          <a:lstStyle/>
          <a:p>
            <a:r>
              <a:rPr lang="en-US" sz="1000" dirty="0"/>
              <a:t>D.5:Payment Confirmation</a:t>
            </a:r>
          </a:p>
        </p:txBody>
      </p:sp>
      <p:sp>
        <p:nvSpPr>
          <p:cNvPr id="139" name="TextBox 138">
            <a:extLst>
              <a:ext uri="{FF2B5EF4-FFF2-40B4-BE49-F238E27FC236}">
                <a16:creationId xmlns:a16="http://schemas.microsoft.com/office/drawing/2014/main" id="{51DDF670-1267-4558-AC15-4C5957DEA96E}"/>
              </a:ext>
            </a:extLst>
          </p:cNvPr>
          <p:cNvSpPr txBox="1"/>
          <p:nvPr/>
        </p:nvSpPr>
        <p:spPr>
          <a:xfrm>
            <a:off x="5849245" y="6165495"/>
            <a:ext cx="1179284" cy="246221"/>
          </a:xfrm>
          <a:prstGeom prst="rect">
            <a:avLst/>
          </a:prstGeom>
          <a:noFill/>
        </p:spPr>
        <p:txBody>
          <a:bodyPr wrap="square" rtlCol="0">
            <a:spAutoFit/>
          </a:bodyPr>
          <a:lstStyle/>
          <a:p>
            <a:r>
              <a:rPr lang="en-US" sz="1000" dirty="0"/>
              <a:t>D.2:Payment info</a:t>
            </a:r>
          </a:p>
        </p:txBody>
      </p:sp>
    </p:spTree>
    <p:extLst>
      <p:ext uri="{BB962C8B-B14F-4D97-AF65-F5344CB8AC3E}">
        <p14:creationId xmlns:p14="http://schemas.microsoft.com/office/powerpoint/2010/main" val="260562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cxnSp>
        <p:nvCxnSpPr>
          <p:cNvPr id="28" name="Straight Connector 27">
            <a:extLst>
              <a:ext uri="{FF2B5EF4-FFF2-40B4-BE49-F238E27FC236}">
                <a16:creationId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B.8:Output Item List</a:t>
            </a:r>
          </a:p>
        </p:txBody>
      </p:sp>
      <p:sp>
        <p:nvSpPr>
          <p:cNvPr id="86" name="TextBox 85">
            <a:extLst>
              <a:ext uri="{FF2B5EF4-FFF2-40B4-BE49-F238E27FC236}">
                <a16:creationId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C.1:Cancel</a:t>
            </a:r>
          </a:p>
        </p:txBody>
      </p: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32BFD44-477D-4254-8CF5-E07A05BE86CB}"/>
              </a:ext>
            </a:extLst>
          </p:cNvPr>
          <p:cNvSpPr txBox="1"/>
          <p:nvPr/>
        </p:nvSpPr>
        <p:spPr>
          <a:xfrm>
            <a:off x="5548254" y="1571858"/>
            <a:ext cx="1179284" cy="246221"/>
          </a:xfrm>
          <a:prstGeom prst="rect">
            <a:avLst/>
          </a:prstGeom>
          <a:noFill/>
        </p:spPr>
        <p:txBody>
          <a:bodyPr wrap="square" rtlCol="0">
            <a:spAutoFit/>
          </a:bodyPr>
          <a:lstStyle/>
          <a:p>
            <a:r>
              <a:rPr lang="en-US" sz="1000" dirty="0"/>
              <a:t>C.2:Cancel</a:t>
            </a:r>
          </a:p>
        </p:txBody>
      </p:sp>
      <p:cxnSp>
        <p:nvCxnSpPr>
          <p:cNvPr id="113" name="Straight Arrow Connector 112">
            <a:extLst>
              <a:ext uri="{FF2B5EF4-FFF2-40B4-BE49-F238E27FC236}">
                <a16:creationId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49167" y="1730567"/>
            <a:ext cx="1491742" cy="246221"/>
          </a:xfrm>
          <a:prstGeom prst="rect">
            <a:avLst/>
          </a:prstGeom>
          <a:noFill/>
        </p:spPr>
        <p:txBody>
          <a:bodyPr wrap="square" rtlCol="0">
            <a:spAutoFit/>
          </a:bodyPr>
          <a:lstStyle/>
          <a:p>
            <a:r>
              <a:rPr lang="en-US" sz="1000" dirty="0"/>
              <a:t>C.7:Transaction canceled</a:t>
            </a:r>
          </a:p>
        </p:txBody>
      </p:sp>
      <p:sp>
        <p:nvSpPr>
          <p:cNvPr id="125" name="TextBox 124">
            <a:extLst>
              <a:ext uri="{FF2B5EF4-FFF2-40B4-BE49-F238E27FC236}">
                <a16:creationId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C.8:Reset screen</a:t>
            </a:r>
          </a:p>
        </p:txBody>
      </p:sp>
      <p:sp>
        <p:nvSpPr>
          <p:cNvPr id="126" name="TextBox 125">
            <a:extLst>
              <a:ext uri="{FF2B5EF4-FFF2-40B4-BE49-F238E27FC236}">
                <a16:creationId xmlns:a16="http://schemas.microsoft.com/office/drawing/2014/main" id="{FFC9D88D-7B7E-48FF-8C04-DACE63C50FBE}"/>
              </a:ext>
            </a:extLst>
          </p:cNvPr>
          <p:cNvSpPr txBox="1"/>
          <p:nvPr/>
        </p:nvSpPr>
        <p:spPr>
          <a:xfrm>
            <a:off x="9083193" y="3221207"/>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a16="http://schemas.microsoft.com/office/drawing/2014/main" id="{BD978D32-FB5E-45AD-9890-4E1FE4CAA0CC}"/>
              </a:ext>
            </a:extLst>
          </p:cNvPr>
          <p:cNvSpPr txBox="1"/>
          <p:nvPr/>
        </p:nvSpPr>
        <p:spPr>
          <a:xfrm>
            <a:off x="8228063" y="3486913"/>
            <a:ext cx="1179284" cy="246221"/>
          </a:xfrm>
          <a:prstGeom prst="rect">
            <a:avLst/>
          </a:prstGeom>
          <a:noFill/>
        </p:spPr>
        <p:txBody>
          <a:bodyPr wrap="square" rtlCol="0">
            <a:spAutoFit/>
          </a:bodyPr>
          <a:lstStyle/>
          <a:p>
            <a:r>
              <a:rPr lang="en-US" sz="1000" dirty="0"/>
              <a:t>B.6:Total</a:t>
            </a:r>
          </a:p>
        </p:txBody>
      </p:sp>
      <p:sp>
        <p:nvSpPr>
          <p:cNvPr id="57" name="TextBox 56">
            <a:extLst>
              <a:ext uri="{FF2B5EF4-FFF2-40B4-BE49-F238E27FC236}">
                <a16:creationId xmlns:a16="http://schemas.microsoft.com/office/drawing/2014/main" id="{3A70B3DC-FA73-4486-B807-4A4040CD3E4D}"/>
              </a:ext>
            </a:extLst>
          </p:cNvPr>
          <p:cNvSpPr txBox="1"/>
          <p:nvPr/>
        </p:nvSpPr>
        <p:spPr>
          <a:xfrm>
            <a:off x="8046557" y="2101235"/>
            <a:ext cx="1179284" cy="246221"/>
          </a:xfrm>
          <a:prstGeom prst="rect">
            <a:avLst/>
          </a:prstGeom>
          <a:noFill/>
        </p:spPr>
        <p:txBody>
          <a:bodyPr wrap="square" rtlCol="0">
            <a:spAutoFit/>
          </a:bodyPr>
          <a:lstStyle/>
          <a:p>
            <a:r>
              <a:rPr lang="en-US" sz="1000" dirty="0"/>
              <a:t>C.3:Clear Items</a:t>
            </a:r>
          </a:p>
        </p:txBody>
      </p:sp>
      <p:sp>
        <p:nvSpPr>
          <p:cNvPr id="58" name="TextBox 57">
            <a:extLst>
              <a:ext uri="{FF2B5EF4-FFF2-40B4-BE49-F238E27FC236}">
                <a16:creationId xmlns:a16="http://schemas.microsoft.com/office/drawing/2014/main" id="{E0F89CF6-91F2-4B2D-8DD2-CE2E4F993CCB}"/>
              </a:ext>
            </a:extLst>
          </p:cNvPr>
          <p:cNvSpPr txBox="1"/>
          <p:nvPr/>
        </p:nvSpPr>
        <p:spPr>
          <a:xfrm>
            <a:off x="8028105" y="2735883"/>
            <a:ext cx="1379242" cy="246221"/>
          </a:xfrm>
          <a:prstGeom prst="rect">
            <a:avLst/>
          </a:prstGeom>
          <a:noFill/>
        </p:spPr>
        <p:txBody>
          <a:bodyPr wrap="square" rtlCol="0">
            <a:spAutoFit/>
          </a:bodyPr>
          <a:lstStyle/>
          <a:p>
            <a:r>
              <a:rPr lang="en-US" sz="1000" dirty="0"/>
              <a:t>C.4:Clear Items done</a:t>
            </a:r>
          </a:p>
        </p:txBody>
      </p:sp>
      <p:sp>
        <p:nvSpPr>
          <p:cNvPr id="59" name="TextBox 58">
            <a:extLst>
              <a:ext uri="{FF2B5EF4-FFF2-40B4-BE49-F238E27FC236}">
                <a16:creationId xmlns:a16="http://schemas.microsoft.com/office/drawing/2014/main" id="{15AD6965-C355-47D9-A1DD-97D6A57E350B}"/>
              </a:ext>
            </a:extLst>
          </p:cNvPr>
          <p:cNvSpPr txBox="1"/>
          <p:nvPr/>
        </p:nvSpPr>
        <p:spPr>
          <a:xfrm>
            <a:off x="9583976" y="3364852"/>
            <a:ext cx="1179284" cy="246221"/>
          </a:xfrm>
          <a:prstGeom prst="rect">
            <a:avLst/>
          </a:prstGeom>
          <a:noFill/>
        </p:spPr>
        <p:txBody>
          <a:bodyPr wrap="square" rtlCol="0">
            <a:spAutoFit/>
          </a:bodyPr>
          <a:lstStyle/>
          <a:p>
            <a:r>
              <a:rPr lang="en-US" sz="1000" dirty="0"/>
              <a:t>C.5:Clear totals</a:t>
            </a:r>
          </a:p>
        </p:txBody>
      </p:sp>
      <p:sp>
        <p:nvSpPr>
          <p:cNvPr id="60" name="TextBox 59">
            <a:extLst>
              <a:ext uri="{FF2B5EF4-FFF2-40B4-BE49-F238E27FC236}">
                <a16:creationId xmlns:a16="http://schemas.microsoft.com/office/drawing/2014/main" id="{1288B416-B065-4FA8-99C0-2D29F1D3D396}"/>
              </a:ext>
            </a:extLst>
          </p:cNvPr>
          <p:cNvSpPr txBox="1"/>
          <p:nvPr/>
        </p:nvSpPr>
        <p:spPr>
          <a:xfrm>
            <a:off x="8228063" y="3714408"/>
            <a:ext cx="1179284" cy="246221"/>
          </a:xfrm>
          <a:prstGeom prst="rect">
            <a:avLst/>
          </a:prstGeom>
          <a:noFill/>
        </p:spPr>
        <p:txBody>
          <a:bodyPr wrap="square" rtlCol="0">
            <a:spAutoFit/>
          </a:bodyPr>
          <a:lstStyle/>
          <a:p>
            <a:r>
              <a:rPr lang="en-US" sz="1000" dirty="0"/>
              <a:t>C.6:Clear Confirm</a:t>
            </a:r>
          </a:p>
        </p:txBody>
      </p:sp>
      <p:sp>
        <p:nvSpPr>
          <p:cNvPr id="61" name="Rectangle 60">
            <a:extLst>
              <a:ext uri="{FF2B5EF4-FFF2-40B4-BE49-F238E27FC236}">
                <a16:creationId xmlns:a16="http://schemas.microsoft.com/office/drawing/2014/main" id="{46709E6A-B7EC-4D98-831F-BC16EAE48A48}"/>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Cancel Transaction</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Tree>
    <p:extLst>
      <p:ext uri="{BB962C8B-B14F-4D97-AF65-F5344CB8AC3E}">
        <p14:creationId xmlns:p14="http://schemas.microsoft.com/office/powerpoint/2010/main" val="178640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Restocker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2BB5BF9-BC78-494E-967E-C0B05358B38D}"/>
              </a:ext>
            </a:extLst>
          </p:cNvPr>
          <p:cNvSpPr txBox="1"/>
          <p:nvPr/>
        </p:nvSpPr>
        <p:spPr>
          <a:xfrm>
            <a:off x="3858128" y="3585277"/>
            <a:ext cx="1179284" cy="400110"/>
          </a:xfrm>
          <a:prstGeom prst="rect">
            <a:avLst/>
          </a:prstGeom>
          <a:noFill/>
        </p:spPr>
        <p:txBody>
          <a:bodyPr wrap="square" rtlCol="0">
            <a:spAutoFit/>
          </a:bodyPr>
          <a:lstStyle/>
          <a:p>
            <a:r>
              <a:rPr lang="en-US" sz="1000" dirty="0"/>
              <a:t>C.3:Change Inventory</a:t>
            </a:r>
          </a:p>
        </p:txBody>
      </p:sp>
      <p:sp>
        <p:nvSpPr>
          <p:cNvPr id="119" name="TextBox 118">
            <a:extLst>
              <a:ext uri="{FF2B5EF4-FFF2-40B4-BE49-F238E27FC236}">
                <a16:creationId xmlns:a16="http://schemas.microsoft.com/office/drawing/2014/main" id="{C8FDE27C-126B-48BE-ABE0-8507A25A798E}"/>
              </a:ext>
            </a:extLst>
          </p:cNvPr>
          <p:cNvSpPr txBox="1"/>
          <p:nvPr/>
        </p:nvSpPr>
        <p:spPr>
          <a:xfrm>
            <a:off x="2884453" y="3018138"/>
            <a:ext cx="1054762" cy="553998"/>
          </a:xfrm>
          <a:prstGeom prst="rect">
            <a:avLst/>
          </a:prstGeom>
          <a:noFill/>
        </p:spPr>
        <p:txBody>
          <a:bodyPr wrap="square" rtlCol="0">
            <a:spAutoFit/>
          </a:bodyPr>
          <a:lstStyle/>
          <a:p>
            <a:r>
              <a:rPr lang="en-US" sz="1000" dirty="0"/>
              <a:t>C.4:Change Inventory Confirmation</a:t>
            </a:r>
          </a:p>
        </p:txBody>
      </p:sp>
      <p:sp>
        <p:nvSpPr>
          <p:cNvPr id="124" name="TextBox 123">
            <a:extLst>
              <a:ext uri="{FF2B5EF4-FFF2-40B4-BE49-F238E27FC236}">
                <a16:creationId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128" name="Rectangle 127">
            <a:extLst>
              <a:ext uri="{FF2B5EF4-FFF2-40B4-BE49-F238E27FC236}">
                <a16:creationId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a16="http://schemas.microsoft.com/office/drawing/2014/main" id="{BF245EC8-4FB2-46F8-B34E-8F95EAF8EA35}"/>
              </a:ext>
            </a:extLst>
          </p:cNvPr>
          <p:cNvSpPr txBox="1"/>
          <p:nvPr/>
        </p:nvSpPr>
        <p:spPr>
          <a:xfrm>
            <a:off x="5374364" y="1741875"/>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a16="http://schemas.microsoft.com/office/drawing/2014/main" id="{0B616F47-2994-4D31-88D0-053126D281B9}"/>
              </a:ext>
            </a:extLst>
          </p:cNvPr>
          <p:cNvSpPr txBox="1"/>
          <p:nvPr/>
        </p:nvSpPr>
        <p:spPr>
          <a:xfrm>
            <a:off x="6646631" y="1690876"/>
            <a:ext cx="1340268" cy="246221"/>
          </a:xfrm>
          <a:prstGeom prst="rect">
            <a:avLst/>
          </a:prstGeom>
          <a:noFill/>
        </p:spPr>
        <p:txBody>
          <a:bodyPr wrap="square" rtlCol="0">
            <a:spAutoFit/>
          </a:bodyPr>
          <a:lstStyle/>
          <a:p>
            <a:r>
              <a:rPr lang="en-US" sz="1000" dirty="0"/>
              <a:t>C.5:Confirm Changes</a:t>
            </a:r>
          </a:p>
        </p:txBody>
      </p:sp>
      <p:sp>
        <p:nvSpPr>
          <p:cNvPr id="68" name="TextBox 67">
            <a:extLst>
              <a:ext uri="{FF2B5EF4-FFF2-40B4-BE49-F238E27FC236}">
                <a16:creationId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69" name="Rectangle 68">
            <a:extLst>
              <a:ext uri="{FF2B5EF4-FFF2-40B4-BE49-F238E27FC236}">
                <a16:creationId xmlns:a16="http://schemas.microsoft.com/office/drawing/2014/main" id="{7D64F677-23E2-4C5A-BC62-59851C531414}"/>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Restocking</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Tree>
    <p:extLst>
      <p:ext uri="{BB962C8B-B14F-4D97-AF65-F5344CB8AC3E}">
        <p14:creationId xmlns:p14="http://schemas.microsoft.com/office/powerpoint/2010/main" val="126639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Timer</a:t>
            </a:r>
          </a:p>
        </p:txBody>
      </p:sp>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2BB5BF9-BC78-494E-967E-C0B05358B38D}"/>
              </a:ext>
            </a:extLst>
          </p:cNvPr>
          <p:cNvSpPr txBox="1"/>
          <p:nvPr/>
        </p:nvSpPr>
        <p:spPr>
          <a:xfrm>
            <a:off x="7770408" y="2127824"/>
            <a:ext cx="1179284" cy="246221"/>
          </a:xfrm>
          <a:prstGeom prst="rect">
            <a:avLst/>
          </a:prstGeom>
          <a:noFill/>
        </p:spPr>
        <p:txBody>
          <a:bodyPr wrap="square" rtlCol="0">
            <a:spAutoFit/>
          </a:bodyPr>
          <a:lstStyle/>
          <a:p>
            <a:r>
              <a:rPr lang="en-US" sz="1000" dirty="0"/>
              <a:t>A.3:Inventory List</a:t>
            </a:r>
          </a:p>
        </p:txBody>
      </p:sp>
      <p:sp>
        <p:nvSpPr>
          <p:cNvPr id="119" name="TextBox 118">
            <a:extLst>
              <a:ext uri="{FF2B5EF4-FFF2-40B4-BE49-F238E27FC236}">
                <a16:creationId xmlns:a16="http://schemas.microsoft.com/office/drawing/2014/main" id="{C8FDE27C-126B-48BE-ABE0-8507A25A798E}"/>
              </a:ext>
            </a:extLst>
          </p:cNvPr>
          <p:cNvSpPr txBox="1"/>
          <p:nvPr/>
        </p:nvSpPr>
        <p:spPr>
          <a:xfrm>
            <a:off x="2759931" y="3018138"/>
            <a:ext cx="1179284" cy="246221"/>
          </a:xfrm>
          <a:prstGeom prst="rect">
            <a:avLst/>
          </a:prstGeom>
          <a:noFill/>
        </p:spPr>
        <p:txBody>
          <a:bodyPr wrap="square" rtlCol="0">
            <a:spAutoFit/>
          </a:bodyPr>
          <a:lstStyle/>
          <a:p>
            <a:r>
              <a:rPr lang="en-US" sz="1000" dirty="0"/>
              <a:t>A.2:List Inventory</a:t>
            </a:r>
          </a:p>
        </p:txBody>
      </p:sp>
      <p:sp>
        <p:nvSpPr>
          <p:cNvPr id="128" name="Rectangle 127">
            <a:extLst>
              <a:ext uri="{FF2B5EF4-FFF2-40B4-BE49-F238E27FC236}">
                <a16:creationId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11FB349-ED6A-4940-A33A-46E29A7FFB20}"/>
              </a:ext>
            </a:extLst>
          </p:cNvPr>
          <p:cNvSpPr txBox="1"/>
          <p:nvPr/>
        </p:nvSpPr>
        <p:spPr>
          <a:xfrm>
            <a:off x="5213380" y="1528098"/>
            <a:ext cx="1060171" cy="246221"/>
          </a:xfrm>
          <a:prstGeom prst="rect">
            <a:avLst/>
          </a:prstGeom>
          <a:noFill/>
        </p:spPr>
        <p:txBody>
          <a:bodyPr wrap="square" rtlCol="0">
            <a:spAutoFit/>
          </a:bodyPr>
          <a:lstStyle/>
          <a:p>
            <a:r>
              <a:rPr lang="en-US" sz="1000" dirty="0"/>
              <a:t>A.1:Time to Print</a:t>
            </a:r>
          </a:p>
        </p:txBody>
      </p:sp>
      <p:sp>
        <p:nvSpPr>
          <p:cNvPr id="69" name="Rectangle 68">
            <a:extLst>
              <a:ext uri="{FF2B5EF4-FFF2-40B4-BE49-F238E27FC236}">
                <a16:creationId xmlns:a16="http://schemas.microsoft.com/office/drawing/2014/main" id="{7D64F677-23E2-4C5A-BC62-59851C531414}"/>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Print Invent</a:t>
            </a:r>
            <a:r>
              <a:rPr lang="en-US" sz="3200" b="1" dirty="0">
                <a:ln w="9525">
                  <a:solidFill>
                    <a:schemeClr val="bg1"/>
                  </a:solidFill>
                  <a:prstDash val="solid"/>
                </a:ln>
                <a:effectLst>
                  <a:outerShdw blurRad="12700" dist="38100" dir="2700000" algn="tl" rotWithShape="0">
                    <a:schemeClr val="bg1">
                      <a:lumMod val="50000"/>
                    </a:schemeClr>
                  </a:outerShdw>
                </a:effectLst>
              </a:rPr>
              <a:t>ory</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
        <p:nvSpPr>
          <p:cNvPr id="28" name="Rectangle 27">
            <a:extLst>
              <a:ext uri="{FF2B5EF4-FFF2-40B4-BE49-F238E27FC236}">
                <a16:creationId xmlns:a16="http://schemas.microsoft.com/office/drawing/2014/main" id="{D40850D1-3A46-4C14-90B7-553BE84F6AD1}"/>
              </a:ext>
            </a:extLst>
          </p:cNvPr>
          <p:cNvSpPr/>
          <p:nvPr/>
        </p:nvSpPr>
        <p:spPr>
          <a:xfrm>
            <a:off x="9252183" y="219802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cxnSp>
        <p:nvCxnSpPr>
          <p:cNvPr id="29" name="Straight Connector 28">
            <a:extLst>
              <a:ext uri="{FF2B5EF4-FFF2-40B4-BE49-F238E27FC236}">
                <a16:creationId xmlns:a16="http://schemas.microsoft.com/office/drawing/2014/main" id="{164E234A-6D47-4750-90B4-5404410D3923}"/>
              </a:ext>
            </a:extLst>
          </p:cNvPr>
          <p:cNvCxnSpPr>
            <a:cxnSpLocks/>
            <a:stCxn id="28" idx="1"/>
            <a:endCxn id="8" idx="3"/>
          </p:cNvCxnSpPr>
          <p:nvPr/>
        </p:nvCxnSpPr>
        <p:spPr>
          <a:xfrm flipH="1">
            <a:off x="7617236" y="2571098"/>
            <a:ext cx="1634947" cy="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CC1F6-9959-45AD-9116-791B5F12F080}"/>
              </a:ext>
            </a:extLst>
          </p:cNvPr>
          <p:cNvCxnSpPr>
            <a:cxnSpLocks/>
          </p:cNvCxnSpPr>
          <p:nvPr/>
        </p:nvCxnSpPr>
        <p:spPr>
          <a:xfrm flipV="1">
            <a:off x="7770408" y="2409420"/>
            <a:ext cx="1198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C798B23-443D-432A-9E9C-DA801668830D}"/>
              </a:ext>
            </a:extLst>
          </p:cNvPr>
          <p:cNvSpPr txBox="1"/>
          <p:nvPr/>
        </p:nvSpPr>
        <p:spPr>
          <a:xfrm>
            <a:off x="4010528" y="3737677"/>
            <a:ext cx="1179284" cy="246221"/>
          </a:xfrm>
          <a:prstGeom prst="rect">
            <a:avLst/>
          </a:prstGeom>
          <a:noFill/>
        </p:spPr>
        <p:txBody>
          <a:bodyPr wrap="square" rtlCol="0">
            <a:spAutoFit/>
          </a:bodyPr>
          <a:lstStyle/>
          <a:p>
            <a:r>
              <a:rPr lang="en-US" sz="1000" dirty="0"/>
              <a:t>A.3:Inventory List</a:t>
            </a:r>
          </a:p>
        </p:txBody>
      </p:sp>
    </p:spTree>
    <p:extLst>
      <p:ext uri="{BB962C8B-B14F-4D97-AF65-F5344CB8AC3E}">
        <p14:creationId xmlns:p14="http://schemas.microsoft.com/office/powerpoint/2010/main" val="207979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2BB5BF9-BC78-494E-967E-C0B05358B38D}"/>
              </a:ext>
            </a:extLst>
          </p:cNvPr>
          <p:cNvSpPr txBox="1"/>
          <p:nvPr/>
        </p:nvSpPr>
        <p:spPr>
          <a:xfrm>
            <a:off x="4579396" y="4046134"/>
            <a:ext cx="1179284" cy="246221"/>
          </a:xfrm>
          <a:prstGeom prst="rect">
            <a:avLst/>
          </a:prstGeom>
          <a:noFill/>
        </p:spPr>
        <p:txBody>
          <a:bodyPr wrap="square" rtlCol="0">
            <a:spAutoFit/>
          </a:bodyPr>
          <a:lstStyle/>
          <a:p>
            <a:r>
              <a:rPr lang="en-US" sz="1000" dirty="0"/>
              <a:t>C.3:Print Log</a:t>
            </a:r>
          </a:p>
        </p:txBody>
      </p:sp>
      <p:sp>
        <p:nvSpPr>
          <p:cNvPr id="119" name="TextBox 118">
            <a:extLst>
              <a:ext uri="{FF2B5EF4-FFF2-40B4-BE49-F238E27FC236}">
                <a16:creationId xmlns:a16="http://schemas.microsoft.com/office/drawing/2014/main" id="{C8FDE27C-126B-48BE-ABE0-8507A25A798E}"/>
              </a:ext>
            </a:extLst>
          </p:cNvPr>
          <p:cNvSpPr txBox="1"/>
          <p:nvPr/>
        </p:nvSpPr>
        <p:spPr>
          <a:xfrm>
            <a:off x="3619372" y="3427250"/>
            <a:ext cx="1054762" cy="400110"/>
          </a:xfrm>
          <a:prstGeom prst="rect">
            <a:avLst/>
          </a:prstGeom>
          <a:noFill/>
        </p:spPr>
        <p:txBody>
          <a:bodyPr wrap="square" rtlCol="0">
            <a:spAutoFit/>
          </a:bodyPr>
          <a:lstStyle/>
          <a:p>
            <a:r>
              <a:rPr lang="en-US" sz="1000" dirty="0"/>
              <a:t>C.4:Print Confirmation</a:t>
            </a:r>
          </a:p>
        </p:txBody>
      </p:sp>
      <p:sp>
        <p:nvSpPr>
          <p:cNvPr id="124" name="TextBox 123">
            <a:extLst>
              <a:ext uri="{FF2B5EF4-FFF2-40B4-BE49-F238E27FC236}">
                <a16:creationId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128" name="Rectangle 127">
            <a:extLst>
              <a:ext uri="{FF2B5EF4-FFF2-40B4-BE49-F238E27FC236}">
                <a16:creationId xmlns:a16="http://schemas.microsoft.com/office/drawing/2014/main" id="{3FA08F80-B247-4A3E-8DE1-CE8F038CE53F}"/>
              </a:ext>
            </a:extLst>
          </p:cNvPr>
          <p:cNvSpPr/>
          <p:nvPr/>
        </p:nvSpPr>
        <p:spPr>
          <a:xfrm>
            <a:off x="2200656" y="533930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29" name="Straight Arrow Connector 128">
            <a:extLst>
              <a:ext uri="{FF2B5EF4-FFF2-40B4-BE49-F238E27FC236}">
                <a16:creationId xmlns:a16="http://schemas.microsoft.com/office/drawing/2014/main" id="{60F3311F-71C5-4C11-9493-ABAB7B43E49D}"/>
              </a:ext>
            </a:extLst>
          </p:cNvPr>
          <p:cNvCxnSpPr>
            <a:cxnSpLocks/>
          </p:cNvCxnSpPr>
          <p:nvPr/>
        </p:nvCxnSpPr>
        <p:spPr>
          <a:xfrm flipV="1">
            <a:off x="3425167" y="2948025"/>
            <a:ext cx="1664915" cy="198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BD5C623-5685-4C69-9022-25793F5DE064}"/>
              </a:ext>
            </a:extLst>
          </p:cNvPr>
          <p:cNvCxnSpPr>
            <a:cxnSpLocks/>
          </p:cNvCxnSpPr>
          <p:nvPr/>
        </p:nvCxnSpPr>
        <p:spPr>
          <a:xfrm flipH="1">
            <a:off x="3738067" y="3043995"/>
            <a:ext cx="1673105" cy="2069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099296E-A6EA-4411-B36D-93A346DA0812}"/>
              </a:ext>
            </a:extLst>
          </p:cNvPr>
          <p:cNvCxnSpPr>
            <a:cxnSpLocks/>
          </p:cNvCxnSpPr>
          <p:nvPr/>
        </p:nvCxnSpPr>
        <p:spPr>
          <a:xfrm flipV="1">
            <a:off x="3292335" y="2948025"/>
            <a:ext cx="2020613" cy="2391284"/>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a16="http://schemas.microsoft.com/office/drawing/2014/main" id="{BF245EC8-4FB2-46F8-B34E-8F95EAF8EA35}"/>
              </a:ext>
            </a:extLst>
          </p:cNvPr>
          <p:cNvSpPr txBox="1"/>
          <p:nvPr/>
        </p:nvSpPr>
        <p:spPr>
          <a:xfrm>
            <a:off x="5374364" y="1741875"/>
            <a:ext cx="1179284" cy="246221"/>
          </a:xfrm>
          <a:prstGeom prst="rect">
            <a:avLst/>
          </a:prstGeom>
          <a:noFill/>
        </p:spPr>
        <p:txBody>
          <a:bodyPr wrap="square" rtlCol="0">
            <a:spAutoFit/>
          </a:bodyPr>
          <a:lstStyle/>
          <a:p>
            <a:r>
              <a:rPr lang="en-US" sz="1000" dirty="0"/>
              <a:t>C.2:Selection</a:t>
            </a:r>
          </a:p>
        </p:txBody>
      </p:sp>
      <p:sp>
        <p:nvSpPr>
          <p:cNvPr id="69" name="Rectangle 68">
            <a:extLst>
              <a:ext uri="{FF2B5EF4-FFF2-40B4-BE49-F238E27FC236}">
                <a16:creationId xmlns:a16="http://schemas.microsoft.com/office/drawing/2014/main" id="{7D64F677-23E2-4C5A-BC62-59851C531414}"/>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Print Transaction Log</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
        <p:nvSpPr>
          <p:cNvPr id="30" name="TextBox 29">
            <a:extLst>
              <a:ext uri="{FF2B5EF4-FFF2-40B4-BE49-F238E27FC236}">
                <a16:creationId xmlns:a16="http://schemas.microsoft.com/office/drawing/2014/main" id="{5F2A2871-7911-49D3-BF13-87400ADE5AF5}"/>
              </a:ext>
            </a:extLst>
          </p:cNvPr>
          <p:cNvSpPr txBox="1"/>
          <p:nvPr/>
        </p:nvSpPr>
        <p:spPr>
          <a:xfrm>
            <a:off x="7770408" y="2127824"/>
            <a:ext cx="1179284" cy="246221"/>
          </a:xfrm>
          <a:prstGeom prst="rect">
            <a:avLst/>
          </a:prstGeom>
          <a:noFill/>
        </p:spPr>
        <p:txBody>
          <a:bodyPr wrap="square" rtlCol="0">
            <a:spAutoFit/>
          </a:bodyPr>
          <a:lstStyle/>
          <a:p>
            <a:r>
              <a:rPr lang="en-US" sz="1000" dirty="0"/>
              <a:t>C.5:Transaction log</a:t>
            </a:r>
          </a:p>
        </p:txBody>
      </p:sp>
      <p:sp>
        <p:nvSpPr>
          <p:cNvPr id="31" name="Rectangle 30">
            <a:extLst>
              <a:ext uri="{FF2B5EF4-FFF2-40B4-BE49-F238E27FC236}">
                <a16:creationId xmlns:a16="http://schemas.microsoft.com/office/drawing/2014/main" id="{F0864972-E21C-4BB7-B19A-B53B495A32B9}"/>
              </a:ext>
            </a:extLst>
          </p:cNvPr>
          <p:cNvSpPr/>
          <p:nvPr/>
        </p:nvSpPr>
        <p:spPr>
          <a:xfrm>
            <a:off x="9252183" y="219802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cxnSp>
        <p:nvCxnSpPr>
          <p:cNvPr id="32" name="Straight Connector 31">
            <a:extLst>
              <a:ext uri="{FF2B5EF4-FFF2-40B4-BE49-F238E27FC236}">
                <a16:creationId xmlns:a16="http://schemas.microsoft.com/office/drawing/2014/main" id="{697DAACA-3C7C-4772-9704-2A0975DB01FD}"/>
              </a:ext>
            </a:extLst>
          </p:cNvPr>
          <p:cNvCxnSpPr>
            <a:cxnSpLocks/>
            <a:stCxn id="31" idx="1"/>
          </p:cNvCxnSpPr>
          <p:nvPr/>
        </p:nvCxnSpPr>
        <p:spPr>
          <a:xfrm flipH="1">
            <a:off x="7617236" y="2571098"/>
            <a:ext cx="1634947" cy="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8A6B40-CDBC-4DE5-B7B1-CAA448DE7A2A}"/>
              </a:ext>
            </a:extLst>
          </p:cNvPr>
          <p:cNvCxnSpPr>
            <a:cxnSpLocks/>
          </p:cNvCxnSpPr>
          <p:nvPr/>
        </p:nvCxnSpPr>
        <p:spPr>
          <a:xfrm flipV="1">
            <a:off x="7770408" y="2409420"/>
            <a:ext cx="1198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87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27" name="Rectangle 26">
            <a:extLst>
              <a:ext uri="{FF2B5EF4-FFF2-40B4-BE49-F238E27FC236}">
                <a16:creationId xmlns:a16="http://schemas.microsoft.com/office/drawing/2014/main" id="{8B446620-A24A-4CC5-A113-067C0A7A06DE}"/>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cxnSp>
        <p:nvCxnSpPr>
          <p:cNvPr id="28" name="Straight Connector 27">
            <a:extLst>
              <a:ext uri="{FF2B5EF4-FFF2-40B4-BE49-F238E27FC236}">
                <a16:creationId xmlns:a16="http://schemas.microsoft.com/office/drawing/2014/main" id="{BCFECC41-4D3A-449B-9B8C-166A0D0D244D}"/>
              </a:ext>
            </a:extLst>
          </p:cNvPr>
          <p:cNvCxnSpPr>
            <a:cxnSpLocks/>
            <a:endCxn id="27"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CD4868B-4A27-4208-9467-FBBD38ADC0C4}"/>
              </a:ext>
            </a:extLst>
          </p:cNvPr>
          <p:cNvSpPr txBox="1"/>
          <p:nvPr/>
        </p:nvSpPr>
        <p:spPr>
          <a:xfrm>
            <a:off x="7935005" y="2113824"/>
            <a:ext cx="1179284" cy="400110"/>
          </a:xfrm>
          <a:prstGeom prst="rect">
            <a:avLst/>
          </a:prstGeom>
          <a:noFill/>
        </p:spPr>
        <p:txBody>
          <a:bodyPr wrap="square" rtlCol="0">
            <a:spAutoFit/>
          </a:bodyPr>
          <a:lstStyle/>
          <a:p>
            <a:r>
              <a:rPr lang="en-US" sz="1000" dirty="0"/>
              <a:t>C.3:Change Transaction data</a:t>
            </a:r>
          </a:p>
        </p:txBody>
      </p:sp>
      <p:cxnSp>
        <p:nvCxnSpPr>
          <p:cNvPr id="30" name="Straight Arrow Connector 29">
            <a:extLst>
              <a:ext uri="{FF2B5EF4-FFF2-40B4-BE49-F238E27FC236}">
                <a16:creationId xmlns:a16="http://schemas.microsoft.com/office/drawing/2014/main" id="{4DF1182D-7508-41B7-AD36-A4D873490D50}"/>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2CCE181-DCD9-4F28-9A1B-FB82DA207EAA}"/>
              </a:ext>
            </a:extLst>
          </p:cNvPr>
          <p:cNvSpPr txBox="1"/>
          <p:nvPr/>
        </p:nvSpPr>
        <p:spPr>
          <a:xfrm>
            <a:off x="8047329" y="2635967"/>
            <a:ext cx="1396593" cy="400110"/>
          </a:xfrm>
          <a:prstGeom prst="rect">
            <a:avLst/>
          </a:prstGeom>
          <a:noFill/>
        </p:spPr>
        <p:txBody>
          <a:bodyPr wrap="square" rtlCol="0">
            <a:spAutoFit/>
          </a:bodyPr>
          <a:lstStyle/>
          <a:p>
            <a:r>
              <a:rPr lang="en-US" sz="1000" dirty="0"/>
              <a:t>C.4:Show transaction changes</a:t>
            </a:r>
          </a:p>
        </p:txBody>
      </p:sp>
      <p:cxnSp>
        <p:nvCxnSpPr>
          <p:cNvPr id="32" name="Straight Arrow Connector 31">
            <a:extLst>
              <a:ext uri="{FF2B5EF4-FFF2-40B4-BE49-F238E27FC236}">
                <a16:creationId xmlns:a16="http://schemas.microsoft.com/office/drawing/2014/main" id="{3A2F9653-C766-4751-94EA-DDDB531BCCF0}"/>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23D4D97-1AF2-4AFD-9F92-C53AC7285AD0}"/>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Manage Product T</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ransaction Case</a:t>
            </a:r>
          </a:p>
        </p:txBody>
      </p:sp>
    </p:spTree>
    <p:extLst>
      <p:ext uri="{BB962C8B-B14F-4D97-AF65-F5344CB8AC3E}">
        <p14:creationId xmlns:p14="http://schemas.microsoft.com/office/powerpoint/2010/main" val="146898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33" name="Rectangle 32">
            <a:extLst>
              <a:ext uri="{FF2B5EF4-FFF2-40B4-BE49-F238E27FC236}">
                <a16:creationId xmlns:a16="http://schemas.microsoft.com/office/drawing/2014/main" id="{78CF6CF3-75BE-4FA4-AB5B-1A90451CBC59}"/>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cxnSp>
        <p:nvCxnSpPr>
          <p:cNvPr id="34" name="Straight Connector 33">
            <a:extLst>
              <a:ext uri="{FF2B5EF4-FFF2-40B4-BE49-F238E27FC236}">
                <a16:creationId xmlns:a16="http://schemas.microsoft.com/office/drawing/2014/main" id="{85B960A3-F772-4CC0-A84A-F110F46DC9DC}"/>
              </a:ext>
            </a:extLst>
          </p:cNvPr>
          <p:cNvCxnSpPr>
            <a:cxnSpLocks/>
            <a:endCxn id="33"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D75A027-AC72-4388-B5D9-29B1AB0D3E86}"/>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1516EE-19AA-4241-9353-E2F5D11C3959}"/>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439A28-03F4-4679-A2F9-F6C488BF2B76}"/>
              </a:ext>
            </a:extLst>
          </p:cNvPr>
          <p:cNvSpPr txBox="1"/>
          <p:nvPr/>
        </p:nvSpPr>
        <p:spPr>
          <a:xfrm>
            <a:off x="8770918" y="2995505"/>
            <a:ext cx="1179284" cy="246221"/>
          </a:xfrm>
          <a:prstGeom prst="rect">
            <a:avLst/>
          </a:prstGeom>
          <a:noFill/>
        </p:spPr>
        <p:txBody>
          <a:bodyPr wrap="square" rtlCol="0">
            <a:spAutoFit/>
          </a:bodyPr>
          <a:lstStyle/>
          <a:p>
            <a:r>
              <a:rPr lang="en-US" sz="1000" dirty="0"/>
              <a:t>C.3:Update total</a:t>
            </a:r>
          </a:p>
        </p:txBody>
      </p:sp>
      <p:sp>
        <p:nvSpPr>
          <p:cNvPr id="38" name="TextBox 37">
            <a:extLst>
              <a:ext uri="{FF2B5EF4-FFF2-40B4-BE49-F238E27FC236}">
                <a16:creationId xmlns:a16="http://schemas.microsoft.com/office/drawing/2014/main" id="{10F51F56-BABE-40F0-A554-D78B6885A403}"/>
              </a:ext>
            </a:extLst>
          </p:cNvPr>
          <p:cNvSpPr txBox="1"/>
          <p:nvPr/>
        </p:nvSpPr>
        <p:spPr>
          <a:xfrm>
            <a:off x="7825915" y="3511241"/>
            <a:ext cx="1179284" cy="246221"/>
          </a:xfrm>
          <a:prstGeom prst="rect">
            <a:avLst/>
          </a:prstGeom>
          <a:noFill/>
        </p:spPr>
        <p:txBody>
          <a:bodyPr wrap="square" rtlCol="0">
            <a:spAutoFit/>
          </a:bodyPr>
          <a:lstStyle/>
          <a:p>
            <a:r>
              <a:rPr lang="en-US" sz="1000" dirty="0"/>
              <a:t>C.4:Updated Total</a:t>
            </a:r>
          </a:p>
        </p:txBody>
      </p:sp>
      <p:sp>
        <p:nvSpPr>
          <p:cNvPr id="39" name="Rectangle 38">
            <a:extLst>
              <a:ext uri="{FF2B5EF4-FFF2-40B4-BE49-F238E27FC236}">
                <a16:creationId xmlns:a16="http://schemas.microsoft.com/office/drawing/2014/main" id="{78D82D0A-05FD-4FA5-A65C-F55D58346726}"/>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Manage Financial Transaction Case</a:t>
            </a:r>
          </a:p>
        </p:txBody>
      </p:sp>
    </p:spTree>
    <p:extLst>
      <p:ext uri="{BB962C8B-B14F-4D97-AF65-F5344CB8AC3E}">
        <p14:creationId xmlns:p14="http://schemas.microsoft.com/office/powerpoint/2010/main" val="35034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3358</TotalTime>
  <Words>2660</Words>
  <Application>Microsoft Office PowerPoint</Application>
  <PresentationFormat>Widescreen</PresentationFormat>
  <Paragraphs>466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Documentation</vt:lpstr>
      <vt:lpstr>Index Page</vt:lpstr>
      <vt:lpstr>Manager Menu Page</vt:lpstr>
      <vt:lpstr>Restocker Menu Page</vt:lpstr>
      <vt:lpstr>Order Confirmation Page</vt:lpstr>
      <vt:lpstr>Explanation of System Implementation</vt:lpstr>
      <vt:lpstr>Explanation of System Communication</vt:lpstr>
      <vt:lpstr>Explanation of Software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Riggs</dc:creator>
  <cp:lastModifiedBy>Aaron Turner</cp:lastModifiedBy>
  <cp:revision>66</cp:revision>
  <dcterms:created xsi:type="dcterms:W3CDTF">2017-10-26T03:36:51Z</dcterms:created>
  <dcterms:modified xsi:type="dcterms:W3CDTF">2017-12-04T07:32:52Z</dcterms:modified>
</cp:coreProperties>
</file>