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Ultra-Bold" charset="1" panose="00000900000000000000"/>
      <p:regular r:id="rId17"/>
    </p:embeddedFont>
    <p:embeddedFont>
      <p:font typeface="Montserrat Medium" charset="1" panose="000006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7429" y="4302686"/>
            <a:ext cx="5132756" cy="840814"/>
            <a:chOff x="0" y="0"/>
            <a:chExt cx="1351837" cy="221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1837" cy="221449"/>
            </a:xfrm>
            <a:custGeom>
              <a:avLst/>
              <a:gdLst/>
              <a:ahLst/>
              <a:cxnLst/>
              <a:rect r="r" b="b" t="t" l="l"/>
              <a:pathLst>
                <a:path h="221449" w="1351837">
                  <a:moveTo>
                    <a:pt x="76925" y="0"/>
                  </a:moveTo>
                  <a:lnTo>
                    <a:pt x="1274912" y="0"/>
                  </a:lnTo>
                  <a:cubicBezTo>
                    <a:pt x="1295314" y="0"/>
                    <a:pt x="1314880" y="8105"/>
                    <a:pt x="1329306" y="22531"/>
                  </a:cubicBezTo>
                  <a:cubicBezTo>
                    <a:pt x="1343732" y="36957"/>
                    <a:pt x="1351837" y="56523"/>
                    <a:pt x="1351837" y="76925"/>
                  </a:cubicBezTo>
                  <a:lnTo>
                    <a:pt x="1351837" y="144524"/>
                  </a:lnTo>
                  <a:cubicBezTo>
                    <a:pt x="1351837" y="164926"/>
                    <a:pt x="1343732" y="184492"/>
                    <a:pt x="1329306" y="198918"/>
                  </a:cubicBezTo>
                  <a:cubicBezTo>
                    <a:pt x="1314880" y="213344"/>
                    <a:pt x="1295314" y="221449"/>
                    <a:pt x="1274912" y="221449"/>
                  </a:cubicBezTo>
                  <a:lnTo>
                    <a:pt x="76925" y="221449"/>
                  </a:lnTo>
                  <a:cubicBezTo>
                    <a:pt x="56523" y="221449"/>
                    <a:pt x="36957" y="213344"/>
                    <a:pt x="22531" y="198918"/>
                  </a:cubicBezTo>
                  <a:cubicBezTo>
                    <a:pt x="8105" y="184492"/>
                    <a:pt x="0" y="164926"/>
                    <a:pt x="0" y="144524"/>
                  </a:cubicBezTo>
                  <a:lnTo>
                    <a:pt x="0" y="76925"/>
                  </a:lnTo>
                  <a:cubicBezTo>
                    <a:pt x="0" y="56523"/>
                    <a:pt x="8105" y="36957"/>
                    <a:pt x="22531" y="22531"/>
                  </a:cubicBezTo>
                  <a:cubicBezTo>
                    <a:pt x="36957" y="8105"/>
                    <a:pt x="56523" y="0"/>
                    <a:pt x="76925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51837" cy="259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68707" y="1784701"/>
            <a:ext cx="12452287" cy="12452287"/>
          </a:xfrm>
          <a:custGeom>
            <a:avLst/>
            <a:gdLst/>
            <a:ahLst/>
            <a:cxnLst/>
            <a:rect r="r" b="b" t="t" l="l"/>
            <a:pathLst>
              <a:path h="12452287" w="12452287">
                <a:moveTo>
                  <a:pt x="0" y="0"/>
                </a:moveTo>
                <a:lnTo>
                  <a:pt x="12452287" y="0"/>
                </a:lnTo>
                <a:lnTo>
                  <a:pt x="12452287" y="12452286"/>
                </a:lnTo>
                <a:lnTo>
                  <a:pt x="0" y="12452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11157" y="2792049"/>
            <a:ext cx="8836130" cy="6667262"/>
          </a:xfrm>
          <a:custGeom>
            <a:avLst/>
            <a:gdLst/>
            <a:ahLst/>
            <a:cxnLst/>
            <a:rect r="r" b="b" t="t" l="l"/>
            <a:pathLst>
              <a:path h="6667262" w="8836130">
                <a:moveTo>
                  <a:pt x="0" y="0"/>
                </a:moveTo>
                <a:lnTo>
                  <a:pt x="8836130" y="0"/>
                </a:lnTo>
                <a:lnTo>
                  <a:pt x="8836130" y="6667262"/>
                </a:lnTo>
                <a:lnTo>
                  <a:pt x="0" y="6667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11940" y="-2923420"/>
            <a:ext cx="3952120" cy="395212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52225" y="300361"/>
            <a:ext cx="9213917" cy="5006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sz="9500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EMPLOYEE ATTRITION PREDICTION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9374" y="5143500"/>
            <a:ext cx="7974049" cy="4275706"/>
            <a:chOff x="0" y="0"/>
            <a:chExt cx="2100161" cy="1126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0161" cy="1126112"/>
            </a:xfrm>
            <a:custGeom>
              <a:avLst/>
              <a:gdLst/>
              <a:ahLst/>
              <a:cxnLst/>
              <a:rect r="r" b="b" t="t" l="l"/>
              <a:pathLst>
                <a:path h="1126112" w="2100161">
                  <a:moveTo>
                    <a:pt x="49515" y="0"/>
                  </a:moveTo>
                  <a:lnTo>
                    <a:pt x="2050646" y="0"/>
                  </a:lnTo>
                  <a:cubicBezTo>
                    <a:pt x="2077992" y="0"/>
                    <a:pt x="2100161" y="22169"/>
                    <a:pt x="2100161" y="49515"/>
                  </a:cubicBezTo>
                  <a:lnTo>
                    <a:pt x="2100161" y="1076597"/>
                  </a:lnTo>
                  <a:cubicBezTo>
                    <a:pt x="2100161" y="1089729"/>
                    <a:pt x="2094944" y="1102323"/>
                    <a:pt x="2085658" y="1111609"/>
                  </a:cubicBezTo>
                  <a:cubicBezTo>
                    <a:pt x="2076372" y="1120895"/>
                    <a:pt x="2063778" y="1126112"/>
                    <a:pt x="2050646" y="1126112"/>
                  </a:cubicBezTo>
                  <a:lnTo>
                    <a:pt x="49515" y="1126112"/>
                  </a:lnTo>
                  <a:cubicBezTo>
                    <a:pt x="36383" y="1126112"/>
                    <a:pt x="23789" y="1120895"/>
                    <a:pt x="14503" y="1111609"/>
                  </a:cubicBezTo>
                  <a:cubicBezTo>
                    <a:pt x="5217" y="1102323"/>
                    <a:pt x="0" y="1089729"/>
                    <a:pt x="0" y="1076597"/>
                  </a:cubicBezTo>
                  <a:lnTo>
                    <a:pt x="0" y="49515"/>
                  </a:lnTo>
                  <a:cubicBezTo>
                    <a:pt x="0" y="36383"/>
                    <a:pt x="5217" y="23789"/>
                    <a:pt x="14503" y="14503"/>
                  </a:cubicBezTo>
                  <a:cubicBezTo>
                    <a:pt x="23789" y="5217"/>
                    <a:pt x="36383" y="0"/>
                    <a:pt x="49515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0161" cy="11642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41668" y="4140496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6063" y="1825603"/>
            <a:ext cx="8556388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MEET THE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7136" y="6500884"/>
            <a:ext cx="284474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shrouq osama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44226" y="6548509"/>
            <a:ext cx="284474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shahd tarek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773" y="7423785"/>
            <a:ext cx="392943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merna elsayed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49183" y="7423785"/>
            <a:ext cx="353384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mawada alsayed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880181" y="-2434810"/>
            <a:ext cx="3952120" cy="395212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25287" y="3524250"/>
            <a:ext cx="675419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project was a collaborative effort by our talented team.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416348" y="3749042"/>
            <a:ext cx="9095723" cy="6532383"/>
          </a:xfrm>
          <a:custGeom>
            <a:avLst/>
            <a:gdLst/>
            <a:ahLst/>
            <a:cxnLst/>
            <a:rect r="r" b="b" t="t" l="l"/>
            <a:pathLst>
              <a:path h="6532383" w="9095723">
                <a:moveTo>
                  <a:pt x="0" y="0"/>
                </a:moveTo>
                <a:lnTo>
                  <a:pt x="9095722" y="0"/>
                </a:lnTo>
                <a:lnTo>
                  <a:pt x="9095722" y="6532383"/>
                </a:lnTo>
                <a:lnTo>
                  <a:pt x="0" y="6532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328183" y="4469869"/>
            <a:ext cx="2088165" cy="208816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15382" y="8404860"/>
            <a:ext cx="2088165" cy="208816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9398" y="2279949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96475" y="1305873"/>
            <a:ext cx="6433259" cy="7675255"/>
          </a:xfrm>
          <a:custGeom>
            <a:avLst/>
            <a:gdLst/>
            <a:ahLst/>
            <a:cxnLst/>
            <a:rect r="r" b="b" t="t" l="l"/>
            <a:pathLst>
              <a:path h="7675255" w="6433259">
                <a:moveTo>
                  <a:pt x="0" y="0"/>
                </a:moveTo>
                <a:lnTo>
                  <a:pt x="6433259" y="0"/>
                </a:lnTo>
                <a:lnTo>
                  <a:pt x="6433259" y="7675254"/>
                </a:lnTo>
                <a:lnTo>
                  <a:pt x="0" y="7675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5287" y="1324221"/>
            <a:ext cx="7518713" cy="201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569" y="2794581"/>
            <a:ext cx="5047460" cy="201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5863" y="3814124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35992" y="1748476"/>
            <a:ext cx="7393405" cy="6321361"/>
          </a:xfrm>
          <a:custGeom>
            <a:avLst/>
            <a:gdLst/>
            <a:ahLst/>
            <a:cxnLst/>
            <a:rect r="r" b="b" t="t" l="l"/>
            <a:pathLst>
              <a:path h="6321361" w="7393405">
                <a:moveTo>
                  <a:pt x="0" y="0"/>
                </a:moveTo>
                <a:lnTo>
                  <a:pt x="7393405" y="0"/>
                </a:lnTo>
                <a:lnTo>
                  <a:pt x="7393405" y="6321361"/>
                </a:lnTo>
                <a:lnTo>
                  <a:pt x="0" y="632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4369" y="2019300"/>
            <a:ext cx="5882145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8907" y="3332655"/>
            <a:ext cx="815903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Designing a predictive model to identify employees at risk of leaving the organization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11940" y="-2923420"/>
            <a:ext cx="3952120" cy="39521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3976" y="5702333"/>
            <a:ext cx="7974049" cy="3876543"/>
            <a:chOff x="0" y="0"/>
            <a:chExt cx="2100161" cy="1020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0161" cy="1020982"/>
            </a:xfrm>
            <a:custGeom>
              <a:avLst/>
              <a:gdLst/>
              <a:ahLst/>
              <a:cxnLst/>
              <a:rect r="r" b="b" t="t" l="l"/>
              <a:pathLst>
                <a:path h="1020982" w="2100161">
                  <a:moveTo>
                    <a:pt x="49515" y="0"/>
                  </a:moveTo>
                  <a:lnTo>
                    <a:pt x="2050646" y="0"/>
                  </a:lnTo>
                  <a:cubicBezTo>
                    <a:pt x="2077992" y="0"/>
                    <a:pt x="2100161" y="22169"/>
                    <a:pt x="2100161" y="49515"/>
                  </a:cubicBezTo>
                  <a:lnTo>
                    <a:pt x="2100161" y="971467"/>
                  </a:lnTo>
                  <a:cubicBezTo>
                    <a:pt x="2100161" y="984599"/>
                    <a:pt x="2094944" y="997194"/>
                    <a:pt x="2085658" y="1006480"/>
                  </a:cubicBezTo>
                  <a:cubicBezTo>
                    <a:pt x="2076372" y="1015766"/>
                    <a:pt x="2063778" y="1020982"/>
                    <a:pt x="2050646" y="1020982"/>
                  </a:cubicBezTo>
                  <a:lnTo>
                    <a:pt x="49515" y="1020982"/>
                  </a:lnTo>
                  <a:cubicBezTo>
                    <a:pt x="36383" y="1020982"/>
                    <a:pt x="23789" y="1015766"/>
                    <a:pt x="14503" y="1006480"/>
                  </a:cubicBezTo>
                  <a:cubicBezTo>
                    <a:pt x="5217" y="997194"/>
                    <a:pt x="0" y="984599"/>
                    <a:pt x="0" y="971467"/>
                  </a:cubicBezTo>
                  <a:lnTo>
                    <a:pt x="0" y="49515"/>
                  </a:lnTo>
                  <a:cubicBezTo>
                    <a:pt x="0" y="36383"/>
                    <a:pt x="5217" y="23789"/>
                    <a:pt x="14503" y="14503"/>
                  </a:cubicBezTo>
                  <a:cubicBezTo>
                    <a:pt x="23789" y="5217"/>
                    <a:pt x="36383" y="0"/>
                    <a:pt x="49515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0161" cy="1059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94581" y="2608649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94581" y="2770934"/>
            <a:ext cx="8157169" cy="6607307"/>
          </a:xfrm>
          <a:custGeom>
            <a:avLst/>
            <a:gdLst/>
            <a:ahLst/>
            <a:cxnLst/>
            <a:rect r="r" b="b" t="t" l="l"/>
            <a:pathLst>
              <a:path h="6607307" w="8157169">
                <a:moveTo>
                  <a:pt x="0" y="0"/>
                </a:moveTo>
                <a:lnTo>
                  <a:pt x="8157170" y="0"/>
                </a:lnTo>
                <a:lnTo>
                  <a:pt x="8157170" y="6607308"/>
                </a:lnTo>
                <a:lnTo>
                  <a:pt x="0" y="6607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84036" y="651820"/>
            <a:ext cx="821054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7553" y="1751627"/>
            <a:ext cx="7423200" cy="560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6"/>
              </a:lnSpc>
            </a:pPr>
            <a:r>
              <a:rPr lang="en-US" sz="3169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Losing valuable employees is costly for organizations.</a:t>
            </a:r>
          </a:p>
          <a:p>
            <a:pPr algn="l" marL="684229" indent="-342114" lvl="1">
              <a:lnSpc>
                <a:spcPts val="4436"/>
              </a:lnSpc>
              <a:buFont typeface="Arial"/>
              <a:buChar char="•"/>
            </a:pPr>
            <a:r>
              <a:rPr lang="en-US" b="true" sz="316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 costs of recruiting, training, and onboarding.</a:t>
            </a:r>
          </a:p>
          <a:p>
            <a:pPr algn="l" marL="684229" indent="-342114" lvl="1">
              <a:lnSpc>
                <a:spcPts val="4436"/>
              </a:lnSpc>
              <a:buFont typeface="Arial"/>
              <a:buChar char="•"/>
            </a:pPr>
            <a:r>
              <a:rPr lang="en-US" b="true" sz="316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Impact on productivity and morale.</a:t>
            </a:r>
          </a:p>
          <a:p>
            <a:pPr algn="l">
              <a:lnSpc>
                <a:spcPts val="4436"/>
              </a:lnSpc>
            </a:pPr>
          </a:p>
          <a:p>
            <a:pPr algn="l" marL="684229" indent="-342114" lvl="1">
              <a:lnSpc>
                <a:spcPts val="4436"/>
              </a:lnSpc>
              <a:buFont typeface="Arial"/>
              <a:buChar char="•"/>
            </a:pPr>
          </a:p>
          <a:p>
            <a:pPr algn="l">
              <a:lnSpc>
                <a:spcPts val="4436"/>
              </a:lnSpc>
            </a:pPr>
          </a:p>
          <a:p>
            <a:pPr algn="l">
              <a:lnSpc>
                <a:spcPts val="443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45719" y="6007913"/>
            <a:ext cx="5028983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USING MACHINE LEARNING, WE AIM 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7553" y="7536782"/>
            <a:ext cx="6990411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229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 employee attrition.</a:t>
            </a:r>
          </a:p>
          <a:p>
            <a:pPr algn="just">
              <a:lnSpc>
                <a:spcPts val="22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65795" y="8245124"/>
            <a:ext cx="6990411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229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Help HR teams take proactive measures to retain employees.</a:t>
            </a:r>
          </a:p>
          <a:p>
            <a:pPr algn="just">
              <a:lnSpc>
                <a:spcPts val="229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055835" y="5324792"/>
            <a:ext cx="2088165" cy="208816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5231" y="600650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28451" y="2895711"/>
            <a:ext cx="7511949" cy="5417993"/>
          </a:xfrm>
          <a:custGeom>
            <a:avLst/>
            <a:gdLst/>
            <a:ahLst/>
            <a:cxnLst/>
            <a:rect r="r" b="b" t="t" l="l"/>
            <a:pathLst>
              <a:path h="5417993" w="7511949">
                <a:moveTo>
                  <a:pt x="0" y="0"/>
                </a:moveTo>
                <a:lnTo>
                  <a:pt x="7511949" y="0"/>
                </a:lnTo>
                <a:lnTo>
                  <a:pt x="7511949" y="5417993"/>
                </a:lnTo>
                <a:lnTo>
                  <a:pt x="0" y="54179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55356"/>
            <a:ext cx="901196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8528" y="2829036"/>
            <a:ext cx="8415472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</a:t>
            </a:r>
            <a:r>
              <a:rPr lang="en-US" b="true" sz="30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Traditional methods rely on intuition, not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8528" y="4256853"/>
            <a:ext cx="8415472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Solution: </a:t>
            </a:r>
            <a:r>
              <a:rPr lang="en-US" sz="3099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Predict employee attrition using data-driven insights.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05246" y="600650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05246" y="2246240"/>
            <a:ext cx="8288042" cy="6526833"/>
          </a:xfrm>
          <a:custGeom>
            <a:avLst/>
            <a:gdLst/>
            <a:ahLst/>
            <a:cxnLst/>
            <a:rect r="r" b="b" t="t" l="l"/>
            <a:pathLst>
              <a:path h="6526833" w="8288042">
                <a:moveTo>
                  <a:pt x="0" y="0"/>
                </a:moveTo>
                <a:lnTo>
                  <a:pt x="8288042" y="0"/>
                </a:lnTo>
                <a:lnTo>
                  <a:pt x="8288042" y="6526833"/>
                </a:lnTo>
                <a:lnTo>
                  <a:pt x="0" y="65268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4369" y="1179787"/>
            <a:ext cx="718114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4369" y="2416781"/>
            <a:ext cx="56339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 Employee Attrition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4369" y="5633482"/>
            <a:ext cx="88332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 Organizational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4369" y="6893322"/>
            <a:ext cx="88332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Optimize Resource Allocation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4369" y="8022034"/>
            <a:ext cx="88332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Attrition Drivers Identification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4369" y="3859292"/>
            <a:ext cx="767963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 Data-Driven Decision Making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4369" y="3066177"/>
            <a:ext cx="10162241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Build a model to predict employees at risk of leaving.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4369" y="4506992"/>
            <a:ext cx="10162241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Provide insights to HR teams for effective retention strategies.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4369" y="6281182"/>
            <a:ext cx="10162241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Improve employee satisfaction and reduce turnover.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4369" y="7409894"/>
            <a:ext cx="10162241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Improve employee satisfaction and reduce turnover.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4369" y="8536384"/>
            <a:ext cx="12040877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Pinpoint the root causes of attrition (e.g., job dissatisfaction, recognition issues).</a:t>
            </a:r>
          </a:p>
          <a:p>
            <a:pPr algn="just">
              <a:lnSpc>
                <a:spcPts val="406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6311940" y="-2451085"/>
            <a:ext cx="3952120" cy="395212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1976060" y="9212659"/>
            <a:ext cx="3952120" cy="395212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0515" y="1413023"/>
            <a:ext cx="10645457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RELATED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9313" y="3909060"/>
            <a:ext cx="10645457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HTTPS://WWW.RESEARCHGATE.NET/PUBLICATION/354703174_UNDERSTANDING_EMPLOYEE_ATTRITION_USING_MACHINE_LEARNING_TECHNIQUES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9313" y="2723336"/>
            <a:ext cx="1051651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HTTPS://WWW.RESEARCHGATE.NET/PUBLICATION/326029536_EMPLOYEE_ATTRITION_PREDICTION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9313" y="5514975"/>
            <a:ext cx="10516511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HTTPS://WWW.RESEARCHGATE.NET/PUBLICATION/308043155_PREDICTION_OF_EMPLOYEE_TURNOVER_IN_ORGANIZATIONS_USING_MACHINE_LEARNING_ALGORITHMS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925968" y="8524875"/>
            <a:ext cx="3909335" cy="390933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7120890"/>
            <a:ext cx="830352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HTTPS://WWW.MDPI.COM/2076-3417/12/13/6424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146047" y="172273"/>
            <a:ext cx="11357089" cy="11357089"/>
          </a:xfrm>
          <a:custGeom>
            <a:avLst/>
            <a:gdLst/>
            <a:ahLst/>
            <a:cxnLst/>
            <a:rect r="r" b="b" t="t" l="l"/>
            <a:pathLst>
              <a:path h="11357089" w="11357089">
                <a:moveTo>
                  <a:pt x="0" y="0"/>
                </a:moveTo>
                <a:lnTo>
                  <a:pt x="11357089" y="0"/>
                </a:lnTo>
                <a:lnTo>
                  <a:pt x="11357089" y="11357089"/>
                </a:lnTo>
                <a:lnTo>
                  <a:pt x="0" y="11357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49313" y="7888605"/>
            <a:ext cx="10756659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508C"/>
                </a:solidFill>
                <a:latin typeface="Montserrat"/>
                <a:ea typeface="Montserrat"/>
                <a:cs typeface="Montserrat"/>
                <a:sym typeface="Montserrat"/>
              </a:rPr>
              <a:t> HTTPS://WWW.SCIENCEDIRECT.COM/SCIENCE/ARTICLE/ABS/PII/S095741742202382X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45537" y="9749882"/>
            <a:ext cx="1074237" cy="1074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600493" y="2608649"/>
            <a:ext cx="8999267" cy="7608472"/>
          </a:xfrm>
          <a:custGeom>
            <a:avLst/>
            <a:gdLst/>
            <a:ahLst/>
            <a:cxnLst/>
            <a:rect r="r" b="b" t="t" l="l"/>
            <a:pathLst>
              <a:path h="7608472" w="8999267">
                <a:moveTo>
                  <a:pt x="0" y="0"/>
                </a:moveTo>
                <a:lnTo>
                  <a:pt x="8999267" y="0"/>
                </a:lnTo>
                <a:lnTo>
                  <a:pt x="8999267" y="7608472"/>
                </a:lnTo>
                <a:lnTo>
                  <a:pt x="0" y="7608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20788" y="3000741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4" y="0"/>
                </a:lnTo>
                <a:lnTo>
                  <a:pt x="11677024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3362" y="4534075"/>
            <a:ext cx="7670567" cy="5752925"/>
          </a:xfrm>
          <a:custGeom>
            <a:avLst/>
            <a:gdLst/>
            <a:ahLst/>
            <a:cxnLst/>
            <a:rect r="r" b="b" t="t" l="l"/>
            <a:pathLst>
              <a:path h="5752925" w="7670567">
                <a:moveTo>
                  <a:pt x="0" y="0"/>
                </a:moveTo>
                <a:lnTo>
                  <a:pt x="7670566" y="0"/>
                </a:lnTo>
                <a:lnTo>
                  <a:pt x="7670566" y="5752925"/>
                </a:lnTo>
                <a:lnTo>
                  <a:pt x="0" y="5752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2073" y="1043867"/>
            <a:ext cx="10645457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PROPOSED 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79507"/>
            <a:ext cx="11480989" cy="635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</a:p>
          <a:p>
            <a:pPr algn="just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Overview of the machine learning workflow:</a:t>
            </a:r>
          </a:p>
          <a:p>
            <a:pPr algn="l" marL="1554474" indent="-518158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preprocessing and cleaning (handling missing values and outliers).</a:t>
            </a:r>
          </a:p>
          <a:p>
            <a:pPr algn="l" marL="1554474" indent="-518158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Visualizing categorical and numerical features (e.g., pie charts, histograms).</a:t>
            </a:r>
          </a:p>
          <a:p>
            <a:pPr algn="l" marL="1554474" indent="-518158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Analyzing attrition trends by demographic and job-related factors.</a:t>
            </a:r>
          </a:p>
          <a:p>
            <a:pPr algn="just" marL="1554474" indent="-518158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Predictive insights.</a:t>
            </a:r>
          </a:p>
          <a:p>
            <a:pPr algn="just">
              <a:lnSpc>
                <a:spcPts val="503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88020" y="1686847"/>
            <a:ext cx="14130673" cy="14130673"/>
          </a:xfrm>
          <a:custGeom>
            <a:avLst/>
            <a:gdLst/>
            <a:ahLst/>
            <a:cxnLst/>
            <a:rect r="r" b="b" t="t" l="l"/>
            <a:pathLst>
              <a:path h="14130673" w="14130673">
                <a:moveTo>
                  <a:pt x="0" y="0"/>
                </a:moveTo>
                <a:lnTo>
                  <a:pt x="14130673" y="0"/>
                </a:lnTo>
                <a:lnTo>
                  <a:pt x="14130673" y="14130673"/>
                </a:lnTo>
                <a:lnTo>
                  <a:pt x="0" y="14130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80181" y="-2434810"/>
            <a:ext cx="3952120" cy="395212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6040779"/>
            <a:ext cx="7974049" cy="3876543"/>
            <a:chOff x="0" y="0"/>
            <a:chExt cx="2100161" cy="1020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0161" cy="1020982"/>
            </a:xfrm>
            <a:custGeom>
              <a:avLst/>
              <a:gdLst/>
              <a:ahLst/>
              <a:cxnLst/>
              <a:rect r="r" b="b" t="t" l="l"/>
              <a:pathLst>
                <a:path h="1020982" w="2100161">
                  <a:moveTo>
                    <a:pt x="49515" y="0"/>
                  </a:moveTo>
                  <a:lnTo>
                    <a:pt x="2050646" y="0"/>
                  </a:lnTo>
                  <a:cubicBezTo>
                    <a:pt x="2077992" y="0"/>
                    <a:pt x="2100161" y="22169"/>
                    <a:pt x="2100161" y="49515"/>
                  </a:cubicBezTo>
                  <a:lnTo>
                    <a:pt x="2100161" y="971467"/>
                  </a:lnTo>
                  <a:cubicBezTo>
                    <a:pt x="2100161" y="984599"/>
                    <a:pt x="2094944" y="997194"/>
                    <a:pt x="2085658" y="1006480"/>
                  </a:cubicBezTo>
                  <a:cubicBezTo>
                    <a:pt x="2076372" y="1015766"/>
                    <a:pt x="2063778" y="1020982"/>
                    <a:pt x="2050646" y="1020982"/>
                  </a:cubicBezTo>
                  <a:lnTo>
                    <a:pt x="49515" y="1020982"/>
                  </a:lnTo>
                  <a:cubicBezTo>
                    <a:pt x="36383" y="1020982"/>
                    <a:pt x="23789" y="1015766"/>
                    <a:pt x="14503" y="1006480"/>
                  </a:cubicBezTo>
                  <a:cubicBezTo>
                    <a:pt x="5217" y="997194"/>
                    <a:pt x="0" y="984599"/>
                    <a:pt x="0" y="971467"/>
                  </a:cubicBezTo>
                  <a:lnTo>
                    <a:pt x="0" y="49515"/>
                  </a:lnTo>
                  <a:cubicBezTo>
                    <a:pt x="0" y="36383"/>
                    <a:pt x="5217" y="23789"/>
                    <a:pt x="14503" y="14503"/>
                  </a:cubicBezTo>
                  <a:cubicBezTo>
                    <a:pt x="23789" y="5217"/>
                    <a:pt x="36383" y="0"/>
                    <a:pt x="49515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00161" cy="1059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5382" y="8214218"/>
            <a:ext cx="2088165" cy="208816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002749" y="3631529"/>
            <a:ext cx="9075991" cy="6670854"/>
          </a:xfrm>
          <a:custGeom>
            <a:avLst/>
            <a:gdLst/>
            <a:ahLst/>
            <a:cxnLst/>
            <a:rect r="r" b="b" t="t" l="l"/>
            <a:pathLst>
              <a:path h="6670854" w="9075991">
                <a:moveTo>
                  <a:pt x="0" y="0"/>
                </a:moveTo>
                <a:lnTo>
                  <a:pt x="9075991" y="0"/>
                </a:lnTo>
                <a:lnTo>
                  <a:pt x="9075991" y="6670853"/>
                </a:lnTo>
                <a:lnTo>
                  <a:pt x="0" y="6670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25287" y="1166147"/>
            <a:ext cx="5821926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5287" y="2557070"/>
            <a:ext cx="523127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Logistic regression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88799" y="2557070"/>
            <a:ext cx="1055165" cy="51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5"/>
              </a:lnSpc>
            </a:pPr>
            <a:r>
              <a:rPr lang="en-US" sz="3032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0.84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5287" y="3244566"/>
            <a:ext cx="523127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Decesion Tree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88799" y="3244566"/>
            <a:ext cx="1055165" cy="51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5"/>
              </a:lnSpc>
            </a:pPr>
            <a:r>
              <a:rPr lang="en-US" sz="3032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0.81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5287" y="3925812"/>
            <a:ext cx="523127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SVM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88799" y="3925812"/>
            <a:ext cx="1055165" cy="51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5"/>
              </a:lnSpc>
            </a:pPr>
            <a:r>
              <a:rPr lang="en-US" sz="3032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0.86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25287" y="4607058"/>
            <a:ext cx="523127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voting classifier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88799" y="4607058"/>
            <a:ext cx="1055165" cy="51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5"/>
              </a:lnSpc>
            </a:pPr>
            <a:r>
              <a:rPr lang="en-US" sz="3032" b="true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0.87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72782" y="6659904"/>
            <a:ext cx="6592508" cy="211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sz="303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target variable values are imbalanced so instead of using accuracy metric </a:t>
            </a:r>
          </a:p>
          <a:p>
            <a:pPr algn="l">
              <a:lnSpc>
                <a:spcPts val="4245"/>
              </a:lnSpc>
            </a:pPr>
            <a:r>
              <a:rPr lang="en-US" sz="303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will be using the</a:t>
            </a:r>
            <a:r>
              <a:rPr lang="en-US" sz="303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f1_score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7510" y="350492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9FC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77510" y="2396826"/>
            <a:ext cx="10003391" cy="7890174"/>
          </a:xfrm>
          <a:custGeom>
            <a:avLst/>
            <a:gdLst/>
            <a:ahLst/>
            <a:cxnLst/>
            <a:rect r="r" b="b" t="t" l="l"/>
            <a:pathLst>
              <a:path h="7890174" w="10003391">
                <a:moveTo>
                  <a:pt x="0" y="0"/>
                </a:moveTo>
                <a:lnTo>
                  <a:pt x="10003391" y="0"/>
                </a:lnTo>
                <a:lnTo>
                  <a:pt x="10003391" y="7890174"/>
                </a:lnTo>
                <a:lnTo>
                  <a:pt x="0" y="7890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3668862"/>
            <a:ext cx="609664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932213"/>
            <a:ext cx="609664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voting classifier demonstrated strong predictive accuracy (87%)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DAGYxygbZDo</dc:identifier>
  <dcterms:modified xsi:type="dcterms:W3CDTF">2011-08-01T06:04:30Z</dcterms:modified>
  <cp:revision>1</cp:revision>
  <dc:title>Blue and White Illustrative Marketing Plan Presentation</dc:title>
</cp:coreProperties>
</file>