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23" r:id="rId1"/>
  </p:sldMasterIdLst>
  <p:notesMasterIdLst>
    <p:notesMasterId r:id="rId22"/>
  </p:notesMasterIdLst>
  <p:sldIdLst>
    <p:sldId id="256" r:id="rId2"/>
    <p:sldId id="257" r:id="rId3"/>
    <p:sldId id="361" r:id="rId4"/>
    <p:sldId id="363" r:id="rId5"/>
    <p:sldId id="364" r:id="rId6"/>
    <p:sldId id="365" r:id="rId7"/>
    <p:sldId id="366" r:id="rId8"/>
    <p:sldId id="347" r:id="rId9"/>
    <p:sldId id="370" r:id="rId10"/>
    <p:sldId id="371" r:id="rId11"/>
    <p:sldId id="372" r:id="rId12"/>
    <p:sldId id="369" r:id="rId13"/>
    <p:sldId id="373" r:id="rId14"/>
    <p:sldId id="375" r:id="rId15"/>
    <p:sldId id="377" r:id="rId16"/>
    <p:sldId id="374" r:id="rId17"/>
    <p:sldId id="376" r:id="rId18"/>
    <p:sldId id="378" r:id="rId19"/>
    <p:sldId id="379" r:id="rId20"/>
    <p:sldId id="3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43"/>
  </p:normalViewPr>
  <p:slideViewPr>
    <p:cSldViewPr snapToGrid="0" snapToObjects="1">
      <p:cViewPr>
        <p:scale>
          <a:sx n="139" d="100"/>
          <a:sy n="139" d="100"/>
        </p:scale>
        <p:origin x="-280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70E1-5EA7-8B45-AAED-BBE2A3EAAD00}" type="datetimeFigureOut">
              <a:rPr lang="en-US" smtClean="0"/>
              <a:t>07/06/18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4469B-3B4A-CB45-AF2A-D9435DF07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1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5726-4080-E541-BEAE-1B7D1029076C}" type="datetime1">
              <a:rPr lang="en-GB" smtClean="0"/>
              <a:t>07/06/18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5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4860-9C80-5242-B350-708CE8BCF59E}" type="datetime1">
              <a:rPr lang="en-GB" smtClean="0"/>
              <a:t>07/06/18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1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CFD1-9937-A547-8F99-3EB42E66E15D}" type="datetime1">
              <a:rPr lang="en-GB" smtClean="0"/>
              <a:t>07/06/18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14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2D30-0389-6C4A-9C8B-9D6000E8562A}" type="datetime1">
              <a:rPr lang="en-GB" smtClean="0"/>
              <a:t>07/06/18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7B55-32D1-E841-8AF9-2018C9F855E9}" type="datetime1">
              <a:rPr lang="en-GB" smtClean="0"/>
              <a:t>07/06/18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2800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EA6A-E096-6E49-936E-39E35F2FF02A}" type="datetime1">
              <a:rPr lang="en-GB" smtClean="0"/>
              <a:t>07/06/18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87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AF35-5DCB-404F-9228-E798496AB71C}" type="datetime1">
              <a:rPr lang="en-GB" smtClean="0"/>
              <a:t>07/06/18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90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726A-A83F-3547-90BE-C4D384C0134E}" type="datetime1">
              <a:rPr lang="en-GB" smtClean="0"/>
              <a:t>07/06/18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9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E393-ACC0-C84B-A4AA-0C49C549371C}" type="datetime1">
              <a:rPr lang="en-GB" smtClean="0"/>
              <a:t>07/06/18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1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42CB-DC99-9B44-9AC1-C325F810072D}" type="datetime1">
              <a:rPr lang="en-GB" smtClean="0"/>
              <a:t>07/06/18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7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3398-E602-AA4B-BC34-ED4A80D00BEC}" type="datetime1">
              <a:rPr lang="en-GB" smtClean="0"/>
              <a:t>07/06/18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0362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5141-35E6-9149-8A2D-C42C6716FE97}" type="datetime1">
              <a:rPr lang="en-GB" smtClean="0"/>
              <a:t>07/06/18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5032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2F26-5B88-5442-98FE-2C90CD448B4D}" type="datetime1">
              <a:rPr lang="en-GB" smtClean="0"/>
              <a:t>07/06/18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0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F719-082F-EC4D-8745-F514A95A9285}" type="datetime1">
              <a:rPr lang="en-GB" smtClean="0"/>
              <a:t>07/06/18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6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3CF5-C067-2740-8BFE-DE33D5DA4ACC}" type="datetime1">
              <a:rPr lang="en-GB" smtClean="0"/>
              <a:t>07/06/18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3377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8DE8-4990-C042-96AA-3633BDA9D1A1}" type="datetime1">
              <a:rPr lang="en-GB" smtClean="0"/>
              <a:t>07/06/18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BA932-58D6-E149-8D7E-CADC58B7B321}" type="datetime1">
              <a:rPr lang="en-GB" smtClean="0"/>
              <a:t>07/06/18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  <p:sldLayoutId id="2147484036" r:id="rId13"/>
    <p:sldLayoutId id="2147484037" r:id="rId14"/>
    <p:sldLayoutId id="2147484038" r:id="rId15"/>
    <p:sldLayoutId id="214748403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makery.ch/blog/javafx-dialogs-official/" TargetMode="External"/><Relationship Id="rId4" Type="http://schemas.openxmlformats.org/officeDocument/2006/relationships/hyperlink" Target="https://docs.oracle.com/javafx/2/layout/builtin_layouts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utorialspoint.com/javafx/javafx_ui_controls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F10A4A-AEA5-0C43-942E-F424AE937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Everything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E0A6D87-9CD4-304D-BAD7-CA017FD88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 </a:t>
            </a:r>
            <a:r>
              <a:rPr lang="en-US" dirty="0" smtClean="0"/>
              <a:t>11 </a:t>
            </a:r>
            <a:r>
              <a:rPr lang="en-US" dirty="0"/>
              <a:t>– </a:t>
            </a:r>
            <a:r>
              <a:rPr lang="en-US" dirty="0" err="1" smtClean="0"/>
              <a:t>JavaFX</a:t>
            </a:r>
            <a:r>
              <a:rPr lang="en-US" dirty="0" smtClean="0"/>
              <a:t> </a:t>
            </a:r>
            <a:r>
              <a:rPr lang="en-US" dirty="0"/>
              <a:t>– Matt weeks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B20BE6E-0C02-4B43-89C6-F220DB32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i="1" dirty="0"/>
              <a:t>© 2018</a:t>
            </a:r>
            <a:r>
              <a:rPr lang="en-US" dirty="0"/>
              <a:t>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52909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Alert </a:t>
            </a:r>
            <a:r>
              <a:rPr lang="en-US" dirty="0"/>
              <a:t>alert = new Alert(</a:t>
            </a:r>
            <a:r>
              <a:rPr lang="en-US" dirty="0" err="1"/>
              <a:t>Alert.AlertType.INFORMATION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 smtClean="0"/>
              <a:t>alert.setTitle</a:t>
            </a:r>
            <a:r>
              <a:rPr lang="en-US" dirty="0"/>
              <a:t>("Information Dialog");</a:t>
            </a:r>
          </a:p>
          <a:p>
            <a:pPr marL="0" indent="0">
              <a:buNone/>
            </a:pPr>
            <a:r>
              <a:rPr lang="en-US" dirty="0" err="1" smtClean="0"/>
              <a:t>alert.setHeaderText</a:t>
            </a:r>
            <a:r>
              <a:rPr lang="en-US" dirty="0"/>
              <a:t>(null);</a:t>
            </a:r>
          </a:p>
          <a:p>
            <a:pPr marL="0" indent="0">
              <a:buNone/>
            </a:pPr>
            <a:r>
              <a:rPr lang="en-US" dirty="0" err="1" smtClean="0"/>
              <a:t>alert.setContentText</a:t>
            </a:r>
            <a:r>
              <a:rPr lang="en-US" dirty="0"/>
              <a:t>(text)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alert.showAndWait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33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alert when you click your button.</a:t>
            </a:r>
          </a:p>
          <a:p>
            <a:pPr marL="0" indent="0">
              <a:buNone/>
            </a:pPr>
            <a:r>
              <a:rPr lang="en-US" dirty="0" smtClean="0"/>
              <a:t>Extensions:</a:t>
            </a:r>
          </a:p>
          <a:p>
            <a:r>
              <a:rPr lang="en-US" dirty="0" smtClean="0"/>
              <a:t>How else can you modify / configure alerts?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037 </a:t>
            </a:r>
            <a:r>
              <a:rPr lang="mr-IN" dirty="0" smtClean="0"/>
              <a:t>–</a:t>
            </a:r>
            <a:r>
              <a:rPr lang="en-US" dirty="0" smtClean="0"/>
              <a:t> Alerts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77AFEEF-ABB5-FF4F-B2AC-2481B37A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3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scenes can be used to change the content within a stage quickly without losing the previous scene.</a:t>
            </a:r>
          </a:p>
          <a:p>
            <a:r>
              <a:rPr lang="en-US" dirty="0" smtClean="0"/>
              <a:t>Once created, you can switch between them using one line of code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primaryStage.setScene</a:t>
            </a:r>
            <a:r>
              <a:rPr lang="en-US" dirty="0" smtClean="0"/>
              <a:t>(</a:t>
            </a:r>
            <a:r>
              <a:rPr lang="en-US" dirty="0" err="1" smtClean="0"/>
              <a:t>myScene</a:t>
            </a:r>
            <a:r>
              <a:rPr lang="en-US" dirty="0" smtClean="0"/>
              <a:t>)</a:t>
            </a:r>
            <a:r>
              <a:rPr lang="en-US" dirty="0"/>
              <a:t>;</a:t>
            </a:r>
            <a:endParaRPr lang="en-US" dirty="0" smtClean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Scenes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77AFEEF-ABB5-FF4F-B2AC-2481B37A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010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Layout panes are used to control how objects are displayed on the within the Scene</a:t>
            </a:r>
          </a:p>
          <a:p>
            <a:r>
              <a:rPr lang="en-US" dirty="0" smtClean="0"/>
              <a:t>The most common layout panes are:</a:t>
            </a:r>
          </a:p>
          <a:p>
            <a:pPr lvl="1"/>
            <a:r>
              <a:rPr lang="en-US" dirty="0" err="1" smtClean="0"/>
              <a:t>BorderPane</a:t>
            </a:r>
            <a:endParaRPr lang="en-US" dirty="0" smtClean="0"/>
          </a:p>
          <a:p>
            <a:pPr lvl="1"/>
            <a:r>
              <a:rPr lang="en-US" dirty="0" err="1" smtClean="0"/>
              <a:t>HBox</a:t>
            </a:r>
            <a:endParaRPr lang="en-US" dirty="0" smtClean="0"/>
          </a:p>
          <a:p>
            <a:pPr lvl="1"/>
            <a:r>
              <a:rPr lang="en-US" dirty="0" err="1" smtClean="0"/>
              <a:t>VBox</a:t>
            </a:r>
            <a:endParaRPr lang="en-US" dirty="0" smtClean="0"/>
          </a:p>
          <a:p>
            <a:pPr lvl="1"/>
            <a:r>
              <a:rPr lang="en-US" dirty="0" err="1" smtClean="0"/>
              <a:t>GridPane</a:t>
            </a:r>
            <a:endParaRPr lang="en-US" dirty="0" smtClean="0"/>
          </a:p>
          <a:p>
            <a:pPr lvl="1"/>
            <a:r>
              <a:rPr lang="en-US" dirty="0" err="1" smtClean="0"/>
              <a:t>StackPane</a:t>
            </a:r>
            <a:endParaRPr lang="en-US" dirty="0" smtClean="0"/>
          </a:p>
          <a:p>
            <a:r>
              <a:rPr lang="en-US" dirty="0" smtClean="0"/>
              <a:t>To create more complicated UIs you can nest layout panes within other layout panes. E.g. a </a:t>
            </a:r>
            <a:r>
              <a:rPr lang="en-US" dirty="0" err="1" smtClean="0"/>
              <a:t>VBox</a:t>
            </a:r>
            <a:r>
              <a:rPr lang="en-US" dirty="0" smtClean="0"/>
              <a:t> inside a </a:t>
            </a:r>
            <a:r>
              <a:rPr lang="en-US" dirty="0" err="1" smtClean="0"/>
              <a:t>BorderPane</a:t>
            </a:r>
            <a:r>
              <a:rPr lang="en-US" dirty="0" smtClean="0"/>
              <a:t> to create a menu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panes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77AFEEF-ABB5-FF4F-B2AC-2481B37A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310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27901" r="-27901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panes - </a:t>
            </a:r>
            <a:r>
              <a:rPr lang="en-US" dirty="0" err="1" smtClean="0"/>
              <a:t>BorderPane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77AFEEF-ABB5-FF4F-B2AC-2481B37A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19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rcRect t="-159339" b="-159339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panes - </a:t>
            </a:r>
            <a:r>
              <a:rPr lang="en-US" dirty="0" err="1" smtClean="0"/>
              <a:t>HBox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77AFEEF-ABB5-FF4F-B2AC-2481B37A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9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panes - </a:t>
            </a:r>
            <a:r>
              <a:rPr lang="en-US" dirty="0" err="1" smtClean="0"/>
              <a:t>VBox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77AFEEF-ABB5-FF4F-B2AC-2481B37A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122159" r="-1221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20554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panes - </a:t>
            </a:r>
            <a:r>
              <a:rPr lang="en-US" dirty="0" err="1" smtClean="0"/>
              <a:t>GridPane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77AFEEF-ABB5-FF4F-B2AC-2481B37A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827" b="-8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54040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UIs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77AFEEF-ABB5-FF4F-B2AC-2481B37A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85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Stylesheets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77AFEEF-ABB5-FF4F-B2AC-2481B37A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72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0DE05B-665C-8848-8D6D-B58F620A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</a:t>
            </a:r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0B751D-7ADA-464A-BD63-FD14D538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Application</a:t>
            </a:r>
          </a:p>
          <a:p>
            <a:r>
              <a:rPr lang="en-US" dirty="0" smtClean="0"/>
              <a:t>Stages</a:t>
            </a:r>
          </a:p>
          <a:p>
            <a:r>
              <a:rPr lang="en-US" dirty="0" smtClean="0"/>
              <a:t>Scenes</a:t>
            </a:r>
            <a:endParaRPr lang="en-US" dirty="0" smtClean="0"/>
          </a:p>
          <a:p>
            <a:r>
              <a:rPr lang="en-US" dirty="0"/>
              <a:t>Controls</a:t>
            </a:r>
          </a:p>
          <a:p>
            <a:r>
              <a:rPr lang="en-US" dirty="0" smtClean="0"/>
              <a:t>Alerts</a:t>
            </a:r>
            <a:endParaRPr lang="en-US" dirty="0"/>
          </a:p>
          <a:p>
            <a:r>
              <a:rPr lang="en-US" dirty="0"/>
              <a:t>Multiple </a:t>
            </a:r>
            <a:r>
              <a:rPr lang="en-US" dirty="0" smtClean="0"/>
              <a:t>scenes</a:t>
            </a:r>
            <a:endParaRPr lang="en-US" dirty="0" smtClean="0"/>
          </a:p>
          <a:p>
            <a:r>
              <a:rPr lang="en-US" dirty="0" smtClean="0"/>
              <a:t>Layout panes</a:t>
            </a:r>
          </a:p>
          <a:p>
            <a:r>
              <a:rPr lang="en-US" dirty="0" smtClean="0"/>
              <a:t>Complex UIs</a:t>
            </a:r>
          </a:p>
          <a:p>
            <a:r>
              <a:rPr lang="en-US" dirty="0" err="1" smtClean="0"/>
              <a:t>Stylesheets</a:t>
            </a: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58C669A-5300-4742-8EA4-15B66EF8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06502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https://www.tutorialspoint.com/javafx/</a:t>
            </a:r>
            <a:r>
              <a:rPr lang="en-US" dirty="0" smtClean="0">
                <a:hlinkClick r:id="rId2"/>
              </a:rPr>
              <a:t>javafx_ui_controls.htm</a:t>
            </a:r>
            <a:endParaRPr lang="en-US" dirty="0" smtClean="0"/>
          </a:p>
          <a:p>
            <a:r>
              <a:rPr lang="en-US" dirty="0">
                <a:hlinkClick r:id="rId3"/>
              </a:rPr>
              <a:t>http://code.makery.ch/blog/javafx-dialogs-official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https://docs.oracle.com/javafx/2/layout/</a:t>
            </a:r>
            <a:r>
              <a:rPr lang="en-US" dirty="0" smtClean="0">
                <a:hlinkClick r:id="rId4"/>
              </a:rPr>
              <a:t>builtin_layouts.htm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38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04DEB7F0-5CB3-C04D-8BCE-A4D7A5851C05}"/>
              </a:ext>
            </a:extLst>
          </p:cNvPr>
          <p:cNvSpPr txBox="1">
            <a:spLocks/>
          </p:cNvSpPr>
          <p:nvPr/>
        </p:nvSpPr>
        <p:spPr>
          <a:xfrm>
            <a:off x="683541" y="2157677"/>
            <a:ext cx="33092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create a UI using </a:t>
            </a:r>
            <a:r>
              <a:rPr lang="en-US" dirty="0" err="1" smtClean="0"/>
              <a:t>JavaFX</a:t>
            </a:r>
            <a:r>
              <a:rPr lang="en-US" dirty="0" smtClean="0"/>
              <a:t> your class needs to extend the Application class and override the start method.</a:t>
            </a:r>
          </a:p>
          <a:p>
            <a:r>
              <a:rPr lang="en-US" dirty="0" smtClean="0"/>
              <a:t>This won’t show anything visible but is the initial step to creating a UI.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Matt Weeks, All Rights Reserved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31883" y="2160589"/>
            <a:ext cx="4742119" cy="388077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import </a:t>
            </a:r>
            <a:r>
              <a:rPr lang="en-US" dirty="0" err="1"/>
              <a:t>javafx.application.Application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import </a:t>
            </a:r>
            <a:r>
              <a:rPr lang="en-US" dirty="0" err="1"/>
              <a:t>javafx.stage.Stage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public class </a:t>
            </a:r>
            <a:r>
              <a:rPr lang="en-US" dirty="0" err="1"/>
              <a:t>TempMain</a:t>
            </a:r>
            <a:r>
              <a:rPr lang="en-US" dirty="0"/>
              <a:t> extends Application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launch(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@Override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public void start(Stage </a:t>
            </a:r>
            <a:r>
              <a:rPr lang="en-US" dirty="0" err="1"/>
              <a:t>primaryStage</a:t>
            </a:r>
            <a:r>
              <a:rPr lang="en-US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01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04DEB7F0-5CB3-C04D-8BCE-A4D7A5851C05}"/>
              </a:ext>
            </a:extLst>
          </p:cNvPr>
          <p:cNvSpPr txBox="1">
            <a:spLocks/>
          </p:cNvSpPr>
          <p:nvPr/>
        </p:nvSpPr>
        <p:spPr>
          <a:xfrm>
            <a:off x="683543" y="2157677"/>
            <a:ext cx="314480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Stages are the base </a:t>
            </a:r>
            <a:r>
              <a:rPr lang="en-US" dirty="0" smtClean="0"/>
              <a:t>elements used </a:t>
            </a:r>
            <a:r>
              <a:rPr lang="en-US" dirty="0"/>
              <a:t>for creating a UI in </a:t>
            </a:r>
            <a:r>
              <a:rPr lang="en-US" dirty="0" err="1" smtClean="0"/>
              <a:t>JavaFX</a:t>
            </a:r>
            <a:endParaRPr lang="en-US" dirty="0" smtClean="0"/>
          </a:p>
          <a:p>
            <a:r>
              <a:rPr lang="en-US" dirty="0" smtClean="0"/>
              <a:t>Creating a stage on it’s own will create window without any content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Matt Weeks, All Rights Reserved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04DEB7F0-5CB3-C04D-8BCE-A4D7A5851C05}"/>
              </a:ext>
            </a:extLst>
          </p:cNvPr>
          <p:cNvSpPr txBox="1">
            <a:spLocks/>
          </p:cNvSpPr>
          <p:nvPr/>
        </p:nvSpPr>
        <p:spPr>
          <a:xfrm>
            <a:off x="4614115" y="2154765"/>
            <a:ext cx="466316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448AD7"/>
                </a:solidFill>
              </a:rPr>
              <a:t>@</a:t>
            </a:r>
            <a:r>
              <a:rPr lang="en-US" dirty="0">
                <a:solidFill>
                  <a:srgbClr val="448AD7"/>
                </a:solidFill>
              </a:rPr>
              <a:t>Override</a:t>
            </a:r>
          </a:p>
          <a:p>
            <a:pPr marL="0" indent="0">
              <a:buNone/>
            </a:pPr>
            <a:r>
              <a:rPr lang="en-US" dirty="0">
                <a:solidFill>
                  <a:srgbClr val="448AD7"/>
                </a:solidFill>
              </a:rPr>
              <a:t>public void start(Stage </a:t>
            </a:r>
            <a:r>
              <a:rPr lang="en-US" dirty="0" err="1">
                <a:solidFill>
                  <a:srgbClr val="448AD7"/>
                </a:solidFill>
              </a:rPr>
              <a:t>primaryStage</a:t>
            </a:r>
            <a:r>
              <a:rPr lang="en-US" dirty="0">
                <a:solidFill>
                  <a:srgbClr val="448AD7"/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primaryStage.setTitle</a:t>
            </a:r>
            <a:r>
              <a:rPr lang="en-US" dirty="0"/>
              <a:t>("Test UI");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primaryStage.show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448AD7"/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3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04DEB7F0-5CB3-C04D-8BCE-A4D7A5851C05}"/>
              </a:ext>
            </a:extLst>
          </p:cNvPr>
          <p:cNvSpPr txBox="1">
            <a:spLocks/>
          </p:cNvSpPr>
          <p:nvPr/>
        </p:nvSpPr>
        <p:spPr>
          <a:xfrm>
            <a:off x="683543" y="2157677"/>
            <a:ext cx="314480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Scenes allow you to configure configure your UI</a:t>
            </a:r>
          </a:p>
          <a:p>
            <a:r>
              <a:rPr lang="en-US" dirty="0" smtClean="0"/>
              <a:t>They are the object that the visual elements of your UI get added to.</a:t>
            </a:r>
          </a:p>
          <a:p>
            <a:r>
              <a:rPr lang="en-US" dirty="0" smtClean="0"/>
              <a:t>You can switch between multiple scenes very easily within one Stage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Matt Weeks, All Rights Reserved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04DEB7F0-5CB3-C04D-8BCE-A4D7A5851C05}"/>
              </a:ext>
            </a:extLst>
          </p:cNvPr>
          <p:cNvSpPr txBox="1">
            <a:spLocks/>
          </p:cNvSpPr>
          <p:nvPr/>
        </p:nvSpPr>
        <p:spPr>
          <a:xfrm>
            <a:off x="4011082" y="2154765"/>
            <a:ext cx="603946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448AD7"/>
                </a:solidFill>
              </a:rPr>
              <a:t> @Override</a:t>
            </a:r>
          </a:p>
          <a:p>
            <a:pPr marL="0" indent="0">
              <a:buNone/>
            </a:pPr>
            <a:r>
              <a:rPr lang="en-US" dirty="0">
                <a:solidFill>
                  <a:srgbClr val="448AD7"/>
                </a:solidFill>
              </a:rPr>
              <a:t>    public void start(Stage </a:t>
            </a:r>
            <a:r>
              <a:rPr lang="en-US" dirty="0" err="1">
                <a:solidFill>
                  <a:srgbClr val="448AD7"/>
                </a:solidFill>
              </a:rPr>
              <a:t>primaryStage</a:t>
            </a:r>
            <a:r>
              <a:rPr lang="en-US" dirty="0">
                <a:solidFill>
                  <a:srgbClr val="448AD7"/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448AD7"/>
                </a:solidFill>
              </a:rPr>
              <a:t>        </a:t>
            </a:r>
            <a:r>
              <a:rPr lang="en-US" dirty="0" err="1">
                <a:solidFill>
                  <a:srgbClr val="448AD7"/>
                </a:solidFill>
              </a:rPr>
              <a:t>primaryStage.setTitle</a:t>
            </a:r>
            <a:r>
              <a:rPr lang="en-US" dirty="0">
                <a:solidFill>
                  <a:srgbClr val="448AD7"/>
                </a:solidFill>
              </a:rPr>
              <a:t>("Test UI");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StackPane</a:t>
            </a:r>
            <a:r>
              <a:rPr lang="en-US" dirty="0"/>
              <a:t> root = new </a:t>
            </a:r>
            <a:r>
              <a:rPr lang="en-US" dirty="0" err="1"/>
              <a:t>StackPane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primaryStage.setScene</a:t>
            </a:r>
            <a:r>
              <a:rPr lang="en-US" dirty="0"/>
              <a:t>(new Scene(root, 300, 300));</a:t>
            </a:r>
          </a:p>
          <a:p>
            <a:pPr marL="0" indent="0">
              <a:buNone/>
            </a:pPr>
            <a:r>
              <a:rPr lang="en-US" dirty="0">
                <a:solidFill>
                  <a:srgbClr val="448AD7"/>
                </a:solidFill>
              </a:rPr>
              <a:t>        </a:t>
            </a:r>
            <a:r>
              <a:rPr lang="en-US" dirty="0" err="1">
                <a:solidFill>
                  <a:srgbClr val="448AD7"/>
                </a:solidFill>
              </a:rPr>
              <a:t>primaryStage.show</a:t>
            </a:r>
            <a:r>
              <a:rPr lang="en-US" dirty="0">
                <a:solidFill>
                  <a:srgbClr val="448AD7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448AD7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23634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Controls are the components used to create a user interface, these include:</a:t>
            </a:r>
          </a:p>
          <a:p>
            <a:pPr lvl="1"/>
            <a:r>
              <a:rPr lang="en-US" dirty="0" smtClean="0"/>
              <a:t>Label</a:t>
            </a:r>
          </a:p>
          <a:p>
            <a:pPr lvl="1"/>
            <a:r>
              <a:rPr lang="en-US" dirty="0" smtClean="0"/>
              <a:t>Button</a:t>
            </a:r>
          </a:p>
          <a:p>
            <a:pPr lvl="1"/>
            <a:r>
              <a:rPr lang="en-US" dirty="0" err="1" smtClean="0"/>
              <a:t>CheckBox</a:t>
            </a:r>
            <a:endParaRPr lang="en-US" dirty="0" smtClean="0"/>
          </a:p>
          <a:p>
            <a:pPr lvl="1"/>
            <a:r>
              <a:rPr lang="en-US" dirty="0" err="1" smtClean="0"/>
              <a:t>RadioButton</a:t>
            </a:r>
            <a:endParaRPr lang="en-US" dirty="0" smtClean="0"/>
          </a:p>
          <a:p>
            <a:pPr lvl="1"/>
            <a:r>
              <a:rPr lang="en-US" dirty="0" err="1" smtClean="0"/>
              <a:t>ListView</a:t>
            </a:r>
            <a:endParaRPr lang="en-US" dirty="0" smtClean="0"/>
          </a:p>
          <a:p>
            <a:pPr lvl="1"/>
            <a:r>
              <a:rPr lang="en-US" dirty="0" err="1" smtClean="0"/>
              <a:t>TextField</a:t>
            </a:r>
            <a:endParaRPr lang="en-US" dirty="0" smtClean="0"/>
          </a:p>
          <a:p>
            <a:pPr lvl="1"/>
            <a:r>
              <a:rPr lang="en-US" dirty="0" err="1" smtClean="0"/>
              <a:t>FileChooser</a:t>
            </a:r>
            <a:endParaRPr lang="en-US" dirty="0" smtClean="0"/>
          </a:p>
          <a:p>
            <a:r>
              <a:rPr lang="en-US" dirty="0" smtClean="0"/>
              <a:t>They cannot be added to a Scene, they have to be added to a Pane.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3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 </a:t>
            </a:r>
            <a:r>
              <a:rPr lang="mr-IN" dirty="0" smtClean="0"/>
              <a:t>–</a:t>
            </a:r>
            <a:r>
              <a:rPr lang="en-GB" dirty="0" smtClean="0"/>
              <a:t> </a:t>
            </a:r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54686"/>
            <a:ext cx="8596668" cy="41866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48AD7"/>
                </a:solidFill>
              </a:rPr>
              <a:t>@Override</a:t>
            </a:r>
            <a:br>
              <a:rPr lang="en-US" dirty="0">
                <a:solidFill>
                  <a:srgbClr val="448AD7"/>
                </a:solidFill>
              </a:rPr>
            </a:br>
            <a:r>
              <a:rPr lang="en-US" dirty="0">
                <a:solidFill>
                  <a:srgbClr val="448AD7"/>
                </a:solidFill>
              </a:rPr>
              <a:t>public void start</a:t>
            </a:r>
            <a:r>
              <a:rPr lang="en-US" dirty="0">
                <a:solidFill>
                  <a:srgbClr val="448AD7"/>
                </a:solidFill>
              </a:rPr>
              <a:t>(Stage </a:t>
            </a:r>
            <a:r>
              <a:rPr lang="en-US" dirty="0" err="1">
                <a:solidFill>
                  <a:srgbClr val="448AD7"/>
                </a:solidFill>
              </a:rPr>
              <a:t>primaryStage</a:t>
            </a:r>
            <a:r>
              <a:rPr lang="en-US" dirty="0">
                <a:solidFill>
                  <a:srgbClr val="448AD7"/>
                </a:solidFill>
              </a:rPr>
              <a:t>) {</a:t>
            </a:r>
            <a:br>
              <a:rPr lang="en-US" dirty="0">
                <a:solidFill>
                  <a:srgbClr val="448AD7"/>
                </a:solidFill>
              </a:rPr>
            </a:br>
            <a:r>
              <a:rPr lang="en-US" dirty="0">
                <a:solidFill>
                  <a:srgbClr val="448AD7"/>
                </a:solidFill>
              </a:rPr>
              <a:t>    </a:t>
            </a:r>
            <a:r>
              <a:rPr lang="en-US" dirty="0" err="1">
                <a:solidFill>
                  <a:srgbClr val="448AD7"/>
                </a:solidFill>
              </a:rPr>
              <a:t>primaryStage.setTitle</a:t>
            </a:r>
            <a:r>
              <a:rPr lang="en-US" dirty="0">
                <a:solidFill>
                  <a:srgbClr val="448AD7"/>
                </a:solidFill>
              </a:rPr>
              <a:t>(</a:t>
            </a:r>
            <a:r>
              <a:rPr lang="en-US" dirty="0">
                <a:solidFill>
                  <a:srgbClr val="448AD7"/>
                </a:solidFill>
              </a:rPr>
              <a:t>"Test UI"</a:t>
            </a:r>
            <a:r>
              <a:rPr lang="en-US" dirty="0">
                <a:solidFill>
                  <a:srgbClr val="448AD7"/>
                </a:solidFill>
              </a:rPr>
              <a:t>)</a:t>
            </a:r>
            <a:r>
              <a:rPr lang="en-US" dirty="0">
                <a:solidFill>
                  <a:srgbClr val="448AD7"/>
                </a:solidFill>
              </a:rPr>
              <a:t>;</a:t>
            </a:r>
            <a:br>
              <a:rPr lang="en-US" dirty="0">
                <a:solidFill>
                  <a:srgbClr val="448AD7"/>
                </a:solidFill>
              </a:rPr>
            </a:br>
            <a:r>
              <a:rPr lang="en-US" dirty="0"/>
              <a:t>    </a:t>
            </a:r>
            <a:r>
              <a:rPr lang="en-US" dirty="0"/>
              <a:t>Button </a:t>
            </a:r>
            <a:r>
              <a:rPr lang="en-US" dirty="0" err="1"/>
              <a:t>btn</a:t>
            </a:r>
            <a:r>
              <a:rPr lang="en-US" dirty="0"/>
              <a:t> = </a:t>
            </a:r>
            <a:r>
              <a:rPr lang="en-US" dirty="0"/>
              <a:t>new </a:t>
            </a:r>
            <a:r>
              <a:rPr lang="en-US" dirty="0"/>
              <a:t>Button()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btn.setText</a:t>
            </a:r>
            <a:r>
              <a:rPr lang="en-US" dirty="0"/>
              <a:t>(</a:t>
            </a:r>
            <a:r>
              <a:rPr lang="en-US" dirty="0"/>
              <a:t>"Hello world"</a:t>
            </a:r>
            <a:r>
              <a:rPr lang="en-US" dirty="0"/>
              <a:t>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btn.setOnAction</a:t>
            </a:r>
            <a:r>
              <a:rPr lang="en-US" dirty="0"/>
              <a:t>(</a:t>
            </a:r>
            <a:r>
              <a:rPr lang="en-US" dirty="0"/>
              <a:t>new </a:t>
            </a:r>
            <a:r>
              <a:rPr lang="en-US" dirty="0" err="1"/>
              <a:t>EventHandler</a:t>
            </a:r>
            <a:r>
              <a:rPr lang="en-US" dirty="0"/>
              <a:t>&lt;</a:t>
            </a:r>
            <a:r>
              <a:rPr lang="en-US" dirty="0" err="1"/>
              <a:t>ActionEvent</a:t>
            </a:r>
            <a:r>
              <a:rPr lang="en-US" dirty="0"/>
              <a:t>&gt;()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/>
              <a:t>@Override</a:t>
            </a:r>
            <a:br>
              <a:rPr lang="en-US" dirty="0"/>
            </a:br>
            <a:r>
              <a:rPr lang="en-US" dirty="0"/>
              <a:t>        public void handle</a:t>
            </a:r>
            <a:r>
              <a:rPr lang="en-US" dirty="0"/>
              <a:t>(</a:t>
            </a:r>
            <a:r>
              <a:rPr lang="en-US" dirty="0" err="1"/>
              <a:t>ActionEvent</a:t>
            </a:r>
            <a:r>
              <a:rPr lang="en-US" dirty="0"/>
              <a:t> event)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System.</a:t>
            </a:r>
            <a:r>
              <a:rPr lang="en-US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/>
              <a:t>"Hello World!"</a:t>
            </a:r>
            <a:r>
              <a:rPr lang="en-US" dirty="0"/>
              <a:t>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 })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StackPane</a:t>
            </a:r>
            <a:r>
              <a:rPr lang="en-US" dirty="0"/>
              <a:t> root = </a:t>
            </a:r>
            <a:r>
              <a:rPr lang="en-US" dirty="0"/>
              <a:t>new </a:t>
            </a:r>
            <a:r>
              <a:rPr lang="en-US" dirty="0" err="1"/>
              <a:t>StackPane</a:t>
            </a:r>
            <a:r>
              <a:rPr lang="en-US" dirty="0"/>
              <a:t>()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root.getChildren</a:t>
            </a:r>
            <a:r>
              <a:rPr lang="en-US" dirty="0"/>
              <a:t>().add(</a:t>
            </a:r>
            <a:r>
              <a:rPr lang="en-US" dirty="0" err="1"/>
              <a:t>btn</a:t>
            </a:r>
            <a:r>
              <a:rPr lang="en-US" dirty="0"/>
              <a:t>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primaryStage.setScene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new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Scene(root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300, 300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))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primaryStage.show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75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basic UI with a button that prints to console when clicked.</a:t>
            </a:r>
          </a:p>
          <a:p>
            <a:pPr marL="0" indent="0">
              <a:buNone/>
            </a:pPr>
            <a:r>
              <a:rPr lang="en-US" dirty="0" smtClean="0"/>
              <a:t>Extensions:</a:t>
            </a:r>
          </a:p>
          <a:p>
            <a:r>
              <a:rPr lang="en-US" dirty="0" smtClean="0"/>
              <a:t>How else can you modify / configure your button?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036 </a:t>
            </a:r>
            <a:r>
              <a:rPr lang="mr-IN" dirty="0" smtClean="0"/>
              <a:t>–</a:t>
            </a:r>
            <a:r>
              <a:rPr lang="en-US" dirty="0" smtClean="0"/>
              <a:t> Basic UI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77AFEEF-ABB5-FF4F-B2AC-2481B37A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56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Alerts are very easy to use in </a:t>
            </a:r>
            <a:r>
              <a:rPr lang="en-US" dirty="0" err="1" smtClean="0"/>
              <a:t>JavaFX</a:t>
            </a:r>
            <a:endParaRPr lang="en-US" dirty="0"/>
          </a:p>
          <a:p>
            <a:r>
              <a:rPr lang="en-US" dirty="0" smtClean="0"/>
              <a:t>Create an alert variable, specifying the alert type</a:t>
            </a:r>
          </a:p>
          <a:p>
            <a:r>
              <a:rPr lang="en-US" dirty="0" smtClean="0"/>
              <a:t>Set the alert values</a:t>
            </a:r>
          </a:p>
          <a:p>
            <a:pPr lvl="1"/>
            <a:r>
              <a:rPr lang="en-US" dirty="0" err="1" smtClean="0"/>
              <a:t>setTitle</a:t>
            </a:r>
            <a:r>
              <a:rPr lang="en-US" dirty="0" smtClean="0"/>
              <a:t>(</a:t>
            </a:r>
            <a:r>
              <a:rPr lang="en-US" dirty="0"/>
              <a:t>“sample text”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setHeaderText</a:t>
            </a:r>
            <a:r>
              <a:rPr lang="en-US" dirty="0" smtClean="0"/>
              <a:t>(“sample text”)</a:t>
            </a:r>
          </a:p>
          <a:p>
            <a:pPr lvl="1"/>
            <a:r>
              <a:rPr lang="en-US" dirty="0" err="1" smtClean="0"/>
              <a:t>setContentText</a:t>
            </a:r>
            <a:r>
              <a:rPr lang="en-US" dirty="0" smtClean="0"/>
              <a:t>(</a:t>
            </a:r>
            <a:r>
              <a:rPr lang="en-US" dirty="0"/>
              <a:t>“sample text”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Call the method to show the alert</a:t>
            </a:r>
          </a:p>
          <a:p>
            <a:pPr lvl="1"/>
            <a:r>
              <a:rPr lang="en-US" dirty="0" err="1" smtClean="0"/>
              <a:t>showAndWait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877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{97F277D3-800D-FB4D-BDEC-99DC6DA3CE41}tf10001060</Template>
  <TotalTime>8228</TotalTime>
  <Words>733</Words>
  <Application>Microsoft Macintosh PowerPoint</Application>
  <PresentationFormat>Custom</PresentationFormat>
  <Paragraphs>124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Facet</vt:lpstr>
      <vt:lpstr>Everything Java</vt:lpstr>
      <vt:lpstr>Coming up today</vt:lpstr>
      <vt:lpstr>Application</vt:lpstr>
      <vt:lpstr>Stages</vt:lpstr>
      <vt:lpstr>Scenes</vt:lpstr>
      <vt:lpstr>Controls</vt:lpstr>
      <vt:lpstr>Controls – button</vt:lpstr>
      <vt:lpstr>Task 036 – Basic UI</vt:lpstr>
      <vt:lpstr>Alerts</vt:lpstr>
      <vt:lpstr>Alerts</vt:lpstr>
      <vt:lpstr>Task 037 – Alerts</vt:lpstr>
      <vt:lpstr>Multiple Scenes</vt:lpstr>
      <vt:lpstr>Layout panes</vt:lpstr>
      <vt:lpstr>Layout panes - BorderPane</vt:lpstr>
      <vt:lpstr>Layout panes - HBox</vt:lpstr>
      <vt:lpstr>Layout panes - VBox</vt:lpstr>
      <vt:lpstr>Layout panes - GridPane</vt:lpstr>
      <vt:lpstr>Complex UIs</vt:lpstr>
      <vt:lpstr>Stylesheets</vt:lpstr>
      <vt:lpstr>UI Links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Everything Java</dc:title>
  <dc:creator>Matthew Weeks</dc:creator>
  <cp:lastModifiedBy>A</cp:lastModifiedBy>
  <cp:revision>385</cp:revision>
  <dcterms:created xsi:type="dcterms:W3CDTF">2018-03-07T21:48:54Z</dcterms:created>
  <dcterms:modified xsi:type="dcterms:W3CDTF">2018-06-07T07:26:51Z</dcterms:modified>
</cp:coreProperties>
</file>