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7"/>
  </p:notesMasterIdLst>
  <p:sldIdLst>
    <p:sldId id="256" r:id="rId2"/>
    <p:sldId id="257" r:id="rId3"/>
    <p:sldId id="334" r:id="rId4"/>
    <p:sldId id="328" r:id="rId5"/>
    <p:sldId id="280" r:id="rId6"/>
    <p:sldId id="336" r:id="rId7"/>
    <p:sldId id="297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060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-136" y="-1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70E1-5EA7-8B45-AAED-BBE2A3EAAD00}" type="datetimeFigureOut">
              <a:rPr lang="en-US" smtClean="0"/>
              <a:t>26/05/18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69B-3B4A-CB45-AF2A-D9435DF0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5726-4080-E541-BEAE-1B7D1029076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4860-9C80-5242-B350-708CE8BCF59E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CFD1-9937-A547-8F99-3EB42E66E15D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D30-0389-6C4A-9C8B-9D6000E8562A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B55-32D1-E841-8AF9-2018C9F855E9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A6A-E096-6E49-936E-39E35F2FF02A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F35-5DCB-404F-9228-E798496AB71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26A-A83F-3547-90BE-C4D384C0134E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93-ACC0-C84B-A4AA-0C49C549371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2CB-DC99-9B44-9AC1-C325F810072D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398-E602-AA4B-BC34-ED4A80D00BE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5141-35E6-9149-8A2D-C42C6716FE97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2F26-5B88-5442-98FE-2C90CD448B4D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719-082F-EC4D-8745-F514A95A9285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3CF5-C067-2740-8BFE-DE33D5DA4ACC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8DE8-4990-C042-96AA-3633BDA9D1A1}" type="datetime1">
              <a:rPr lang="en-GB" smtClean="0"/>
              <a:t>26/05/18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A932-58D6-E149-8D7E-CADC58B7B321}" type="datetime1">
              <a:rPr lang="en-GB" smtClean="0"/>
              <a:t>26/05/18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8 </a:t>
            </a:r>
            <a:r>
              <a:rPr lang="en-US" dirty="0"/>
              <a:t>– </a:t>
            </a:r>
            <a:r>
              <a:rPr lang="en-US" dirty="0" smtClean="0"/>
              <a:t>Logging– </a:t>
            </a:r>
            <a:r>
              <a:rPr lang="en-US" dirty="0"/>
              <a:t>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20BE6E-0C02-4B43-89C6-F220DB3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Logging allows you to output application details at different levels.</a:t>
            </a:r>
          </a:p>
          <a:p>
            <a:r>
              <a:rPr lang="en-GB" dirty="0" smtClean="0"/>
              <a:t>This can be to console or files.</a:t>
            </a:r>
          </a:p>
          <a:p>
            <a:r>
              <a:rPr lang="en-GB" dirty="0" smtClean="0"/>
              <a:t>There are many different logging classes</a:t>
            </a:r>
          </a:p>
          <a:p>
            <a:pPr lvl="1"/>
            <a:r>
              <a:rPr lang="en-GB" dirty="0" err="1" smtClean="0"/>
              <a:t>Java.util.logging</a:t>
            </a:r>
            <a:endParaRPr lang="en-GB" dirty="0" smtClean="0"/>
          </a:p>
          <a:p>
            <a:pPr lvl="1"/>
            <a:r>
              <a:rPr lang="en-US" dirty="0" smtClean="0"/>
              <a:t>SLF4J</a:t>
            </a:r>
          </a:p>
          <a:p>
            <a:pPr lvl="1"/>
            <a:r>
              <a:rPr lang="en-US" dirty="0" smtClean="0"/>
              <a:t>Log4j 2</a:t>
            </a:r>
          </a:p>
          <a:p>
            <a:r>
              <a:rPr lang="en-US" dirty="0" smtClean="0"/>
              <a:t>Example log levels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Warn</a:t>
            </a:r>
            <a:endParaRPr lang="en-US" dirty="0"/>
          </a:p>
          <a:p>
            <a:pPr lvl="1"/>
            <a:r>
              <a:rPr lang="en-US" dirty="0" smtClean="0"/>
              <a:t>Info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9593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class has their own logging levels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B62A5C1E-DFA8-BC44-9983-CB5DBE706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46550"/>
              </p:ext>
            </p:extLst>
          </p:nvPr>
        </p:nvGraphicFramePr>
        <p:xfrm>
          <a:off x="677859" y="3040484"/>
          <a:ext cx="85961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8">
                  <a:extLst>
                    <a:ext uri="{9D8B030D-6E8A-4147-A177-3AD203B41FA5}">
                      <a16:colId xmlns:a16="http://schemas.microsoft.com/office/drawing/2014/main" xmlns="" val="425238667"/>
                    </a:ext>
                  </a:extLst>
                </a:gridCol>
                <a:gridCol w="1193104">
                  <a:extLst>
                    <a:ext uri="{9D8B030D-6E8A-4147-A177-3AD203B41FA5}">
                      <a16:colId xmlns:a16="http://schemas.microsoft.com/office/drawing/2014/main" xmlns="" val="1646298767"/>
                    </a:ext>
                  </a:extLst>
                </a:gridCol>
                <a:gridCol w="1375734"/>
                <a:gridCol w="987707">
                  <a:extLst>
                    <a:ext uri="{9D8B030D-6E8A-4147-A177-3AD203B41FA5}">
                      <a16:colId xmlns:a16="http://schemas.microsoft.com/office/drawing/2014/main" xmlns="" val="737734231"/>
                    </a:ext>
                  </a:extLst>
                </a:gridCol>
                <a:gridCol w="987706">
                  <a:extLst>
                    <a:ext uri="{9D8B030D-6E8A-4147-A177-3AD203B41FA5}">
                      <a16:colId xmlns:a16="http://schemas.microsoft.com/office/drawing/2014/main" xmlns="" val="1486747452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xmlns="" val="2016775856"/>
                    </a:ext>
                  </a:extLst>
                </a:gridCol>
                <a:gridCol w="899518"/>
                <a:gridCol w="1019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Logging levels (Most critical to least</a:t>
                      </a:r>
                      <a:r>
                        <a:rPr lang="en-US" baseline="0" dirty="0" smtClean="0"/>
                        <a:t> critical)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Java.util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Log4j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slf4j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52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6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Logging has two main parts</a:t>
            </a:r>
          </a:p>
          <a:p>
            <a:pPr lvl="1"/>
            <a:r>
              <a:rPr lang="en-GB" dirty="0" smtClean="0"/>
              <a:t>Loggers</a:t>
            </a:r>
          </a:p>
          <a:p>
            <a:pPr lvl="2"/>
            <a:r>
              <a:rPr lang="en-GB" dirty="0" smtClean="0"/>
              <a:t>Create the logs</a:t>
            </a:r>
          </a:p>
          <a:p>
            <a:pPr lvl="1"/>
            <a:r>
              <a:rPr lang="en-GB" dirty="0" smtClean="0"/>
              <a:t>Handlers</a:t>
            </a:r>
          </a:p>
          <a:p>
            <a:pPr lvl="2"/>
            <a:r>
              <a:rPr lang="en-GB" dirty="0" smtClean="0"/>
              <a:t>Action the logs</a:t>
            </a:r>
          </a:p>
          <a:p>
            <a:pPr lvl="3"/>
            <a:r>
              <a:rPr lang="en-GB" dirty="0" smtClean="0"/>
              <a:t>Display on console</a:t>
            </a:r>
          </a:p>
          <a:p>
            <a:pPr lvl="3"/>
            <a:r>
              <a:rPr lang="en-GB" dirty="0" smtClean="0"/>
              <a:t>Write to file</a:t>
            </a:r>
          </a:p>
          <a:p>
            <a:pPr lvl="3"/>
            <a:r>
              <a:rPr lang="en-GB" dirty="0" smtClean="0"/>
              <a:t>Add to database</a:t>
            </a:r>
          </a:p>
          <a:p>
            <a:r>
              <a:rPr lang="en-GB" dirty="0" smtClean="0"/>
              <a:t>You can choose what level logs are created / ignored by setting the log level</a:t>
            </a:r>
          </a:p>
          <a:p>
            <a:pPr marL="1371600" lvl="3" indent="0">
              <a:buNone/>
            </a:pPr>
            <a:endParaRPr lang="en-GB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0903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logging:</a:t>
            </a:r>
          </a:p>
          <a:p>
            <a:pPr marL="457200" lvl="1" indent="0">
              <a:buNone/>
            </a:pPr>
            <a:r>
              <a:rPr lang="en-GB" dirty="0"/>
              <a:t>import </a:t>
            </a:r>
            <a:r>
              <a:rPr lang="en-GB" dirty="0" err="1"/>
              <a:t>java.util.logging.Level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>import </a:t>
            </a:r>
            <a:r>
              <a:rPr lang="en-GB" dirty="0" err="1"/>
              <a:t>java.util.logging.Logger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public class </a:t>
            </a:r>
            <a:r>
              <a:rPr lang="en-GB" dirty="0" err="1"/>
              <a:t>TempMain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private static final Logger </a:t>
            </a:r>
            <a:r>
              <a:rPr lang="en-GB" i="1" dirty="0"/>
              <a:t>LOGGER </a:t>
            </a:r>
            <a:r>
              <a:rPr lang="en-GB" dirty="0"/>
              <a:t>= </a:t>
            </a:r>
            <a:r>
              <a:rPr lang="en-GB" dirty="0" err="1"/>
              <a:t>Logger.</a:t>
            </a:r>
            <a:r>
              <a:rPr lang="en-GB" i="1" dirty="0" err="1"/>
              <a:t>getLogger</a:t>
            </a:r>
            <a:r>
              <a:rPr lang="en-GB" dirty="0"/>
              <a:t>("");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i="1" dirty="0" err="1"/>
              <a:t>LOGGER</a:t>
            </a:r>
            <a:r>
              <a:rPr lang="en-GB" dirty="0" err="1"/>
              <a:t>.info</a:t>
            </a:r>
            <a:r>
              <a:rPr lang="en-GB" dirty="0"/>
              <a:t>("Logger Name: "+</a:t>
            </a:r>
            <a:r>
              <a:rPr lang="en-GB" i="1" dirty="0" err="1"/>
              <a:t>LOGGER</a:t>
            </a:r>
            <a:r>
              <a:rPr lang="en-GB" dirty="0" err="1"/>
              <a:t>.getName</a:t>
            </a:r>
            <a:r>
              <a:rPr lang="en-GB" dirty="0"/>
              <a:t>());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smtClean="0"/>
              <a:t>}</a:t>
            </a:r>
          </a:p>
          <a:p>
            <a:pPr marL="457200" lvl="1" indent="0">
              <a:buNone/>
            </a:pPr>
            <a:r>
              <a:rPr lang="en-GB" dirty="0"/>
              <a:t>}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158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-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9077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logger and create some logs at different levels</a:t>
            </a:r>
          </a:p>
          <a:p>
            <a:r>
              <a:rPr lang="en-US" dirty="0" smtClean="0"/>
              <a:t>Change the logger level to only show severe logs</a:t>
            </a:r>
          </a:p>
          <a:p>
            <a:pPr marL="0" indent="0">
              <a:buNone/>
            </a:pPr>
            <a:r>
              <a:rPr lang="en-US" dirty="0" smtClean="0"/>
              <a:t>Extension:</a:t>
            </a:r>
          </a:p>
          <a:p>
            <a:r>
              <a:rPr lang="en-US" dirty="0" smtClean="0"/>
              <a:t>Change the logger to output “fine” level logs</a:t>
            </a:r>
          </a:p>
          <a:p>
            <a:r>
              <a:rPr lang="en-US" smtClean="0"/>
              <a:t>Output your </a:t>
            </a:r>
            <a:r>
              <a:rPr lang="en-US" dirty="0" smtClean="0"/>
              <a:t>logs to a file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031 </a:t>
            </a:r>
            <a:r>
              <a:rPr lang="en-US" dirty="0"/>
              <a:t>- L</a:t>
            </a:r>
            <a:r>
              <a:rPr lang="en-US" dirty="0" smtClean="0"/>
              <a:t>ogging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0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Refresh of lesson </a:t>
            </a:r>
            <a:r>
              <a:rPr lang="en-US" dirty="0" smtClean="0"/>
              <a:t>07</a:t>
            </a:r>
          </a:p>
          <a:p>
            <a:r>
              <a:rPr lang="en-US" dirty="0" smtClean="0"/>
              <a:t>Imports</a:t>
            </a:r>
            <a:endParaRPr lang="en-US" dirty="0"/>
          </a:p>
          <a:p>
            <a:r>
              <a:rPr lang="en-US" dirty="0" smtClean="0"/>
              <a:t>Logging</a:t>
            </a:r>
          </a:p>
          <a:p>
            <a:r>
              <a:rPr lang="en-US" dirty="0"/>
              <a:t>Subclasses</a:t>
            </a:r>
          </a:p>
          <a:p>
            <a:r>
              <a:rPr lang="en-US" dirty="0" smtClean="0"/>
              <a:t>Casting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smtClean="0"/>
              <a:t>Recursion</a:t>
            </a:r>
            <a:endParaRPr lang="en-US" dirty="0"/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8C669A-5300-4742-8EA4-15B66EF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GB" dirty="0"/>
              <a:t>public class </a:t>
            </a:r>
            <a:r>
              <a:rPr lang="en-GB" dirty="0" err="1"/>
              <a:t>TempMain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5; </a:t>
            </a:r>
            <a:r>
              <a:rPr lang="en-GB" dirty="0" err="1"/>
              <a:t>i</a:t>
            </a:r>
            <a:r>
              <a:rPr lang="en-GB" dirty="0"/>
              <a:t>++) {</a:t>
            </a:r>
            <a:br>
              <a:rPr lang="en-GB" dirty="0"/>
            </a:br>
            <a:r>
              <a:rPr lang="en-GB" dirty="0"/>
              <a:t>            if (</a:t>
            </a:r>
            <a:r>
              <a:rPr lang="en-GB" dirty="0" err="1"/>
              <a:t>i</a:t>
            </a:r>
            <a:r>
              <a:rPr lang="en-GB" dirty="0"/>
              <a:t> == 3)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System.</a:t>
            </a:r>
            <a:r>
              <a:rPr lang="en-GB" i="1" dirty="0" err="1"/>
              <a:t>out</a:t>
            </a:r>
            <a:r>
              <a:rPr lang="en-GB" dirty="0" err="1"/>
              <a:t>.println</a:t>
            </a:r>
            <a:r>
              <a:rPr lang="en-GB" dirty="0"/>
              <a:t>("Magic");</a:t>
            </a:r>
            <a:br>
              <a:rPr lang="en-GB" dirty="0"/>
            </a:br>
            <a:r>
              <a:rPr lang="en-GB" dirty="0"/>
              <a:t>            } else {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dirty="0" err="1"/>
              <a:t>System.</a:t>
            </a:r>
            <a:r>
              <a:rPr lang="en-GB" i="1" dirty="0" err="1"/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>            }</a:t>
            </a:r>
            <a:br>
              <a:rPr lang="en-GB" dirty="0"/>
            </a:br>
            <a:r>
              <a:rPr lang="en-GB" dirty="0"/>
              <a:t>        }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r>
              <a:rPr lang="en-GB" dirty="0"/>
              <a:t>Auto indent in </a:t>
            </a:r>
            <a:r>
              <a:rPr lang="en-GB" dirty="0" err="1"/>
              <a:t>intellij</a:t>
            </a:r>
            <a:r>
              <a:rPr lang="en-GB" dirty="0"/>
              <a:t> with: Ctrl + Alt + 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1612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pass variables into the constructor to be assigned to variables.</a:t>
            </a:r>
          </a:p>
          <a:p>
            <a:r>
              <a:rPr lang="en-US" dirty="0"/>
              <a:t>The “this” term refers to the current class.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String name;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MyClassName</a:t>
            </a:r>
            <a:r>
              <a:rPr lang="en-US" dirty="0"/>
              <a:t>(String name)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this.name</a:t>
            </a:r>
            <a:r>
              <a:rPr lang="en-US" dirty="0"/>
              <a:t> = name;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7481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5979732-F59A-1841-8920-0AAB1DD94081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below table shows where each scope can be access from: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E48A7-18C3-F54C-B884-94BC848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62A5C1E-DFA8-BC44-9983-CB5DBE706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13805"/>
              </p:ext>
            </p:extLst>
          </p:nvPr>
        </p:nvGraphicFramePr>
        <p:xfrm>
          <a:off x="677863" y="3040484"/>
          <a:ext cx="8596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xmlns="" val="42523866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xmlns="" val="1646298767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xmlns="" val="73773423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xmlns="" val="148674745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xmlns="" val="2016775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57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9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83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52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034008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6DCEAE-0C03-3846-B05F-E840D19D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5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E5068C-48E5-4F4A-B859-FCF34FD6C46F}"/>
              </a:ext>
            </a:extLst>
          </p:cNvPr>
          <p:cNvSpPr txBox="1"/>
          <p:nvPr/>
        </p:nvSpPr>
        <p:spPr>
          <a:xfrm>
            <a:off x="4975668" y="1438519"/>
            <a:ext cx="36844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After:</a:t>
            </a:r>
          </a:p>
          <a:p>
            <a:endParaRPr lang="en-GB" dirty="0"/>
          </a:p>
          <a:p>
            <a:r>
              <a:rPr lang="en-GB" dirty="0"/>
              <a:t>public class Monitor {</a:t>
            </a:r>
            <a:br>
              <a:rPr lang="en-GB" dirty="0"/>
            </a:br>
            <a:r>
              <a:rPr lang="en-GB" dirty="0"/>
              <a:t>    private </a:t>
            </a:r>
            <a:r>
              <a:rPr lang="en-GB" dirty="0" err="1"/>
              <a:t>int</a:t>
            </a:r>
            <a:r>
              <a:rPr lang="en-GB" dirty="0"/>
              <a:t> price;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public Monitor(</a:t>
            </a:r>
            <a:r>
              <a:rPr lang="en-GB" dirty="0" err="1"/>
              <a:t>int</a:t>
            </a:r>
            <a:r>
              <a:rPr lang="en-GB" dirty="0"/>
              <a:t> price)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this.price</a:t>
            </a:r>
            <a:r>
              <a:rPr lang="en-GB" dirty="0"/>
              <a:t> = price;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public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getPrice</a:t>
            </a:r>
            <a:r>
              <a:rPr lang="en-GB" dirty="0"/>
              <a:t>() {</a:t>
            </a:r>
            <a:br>
              <a:rPr lang="en-GB" dirty="0"/>
            </a:br>
            <a:r>
              <a:rPr lang="en-GB" dirty="0"/>
              <a:t>        return price;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public void </a:t>
            </a:r>
            <a:r>
              <a:rPr lang="en-GB" dirty="0" err="1"/>
              <a:t>setPrice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price)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this.price</a:t>
            </a:r>
            <a:r>
              <a:rPr lang="en-GB" dirty="0"/>
              <a:t> = price;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F08765-8052-1540-846A-63CAEB833933}"/>
              </a:ext>
            </a:extLst>
          </p:cNvPr>
          <p:cNvSpPr txBox="1"/>
          <p:nvPr/>
        </p:nvSpPr>
        <p:spPr>
          <a:xfrm>
            <a:off x="682331" y="1438519"/>
            <a:ext cx="3143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Before:</a:t>
            </a:r>
          </a:p>
          <a:p>
            <a:endParaRPr lang="en-GB" dirty="0"/>
          </a:p>
          <a:p>
            <a:r>
              <a:rPr lang="en-GB" dirty="0"/>
              <a:t>public class Monitor {</a:t>
            </a:r>
            <a:br>
              <a:rPr lang="en-GB" dirty="0"/>
            </a:br>
            <a:r>
              <a:rPr lang="en-GB" dirty="0"/>
              <a:t>    public </a:t>
            </a:r>
            <a:r>
              <a:rPr lang="en-GB" dirty="0" err="1"/>
              <a:t>int</a:t>
            </a:r>
            <a:r>
              <a:rPr lang="en-GB" dirty="0"/>
              <a:t> price;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public Monitor(</a:t>
            </a:r>
            <a:r>
              <a:rPr lang="en-GB" dirty="0" err="1"/>
              <a:t>int</a:t>
            </a:r>
            <a:r>
              <a:rPr lang="en-GB" dirty="0"/>
              <a:t> price)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this.price</a:t>
            </a:r>
            <a:r>
              <a:rPr lang="en-GB" dirty="0"/>
              <a:t> = price;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9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application with multiple classes to represent a shop.</a:t>
            </a:r>
          </a:p>
          <a:p>
            <a:r>
              <a:rPr lang="en-US" dirty="0" smtClean="0"/>
              <a:t>List current items available in the shop</a:t>
            </a:r>
          </a:p>
          <a:p>
            <a:pPr marL="0" indent="0">
              <a:buNone/>
            </a:pPr>
            <a:r>
              <a:rPr lang="en-US" dirty="0" smtClean="0"/>
              <a:t>Extension:</a:t>
            </a:r>
          </a:p>
          <a:p>
            <a:r>
              <a:rPr lang="en-US" dirty="0" smtClean="0"/>
              <a:t>Add the ability track stock.</a:t>
            </a:r>
          </a:p>
          <a:p>
            <a:r>
              <a:rPr lang="en-US" dirty="0" smtClean="0"/>
              <a:t>Add the ability to check an item’s price.</a:t>
            </a:r>
          </a:p>
          <a:p>
            <a:r>
              <a:rPr lang="en-US" dirty="0" smtClean="0"/>
              <a:t>Add the ability to buy from your shop.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030 </a:t>
            </a:r>
            <a:r>
              <a:rPr lang="en-US" dirty="0"/>
              <a:t>- lesson </a:t>
            </a:r>
            <a:r>
              <a:rPr lang="en-US" dirty="0" smtClean="0"/>
              <a:t>07 </a:t>
            </a:r>
            <a:r>
              <a:rPr lang="en-US" dirty="0"/>
              <a:t>refresh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2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 imports</a:t>
            </a:r>
          </a:p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Wildcard imports (Star imports)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import </a:t>
            </a:r>
            <a:r>
              <a:rPr lang="en-US" dirty="0" err="1" smtClean="0"/>
              <a:t>java.sql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Best practice to always use individual imports </a:t>
            </a:r>
            <a:r>
              <a:rPr lang="mr-IN" dirty="0" smtClean="0"/>
              <a:t>–</a:t>
            </a:r>
            <a:r>
              <a:rPr lang="en-US" dirty="0" smtClean="0"/>
              <a:t> can be disabled in:</a:t>
            </a:r>
          </a:p>
          <a:p>
            <a:pPr marL="0" indent="0">
              <a:buNone/>
            </a:pPr>
            <a:r>
              <a:rPr lang="en-US" dirty="0" smtClean="0"/>
              <a:t>“Preferences” =&gt; “Editor” =&gt; “Code Style” =&gt; “Java”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7494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-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3230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7746</TotalTime>
  <Words>472</Words>
  <Application>Microsoft Macintosh PowerPoint</Application>
  <PresentationFormat>Custom</PresentationFormat>
  <Paragraphs>150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Everything Java</vt:lpstr>
      <vt:lpstr>Coming up today (and the next sessions…)</vt:lpstr>
      <vt:lpstr>Code style</vt:lpstr>
      <vt:lpstr>Using multiple classes</vt:lpstr>
      <vt:lpstr>Scopes</vt:lpstr>
      <vt:lpstr>Getters and setters</vt:lpstr>
      <vt:lpstr>Task 030 - lesson 07 refresh</vt:lpstr>
      <vt:lpstr>Imports</vt:lpstr>
      <vt:lpstr>Imports - demo</vt:lpstr>
      <vt:lpstr>Logging</vt:lpstr>
      <vt:lpstr>Logging</vt:lpstr>
      <vt:lpstr>Logging</vt:lpstr>
      <vt:lpstr>Logging</vt:lpstr>
      <vt:lpstr>Logging - demo</vt:lpstr>
      <vt:lpstr>Task 031 - Logging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>A</cp:lastModifiedBy>
  <cp:revision>298</cp:revision>
  <dcterms:created xsi:type="dcterms:W3CDTF">2018-03-07T21:48:54Z</dcterms:created>
  <dcterms:modified xsi:type="dcterms:W3CDTF">2018-05-26T01:51:49Z</dcterms:modified>
</cp:coreProperties>
</file>