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4" r:id="rId1"/>
  </p:sldMasterIdLst>
  <p:sldIdLst>
    <p:sldId id="281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serrat" panose="020B0604020202020204" charset="-52"/>
      <p:regular r:id="rId7"/>
      <p:bold r:id="rId8"/>
      <p:italic r:id="rId9"/>
      <p:boldItalic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00"/>
    <a:srgbClr val="CBD1E7"/>
    <a:srgbClr val="00BBEE"/>
    <a:srgbClr val="E46C2A"/>
    <a:srgbClr val="0055BB"/>
    <a:srgbClr val="0061AF"/>
    <a:srgbClr val="8F9092"/>
    <a:srgbClr val="DDDEDE"/>
    <a:srgbClr val="22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7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атом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55BB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4" b="46857"/>
          <a:stretch/>
        </p:blipFill>
        <p:spPr>
          <a:xfrm>
            <a:off x="8040340" y="-1"/>
            <a:ext cx="4151660" cy="1223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1108156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accent2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3239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9989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138" y="170399"/>
            <a:ext cx="1656000" cy="883200"/>
          </a:xfrm>
          <a:prstGeom prst="rect">
            <a:avLst/>
          </a:prstGeom>
        </p:spPr>
      </p:pic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D4A470-D186-460E-BFFA-A336BBB6414C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376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синя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62" y="170399"/>
            <a:ext cx="1656000" cy="883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3DE57E-711D-404D-B188-192C4B659303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68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89009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E46C2A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56" y="-135287"/>
            <a:ext cx="2376074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00D0962-6951-42C9-AAB7-A8419B4562CD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сер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DD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03283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0055BB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525956" y="-144001"/>
            <a:ext cx="2376074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2077ADA-551A-4656-A047-B811D4148796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57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6418217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6418217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6418217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250"/>
            <a:ext cx="5886994" cy="40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sp>
        <p:nvSpPr>
          <p:cNvPr id="7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05834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797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5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79" r:id="rId4"/>
    <p:sldLayoutId id="2147483680" r:id="rId5"/>
    <p:sldLayoutId id="2147483682" r:id="rId6"/>
    <p:sldLayoutId id="214748368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347" userDrawn="1">
          <p15:clr>
            <a:srgbClr val="F26B43"/>
          </p15:clr>
        </p15:guide>
        <p15:guide id="6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59572" y="1441128"/>
            <a:ext cx="1348446" cy="338554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571395" y="1779682"/>
            <a:ext cx="11227875" cy="1031051"/>
          </a:xfrm>
        </p:spPr>
        <p:txBody>
          <a:bodyPr/>
          <a:lstStyle/>
          <a:p>
            <a:r>
              <a:rPr lang="ru-RU" dirty="0" smtClean="0"/>
              <a:t>На основании имеющихся данных о химическом соединении предсказать значение его Индекса селективности (</a:t>
            </a:r>
            <a:r>
              <a:rPr lang="en-US" dirty="0" smtClean="0"/>
              <a:t>SI)</a:t>
            </a:r>
            <a:r>
              <a:rPr lang="ru-RU" dirty="0"/>
              <a:t> </a:t>
            </a:r>
            <a:r>
              <a:rPr lang="ru-RU" dirty="0" smtClean="0"/>
              <a:t>или </a:t>
            </a:r>
            <a:r>
              <a:rPr lang="en-US" dirty="0" smtClean="0"/>
              <a:t>IC50/CC50. </a:t>
            </a:r>
            <a:r>
              <a:rPr lang="ru-RU" dirty="0" smtClean="0"/>
              <a:t>Допускается предсказание значения только </a:t>
            </a:r>
            <a:r>
              <a:rPr lang="en-US" dirty="0" smtClean="0"/>
              <a:t>IC</a:t>
            </a:r>
            <a:r>
              <a:rPr lang="ru-RU" dirty="0" smtClean="0"/>
              <a:t>50 или </a:t>
            </a:r>
            <a:r>
              <a:rPr lang="en-US" dirty="0" smtClean="0"/>
              <a:t>CC50.</a:t>
            </a:r>
            <a:r>
              <a:rPr lang="ru-RU" dirty="0" smtClean="0"/>
              <a:t> Возможно решение задачи классификации на значимое число классов, а не точного предсказания </a:t>
            </a:r>
            <a:r>
              <a:rPr lang="ru-RU" smtClean="0"/>
              <a:t>значений указанных индексов.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571396" y="2676997"/>
            <a:ext cx="387111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rgbClr val="00BBEE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Образ результата</a:t>
            </a:r>
            <a:endParaRPr lang="ru-RU" dirty="0"/>
          </a:p>
        </p:txBody>
      </p:sp>
      <p:sp>
        <p:nvSpPr>
          <p:cNvPr id="6" name="Текст 3"/>
          <p:cNvSpPr txBox="1">
            <a:spLocks/>
          </p:cNvSpPr>
          <p:nvPr/>
        </p:nvSpPr>
        <p:spPr>
          <a:xfrm>
            <a:off x="571395" y="3068681"/>
            <a:ext cx="11227875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</a:t>
            </a:r>
            <a:r>
              <a:rPr lang="en-US" dirty="0" err="1" smtClean="0"/>
              <a:t>ipynb</a:t>
            </a:r>
            <a:r>
              <a:rPr lang="en-US" dirty="0" smtClean="0"/>
              <a:t> </a:t>
            </a:r>
            <a:r>
              <a:rPr lang="ru-RU" dirty="0" smtClean="0"/>
              <a:t>файл с обзором представленных (или дополнительно найденных) данных, подробное описание процедуры предобработки данных с рассмотрением различных вариантов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ipynb</a:t>
            </a:r>
            <a:r>
              <a:rPr lang="en-US" dirty="0" smtClean="0"/>
              <a:t> </a:t>
            </a:r>
            <a:r>
              <a:rPr lang="ru-RU" dirty="0" smtClean="0"/>
              <a:t>файл с моделью(-</a:t>
            </a:r>
            <a:r>
              <a:rPr lang="ru-RU" dirty="0" err="1" smtClean="0"/>
              <a:t>ями</a:t>
            </a:r>
            <a:r>
              <a:rPr lang="ru-RU" dirty="0" smtClean="0"/>
              <a:t>) и процедурой обучения, сравнение различных моделей и выявлением лучших</a:t>
            </a:r>
          </a:p>
          <a:p>
            <a:r>
              <a:rPr lang="ru-RU" dirty="0" smtClean="0"/>
              <a:t>Дополнительные файлы программного года в удобном формате</a:t>
            </a:r>
            <a:endParaRPr lang="ru-RU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559572" y="4354449"/>
            <a:ext cx="387111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rgbClr val="00BBEE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Дальнейшее использование</a:t>
            </a:r>
            <a:endParaRPr lang="ru-RU" dirty="0"/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559571" y="4748609"/>
            <a:ext cx="11227875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случае наличия значимых результатов на большом объёме имеющихся и найденных данных материалы решения могут быть использованы для решение исследовательской задачи построения моделей машинного обучения для предсказания индекса селективности.</a:t>
            </a:r>
            <a:endParaRPr lang="ru-RU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559572" y="5623338"/>
            <a:ext cx="387111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rgbClr val="00BBEE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0" name="Текст 3"/>
          <p:cNvSpPr txBox="1">
            <a:spLocks/>
          </p:cNvSpPr>
          <p:nvPr/>
        </p:nvSpPr>
        <p:spPr>
          <a:xfrm>
            <a:off x="559571" y="6017498"/>
            <a:ext cx="11227875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Представлено два набора данных - </a:t>
            </a:r>
            <a:r>
              <a:rPr lang="en-US" dirty="0" smtClean="0"/>
              <a:t>~1400 </a:t>
            </a:r>
            <a:r>
              <a:rPr lang="ru-RU" dirty="0" smtClean="0"/>
              <a:t>соединений с рассчитанным </a:t>
            </a:r>
            <a:r>
              <a:rPr lang="en-US" dirty="0" smtClean="0"/>
              <a:t>CC50/IC50/SI </a:t>
            </a:r>
            <a:r>
              <a:rPr lang="ru-RU" dirty="0" smtClean="0"/>
              <a:t>по отношению к одному и тому же штамму </a:t>
            </a:r>
            <a:r>
              <a:rPr lang="en-US" dirty="0" smtClean="0"/>
              <a:t>H1N1 </a:t>
            </a:r>
            <a:r>
              <a:rPr lang="ru-RU" dirty="0" smtClean="0"/>
              <a:t>и </a:t>
            </a:r>
            <a:r>
              <a:rPr lang="en-US" dirty="0" smtClean="0"/>
              <a:t>~35000 </a:t>
            </a:r>
            <a:r>
              <a:rPr lang="ru-RU" dirty="0" smtClean="0"/>
              <a:t>соединений с рассчитанным </a:t>
            </a:r>
            <a:r>
              <a:rPr lang="en-US" dirty="0" smtClean="0"/>
              <a:t>IC50 </a:t>
            </a:r>
            <a:r>
              <a:rPr lang="ru-RU" dirty="0" smtClean="0"/>
              <a:t>по отношению к разным штаммам </a:t>
            </a:r>
            <a:r>
              <a:rPr lang="en-US" dirty="0" smtClean="0"/>
              <a:t>H1N1. </a:t>
            </a:r>
            <a:r>
              <a:rPr lang="ru-RU" dirty="0" smtClean="0"/>
              <a:t>В первую очередь работа должна осуществляться с предоставленными данными.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757365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МИФИ">
  <a:themeElements>
    <a:clrScheme name="Другая 7">
      <a:dk1>
        <a:srgbClr val="171616"/>
      </a:dk1>
      <a:lt1>
        <a:srgbClr val="FFFFFF"/>
      </a:lt1>
      <a:dk2>
        <a:srgbClr val="0055BB"/>
      </a:dk2>
      <a:lt2>
        <a:srgbClr val="E2E2E2"/>
      </a:lt2>
      <a:accent1>
        <a:srgbClr val="0055BB"/>
      </a:accent1>
      <a:accent2>
        <a:srgbClr val="00BBEE"/>
      </a:accent2>
      <a:accent3>
        <a:srgbClr val="FF5000"/>
      </a:accent3>
      <a:accent4>
        <a:srgbClr val="00B050"/>
      </a:accent4>
      <a:accent5>
        <a:srgbClr val="00FFCC"/>
      </a:accent5>
      <a:accent6>
        <a:srgbClr val="FF66CC"/>
      </a:accent6>
      <a:hlink>
        <a:srgbClr val="00BBEE"/>
      </a:hlink>
      <a:folHlink>
        <a:srgbClr val="FFAE8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 smtClean="0">
            <a:solidFill>
              <a:schemeClr val="bg1"/>
            </a:solidFill>
            <a:latin typeface="Montserrat" panose="00000500000000000000" pitchFamily="2" charset="-5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39753</TotalTime>
  <Words>173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Calibri</vt:lpstr>
      <vt:lpstr>Montserrat</vt:lpstr>
      <vt:lpstr>Arial</vt:lpstr>
      <vt:lpstr>Шаблон МИФИ</vt:lpstr>
      <vt:lpstr>Постановка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Замахаев</dc:creator>
  <cp:lastModifiedBy>User</cp:lastModifiedBy>
  <cp:revision>58</cp:revision>
  <dcterms:created xsi:type="dcterms:W3CDTF">2020-05-28T16:18:16Z</dcterms:created>
  <dcterms:modified xsi:type="dcterms:W3CDTF">2023-10-21T06:04:04Z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