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Amatic SC" charset="-79"/>
      <p:regular r:id="rId20"/>
      <p:bold r:id="rId21"/>
    </p:embeddedFont>
    <p:embeddedFont>
      <p:font typeface="Georgia" pitchFamily="18" charset="0"/>
      <p:regular r:id="rId22"/>
      <p:bold r:id="rId23"/>
      <p:italic r:id="rId24"/>
      <p:boldItalic r:id="rId25"/>
    </p:embeddedFont>
    <p:embeddedFont>
      <p:font typeface="Source Code Pro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68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oC3REazMe4NtKuQ4nmOVNmoxq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8D972F4-2BD2-40A6-80B6-A8AE3D0F71ED}">
  <a:tblStyle styleId="{88D972F4-2BD2-40A6-80B6-A8AE3D0F71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86417b8a8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86417b8a8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93" name="Google Shape;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86417b8a8_0_356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g786417b8a8_0_35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g786417b8a8_0_35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g786417b8a8_0_3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786417b8a8_0_393"/>
          <p:cNvSpPr txBox="1">
            <a:spLocks noGrp="1"/>
          </p:cNvSpPr>
          <p:nvPr>
            <p:ph type="title" hasCustomPrompt="1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786417b8a8_0_393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g786417b8a8_0_39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6417b8a8_0_39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86417b8a8_0_39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786417b8a8_0_39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786417b8a8_0_399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786417b8a8_0_399"/>
          <p:cNvSpPr txBox="1">
            <a:spLocks noGrp="1"/>
          </p:cNvSpPr>
          <p:nvPr>
            <p:ph type="sldNum" idx="12"/>
          </p:nvPr>
        </p:nvSpPr>
        <p:spPr>
          <a:xfrm>
            <a:off x="4361688" y="1026372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7" name="Google Shape;57;g786417b8a8_0_399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786417b8a8_0_361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g786417b8a8_0_36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86417b8a8_0_364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786417b8a8_0_364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786417b8a8_0_36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86417b8a8_0_368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786417b8a8_0_368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786417b8a8_0_36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g786417b8a8_0_36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786417b8a8_0_373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g786417b8a8_0_37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86417b8a8_0_37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g786417b8a8_0_37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786417b8a8_0_37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86417b8a8_0_380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g786417b8a8_0_38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86417b8a8_0_383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g786417b8a8_0_38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g786417b8a8_0_38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g786417b8a8_0_383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g786417b8a8_0_38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g786417b8a8_0_38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786417b8a8_0_390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g786417b8a8_0_39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86417b8a8_0_35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g786417b8a8_0_352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g786417b8a8_0_35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lmentbisaillon/fake-and-real-news-datas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s://www.kaggle.com/jruvika/fake-news-det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381000" y="0"/>
            <a:ext cx="7772400" cy="24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   FAKE NEWS DETECTION USING MACHINE LEARNING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533400" y="2590800"/>
            <a:ext cx="73827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Guide-                 Dr. Ashish Kumar Sahu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members-    Navjyot Wig                                  17BCE10001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Bhupendra singh yaduvanshi        17BCE10076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Mohd.Avesh Husain                      17BCE10174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04802" y="12145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DATA CLEANING 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320090" y="114299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★"/>
            </a:pPr>
            <a:r>
              <a:rPr lang="en-US" sz="1800"/>
              <a:t>CHECKING AND DROPPING NULL VALUES.</a:t>
            </a:r>
            <a:endParaRPr sz="1800"/>
          </a:p>
          <a:p>
            <a: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★"/>
            </a:pPr>
            <a:r>
              <a:rPr lang="en-US" sz="1800"/>
              <a:t>DROPPING </a:t>
            </a:r>
            <a:r>
              <a:rPr lang="en-US"/>
              <a:t>IRRELEVANT</a:t>
            </a:r>
            <a:r>
              <a:rPr lang="en-US" sz="1800"/>
              <a:t> COLUMNS.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200" y="2585225"/>
            <a:ext cx="47238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71600"/>
            <a:ext cx="42728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304802" y="44725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126865" y="960773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940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30"/>
              <a:buChar char="★"/>
            </a:pPr>
            <a:r>
              <a:rPr lang="en-US" sz="1700"/>
              <a:t>CALCULATING WORD COUNTS</a:t>
            </a:r>
            <a:endParaRPr sz="1700"/>
          </a:p>
          <a:p>
            <a:pPr marL="457200" lvl="0" indent="-31940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30"/>
              <a:buChar char="★"/>
            </a:pPr>
            <a:r>
              <a:rPr lang="en-US" sz="1700"/>
              <a:t>PLOTTING FAKE NEWS WORD COUNT</a:t>
            </a:r>
            <a:endParaRPr sz="1700"/>
          </a:p>
          <a:p>
            <a:pPr marL="457200" lvl="0" indent="-31940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30"/>
              <a:buChar char="★"/>
            </a:pPr>
            <a:r>
              <a:rPr lang="en-US" sz="1700"/>
              <a:t>PLOTTING REAL NEWS WORD COUNT</a:t>
            </a:r>
            <a:endParaRPr sz="1700"/>
          </a:p>
          <a:p>
            <a:pPr marL="457200" lvl="0" indent="-3194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0"/>
              <a:buChar char="★"/>
            </a:pPr>
            <a:r>
              <a:rPr lang="en-US" sz="1700"/>
              <a:t>CHECKING CLASS IMBALANCES</a:t>
            </a: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n-US" sz="1700"/>
              <a:t>GENERATING WORD CLOUD</a:t>
            </a:r>
            <a:endParaRPr sz="1700"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125" y="803675"/>
            <a:ext cx="4445725" cy="37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 t="51061" r="1029"/>
          <a:stretch/>
        </p:blipFill>
        <p:spPr>
          <a:xfrm>
            <a:off x="38926" y="4622300"/>
            <a:ext cx="9027924" cy="223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304802" y="12145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300990" y="10448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★"/>
            </a:pPr>
            <a:r>
              <a:rPr lang="en-US" sz="1800"/>
              <a:t>REMOVING SPECIAL CHARACTERS AND DIGITS .</a:t>
            </a:r>
            <a:endParaRPr sz="1800"/>
          </a:p>
          <a:p>
            <a: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★"/>
            </a:pPr>
            <a:r>
              <a:rPr lang="en-US" sz="1800"/>
              <a:t>CONVERTING TEXT DATA INTO LOWER CASE.</a:t>
            </a:r>
            <a:endParaRPr sz="1800"/>
          </a:p>
          <a:p>
            <a: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★"/>
            </a:pPr>
            <a:r>
              <a:rPr lang="en-US" sz="1800"/>
              <a:t>TOKENIZING AND REMOVING STOP WORDS.</a:t>
            </a:r>
            <a:endParaRPr sz="1800"/>
          </a:p>
          <a:p>
            <a: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★"/>
            </a:pPr>
            <a:r>
              <a:rPr lang="en-US" sz="1800"/>
              <a:t>LEMMATIZATION</a:t>
            </a:r>
            <a:endParaRPr sz="1800"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850" y="2157100"/>
            <a:ext cx="5758775" cy="133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3619500"/>
            <a:ext cx="77822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304802" y="54475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301052" y="947423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★"/>
            </a:pPr>
            <a:r>
              <a:rPr lang="en-US"/>
              <a:t>T</a:t>
            </a:r>
            <a:r>
              <a:rPr lang="en-US" sz="1800"/>
              <a:t>aking 70 % of </a:t>
            </a:r>
            <a:r>
              <a:rPr lang="en-US"/>
              <a:t>D</a:t>
            </a:r>
            <a:r>
              <a:rPr lang="en-US" sz="1800"/>
              <a:t>ata from the available </a:t>
            </a:r>
            <a:r>
              <a:rPr lang="en-US"/>
              <a:t>D</a:t>
            </a:r>
            <a:r>
              <a:rPr lang="en-US" sz="1800"/>
              <a:t>ataset.</a:t>
            </a:r>
            <a:endParaRPr sz="1800"/>
          </a:p>
          <a:p>
            <a: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★"/>
            </a:pPr>
            <a:r>
              <a:rPr lang="en-US"/>
              <a:t>C</a:t>
            </a:r>
            <a:r>
              <a:rPr lang="en-US" sz="1800"/>
              <a:t>hecking for </a:t>
            </a:r>
            <a:r>
              <a:rPr lang="en-US"/>
              <a:t>C</a:t>
            </a:r>
            <a:r>
              <a:rPr lang="en-US" sz="1800"/>
              <a:t>lass </a:t>
            </a:r>
            <a:r>
              <a:rPr lang="en-US"/>
              <a:t>Imbalances</a:t>
            </a:r>
            <a:r>
              <a:rPr lang="en-US" sz="1800"/>
              <a:t>.</a:t>
            </a:r>
            <a:endParaRPr sz="1800"/>
          </a:p>
          <a:p>
            <a: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★"/>
            </a:pPr>
            <a:r>
              <a:rPr lang="en-US"/>
              <a:t>V</a:t>
            </a:r>
            <a:r>
              <a:rPr lang="en-US" sz="1800"/>
              <a:t>ectorizing </a:t>
            </a:r>
            <a:r>
              <a:rPr lang="en-US"/>
              <a:t>D</a:t>
            </a:r>
            <a:r>
              <a:rPr lang="en-US" sz="1800"/>
              <a:t>ata (</a:t>
            </a:r>
            <a:r>
              <a:rPr lang="en-US"/>
              <a:t>Countvectorizer</a:t>
            </a:r>
            <a:r>
              <a:rPr lang="en-US" sz="1800"/>
              <a:t>)</a:t>
            </a:r>
            <a:endParaRPr sz="1800"/>
          </a:p>
          <a:p>
            <a: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★"/>
            </a:pPr>
            <a:r>
              <a:rPr lang="en-US"/>
              <a:t>F</a:t>
            </a:r>
            <a:r>
              <a:rPr lang="en-US" sz="1800"/>
              <a:t>itting </a:t>
            </a:r>
            <a:r>
              <a:rPr lang="en-US"/>
              <a:t>TFID</a:t>
            </a:r>
            <a:r>
              <a:rPr lang="en-US" sz="1800"/>
              <a:t> </a:t>
            </a:r>
            <a:r>
              <a:rPr lang="en-US"/>
              <a:t>T</a:t>
            </a:r>
            <a:r>
              <a:rPr lang="en-US" sz="1800"/>
              <a:t>ransformer.</a:t>
            </a:r>
            <a:endParaRPr sz="1800"/>
          </a:p>
          <a:p>
            <a: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★"/>
            </a:pPr>
            <a:r>
              <a:rPr lang="en-US"/>
              <a:t>S</a:t>
            </a:r>
            <a:r>
              <a:rPr lang="en-US" sz="1800"/>
              <a:t>plitting </a:t>
            </a:r>
            <a:r>
              <a:rPr lang="en-US"/>
              <a:t>D</a:t>
            </a:r>
            <a:r>
              <a:rPr lang="en-US" sz="1800"/>
              <a:t>ata into </a:t>
            </a:r>
            <a:r>
              <a:rPr lang="en-US"/>
              <a:t>T</a:t>
            </a:r>
            <a:r>
              <a:rPr lang="en-US" sz="1800"/>
              <a:t>rain and </a:t>
            </a:r>
            <a:r>
              <a:rPr lang="en-US"/>
              <a:t>T</a:t>
            </a:r>
            <a:r>
              <a:rPr lang="en-US" sz="1800"/>
              <a:t>est </a:t>
            </a:r>
            <a:r>
              <a:rPr lang="en-US"/>
              <a:t>D</a:t>
            </a:r>
            <a:r>
              <a:rPr lang="en-US" sz="1800"/>
              <a:t>ata.</a:t>
            </a:r>
            <a:endParaRPr sz="1800"/>
          </a:p>
        </p:txBody>
      </p:sp>
      <p:pic>
        <p:nvPicPr>
          <p:cNvPr id="1026" name="Picture 2" descr="C:\Users\MOHAMMAD ADEEB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395" y="3162745"/>
            <a:ext cx="5951744" cy="1683575"/>
          </a:xfrm>
          <a:prstGeom prst="rect">
            <a:avLst/>
          </a:prstGeom>
          <a:noFill/>
        </p:spPr>
      </p:pic>
      <p:pic>
        <p:nvPicPr>
          <p:cNvPr id="1027" name="Picture 3" descr="C:\Users\MOHAMMAD ADEEB\Desktop\Capture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1609" y="5397627"/>
            <a:ext cx="5273675" cy="80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title"/>
          </p:nvPr>
        </p:nvSpPr>
        <p:spPr>
          <a:xfrm>
            <a:off x="412077" y="23225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2970"/>
              <a:t>Hyper parameter tuning and cross validation.</a:t>
            </a:r>
            <a:br>
              <a:rPr lang="en-US" sz="2970"/>
            </a:br>
            <a:endParaRPr sz="2970"/>
          </a:p>
        </p:txBody>
      </p:sp>
      <p:sp>
        <p:nvSpPr>
          <p:cNvPr id="157" name="Google Shape;157;p14"/>
          <p:cNvSpPr txBox="1">
            <a:spLocks noGrp="1"/>
          </p:cNvSpPr>
          <p:nvPr>
            <p:ph type="body" idx="1"/>
          </p:nvPr>
        </p:nvSpPr>
        <p:spPr>
          <a:xfrm>
            <a:off x="300990" y="509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940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30"/>
              <a:buChar char="★"/>
            </a:pPr>
            <a:r>
              <a:rPr lang="en-US" sz="1700"/>
              <a:t>LOGISTIC - CHECKING C VALUE(INVERSE OF REGULARIZATION METHOD -LASSO)</a:t>
            </a:r>
            <a:endParaRPr sz="1700"/>
          </a:p>
          <a:p>
            <a:pPr marL="457200" lvl="0" indent="-31940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30"/>
              <a:buChar char="★"/>
            </a:pPr>
            <a:r>
              <a:rPr lang="en-US" sz="1700"/>
              <a:t>DECISION TREE- CROSS VALIDATION(GRIDSEARCHCV), SEARCHING FOR MAXIMUM DEPTH</a:t>
            </a:r>
            <a:endParaRPr sz="1700"/>
          </a:p>
          <a:p>
            <a:pPr marL="457200" lvl="0" indent="-31940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30"/>
              <a:buChar char="★"/>
            </a:pPr>
            <a:r>
              <a:rPr lang="en-US" sz="1700"/>
              <a:t>RANDOM FOREST-CROSS VALIDATION (GRIDSEARCHCV), SEARCHING FOR OPTIMAL MAXIMUM DEPTH AND N_ESTIMATORS</a:t>
            </a:r>
            <a:endParaRPr sz="1700"/>
          </a:p>
          <a:p>
            <a:pPr marL="457200" lvl="0" indent="-31940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30"/>
              <a:buChar char="★"/>
            </a:pPr>
            <a:r>
              <a:rPr lang="en-US" sz="1700"/>
              <a:t>SELECTING THE MODELS</a:t>
            </a:r>
            <a:endParaRPr sz="1700"/>
          </a:p>
        </p:txBody>
      </p:sp>
      <p:pic>
        <p:nvPicPr>
          <p:cNvPr id="158" name="Google Shape;1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900" y="2327225"/>
            <a:ext cx="39871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74" y="3351225"/>
            <a:ext cx="4855899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63" y="4241100"/>
            <a:ext cx="58769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778675"/>
            <a:ext cx="6851676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304802" y="134825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Test results </a:t>
            </a:r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1"/>
          </p:nvPr>
        </p:nvSpPr>
        <p:spPr>
          <a:xfrm>
            <a:off x="301040" y="114299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★"/>
            </a:pPr>
            <a:r>
              <a:rPr lang="en-US" sz="1800"/>
              <a:t>ALGORITHM USED AND SCORES-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                                </a:t>
            </a:r>
            <a:endParaRPr sz="1800"/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50" y="4015975"/>
            <a:ext cx="9050251" cy="235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16"/>
          <p:cNvGraphicFramePr/>
          <p:nvPr/>
        </p:nvGraphicFramePr>
        <p:xfrm>
          <a:off x="671225" y="194667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{88D972F4-2BD2-40A6-80B6-A8AE3D0F71ED}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Decision Tree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 Reg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Naieve Bayes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Test_data1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.904000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.938300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.96820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.883300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Test_data2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.909293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.945178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.97066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.896201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REMAINING work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★"/>
            </a:pPr>
            <a:r>
              <a:rPr lang="en-US"/>
              <a:t>TRAINING A DEEP LEARNING MODEL(ANN,RNN).</a:t>
            </a:r>
            <a:endParaRPr/>
          </a:p>
          <a:p>
            <a: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★"/>
            </a:pPr>
            <a:r>
              <a:rPr lang="en-US"/>
              <a:t>DEPLOYMENT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86417b8a8_0_154"/>
          <p:cNvSpPr txBox="1">
            <a:spLocks noGrp="1"/>
          </p:cNvSpPr>
          <p:nvPr>
            <p:ph type="title"/>
          </p:nvPr>
        </p:nvSpPr>
        <p:spPr>
          <a:xfrm>
            <a:off x="408927" y="3049500"/>
            <a:ext cx="8534400" cy="759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/>
              <a:t>THANK YOU</a:t>
            </a: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Fake news has quickly become a society problem, being used to propagate false or rumour information in order to change people's behaviour.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has been shown that propagation of fake news has a deep impact on society 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Times New Roman"/>
              <a:buChar char="❖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project could be practically used by any media company to automatically predict whether the circulating news is fake or not.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News Content Features: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When we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start to look at news content, it can be seen that it is made of 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four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principal raw components: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Source: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Where does the news come from, who wrote it, is this source reliable or not.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Headline: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Short summary of the news content that try to attract the reader.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Body Text: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The actual text content of the news.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Image/Video: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Usually, textual information is paralleled with visual information such as images, videos or audio.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609600" y="5791200"/>
            <a:ext cx="7315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Fake News Characterization</a:t>
            </a: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Fake news definition is made of two parts: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Authenticity: It means that fake news content (false information) that can be verified as such, meaning that conspiracy theory is not included in fake news. 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Intent: The false information has been written with the goal of misleading the reader.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609600" y="5791200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125" y="1527050"/>
            <a:ext cx="6317199" cy="19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Proposed work </a:t>
            </a: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301750" y="1527050"/>
            <a:ext cx="8503800" cy="48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our project we will develop and train a learning model to detect fake news from a given news corpus.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NOVELTY of our project: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★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We have seen in the existing works that most of the related works focus on improving the prediction quality by adding additional features.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★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fact is that these features are not always available, for instance some article may not contain images.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★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There is also the fact that using social media information is problematic because it is easy to create a new account on these media and fool the detection system.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★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That’s why we chose to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focus on the article body only(text corpus)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and see if it is possible to accurately detect fake news.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00"/>
              <a:buFont typeface="Times New Roman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Real Time Usage </a:t>
            </a:r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Font typeface="Times New Roman"/>
              <a:buChar char="★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project could be practically used by any media company to automatically predict whether the circulating news is fake or not.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Font typeface="Times New Roman"/>
              <a:buChar char="★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process could be done automatically without having humans manually review thousands of news related articles.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Overall System Architecture</a:t>
            </a:r>
            <a:endParaRPr/>
          </a:p>
        </p:txBody>
      </p:sp>
      <p:pic>
        <p:nvPicPr>
          <p:cNvPr id="96" name="Google Shape;9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75" y="1523675"/>
            <a:ext cx="8754975" cy="41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★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These TFID and count vectors are nothing but help in transforming texts to feature vectors 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★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 can then use these vectors as inputs with the aim to express the importance of a word to a document.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775" y="2956775"/>
            <a:ext cx="2324475" cy="247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/>
          <p:nvPr/>
        </p:nvSpPr>
        <p:spPr>
          <a:xfrm>
            <a:off x="2853975" y="2956775"/>
            <a:ext cx="191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2853975" y="2956775"/>
            <a:ext cx="72882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values represent the frequency of words.</a:t>
            </a:r>
            <a:endParaRPr sz="1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475200" y="5529425"/>
            <a:ext cx="80220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★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part left is our project will be to train the ML algorithms using our cleaned data sets and test the accuracy and precision of each algo.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4344" lvl="0" indent="-34289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AutoNum type="arabicPeriod"/>
            </a:pPr>
            <a:r>
              <a:rPr lang="en-US" sz="1800"/>
              <a:t>Understand the problem statement and business case.</a:t>
            </a:r>
            <a:endParaRPr sz="1800"/>
          </a:p>
          <a:p>
            <a:pPr marL="474344" lvl="0" indent="-34289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AutoNum type="arabicPeriod"/>
            </a:pPr>
            <a:r>
              <a:rPr lang="en-US" sz="1800"/>
              <a:t>Data gathering.</a:t>
            </a:r>
            <a:endParaRPr sz="1800"/>
          </a:p>
          <a:p>
            <a:pPr marL="474344" lvl="0" indent="-34289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AutoNum type="arabicPeriod"/>
            </a:pPr>
            <a:r>
              <a:rPr lang="en-US" sz="1800"/>
              <a:t>Perform data cleaning.</a:t>
            </a:r>
            <a:endParaRPr sz="1800"/>
          </a:p>
          <a:p>
            <a:pPr marL="474344" lvl="0" indent="-34289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AutoNum type="arabicPeriod"/>
            </a:pPr>
            <a:r>
              <a:rPr lang="en-US" sz="1800"/>
              <a:t>Perform Exploratory data analysis.</a:t>
            </a:r>
            <a:endParaRPr sz="1800"/>
          </a:p>
          <a:p>
            <a:pPr marL="474344" lvl="0" indent="-34289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AutoNum type="arabicPeriod"/>
            </a:pPr>
            <a:r>
              <a:rPr lang="en-US" sz="1800"/>
              <a:t>Data pre-processing.</a:t>
            </a:r>
            <a:endParaRPr sz="1800"/>
          </a:p>
          <a:p>
            <a:pPr marL="474344" lvl="0" indent="-34289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AutoNum type="arabicPeriod"/>
            </a:pPr>
            <a:r>
              <a:rPr lang="en-US" sz="1800"/>
              <a:t>Data preparation.</a:t>
            </a:r>
            <a:endParaRPr sz="1800"/>
          </a:p>
          <a:p>
            <a:pPr marL="474344" lvl="0" indent="-34289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AutoNum type="arabicPeriod"/>
            </a:pPr>
            <a:r>
              <a:rPr lang="en-US" sz="1800"/>
              <a:t>Train various supervised learning Model (random forest/decision tree /logistic regression).</a:t>
            </a:r>
            <a:endParaRPr sz="1800"/>
          </a:p>
          <a:p>
            <a:pPr marL="474344" lvl="0" indent="-34289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AutoNum type="arabicPeriod"/>
            </a:pPr>
            <a:r>
              <a:rPr lang="en-US" sz="1800"/>
              <a:t>Hyper parameter </a:t>
            </a:r>
            <a:r>
              <a:rPr lang="en-US"/>
              <a:t>tuning</a:t>
            </a:r>
            <a:r>
              <a:rPr lang="en-US" sz="1800"/>
              <a:t> and cross validation.</a:t>
            </a:r>
            <a:endParaRPr sz="1800"/>
          </a:p>
          <a:p>
            <a:pPr marL="474344" lvl="0" indent="-34289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AutoNum type="arabicPeriod"/>
            </a:pPr>
            <a:r>
              <a:rPr lang="en-US" sz="1800"/>
              <a:t>Comparing  trained model performance(AUC,F1).</a:t>
            </a:r>
            <a:endParaRPr sz="1800"/>
          </a:p>
          <a:p>
            <a:pPr marL="474344" lvl="0" indent="-34289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AutoNum type="arabicPeriod"/>
            </a:pPr>
            <a:r>
              <a:rPr lang="en-US" sz="1800"/>
              <a:t>Testing on unknown data(raw).</a:t>
            </a:r>
            <a:endParaRPr sz="1800"/>
          </a:p>
          <a:p>
            <a:pPr marL="474344" lvl="0" indent="-2457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  <a:p>
            <a:pPr marL="131445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04802" y="12145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DATA GATHERING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01040" y="10448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★"/>
            </a:pPr>
            <a:r>
              <a:rPr lang="en-US" sz="1800"/>
              <a:t>TRAINING DATA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https://www.kaggle.com/clmentbisaillon/fake-and-real-news-dataset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https://www.kaggle.com/jruvika/fake-news-detection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★"/>
            </a:pPr>
            <a:r>
              <a:rPr lang="en-US" sz="1800"/>
              <a:t>TESTING DATA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 OUR TRAINING DATA IS QUITE LARGE, WE DIVIDED THE LARGE DATASET INTO CHUNKS OF DATA (_TRAIN AND _TEST)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75" y="4085325"/>
            <a:ext cx="9077024" cy="20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PresentationFormat>On-screen Show (4:3)</PresentationFormat>
  <Paragraphs>109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Amatic SC</vt:lpstr>
      <vt:lpstr>Georgia</vt:lpstr>
      <vt:lpstr>Times New Roman</vt:lpstr>
      <vt:lpstr>Source Code Pro</vt:lpstr>
      <vt:lpstr>Beach Day</vt:lpstr>
      <vt:lpstr>   FAKE NEWS DETECTION USING MACHINE LEARNING</vt:lpstr>
      <vt:lpstr>Introduction</vt:lpstr>
      <vt:lpstr>Fake News Characterization</vt:lpstr>
      <vt:lpstr>Proposed work </vt:lpstr>
      <vt:lpstr>Real Time Usage </vt:lpstr>
      <vt:lpstr>Overall System Architecture</vt:lpstr>
      <vt:lpstr>Methodology</vt:lpstr>
      <vt:lpstr>MODULES</vt:lpstr>
      <vt:lpstr>DATA GATHERING</vt:lpstr>
      <vt:lpstr>DATA CLEANING </vt:lpstr>
      <vt:lpstr>EXPLORATORY DATA ANALYSIS</vt:lpstr>
      <vt:lpstr>DATA PREPROCESSING</vt:lpstr>
      <vt:lpstr>data preparation</vt:lpstr>
      <vt:lpstr>Hyper parameter tuning and cross validation. </vt:lpstr>
      <vt:lpstr>Test results </vt:lpstr>
      <vt:lpstr>REMAINING 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FAKE NEWS DETECTION USING MACHINE LEARNING</dc:title>
  <dc:creator>Windows User</dc:creator>
  <cp:lastModifiedBy>MOHAMMAD ADEEB</cp:lastModifiedBy>
  <cp:revision>2</cp:revision>
  <dcterms:created xsi:type="dcterms:W3CDTF">2020-12-06T07:49:20Z</dcterms:created>
  <dcterms:modified xsi:type="dcterms:W3CDTF">2020-12-10T15:10:48Z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