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5" r:id="rId5"/>
    <p:sldId id="267" r:id="rId6"/>
    <p:sldId id="268" r:id="rId7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2C9B-B8F1-4C04-BFBE-1146A988BB7D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FD15F95-DAAD-4895-A427-47682FA2252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353ED-FFAF-43B5-BB42-B1578AB1F8FC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8F778-E01B-4C92-8A7F-2C0207AC807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5652E-92DC-4C56-8B3E-7FE9530D0F21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8D3EF-FCD8-49B3-8B2B-7B0D2193AF2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3429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23EE9-4634-4C5C-AC4A-6E2D242A6FAC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32814-321B-4A73-BEAD-D472391E17F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4DE37-29AD-46B8-A624-01AF1864E902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F3C95-5528-4235-B24B-A6F8AB81634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9FDA4-428D-44A1-82B9-D2336C52F261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36305-F72D-48FD-9C71-8E1DEE557A2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A5A56-2791-47A0-B1C4-77396D886DFD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5C942-45FB-4A49-8E0A-BB8E2C8D847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13049-61C6-4DDF-92E7-E6DF392F3800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EC779-D24A-43D3-95F9-E1045E90AAE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9B6A5-F448-4C72-99B5-398AC7F2F5FC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DFD63-81FF-457B-B5F0-F0F62D2E805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AB937-AFB6-4587-990F-263C78E36F80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20034-A541-4CF7-BF9C-0A31324026B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DED59-6967-411E-85B8-6B5051D6706C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AE5C0-EE66-4102-8E54-E150306955C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 smtClean="0"/>
              <a:t>Kliknij ikonę, aby dodać obraz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CCED1-2C0B-449F-A521-647431173219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572DCCB-5A65-4FE1-B104-ECD4161FE27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FC1A75B-56D6-42F8-8FB4-DD027CE15D7C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2400" b="1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28FFBA-D92C-460C-9891-9E82D564ADC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74" r:id="rId9"/>
    <p:sldLayoutId id="2147483664" r:id="rId10"/>
    <p:sldLayoutId id="2147483663" r:id="rId11"/>
    <p:sldLayoutId id="2147483672" r:id="rId12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4213" y="908050"/>
            <a:ext cx="7772400" cy="14700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l-PL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MNESIA</a:t>
            </a:r>
            <a:endParaRPr lang="pl-PL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350" y="3068638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cap="none" smtClean="0"/>
              <a:t>A DISTRIBUTED ROBUST DBMS FOR</a:t>
            </a:r>
          </a:p>
          <a:p>
            <a:pPr algn="ctr"/>
            <a:r>
              <a:rPr lang="en-US" cap="none" smtClean="0"/>
              <a:t>TELECOMMUNICATIONS APPLICATIONS</a:t>
            </a:r>
            <a:endParaRPr lang="pl-PL" cap="none" smtClean="0"/>
          </a:p>
        </p:txBody>
      </p:sp>
      <p:pic>
        <p:nvPicPr>
          <p:cNvPr id="13315" name="Obraz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6056313"/>
            <a:ext cx="12160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580063" y="5373688"/>
            <a:ext cx="3348037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Prezentację przygotowali:</a:t>
            </a:r>
          </a:p>
          <a:p>
            <a:pPr>
              <a:spcBef>
                <a:spcPct val="50000"/>
              </a:spcBef>
            </a:pPr>
            <a:r>
              <a:rPr lang="pl-PL"/>
              <a:t>Mateusz Kantor</a:t>
            </a:r>
          </a:p>
          <a:p>
            <a:pPr>
              <a:spcBef>
                <a:spcPct val="50000"/>
              </a:spcBef>
            </a:pPr>
            <a:r>
              <a:rPr lang="pl-PL"/>
              <a:t>Magdalena Wilk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Obraz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6056313"/>
            <a:ext cx="12160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ole tekstowe 5"/>
          <p:cNvSpPr txBox="1"/>
          <p:nvPr/>
        </p:nvSpPr>
        <p:spPr>
          <a:xfrm>
            <a:off x="755650" y="620713"/>
            <a:ext cx="7777163" cy="5048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pl-PL" sz="3000" b="1">
                <a:latin typeface="Calibri" pitchFamily="34" charset="0"/>
              </a:rPr>
              <a:t>Czym jest Mnesia?</a:t>
            </a:r>
          </a:p>
          <a:p>
            <a:pPr marL="342900" indent="-342900"/>
            <a:endParaRPr lang="pl-PL" sz="3000" b="1">
              <a:latin typeface="Calibri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pl-PL" sz="3000" b="1">
                <a:latin typeface="Calibri" pitchFamily="34" charset="0"/>
              </a:rPr>
              <a:t>Do czego służy?</a:t>
            </a:r>
          </a:p>
          <a:p>
            <a:pPr marL="800100" lvl="1" indent="-3429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szybkie wyszukiwanie klucza/wartości w czasie rzeczywistym</a:t>
            </a:r>
          </a:p>
          <a:p>
            <a:pPr marL="800100" lvl="1" indent="-3429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wykonywanie skomplikowanych i złożonych zapytań</a:t>
            </a:r>
          </a:p>
          <a:p>
            <a:pPr marL="800100" lvl="1" indent="-3429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rozproszone dane z uwagi na rozproszone aplikacje</a:t>
            </a:r>
          </a:p>
          <a:p>
            <a:pPr marL="800100" lvl="1" indent="-3429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wysoka tolerancja na błędy</a:t>
            </a:r>
          </a:p>
          <a:p>
            <a:pPr marL="800100" lvl="1" indent="-3429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dynamiczna rekonfiguracja (dodawanie, usuwanie danych podczas działania systemu)</a:t>
            </a:r>
          </a:p>
          <a:p>
            <a:pPr marL="800100" lvl="1" indent="-342900">
              <a:buClr>
                <a:srgbClr val="C00000"/>
              </a:buClr>
              <a:buFont typeface="Calibri" pitchFamily="34" charset="0"/>
              <a:buChar char="›"/>
            </a:pPr>
            <a:endParaRPr lang="pl-PL" sz="2000" b="1">
              <a:latin typeface="Calibri" pitchFamily="34" charset="0"/>
            </a:endParaRPr>
          </a:p>
          <a:p>
            <a:pPr marL="800100" lvl="1" indent="-342900">
              <a:buClr>
                <a:srgbClr val="C00000"/>
              </a:buClr>
              <a:buFont typeface="Calibri" pitchFamily="34" charset="0"/>
              <a:buChar char="›"/>
            </a:pPr>
            <a:endParaRPr lang="pl-PL" sz="2000" b="1">
              <a:latin typeface="Calibri" pitchFamily="34" charset="0"/>
            </a:endParaRPr>
          </a:p>
          <a:p>
            <a:pPr marL="342900" indent="-342900"/>
            <a:endParaRPr lang="pl-PL" sz="2400" b="1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Obraz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6056313"/>
            <a:ext cx="12160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ole tekstowe 5"/>
          <p:cNvSpPr txBox="1"/>
          <p:nvPr/>
        </p:nvSpPr>
        <p:spPr>
          <a:xfrm>
            <a:off x="755650" y="620713"/>
            <a:ext cx="7345363" cy="5784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Clr>
                <a:srgbClr val="C00000"/>
              </a:buClr>
              <a:buFont typeface="Arial" charset="0"/>
              <a:buChar char="•"/>
            </a:pPr>
            <a:r>
              <a:rPr lang="pl-PL" sz="3000" b="1">
                <a:latin typeface="Calibri" pitchFamily="34" charset="0"/>
              </a:rPr>
              <a:t>Mnesia vs SQL</a:t>
            </a:r>
          </a:p>
          <a:p>
            <a:pPr marL="457200" indent="-457200">
              <a:buClr>
                <a:srgbClr val="C00000"/>
              </a:buClr>
            </a:pPr>
            <a:endParaRPr lang="pl-PL" sz="3000" b="1">
              <a:latin typeface="Calibri" pitchFamily="34" charset="0"/>
            </a:endParaRPr>
          </a:p>
          <a:p>
            <a:pPr marL="457200" indent="-457200">
              <a:buClr>
                <a:srgbClr val="C00000"/>
              </a:buClr>
              <a:buFont typeface="Arial" charset="0"/>
              <a:buChar char="•"/>
            </a:pPr>
            <a:r>
              <a:rPr lang="pl-PL" sz="3000" b="1">
                <a:latin typeface="Calibri" pitchFamily="34" charset="0"/>
              </a:rPr>
              <a:t>Cechy Mnesii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schemat bazy danych dynamicznie konfigurowany podczas pracy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replikacja tabel:</a:t>
            </a:r>
          </a:p>
          <a:p>
            <a:pPr marL="914400" lvl="1" indent="-457200">
              <a:buClr>
                <a:srgbClr val="C00000"/>
              </a:buClr>
            </a:pPr>
            <a:r>
              <a:rPr lang="pl-PL" sz="2400">
                <a:latin typeface="Calibri" pitchFamily="34" charset="0"/>
              </a:rPr>
              <a:t>	ram_copies 	disc_copies	disc_only_copies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lokacje tabel transparentne dla programisty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Transakcje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None/>
            </a:pPr>
            <a:r>
              <a:rPr lang="pl-PL" sz="2400">
                <a:latin typeface="Calibri" pitchFamily="34" charset="0"/>
              </a:rPr>
              <a:t>	transaction   sync_transaction   async_dirty</a:t>
            </a:r>
            <a:r>
              <a:rPr lang="en-US" sz="2400">
                <a:latin typeface="Calibri" pitchFamily="34" charset="0"/>
              </a:rPr>
              <a:t> </a:t>
            </a:r>
            <a:endParaRPr lang="pl-PL" sz="2400">
              <a:latin typeface="Calibri" pitchFamily="34" charset="0"/>
            </a:endParaRPr>
          </a:p>
          <a:p>
            <a:pPr marL="914400" lvl="1" indent="-457200">
              <a:buClr>
                <a:srgbClr val="C00000"/>
              </a:buClr>
              <a:buFont typeface="Calibri" pitchFamily="34" charset="0"/>
              <a:buNone/>
            </a:pPr>
            <a:r>
              <a:rPr lang="pl-PL" sz="2400">
                <a:latin typeface="Calibri" pitchFamily="34" charset="0"/>
              </a:rPr>
              <a:t>	sync_dirty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endParaRPr lang="pl-PL" sz="2400" b="1">
              <a:latin typeface="Calibri" pitchFamily="34" charset="0"/>
            </a:endParaRP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endParaRPr lang="pl-PL" sz="2400" b="1">
              <a:latin typeface="Calibri" pitchFamily="34" charset="0"/>
            </a:endParaRP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endParaRPr lang="pl-PL" sz="2000" b="1">
              <a:latin typeface="Calibri" pitchFamily="34" charset="0"/>
            </a:endParaRPr>
          </a:p>
          <a:p>
            <a:pPr marL="457200" indent="-457200"/>
            <a:endParaRPr lang="pl-PL" sz="2400" b="1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Obraz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6056313"/>
            <a:ext cx="12160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ole tekstowe 5"/>
          <p:cNvSpPr txBox="1"/>
          <p:nvPr/>
        </p:nvSpPr>
        <p:spPr>
          <a:xfrm>
            <a:off x="755650" y="620713"/>
            <a:ext cx="7777163" cy="6586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pl-PL" sz="3000" b="1">
                <a:latin typeface="Calibri" pitchFamily="34" charset="0"/>
              </a:rPr>
              <a:t>Kiedy użyć Mnesii?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potrzebujemy replikacji danych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chcemy wykonywać skomplikowane zapytania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potrzebujemy wykonania atomowych transakcji do aktualizacji kilku rekordów jednocześnie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chcemy mieć system o wysokiej tolerancji na różnego rodzaju awarie</a:t>
            </a:r>
          </a:p>
          <a:p>
            <a:pPr marL="342900" indent="-342900"/>
            <a:endParaRPr lang="pl-PL" sz="3000" b="1">
              <a:latin typeface="Calibri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pl-PL" sz="3000" b="1">
                <a:latin typeface="Calibri" pitchFamily="34" charset="0"/>
              </a:rPr>
              <a:t>Do czego nie używać Mnesii?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do programów przetwarzających teksty oraz pliki z danymi binarnymi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do bardzo dużych baz danych (dziesiątki i setki gigabajtów)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jako archiwum danych, np. przechowywanie kopii zapasowej 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endParaRPr lang="pl-PL" sz="2000" b="1">
              <a:latin typeface="Calibri" pitchFamily="34" charset="0"/>
            </a:endParaRPr>
          </a:p>
          <a:p>
            <a:pPr marL="342900" indent="-342900"/>
            <a:endParaRPr lang="pl-PL" sz="2400" b="1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Obraz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6056313"/>
            <a:ext cx="12160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ole tekstowe 5"/>
          <p:cNvSpPr txBox="1"/>
          <p:nvPr/>
        </p:nvSpPr>
        <p:spPr>
          <a:xfrm>
            <a:off x="755650" y="620713"/>
            <a:ext cx="7777163" cy="3016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pl-PL" sz="3000" b="1">
                <a:latin typeface="Calibri" pitchFamily="34" charset="0"/>
              </a:rPr>
              <a:t>Skąd się wzięła nazwa?</a:t>
            </a:r>
          </a:p>
          <a:p>
            <a:pPr lvl="1">
              <a:buClr>
                <a:srgbClr val="C00000"/>
              </a:buClr>
            </a:pPr>
            <a:r>
              <a:rPr lang="en-US" sz="2400" i="1">
                <a:latin typeface="Calibri" pitchFamily="34" charset="0"/>
              </a:rPr>
              <a:t>„The original name was Amnesia. One of our bosses didn't like the name. He said, ’You can't possibly call it Amnesia</a:t>
            </a:r>
            <a:r>
              <a:rPr lang="pl-PL" sz="2400" i="1">
                <a:latin typeface="Calibri" pitchFamily="34" charset="0"/>
              </a:rPr>
              <a:t> </a:t>
            </a:r>
            <a:r>
              <a:rPr lang="en-US" sz="2400" i="1">
                <a:latin typeface="Calibri" pitchFamily="34" charset="0"/>
              </a:rPr>
              <a:t>–</a:t>
            </a:r>
            <a:r>
              <a:rPr lang="pl-PL" sz="2400" i="1">
                <a:latin typeface="Calibri" pitchFamily="34" charset="0"/>
              </a:rPr>
              <a:t> </a:t>
            </a:r>
            <a:r>
              <a:rPr lang="en-US" sz="2400" i="1">
                <a:latin typeface="Calibri" pitchFamily="34" charset="0"/>
              </a:rPr>
              <a:t>you can't have a database that forgets things!’. So we dropped the A and the name stuck.“</a:t>
            </a:r>
            <a:endParaRPr lang="pl-PL" sz="2400" i="1">
              <a:latin typeface="Calibri" pitchFamily="34" charset="0"/>
            </a:endParaRPr>
          </a:p>
          <a:p>
            <a:pPr lvl="1">
              <a:buClr>
                <a:srgbClr val="C00000"/>
              </a:buClr>
            </a:pPr>
            <a:r>
              <a:rPr lang="pl-PL" sz="2200" b="1" i="1">
                <a:latin typeface="Calibri" pitchFamily="34" charset="0"/>
              </a:rPr>
              <a:t>					</a:t>
            </a:r>
            <a:r>
              <a:rPr lang="pl-PL" b="1" i="1">
                <a:latin typeface="Calibri" pitchFamily="34" charset="0"/>
              </a:rPr>
              <a:t>- Joe Armstrong </a:t>
            </a:r>
          </a:p>
          <a:p>
            <a:pPr lvl="1">
              <a:buClr>
                <a:srgbClr val="C00000"/>
              </a:buClr>
            </a:pPr>
            <a:r>
              <a:rPr lang="pl-PL" b="1" i="1">
                <a:latin typeface="Calibri" pitchFamily="34" charset="0"/>
              </a:rPr>
              <a:t>					twórca języka Erlang</a:t>
            </a:r>
          </a:p>
          <a:p>
            <a:pPr marL="342900" indent="-342900"/>
            <a:endParaRPr lang="pl-PL" sz="2400" b="1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l-PL" sz="4800" b="1" cap="none" smtClean="0">
                <a:latin typeface="Calibri" pitchFamily="34" charset="0"/>
              </a:rPr>
              <a:t>Przykład</a:t>
            </a:r>
            <a:r>
              <a:rPr lang="pl-PL" cap="none" smtClean="0">
                <a:latin typeface="Calibri" pitchFamily="34" charset="0"/>
              </a:rPr>
              <a:t> </a:t>
            </a:r>
            <a:endParaRPr lang="en-US" cap="none" smtClean="0">
              <a:latin typeface="Calibri" pitchFamily="34" charset="0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1700213"/>
            <a:ext cx="7993062" cy="3076575"/>
          </a:xfrm>
        </p:spPr>
        <p:txBody>
          <a:bodyPr/>
          <a:lstStyle/>
          <a:p>
            <a:r>
              <a:rPr lang="pl-PL" sz="3200" smtClean="0">
                <a:latin typeface="Calibri" pitchFamily="34" charset="0"/>
              </a:rPr>
              <a:t>„Przed wyruszeniem w drogę należy zebrać drużynę. ”</a:t>
            </a:r>
          </a:p>
          <a:p>
            <a:r>
              <a:rPr lang="pl-PL" sz="3200" smtClean="0">
                <a:latin typeface="Calibri" pitchFamily="34" charset="0"/>
              </a:rPr>
              <a:t>				                        </a:t>
            </a:r>
            <a:r>
              <a:rPr lang="pl-PL" sz="1800" smtClean="0">
                <a:latin typeface="Calibri" pitchFamily="34" charset="0"/>
              </a:rPr>
              <a:t>-Baldur’s Gate</a:t>
            </a:r>
          </a:p>
          <a:p>
            <a:endParaRPr lang="pl-PL" sz="1800" smtClean="0">
              <a:latin typeface="Calibri" pitchFamily="34" charset="0"/>
            </a:endParaRPr>
          </a:p>
          <a:p>
            <a:endParaRPr lang="pl-PL" sz="3200" smtClean="0">
              <a:latin typeface="Calibri" pitchFamily="34" charset="0"/>
            </a:endParaRPr>
          </a:p>
        </p:txBody>
      </p:sp>
      <p:pic>
        <p:nvPicPr>
          <p:cNvPr id="21516" name="Obraz 3"/>
          <p:cNvPicPr>
            <a:picLocks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6122988"/>
            <a:ext cx="1217613" cy="735012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dstawowy">
  <a:themeElements>
    <a:clrScheme name="Podstawowy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Podstawowy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odstawow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95</TotalTime>
  <Words>193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Szablon projektu</vt:lpstr>
      </vt:variant>
      <vt:variant>
        <vt:i4>3</vt:i4>
      </vt:variant>
      <vt:variant>
        <vt:lpstr>Tytuły slajdów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Podstawowy</vt:lpstr>
      <vt:lpstr>Podstawowy</vt:lpstr>
      <vt:lpstr>Podstawowy</vt:lpstr>
      <vt:lpstr>MNESIA</vt:lpstr>
      <vt:lpstr>Slajd 2</vt:lpstr>
      <vt:lpstr>Slajd 3</vt:lpstr>
      <vt:lpstr>Slajd 4</vt:lpstr>
      <vt:lpstr>Slajd 5</vt:lpstr>
      <vt:lpstr>Przykład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MNESIA</dc:title>
  <dc:creator>Mateusz Kantor</dc:creator>
  <cp:lastModifiedBy>Dominika</cp:lastModifiedBy>
  <cp:revision>9</cp:revision>
  <dcterms:created xsi:type="dcterms:W3CDTF">2014-01-21T00:20:51Z</dcterms:created>
  <dcterms:modified xsi:type="dcterms:W3CDTF">2014-01-21T07:42:03Z</dcterms:modified>
</cp:coreProperties>
</file>