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8" r:id="rId13"/>
    <p:sldId id="267" r:id="rId14"/>
    <p:sldId id="268" r:id="rId15"/>
    <p:sldId id="269" r:id="rId16"/>
    <p:sldId id="270" r:id="rId17"/>
    <p:sldId id="271" r:id="rId18"/>
    <p:sldId id="272" r:id="rId19"/>
    <p:sldId id="273" r:id="rId20"/>
    <p:sldId id="274" r:id="rId21"/>
    <p:sldId id="275"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62" autoAdjust="0"/>
    <p:restoredTop sz="94660"/>
  </p:normalViewPr>
  <p:slideViewPr>
    <p:cSldViewPr snapToGrid="0">
      <p:cViewPr varScale="1">
        <p:scale>
          <a:sx n="84" d="100"/>
          <a:sy n="84" d="100"/>
        </p:scale>
        <p:origin x="1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E0BD4DD-C895-446E-83A8-6FD094573205}"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E97CBA-A827-433F-8A60-B8A6CAED8390}" type="slidenum">
              <a:rPr lang="en-US" smtClean="0"/>
              <a:t>‹#›</a:t>
            </a:fld>
            <a:endParaRPr lang="en-US"/>
          </a:p>
        </p:txBody>
      </p:sp>
    </p:spTree>
    <p:extLst>
      <p:ext uri="{BB962C8B-B14F-4D97-AF65-F5344CB8AC3E}">
        <p14:creationId xmlns:p14="http://schemas.microsoft.com/office/powerpoint/2010/main" val="1541735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0BD4DD-C895-446E-83A8-6FD094573205}"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E97CBA-A827-433F-8A60-B8A6CAED8390}" type="slidenum">
              <a:rPr lang="en-US" smtClean="0"/>
              <a:t>‹#›</a:t>
            </a:fld>
            <a:endParaRPr lang="en-US"/>
          </a:p>
        </p:txBody>
      </p:sp>
    </p:spTree>
    <p:extLst>
      <p:ext uri="{BB962C8B-B14F-4D97-AF65-F5344CB8AC3E}">
        <p14:creationId xmlns:p14="http://schemas.microsoft.com/office/powerpoint/2010/main" val="214688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0BD4DD-C895-446E-83A8-6FD094573205}"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E97CBA-A827-433F-8A60-B8A6CAED8390}" type="slidenum">
              <a:rPr lang="en-US" smtClean="0"/>
              <a:t>‹#›</a:t>
            </a:fld>
            <a:endParaRPr lang="en-US"/>
          </a:p>
        </p:txBody>
      </p:sp>
    </p:spTree>
    <p:extLst>
      <p:ext uri="{BB962C8B-B14F-4D97-AF65-F5344CB8AC3E}">
        <p14:creationId xmlns:p14="http://schemas.microsoft.com/office/powerpoint/2010/main" val="4081770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0BD4DD-C895-446E-83A8-6FD094573205}"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E97CBA-A827-433F-8A60-B8A6CAED8390}" type="slidenum">
              <a:rPr lang="en-US" smtClean="0"/>
              <a:t>‹#›</a:t>
            </a:fld>
            <a:endParaRPr lang="en-US"/>
          </a:p>
        </p:txBody>
      </p:sp>
    </p:spTree>
    <p:extLst>
      <p:ext uri="{BB962C8B-B14F-4D97-AF65-F5344CB8AC3E}">
        <p14:creationId xmlns:p14="http://schemas.microsoft.com/office/powerpoint/2010/main" val="576423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0BD4DD-C895-446E-83A8-6FD094573205}"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E97CBA-A827-433F-8A60-B8A6CAED8390}" type="slidenum">
              <a:rPr lang="en-US" smtClean="0"/>
              <a:t>‹#›</a:t>
            </a:fld>
            <a:endParaRPr lang="en-US"/>
          </a:p>
        </p:txBody>
      </p:sp>
    </p:spTree>
    <p:extLst>
      <p:ext uri="{BB962C8B-B14F-4D97-AF65-F5344CB8AC3E}">
        <p14:creationId xmlns:p14="http://schemas.microsoft.com/office/powerpoint/2010/main" val="32715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0BD4DD-C895-446E-83A8-6FD094573205}"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E97CBA-A827-433F-8A60-B8A6CAED8390}" type="slidenum">
              <a:rPr lang="en-US" smtClean="0"/>
              <a:t>‹#›</a:t>
            </a:fld>
            <a:endParaRPr lang="en-US"/>
          </a:p>
        </p:txBody>
      </p:sp>
    </p:spTree>
    <p:extLst>
      <p:ext uri="{BB962C8B-B14F-4D97-AF65-F5344CB8AC3E}">
        <p14:creationId xmlns:p14="http://schemas.microsoft.com/office/powerpoint/2010/main" val="3601404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0BD4DD-C895-446E-83A8-6FD094573205}" type="datetimeFigureOut">
              <a:rPr lang="en-US" smtClean="0"/>
              <a:t>3/10/2024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E97CBA-A827-433F-8A60-B8A6CAED8390}" type="slidenum">
              <a:rPr lang="en-US" smtClean="0"/>
              <a:t>‹#›</a:t>
            </a:fld>
            <a:endParaRPr lang="en-US"/>
          </a:p>
        </p:txBody>
      </p:sp>
    </p:spTree>
    <p:extLst>
      <p:ext uri="{BB962C8B-B14F-4D97-AF65-F5344CB8AC3E}">
        <p14:creationId xmlns:p14="http://schemas.microsoft.com/office/powerpoint/2010/main" val="195950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0BD4DD-C895-446E-83A8-6FD094573205}" type="datetimeFigureOut">
              <a:rPr lang="en-US" smtClean="0"/>
              <a:t>3/10/2024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E97CBA-A827-433F-8A60-B8A6CAED8390}" type="slidenum">
              <a:rPr lang="en-US" smtClean="0"/>
              <a:t>‹#›</a:t>
            </a:fld>
            <a:endParaRPr lang="en-US"/>
          </a:p>
        </p:txBody>
      </p:sp>
    </p:spTree>
    <p:extLst>
      <p:ext uri="{BB962C8B-B14F-4D97-AF65-F5344CB8AC3E}">
        <p14:creationId xmlns:p14="http://schemas.microsoft.com/office/powerpoint/2010/main" val="3062618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BD4DD-C895-446E-83A8-6FD094573205}" type="datetimeFigureOut">
              <a:rPr lang="en-US" smtClean="0"/>
              <a:t>3/10/2024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E97CBA-A827-433F-8A60-B8A6CAED8390}" type="slidenum">
              <a:rPr lang="en-US" smtClean="0"/>
              <a:t>‹#›</a:t>
            </a:fld>
            <a:endParaRPr lang="en-US"/>
          </a:p>
        </p:txBody>
      </p:sp>
    </p:spTree>
    <p:extLst>
      <p:ext uri="{BB962C8B-B14F-4D97-AF65-F5344CB8AC3E}">
        <p14:creationId xmlns:p14="http://schemas.microsoft.com/office/powerpoint/2010/main" val="903154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0BD4DD-C895-446E-83A8-6FD094573205}"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E97CBA-A827-433F-8A60-B8A6CAED8390}" type="slidenum">
              <a:rPr lang="en-US" smtClean="0"/>
              <a:t>‹#›</a:t>
            </a:fld>
            <a:endParaRPr lang="en-US"/>
          </a:p>
        </p:txBody>
      </p:sp>
    </p:spTree>
    <p:extLst>
      <p:ext uri="{BB962C8B-B14F-4D97-AF65-F5344CB8AC3E}">
        <p14:creationId xmlns:p14="http://schemas.microsoft.com/office/powerpoint/2010/main" val="2089776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0BD4DD-C895-446E-83A8-6FD094573205}"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E97CBA-A827-433F-8A60-B8A6CAED8390}" type="slidenum">
              <a:rPr lang="en-US" smtClean="0"/>
              <a:t>‹#›</a:t>
            </a:fld>
            <a:endParaRPr lang="en-US"/>
          </a:p>
        </p:txBody>
      </p:sp>
    </p:spTree>
    <p:extLst>
      <p:ext uri="{BB962C8B-B14F-4D97-AF65-F5344CB8AC3E}">
        <p14:creationId xmlns:p14="http://schemas.microsoft.com/office/powerpoint/2010/main" val="137658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BD4DD-C895-446E-83A8-6FD094573205}" type="datetimeFigureOut">
              <a:rPr lang="en-US" smtClean="0"/>
              <a:t>3/10/2024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E97CBA-A827-433F-8A60-B8A6CAED8390}" type="slidenum">
              <a:rPr lang="en-US" smtClean="0"/>
              <a:t>‹#›</a:t>
            </a:fld>
            <a:endParaRPr lang="en-US"/>
          </a:p>
        </p:txBody>
      </p:sp>
    </p:spTree>
    <p:extLst>
      <p:ext uri="{BB962C8B-B14F-4D97-AF65-F5344CB8AC3E}">
        <p14:creationId xmlns:p14="http://schemas.microsoft.com/office/powerpoint/2010/main" val="1713869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C51DF3A-42D3-9896-32AD-75D50330D377}"/>
              </a:ext>
            </a:extLst>
          </p:cNvPr>
          <p:cNvSpPr/>
          <p:nvPr/>
        </p:nvSpPr>
        <p:spPr>
          <a:xfrm>
            <a:off x="91440" y="251460"/>
            <a:ext cx="11966089" cy="654621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 name="Title 1"/>
          <p:cNvSpPr>
            <a:spLocks noGrp="1"/>
          </p:cNvSpPr>
          <p:nvPr>
            <p:ph type="ctr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Cyber Security</a:t>
            </a:r>
          </a:p>
        </p:txBody>
      </p:sp>
      <p:sp>
        <p:nvSpPr>
          <p:cNvPr id="3" name="Subtitle 2"/>
          <p:cNvSpPr>
            <a:spLocks noGrp="1"/>
          </p:cNvSpPr>
          <p:nvPr>
            <p:ph type="subTitle" idx="1"/>
          </p:nvPr>
        </p:nvSpPr>
        <p:spPr/>
        <p:txBody>
          <a:bodyPr/>
          <a:lstStyle/>
          <a:p>
            <a:r>
              <a:rPr lang="en-US" b="1" dirty="0"/>
              <a:t>Morris  mawira</a:t>
            </a:r>
          </a:p>
          <a:p>
            <a:r>
              <a:rPr lang="en-US" b="1" dirty="0"/>
              <a:t>PA101/G/15358/21</a:t>
            </a:r>
          </a:p>
        </p:txBody>
      </p:sp>
    </p:spTree>
    <p:extLst>
      <p:ext uri="{BB962C8B-B14F-4D97-AF65-F5344CB8AC3E}">
        <p14:creationId xmlns:p14="http://schemas.microsoft.com/office/powerpoint/2010/main" val="2420096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6E8AD2-15EE-9741-9104-A4E1725A948C}"/>
              </a:ext>
            </a:extLst>
          </p:cNvPr>
          <p:cNvSpPr/>
          <p:nvPr/>
        </p:nvSpPr>
        <p:spPr>
          <a:xfrm>
            <a:off x="1" y="365125"/>
            <a:ext cx="11905130" cy="628015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 name="Title 1"/>
          <p:cNvSpPr>
            <a:spLocks noGrp="1"/>
          </p:cNvSpPr>
          <p:nvPr>
            <p:ph type="title"/>
          </p:nvPr>
        </p:nvSpPr>
        <p:spPr/>
        <p:txBody>
          <a:bodyPr/>
          <a:lstStyle/>
          <a:p>
            <a:r>
              <a:rPr lang="en-US" b="1" dirty="0"/>
              <a:t>Web-based attacks </a:t>
            </a:r>
          </a:p>
        </p:txBody>
      </p:sp>
      <p:sp>
        <p:nvSpPr>
          <p:cNvPr id="3" name="Content Placeholder 2"/>
          <p:cNvSpPr>
            <a:spLocks noGrp="1"/>
          </p:cNvSpPr>
          <p:nvPr>
            <p:ph idx="1"/>
          </p:nvPr>
        </p:nvSpPr>
        <p:spPr/>
        <p:txBody>
          <a:bodyPr>
            <a:normAutofit/>
          </a:bodyPr>
          <a:lstStyle/>
          <a:p>
            <a:r>
              <a:rPr lang="en-US" sz="1600" dirty="0">
                <a:solidFill>
                  <a:srgbClr val="FF0000"/>
                </a:solidFill>
              </a:rPr>
              <a:t>iii ) Session attacking </a:t>
            </a:r>
          </a:p>
          <a:p>
            <a:r>
              <a:rPr lang="en-US" sz="1600" dirty="0"/>
              <a:t>It is a security attack on a user session over a protected network. Web application create cookies to store the state and user sessions . By stealing the cookies an attacker can have access to all of the user data.</a:t>
            </a:r>
          </a:p>
          <a:p>
            <a:pPr marL="0" indent="0">
              <a:buNone/>
            </a:pPr>
            <a:r>
              <a:rPr lang="en-US" sz="1600" dirty="0">
                <a:solidFill>
                  <a:srgbClr val="FF0000"/>
                </a:solidFill>
              </a:rPr>
              <a:t>iv) Phishing</a:t>
            </a:r>
          </a:p>
          <a:p>
            <a:pPr marL="0" indent="0">
              <a:buNone/>
            </a:pPr>
            <a:r>
              <a:rPr lang="en-US" sz="1600" dirty="0"/>
              <a:t>Phishing is a type of attack which attempts to steal sensitive information like user login credentials and credit card number. It occurs when an attacker is masquerading as a trustworthy entity in electronic communication.</a:t>
            </a:r>
          </a:p>
          <a:p>
            <a:pPr marL="0" indent="0">
              <a:buNone/>
            </a:pPr>
            <a:r>
              <a:rPr lang="en-US" sz="1600" dirty="0">
                <a:solidFill>
                  <a:srgbClr val="FF0000"/>
                </a:solidFill>
              </a:rPr>
              <a:t>v) Brute Force</a:t>
            </a:r>
          </a:p>
          <a:p>
            <a:pPr marL="0" indent="0">
              <a:buNone/>
            </a:pPr>
            <a:r>
              <a:rPr lang="en-US" sz="1600" dirty="0"/>
              <a:t>It is a type of attack which uses a trial and error method. This attack generates a large number of guesses and validates them to obtain actual data like user password and personal identification number. This attack may be used by criminals to crack encrypted data, or by security, analysts to test an organization's network security.</a:t>
            </a:r>
          </a:p>
          <a:p>
            <a:pPr marL="0" indent="0">
              <a:buNone/>
            </a:pPr>
            <a:r>
              <a:rPr lang="en-US" sz="1600" dirty="0"/>
              <a:t>Other web-based attacks are denial of service, man in middle attacks, dictionary attacks , URL interpolation, file inclusion attacks.</a:t>
            </a:r>
          </a:p>
        </p:txBody>
      </p:sp>
    </p:spTree>
    <p:extLst>
      <p:ext uri="{BB962C8B-B14F-4D97-AF65-F5344CB8AC3E}">
        <p14:creationId xmlns:p14="http://schemas.microsoft.com/office/powerpoint/2010/main" val="175843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B084E6-9B3A-94AC-55AF-5FA5ACA85197}"/>
              </a:ext>
            </a:extLst>
          </p:cNvPr>
          <p:cNvSpPr/>
          <p:nvPr/>
        </p:nvSpPr>
        <p:spPr>
          <a:xfrm>
            <a:off x="237220" y="281353"/>
            <a:ext cx="11717560" cy="649287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 name="Title 1"/>
          <p:cNvSpPr>
            <a:spLocks noGrp="1"/>
          </p:cNvSpPr>
          <p:nvPr>
            <p:ph type="title"/>
          </p:nvPr>
        </p:nvSpPr>
        <p:spPr/>
        <p:txBody>
          <a:bodyPr/>
          <a:lstStyle/>
          <a:p>
            <a:r>
              <a:rPr lang="en-US" sz="2400" b="1" dirty="0">
                <a:solidFill>
                  <a:schemeClr val="accent4">
                    <a:lumMod val="75000"/>
                  </a:schemeClr>
                </a:solidFill>
              </a:rPr>
              <a:t>2</a:t>
            </a:r>
            <a:r>
              <a:rPr lang="en-US" sz="2400" b="1" dirty="0">
                <a:solidFill>
                  <a:srgbClr val="FFFF00"/>
                </a:solidFill>
              </a:rPr>
              <a:t>) System-based attacks</a:t>
            </a:r>
          </a:p>
        </p:txBody>
      </p:sp>
      <p:sp>
        <p:nvSpPr>
          <p:cNvPr id="3" name="Content Placeholder 2"/>
          <p:cNvSpPr>
            <a:spLocks noGrp="1"/>
          </p:cNvSpPr>
          <p:nvPr>
            <p:ph idx="1"/>
          </p:nvPr>
        </p:nvSpPr>
        <p:spPr/>
        <p:txBody>
          <a:bodyPr>
            <a:normAutofit/>
          </a:bodyPr>
          <a:lstStyle/>
          <a:p>
            <a:r>
              <a:rPr lang="en-US" sz="1600" dirty="0"/>
              <a:t>These are attacks which are intended to compromise  a computer or a computer network.</a:t>
            </a:r>
          </a:p>
          <a:p>
            <a:r>
              <a:rPr lang="en-US" sz="1600" dirty="0"/>
              <a:t>Some of system-based attacks are:-</a:t>
            </a:r>
          </a:p>
          <a:p>
            <a:pPr marL="400050" indent="-400050">
              <a:buAutoNum type="romanLcParenR"/>
            </a:pPr>
            <a:r>
              <a:rPr lang="en-US" sz="1600" dirty="0">
                <a:solidFill>
                  <a:srgbClr val="FF0000"/>
                </a:solidFill>
              </a:rPr>
              <a:t>Virus</a:t>
            </a:r>
          </a:p>
          <a:p>
            <a:pPr marL="0" indent="0">
              <a:buNone/>
            </a:pPr>
            <a:r>
              <a:rPr lang="en-US" sz="1600" dirty="0"/>
              <a:t>It is a type of malicious software program that spread throughout the computer files without the knowledge of a user.</a:t>
            </a:r>
          </a:p>
          <a:p>
            <a:pPr marL="0" indent="0">
              <a:buNone/>
            </a:pPr>
            <a:r>
              <a:rPr lang="en-US" sz="1600" dirty="0">
                <a:solidFill>
                  <a:srgbClr val="FF0000"/>
                </a:solidFill>
              </a:rPr>
              <a:t>ii) Worm</a:t>
            </a:r>
          </a:p>
          <a:p>
            <a:pPr marL="0" indent="0">
              <a:buNone/>
            </a:pPr>
            <a:r>
              <a:rPr lang="en-US" sz="1600" dirty="0"/>
              <a:t>It is a type of malware whose primary function is to replicate itself to spread to uninfected computers. Worms often originates from email attachments that appear to be from trusted senders.</a:t>
            </a:r>
          </a:p>
          <a:p>
            <a:pPr marL="0" indent="0">
              <a:buNone/>
            </a:pPr>
            <a:r>
              <a:rPr lang="en-US" sz="1600" dirty="0">
                <a:solidFill>
                  <a:srgbClr val="FF0000"/>
                </a:solidFill>
              </a:rPr>
              <a:t>iii) Trojan horse</a:t>
            </a:r>
          </a:p>
          <a:p>
            <a:pPr marL="0" indent="0">
              <a:buNone/>
            </a:pPr>
            <a:r>
              <a:rPr lang="en-US" sz="1600" dirty="0"/>
              <a:t>It is a malicious program that occurs unexpected changes to computer setting and unusual activity, even when the computer should be idle.  It appears to be a normal application but when opened/executed some malicious code will run in the background. </a:t>
            </a:r>
            <a:endParaRPr lang="en-US" sz="1600" dirty="0">
              <a:solidFill>
                <a:srgbClr val="FF0000"/>
              </a:solidFill>
            </a:endParaRPr>
          </a:p>
          <a:p>
            <a:pPr marL="0" indent="0">
              <a:buNone/>
            </a:pPr>
            <a:r>
              <a:rPr lang="en-US" sz="1600" dirty="0">
                <a:solidFill>
                  <a:srgbClr val="FF0000"/>
                </a:solidFill>
              </a:rPr>
              <a:t>iv) Backdoors</a:t>
            </a:r>
          </a:p>
          <a:p>
            <a:pPr marL="0" indent="0">
              <a:buNone/>
            </a:pPr>
            <a:r>
              <a:rPr lang="en-US" sz="1600" dirty="0"/>
              <a:t>It is a method that bypass the normal authentication process.</a:t>
            </a:r>
          </a:p>
        </p:txBody>
      </p:sp>
    </p:spTree>
    <p:extLst>
      <p:ext uri="{BB962C8B-B14F-4D97-AF65-F5344CB8AC3E}">
        <p14:creationId xmlns:p14="http://schemas.microsoft.com/office/powerpoint/2010/main" val="4200378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09A681-2530-E521-23D6-CF4CDAFE95F4}"/>
              </a:ext>
            </a:extLst>
          </p:cNvPr>
          <p:cNvSpPr/>
          <p:nvPr/>
        </p:nvSpPr>
        <p:spPr>
          <a:xfrm>
            <a:off x="307153" y="307583"/>
            <a:ext cx="11577693" cy="618529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 name="Title 1"/>
          <p:cNvSpPr>
            <a:spLocks noGrp="1"/>
          </p:cNvSpPr>
          <p:nvPr>
            <p:ph type="title"/>
          </p:nvPr>
        </p:nvSpPr>
        <p:spPr/>
        <p:txBody>
          <a:bodyPr/>
          <a:lstStyle/>
          <a:p>
            <a:r>
              <a:rPr lang="en-US" b="1" dirty="0">
                <a:solidFill>
                  <a:srgbClr val="FF0000"/>
                </a:solidFill>
              </a:rPr>
              <a:t>Layers of Cyber security</a:t>
            </a:r>
          </a:p>
        </p:txBody>
      </p:sp>
      <p:sp>
        <p:nvSpPr>
          <p:cNvPr id="3" name="Content Placeholder 2"/>
          <p:cNvSpPr>
            <a:spLocks noGrp="1"/>
          </p:cNvSpPr>
          <p:nvPr>
            <p:ph idx="1"/>
          </p:nvPr>
        </p:nvSpPr>
        <p:spPr>
          <a:xfrm>
            <a:off x="838200" y="1383030"/>
            <a:ext cx="10515600" cy="4793933"/>
          </a:xfrm>
        </p:spPr>
        <p:txBody>
          <a:bodyPr>
            <a:noAutofit/>
          </a:bodyPr>
          <a:lstStyle/>
          <a:p>
            <a:pPr>
              <a:lnSpc>
                <a:spcPct val="220000"/>
              </a:lnSpc>
            </a:pPr>
            <a:r>
              <a:rPr lang="en-US" sz="1100" dirty="0"/>
              <a:t>The 7 layers of cyber security should Centre on the mission critical assets you are seeking to protect.</a:t>
            </a:r>
          </a:p>
          <a:p>
            <a:pPr marL="0" indent="0">
              <a:lnSpc>
                <a:spcPct val="220000"/>
              </a:lnSpc>
              <a:buNone/>
            </a:pPr>
            <a:r>
              <a:rPr lang="en-US" sz="1100" dirty="0"/>
              <a:t> 1. Mission Critical Assets – This is the data you need to protect</a:t>
            </a:r>
          </a:p>
          <a:p>
            <a:pPr marL="0" indent="0">
              <a:lnSpc>
                <a:spcPct val="220000"/>
              </a:lnSpc>
              <a:buNone/>
            </a:pPr>
            <a:r>
              <a:rPr lang="en-US" sz="1100" dirty="0"/>
              <a:t>2.Data Security – Data security controls protect the storage and transfer of data. </a:t>
            </a:r>
          </a:p>
          <a:p>
            <a:pPr marL="0" indent="0">
              <a:lnSpc>
                <a:spcPct val="220000"/>
              </a:lnSpc>
              <a:buNone/>
            </a:pPr>
            <a:r>
              <a:rPr lang="en-US" sz="1100" dirty="0"/>
              <a:t>3.Application Security – Applications security controls protect access to an application, an application’s access to your mission critical assets, and the internal security of the application.</a:t>
            </a:r>
          </a:p>
          <a:p>
            <a:pPr marL="0" indent="0">
              <a:lnSpc>
                <a:spcPct val="220000"/>
              </a:lnSpc>
              <a:buNone/>
            </a:pPr>
            <a:r>
              <a:rPr lang="en-US" sz="1100" dirty="0"/>
              <a:t>4. Endpoint Security – Endpoint security controls protect the connection between devices and the network.</a:t>
            </a:r>
          </a:p>
          <a:p>
            <a:pPr marL="0" indent="0">
              <a:lnSpc>
                <a:spcPct val="220000"/>
              </a:lnSpc>
              <a:buNone/>
            </a:pPr>
            <a:r>
              <a:rPr lang="en-US" sz="1100" dirty="0"/>
              <a:t>5. Network Security – Network security controls protect an organization’s network and prevent unauthorized access of the network.</a:t>
            </a:r>
          </a:p>
          <a:p>
            <a:pPr marL="0" indent="0">
              <a:lnSpc>
                <a:spcPct val="220000"/>
              </a:lnSpc>
              <a:buNone/>
            </a:pPr>
            <a:r>
              <a:rPr lang="en-US" sz="1100" dirty="0"/>
              <a:t> 6.Perimeter Security – Perimeter security controls include both the physical and digital security methodologies that protect the business overall.</a:t>
            </a:r>
          </a:p>
          <a:p>
            <a:pPr marL="0" indent="0">
              <a:lnSpc>
                <a:spcPct val="220000"/>
              </a:lnSpc>
              <a:buNone/>
            </a:pPr>
            <a:r>
              <a:rPr lang="en-US" sz="1100" dirty="0"/>
              <a:t> 7.The Human Layer – Humans are the weakest link in any cyber security posture. Human security controls include phishing simulations and access management controls that protect mission critical assets from a wide variety of human threats, including cyber criminals, malicious insiders, and negligent users.</a:t>
            </a:r>
          </a:p>
        </p:txBody>
      </p:sp>
    </p:spTree>
    <p:extLst>
      <p:ext uri="{BB962C8B-B14F-4D97-AF65-F5344CB8AC3E}">
        <p14:creationId xmlns:p14="http://schemas.microsoft.com/office/powerpoint/2010/main" val="3345014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2A363D-C7C7-840C-4BB9-A78F282D8040}"/>
              </a:ext>
            </a:extLst>
          </p:cNvPr>
          <p:cNvSpPr/>
          <p:nvPr/>
        </p:nvSpPr>
        <p:spPr>
          <a:xfrm>
            <a:off x="194310" y="182880"/>
            <a:ext cx="11509113" cy="619672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 name="Title 1"/>
          <p:cNvSpPr>
            <a:spLocks noGrp="1"/>
          </p:cNvSpPr>
          <p:nvPr>
            <p:ph type="title"/>
          </p:nvPr>
        </p:nvSpPr>
        <p:spPr/>
        <p:txBody>
          <a:bodyPr/>
          <a:lstStyle/>
          <a:p>
            <a:r>
              <a:rPr lang="en-US" b="1" dirty="0">
                <a:solidFill>
                  <a:schemeClr val="accent4"/>
                </a:solidFill>
              </a:rPr>
              <a:t>Types of Cyber Attackers</a:t>
            </a:r>
          </a:p>
        </p:txBody>
      </p:sp>
      <p:sp>
        <p:nvSpPr>
          <p:cNvPr id="3" name="Content Placeholder 2"/>
          <p:cNvSpPr>
            <a:spLocks noGrp="1"/>
          </p:cNvSpPr>
          <p:nvPr>
            <p:ph idx="1"/>
          </p:nvPr>
        </p:nvSpPr>
        <p:spPr/>
        <p:txBody>
          <a:bodyPr>
            <a:normAutofit/>
          </a:bodyPr>
          <a:lstStyle/>
          <a:p>
            <a:r>
              <a:rPr lang="en-US" sz="1600" dirty="0"/>
              <a:t>In computer and computer networks, an attacker is the individual or organization who performs the malicious activities to destroy, expose, alter, disable, steal or gain unauthorized access to or make unauthorized use of an asset. </a:t>
            </a:r>
          </a:p>
          <a:p>
            <a:pPr marL="0" indent="0">
              <a:buNone/>
            </a:pPr>
            <a:r>
              <a:rPr lang="en-US" sz="1600" dirty="0"/>
              <a:t>There are four types attackers; </a:t>
            </a:r>
          </a:p>
          <a:p>
            <a:pPr marL="342900" indent="-342900">
              <a:buFont typeface="+mj-lt"/>
              <a:buAutoNum type="arabicParenR"/>
            </a:pPr>
            <a:r>
              <a:rPr lang="en-US" sz="1600" dirty="0"/>
              <a:t>Cyber Criminals</a:t>
            </a:r>
          </a:p>
          <a:p>
            <a:pPr marL="342900" indent="-342900">
              <a:buFont typeface="+mj-lt"/>
              <a:buAutoNum type="arabicParenR"/>
            </a:pPr>
            <a:r>
              <a:rPr lang="en-US" sz="1600" dirty="0"/>
              <a:t>Hacktivists</a:t>
            </a:r>
          </a:p>
          <a:p>
            <a:pPr marL="342900" indent="-342900">
              <a:buFont typeface="+mj-lt"/>
              <a:buAutoNum type="arabicParenR"/>
            </a:pPr>
            <a:r>
              <a:rPr lang="en-US" sz="1600" dirty="0"/>
              <a:t>State sponsored attackers</a:t>
            </a:r>
          </a:p>
          <a:p>
            <a:pPr marL="342900" indent="-342900">
              <a:buFont typeface="+mj-lt"/>
              <a:buAutoNum type="arabicParenR"/>
            </a:pPr>
            <a:r>
              <a:rPr lang="en-US" sz="1600" dirty="0"/>
              <a:t>Insider threats   </a:t>
            </a:r>
          </a:p>
          <a:p>
            <a:pPr marL="0" indent="0">
              <a:buNone/>
            </a:pPr>
            <a:endParaRPr lang="en-US" sz="1600" dirty="0"/>
          </a:p>
          <a:p>
            <a:pPr marL="342900" indent="-342900">
              <a:buAutoNum type="arabicParenR"/>
            </a:pPr>
            <a:r>
              <a:rPr lang="en-US" sz="1600" dirty="0">
                <a:solidFill>
                  <a:srgbClr val="FF0000"/>
                </a:solidFill>
              </a:rPr>
              <a:t>Cyber Criminals   </a:t>
            </a:r>
          </a:p>
          <a:p>
            <a:pPr marL="0" indent="0">
              <a:buNone/>
            </a:pPr>
            <a:r>
              <a:rPr lang="en-US" sz="1600" dirty="0">
                <a:solidFill>
                  <a:srgbClr val="00B050"/>
                </a:solidFill>
              </a:rPr>
              <a:t> </a:t>
            </a:r>
            <a:r>
              <a:rPr lang="en-US" sz="1600" dirty="0"/>
              <a:t>Are individual or group of people who use technology to commit cybercrime with the intention of stealing sensitive company information or personal data and generating profits. </a:t>
            </a:r>
          </a:p>
          <a:p>
            <a:pPr marL="0" indent="0">
              <a:buNone/>
            </a:pPr>
            <a:r>
              <a:rPr lang="en-US" sz="1600" dirty="0"/>
              <a:t>Cybercriminals use computers in three broadways to don cybercrimes</a:t>
            </a:r>
          </a:p>
        </p:txBody>
      </p:sp>
    </p:spTree>
    <p:extLst>
      <p:ext uri="{BB962C8B-B14F-4D97-AF65-F5344CB8AC3E}">
        <p14:creationId xmlns:p14="http://schemas.microsoft.com/office/powerpoint/2010/main" val="2791876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CC5FA8-6657-EB89-0C25-7863C9CC20CF}"/>
              </a:ext>
            </a:extLst>
          </p:cNvPr>
          <p:cNvSpPr/>
          <p:nvPr/>
        </p:nvSpPr>
        <p:spPr>
          <a:xfrm>
            <a:off x="274320" y="365125"/>
            <a:ext cx="11429103" cy="590120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 name="Title 1"/>
          <p:cNvSpPr>
            <a:spLocks noGrp="1"/>
          </p:cNvSpPr>
          <p:nvPr>
            <p:ph type="title"/>
          </p:nvPr>
        </p:nvSpPr>
        <p:spPr/>
        <p:txBody>
          <a:bodyPr>
            <a:normAutofit/>
          </a:bodyPr>
          <a:lstStyle/>
          <a:p>
            <a:r>
              <a:rPr lang="en-US" sz="2800" b="1" dirty="0"/>
              <a:t>Cyber criminals cont</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sz="1600" dirty="0"/>
              <a:t>Select computer as their target</a:t>
            </a:r>
          </a:p>
          <a:p>
            <a:pPr>
              <a:buFont typeface="Wingdings" panose="05000000000000000000" pitchFamily="2" charset="2"/>
              <a:buChar char="ü"/>
            </a:pPr>
            <a:r>
              <a:rPr lang="en-US" sz="1600" dirty="0"/>
              <a:t>Using the computer as their weapon</a:t>
            </a:r>
          </a:p>
          <a:p>
            <a:pPr>
              <a:buFont typeface="Wingdings" panose="05000000000000000000" pitchFamily="2" charset="2"/>
              <a:buChar char="ü"/>
            </a:pPr>
            <a:r>
              <a:rPr lang="en-US" sz="1600" dirty="0"/>
              <a:t>Using the computer as their accessory.</a:t>
            </a:r>
          </a:p>
          <a:p>
            <a:pPr marL="0" indent="0">
              <a:buNone/>
            </a:pPr>
            <a:r>
              <a:rPr lang="en-US" sz="1600" dirty="0">
                <a:solidFill>
                  <a:srgbClr val="00B050"/>
                </a:solidFill>
              </a:rPr>
              <a:t>2) </a:t>
            </a:r>
            <a:r>
              <a:rPr lang="en-US" sz="1600" dirty="0">
                <a:solidFill>
                  <a:srgbClr val="FF0000"/>
                </a:solidFill>
              </a:rPr>
              <a:t>Hacktivists</a:t>
            </a:r>
          </a:p>
          <a:p>
            <a:pPr marL="0" indent="0">
              <a:buNone/>
            </a:pPr>
            <a:r>
              <a:rPr lang="en-US" sz="1600" dirty="0"/>
              <a:t>Hacktivists are individuals or groups of hackers who carry out malicious activity to promote a political agenda, religious belief, or social ideology. Hacktivists do not hack computes to steal data for the cash . They are individuals or groups of people who work together and see themselves as fighters injustice.</a:t>
            </a:r>
          </a:p>
          <a:p>
            <a:pPr marL="0" indent="0">
              <a:buNone/>
            </a:pPr>
            <a:r>
              <a:rPr lang="en-US" sz="1600" dirty="0">
                <a:solidFill>
                  <a:srgbClr val="00B050"/>
                </a:solidFill>
              </a:rPr>
              <a:t>3) </a:t>
            </a:r>
            <a:r>
              <a:rPr lang="en-US" sz="1600" dirty="0">
                <a:solidFill>
                  <a:srgbClr val="FF0000"/>
                </a:solidFill>
              </a:rPr>
              <a:t>State-sponsored attackers</a:t>
            </a:r>
          </a:p>
          <a:p>
            <a:pPr marL="0" indent="0">
              <a:buNone/>
            </a:pPr>
            <a:r>
              <a:rPr lang="en-US" sz="1600" dirty="0"/>
              <a:t>State-sponsored attackers have particular objectives aligned with either the political, commercial or military interests of their country of origin.</a:t>
            </a:r>
          </a:p>
          <a:p>
            <a:pPr marL="0" indent="0">
              <a:buNone/>
            </a:pPr>
            <a:r>
              <a:rPr lang="en-US" sz="1600" dirty="0">
                <a:solidFill>
                  <a:srgbClr val="00B050"/>
                </a:solidFill>
              </a:rPr>
              <a:t>4) </a:t>
            </a:r>
            <a:r>
              <a:rPr lang="en-US" sz="1600" dirty="0">
                <a:solidFill>
                  <a:srgbClr val="FF0000"/>
                </a:solidFill>
              </a:rPr>
              <a:t>Insider Threats  </a:t>
            </a:r>
          </a:p>
          <a:p>
            <a:pPr marL="0" indent="0">
              <a:buNone/>
            </a:pPr>
            <a:r>
              <a:rPr lang="en-US" sz="1600" dirty="0"/>
              <a:t>The inside threat is a threat to a organization security or data that comes from within. Insider threats can be categorized as Malicious, accidental and Negligent.</a:t>
            </a:r>
          </a:p>
          <a:p>
            <a:pPr marL="0" indent="0">
              <a:buNone/>
            </a:pPr>
            <a:endParaRPr lang="en-US" sz="1600" dirty="0"/>
          </a:p>
        </p:txBody>
      </p:sp>
    </p:spTree>
    <p:extLst>
      <p:ext uri="{BB962C8B-B14F-4D97-AF65-F5344CB8AC3E}">
        <p14:creationId xmlns:p14="http://schemas.microsoft.com/office/powerpoint/2010/main" val="1271712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1DB010-C550-8FBF-81E0-1550DF0BAE74}"/>
              </a:ext>
            </a:extLst>
          </p:cNvPr>
          <p:cNvSpPr/>
          <p:nvPr/>
        </p:nvSpPr>
        <p:spPr>
          <a:xfrm>
            <a:off x="182880" y="171450"/>
            <a:ext cx="11520543" cy="609487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 name="Title 1"/>
          <p:cNvSpPr>
            <a:spLocks noGrp="1"/>
          </p:cNvSpPr>
          <p:nvPr>
            <p:ph type="title"/>
          </p:nvPr>
        </p:nvSpPr>
        <p:spPr/>
        <p:txBody>
          <a:bodyPr/>
          <a:lstStyle/>
          <a:p>
            <a:r>
              <a:rPr lang="en-US" b="1" dirty="0">
                <a:solidFill>
                  <a:srgbClr val="FFFF00"/>
                </a:solidFill>
              </a:rPr>
              <a:t>Data security consideration </a:t>
            </a:r>
          </a:p>
        </p:txBody>
      </p:sp>
      <p:sp>
        <p:nvSpPr>
          <p:cNvPr id="3" name="Content Placeholder 2"/>
          <p:cNvSpPr>
            <a:spLocks noGrp="1"/>
          </p:cNvSpPr>
          <p:nvPr>
            <p:ph idx="1"/>
          </p:nvPr>
        </p:nvSpPr>
        <p:spPr>
          <a:xfrm>
            <a:off x="742950" y="1314450"/>
            <a:ext cx="10610850" cy="4862513"/>
          </a:xfrm>
        </p:spPr>
        <p:txBody>
          <a:bodyPr>
            <a:normAutofit/>
          </a:bodyPr>
          <a:lstStyle/>
          <a:p>
            <a:r>
              <a:rPr lang="en-US" sz="1800" dirty="0"/>
              <a:t>Data security consideration refers to the right of individuals or organizations to deny or restrict the collection and use of information about unauthorized access.</a:t>
            </a:r>
          </a:p>
          <a:p>
            <a:r>
              <a:rPr lang="en-US" sz="1800" dirty="0"/>
              <a:t>Data security use various methods to make sure that the data is correct, original, kept confidentiality and safe . It includes</a:t>
            </a:r>
          </a:p>
          <a:p>
            <a:pPr>
              <a:buFont typeface="Wingdings" panose="05000000000000000000" pitchFamily="2" charset="2"/>
              <a:buChar char="q"/>
            </a:pPr>
            <a:r>
              <a:rPr lang="en-US" sz="1800" dirty="0"/>
              <a:t> ensuring integrity of data.</a:t>
            </a:r>
          </a:p>
          <a:p>
            <a:pPr>
              <a:buFont typeface="Wingdings" panose="05000000000000000000" pitchFamily="2" charset="2"/>
              <a:buChar char="q"/>
            </a:pPr>
            <a:r>
              <a:rPr lang="en-US" sz="1800" dirty="0"/>
              <a:t>Ensuring the privacy of the data </a:t>
            </a:r>
          </a:p>
          <a:p>
            <a:pPr>
              <a:buFont typeface="Wingdings" panose="05000000000000000000" pitchFamily="2" charset="2"/>
              <a:buChar char="q"/>
            </a:pPr>
            <a:r>
              <a:rPr lang="en-US" sz="1800" dirty="0"/>
              <a:t>Prevent the loss of destruction of data.</a:t>
            </a:r>
          </a:p>
          <a:p>
            <a:pPr marL="0" indent="0">
              <a:buNone/>
            </a:pPr>
            <a:r>
              <a:rPr lang="en-US" sz="1800" dirty="0"/>
              <a:t>Some of the important data security consideration are</a:t>
            </a:r>
          </a:p>
          <a:p>
            <a:pPr marL="342900" indent="-342900">
              <a:buFont typeface="+mj-lt"/>
              <a:buAutoNum type="arabicParenR"/>
            </a:pPr>
            <a:r>
              <a:rPr lang="en-US" sz="1800" dirty="0"/>
              <a:t>Backups</a:t>
            </a:r>
          </a:p>
          <a:p>
            <a:pPr marL="342900" indent="-342900">
              <a:buFont typeface="+mj-lt"/>
              <a:buAutoNum type="arabicParenR"/>
            </a:pPr>
            <a:r>
              <a:rPr lang="en-US" sz="1800" dirty="0"/>
              <a:t>Archival storage</a:t>
            </a:r>
          </a:p>
          <a:p>
            <a:pPr marL="342900" indent="-342900">
              <a:buFont typeface="+mj-lt"/>
              <a:buAutoNum type="arabicParenR"/>
            </a:pPr>
            <a:r>
              <a:rPr lang="en-US" sz="1800" dirty="0"/>
              <a:t>Disposal of data</a:t>
            </a:r>
          </a:p>
        </p:txBody>
      </p:sp>
    </p:spTree>
    <p:extLst>
      <p:ext uri="{BB962C8B-B14F-4D97-AF65-F5344CB8AC3E}">
        <p14:creationId xmlns:p14="http://schemas.microsoft.com/office/powerpoint/2010/main" val="3441599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BD61BC-DCA4-95BE-030E-6587FF3A0916}"/>
              </a:ext>
            </a:extLst>
          </p:cNvPr>
          <p:cNvSpPr/>
          <p:nvPr/>
        </p:nvSpPr>
        <p:spPr>
          <a:xfrm>
            <a:off x="148590" y="274320"/>
            <a:ext cx="11817499" cy="621855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 name="Title 1"/>
          <p:cNvSpPr>
            <a:spLocks noGrp="1"/>
          </p:cNvSpPr>
          <p:nvPr>
            <p:ph type="title"/>
          </p:nvPr>
        </p:nvSpPr>
        <p:spPr/>
        <p:txBody>
          <a:bodyPr>
            <a:normAutofit/>
          </a:bodyPr>
          <a:lstStyle/>
          <a:p>
            <a:r>
              <a:rPr lang="en-US" sz="3200" b="1" dirty="0">
                <a:solidFill>
                  <a:srgbClr val="7030A0"/>
                </a:solidFill>
              </a:rPr>
              <a:t>1) Backups</a:t>
            </a:r>
          </a:p>
        </p:txBody>
      </p:sp>
      <p:sp>
        <p:nvSpPr>
          <p:cNvPr id="3" name="Content Placeholder 2"/>
          <p:cNvSpPr>
            <a:spLocks noGrp="1"/>
          </p:cNvSpPr>
          <p:nvPr>
            <p:ph idx="1"/>
          </p:nvPr>
        </p:nvSpPr>
        <p:spPr/>
        <p:txBody>
          <a:bodyPr>
            <a:normAutofit/>
          </a:bodyPr>
          <a:lstStyle/>
          <a:p>
            <a:r>
              <a:rPr lang="en-US" sz="1600" dirty="0"/>
              <a:t>Data backup refers to save additional copies of our data in separate physical or cloud locations from data files in storage. It is essential for us to keep secure, store, and backup our data on a regular basis. Securing of the data will help us to prevent from</a:t>
            </a:r>
          </a:p>
          <a:p>
            <a:pPr>
              <a:buFont typeface="Wingdings" panose="05000000000000000000" pitchFamily="2" charset="2"/>
              <a:buChar char="v"/>
            </a:pPr>
            <a:r>
              <a:rPr lang="en-US" sz="1600" dirty="0"/>
              <a:t>Accidental or malicious damage/modification to data. </a:t>
            </a:r>
          </a:p>
          <a:p>
            <a:pPr>
              <a:buFont typeface="Wingdings" panose="05000000000000000000" pitchFamily="2" charset="2"/>
              <a:buChar char="v"/>
            </a:pPr>
            <a:r>
              <a:rPr lang="en-US" sz="1600" dirty="0"/>
              <a:t> Theft of valuable information. o </a:t>
            </a:r>
          </a:p>
          <a:p>
            <a:pPr>
              <a:buFont typeface="Wingdings" panose="05000000000000000000" pitchFamily="2" charset="2"/>
              <a:buChar char="v"/>
            </a:pPr>
            <a:r>
              <a:rPr lang="en-US" sz="1600" dirty="0"/>
              <a:t>Breach of confidentiality agreements and privacy laws. o Premature release of data which can avoid intellectual properties claims. O</a:t>
            </a:r>
          </a:p>
          <a:p>
            <a:pPr>
              <a:buFont typeface="Wingdings" panose="05000000000000000000" pitchFamily="2" charset="2"/>
              <a:buChar char="v"/>
            </a:pPr>
            <a:r>
              <a:rPr lang="en-US" sz="1600" dirty="0"/>
              <a:t> Release before data have been checked for authenticity and accuracy</a:t>
            </a:r>
          </a:p>
          <a:p>
            <a:pPr marL="0" indent="0">
              <a:buNone/>
            </a:pPr>
            <a:r>
              <a:rPr lang="en-US" sz="1600" dirty="0"/>
              <a:t>Some important backup options are</a:t>
            </a:r>
          </a:p>
          <a:p>
            <a:pPr>
              <a:buFont typeface="Wingdings" panose="05000000000000000000" pitchFamily="2" charset="2"/>
              <a:buChar char="ü"/>
            </a:pPr>
            <a:r>
              <a:rPr lang="en-US" sz="1600" dirty="0"/>
              <a:t>Hard drivers personal or work computer</a:t>
            </a:r>
          </a:p>
          <a:p>
            <a:pPr>
              <a:buFont typeface="Wingdings" panose="05000000000000000000" pitchFamily="2" charset="2"/>
              <a:buChar char="ü"/>
            </a:pPr>
            <a:r>
              <a:rPr lang="en-US" sz="1600" dirty="0"/>
              <a:t>Departmental or institution server</a:t>
            </a:r>
          </a:p>
          <a:p>
            <a:pPr>
              <a:buFont typeface="Wingdings" panose="05000000000000000000" pitchFamily="2" charset="2"/>
              <a:buChar char="ü"/>
            </a:pPr>
            <a:r>
              <a:rPr lang="en-US" sz="1600" dirty="0"/>
              <a:t>External hard drives</a:t>
            </a:r>
          </a:p>
          <a:p>
            <a:pPr>
              <a:buFont typeface="Wingdings" panose="05000000000000000000" pitchFamily="2" charset="2"/>
              <a:buChar char="ü"/>
            </a:pPr>
            <a:r>
              <a:rPr lang="en-US" sz="1600" dirty="0"/>
              <a:t>Tape backups</a:t>
            </a:r>
          </a:p>
          <a:p>
            <a:pPr marL="0" indent="0">
              <a:buNone/>
            </a:pPr>
            <a:endParaRPr lang="en-US" sz="1600" dirty="0"/>
          </a:p>
        </p:txBody>
      </p:sp>
    </p:spTree>
    <p:extLst>
      <p:ext uri="{BB962C8B-B14F-4D97-AF65-F5344CB8AC3E}">
        <p14:creationId xmlns:p14="http://schemas.microsoft.com/office/powerpoint/2010/main" val="259486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33CB0A-0CAE-9FA3-D226-D31DE0C347E4}"/>
              </a:ext>
            </a:extLst>
          </p:cNvPr>
          <p:cNvSpPr/>
          <p:nvPr/>
        </p:nvSpPr>
        <p:spPr>
          <a:xfrm>
            <a:off x="137160" y="148590"/>
            <a:ext cx="11680339" cy="611773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 name="Title 1"/>
          <p:cNvSpPr>
            <a:spLocks noGrp="1"/>
          </p:cNvSpPr>
          <p:nvPr>
            <p:ph type="title"/>
          </p:nvPr>
        </p:nvSpPr>
        <p:spPr/>
        <p:txBody>
          <a:bodyPr>
            <a:normAutofit/>
          </a:bodyPr>
          <a:lstStyle/>
          <a:p>
            <a:r>
              <a:rPr lang="en-US" sz="3200" b="1" dirty="0">
                <a:solidFill>
                  <a:srgbClr val="7030A0"/>
                </a:solidFill>
              </a:rPr>
              <a:t>2) Archival Storage</a:t>
            </a:r>
          </a:p>
        </p:txBody>
      </p:sp>
      <p:sp>
        <p:nvSpPr>
          <p:cNvPr id="3" name="Content Placeholder 2"/>
          <p:cNvSpPr>
            <a:spLocks noGrp="1"/>
          </p:cNvSpPr>
          <p:nvPr>
            <p:ph idx="1"/>
          </p:nvPr>
        </p:nvSpPr>
        <p:spPr>
          <a:xfrm>
            <a:off x="838200" y="1405890"/>
            <a:ext cx="10515600" cy="4771073"/>
          </a:xfrm>
        </p:spPr>
        <p:txBody>
          <a:bodyPr>
            <a:normAutofit/>
          </a:bodyPr>
          <a:lstStyle/>
          <a:p>
            <a:r>
              <a:rPr lang="en-US" sz="1600" dirty="0"/>
              <a:t>Data archiving is the process of retaining or keeping of data at a secure place for long term storage.</a:t>
            </a:r>
          </a:p>
          <a:p>
            <a:r>
              <a:rPr lang="en-US" sz="1600" dirty="0"/>
              <a:t>The archive data is still essential to the organization and may be needed for future reference. Data archival serve as a way of reducing primary storage consumption of data and its related costs.</a:t>
            </a:r>
          </a:p>
          <a:p>
            <a:r>
              <a:rPr lang="en-US" sz="1600" dirty="0"/>
              <a:t>Data archives have different forms such as;</a:t>
            </a:r>
          </a:p>
          <a:p>
            <a:pPr>
              <a:buFont typeface="Wingdings" panose="05000000000000000000" pitchFamily="2" charset="2"/>
              <a:buChar char="ü"/>
            </a:pPr>
            <a:r>
              <a:rPr lang="en-US" sz="1600" dirty="0"/>
              <a:t> </a:t>
            </a:r>
            <a:r>
              <a:rPr lang="en-US" sz="1600" b="1" dirty="0"/>
              <a:t>Online data storage </a:t>
            </a:r>
            <a:r>
              <a:rPr lang="en-US" sz="1600" dirty="0"/>
              <a:t>places archive data onto disk systems where it is readily accessible. </a:t>
            </a:r>
          </a:p>
          <a:p>
            <a:pPr>
              <a:buFont typeface="Wingdings" panose="05000000000000000000" pitchFamily="2" charset="2"/>
              <a:buChar char="ü"/>
            </a:pPr>
            <a:r>
              <a:rPr lang="en-US" sz="1600" dirty="0"/>
              <a:t> </a:t>
            </a:r>
            <a:r>
              <a:rPr lang="en-US" sz="1600" b="1" dirty="0"/>
              <a:t>Offline data storage </a:t>
            </a:r>
            <a:r>
              <a:rPr lang="en-US" sz="1600" dirty="0"/>
              <a:t>places archive data onto the tape or other removable media using data archiving software. Because tape can be removed and consumes less power than disk systems. </a:t>
            </a:r>
          </a:p>
          <a:p>
            <a:pPr>
              <a:buFont typeface="Wingdings" panose="05000000000000000000" pitchFamily="2" charset="2"/>
              <a:buChar char="ü"/>
            </a:pPr>
            <a:r>
              <a:rPr lang="en-US" sz="1600" dirty="0"/>
              <a:t> </a:t>
            </a:r>
            <a:r>
              <a:rPr lang="en-US" sz="1600" b="1" dirty="0"/>
              <a:t>Cloud storage </a:t>
            </a:r>
            <a:r>
              <a:rPr lang="en-US" sz="1600" dirty="0"/>
              <a:t>is also another possible archive target. For example, Amazon Glacier is designed for data archiving. Cloud storage is inexpensive, but its costs can grow over time as more data is added to the cloud archive.</a:t>
            </a:r>
          </a:p>
          <a:p>
            <a:pPr marL="0" indent="0">
              <a:buNone/>
            </a:pPr>
            <a:r>
              <a:rPr lang="en-US" sz="3200" b="1" dirty="0">
                <a:solidFill>
                  <a:srgbClr val="7030A0"/>
                </a:solidFill>
              </a:rPr>
              <a:t>3) Disposal of data</a:t>
            </a:r>
          </a:p>
          <a:p>
            <a:pPr marL="0" indent="0">
              <a:buNone/>
            </a:pPr>
            <a:r>
              <a:rPr lang="en-US" sz="1600" dirty="0"/>
              <a:t>1.Eliminate access </a:t>
            </a:r>
          </a:p>
          <a:p>
            <a:pPr marL="0" indent="0">
              <a:buNone/>
            </a:pPr>
            <a:r>
              <a:rPr lang="en-US" sz="1600" dirty="0"/>
              <a:t>2.Destroy the data</a:t>
            </a:r>
          </a:p>
        </p:txBody>
      </p:sp>
    </p:spTree>
    <p:extLst>
      <p:ext uri="{BB962C8B-B14F-4D97-AF65-F5344CB8AC3E}">
        <p14:creationId xmlns:p14="http://schemas.microsoft.com/office/powerpoint/2010/main" val="4208875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9A75956-802F-89E0-9D1F-A6B3D8F44B29}"/>
              </a:ext>
            </a:extLst>
          </p:cNvPr>
          <p:cNvSpPr/>
          <p:nvPr/>
        </p:nvSpPr>
        <p:spPr>
          <a:xfrm>
            <a:off x="240030" y="365125"/>
            <a:ext cx="11703199" cy="621711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 name="Title 1"/>
          <p:cNvSpPr>
            <a:spLocks noGrp="1"/>
          </p:cNvSpPr>
          <p:nvPr>
            <p:ph type="title"/>
          </p:nvPr>
        </p:nvSpPr>
        <p:spPr/>
        <p:txBody>
          <a:bodyPr>
            <a:normAutofit/>
          </a:bodyPr>
          <a:lstStyle/>
          <a:p>
            <a:r>
              <a:rPr lang="en-US" sz="3200" b="1" dirty="0"/>
              <a:t>Data disposal </a:t>
            </a:r>
            <a:r>
              <a:rPr lang="en-US" sz="3200" b="1" dirty="0" err="1"/>
              <a:t>cont</a:t>
            </a:r>
            <a:endParaRPr lang="en-US" sz="3200" b="1" dirty="0"/>
          </a:p>
        </p:txBody>
      </p:sp>
      <p:sp>
        <p:nvSpPr>
          <p:cNvPr id="3" name="Content Placeholder 2"/>
          <p:cNvSpPr>
            <a:spLocks noGrp="1"/>
          </p:cNvSpPr>
          <p:nvPr>
            <p:ph idx="1"/>
          </p:nvPr>
        </p:nvSpPr>
        <p:spPr/>
        <p:txBody>
          <a:bodyPr>
            <a:normAutofit/>
          </a:bodyPr>
          <a:lstStyle/>
          <a:p>
            <a:r>
              <a:rPr lang="en-US" sz="1600" dirty="0"/>
              <a:t>3. Destroy the device</a:t>
            </a:r>
          </a:p>
          <a:p>
            <a:r>
              <a:rPr lang="en-US" sz="1600" dirty="0"/>
              <a:t> 4. Keep the record of which systems have been decommissioned</a:t>
            </a:r>
          </a:p>
          <a:p>
            <a:r>
              <a:rPr lang="en-US" sz="1600" dirty="0"/>
              <a:t> 5. Keep careful records</a:t>
            </a:r>
          </a:p>
          <a:p>
            <a:r>
              <a:rPr lang="en-US" sz="1600" dirty="0"/>
              <a:t> 6. Eliminate potential clues </a:t>
            </a:r>
          </a:p>
          <a:p>
            <a:r>
              <a:rPr lang="en-US" sz="1600" dirty="0"/>
              <a:t>7. Keep systems secure until disposal</a:t>
            </a:r>
          </a:p>
          <a:p>
            <a:pPr marL="0" indent="0">
              <a:buNone/>
            </a:pPr>
            <a:r>
              <a:rPr lang="en-US" sz="3200" b="1" dirty="0">
                <a:solidFill>
                  <a:schemeClr val="accent4">
                    <a:lumMod val="75000"/>
                  </a:schemeClr>
                </a:solidFill>
              </a:rPr>
              <a:t> </a:t>
            </a:r>
            <a:r>
              <a:rPr lang="en-US" sz="2000" b="1" dirty="0">
                <a:latin typeface="Times New Roman" panose="02020603050405020304" pitchFamily="18" charset="0"/>
                <a:cs typeface="Times New Roman" panose="02020603050405020304" pitchFamily="18" charset="0"/>
              </a:rPr>
              <a:t>Digital Signature</a:t>
            </a:r>
          </a:p>
          <a:p>
            <a:pPr marL="0" indent="0">
              <a:buNone/>
            </a:pPr>
            <a:r>
              <a:rPr lang="en-US" sz="1600" dirty="0"/>
              <a:t>A digital signature is a mathematical technique which validates the authenticity and integrity of a message, software or digital documents. </a:t>
            </a:r>
          </a:p>
          <a:p>
            <a:pPr marL="0" indent="0">
              <a:buNone/>
            </a:pPr>
            <a:r>
              <a:rPr lang="en-US" sz="1600" dirty="0"/>
              <a:t>It allows us to verify the author name, date and time of signatures, and authenticate the message content.</a:t>
            </a:r>
          </a:p>
          <a:p>
            <a:pPr marL="0" indent="0">
              <a:buNone/>
            </a:pPr>
            <a:r>
              <a:rPr lang="en-US" sz="1600" dirty="0"/>
              <a:t>The computer-based business information authentication interrelates both technology and the law.</a:t>
            </a:r>
          </a:p>
          <a:p>
            <a:pPr marL="0" indent="0">
              <a:buNone/>
            </a:pPr>
            <a:r>
              <a:rPr lang="en-US" sz="1600" dirty="0"/>
              <a:t> Some electronic signatures that legally recognizable as signatures may not be secure as digital signatures and may lead to uncertainty and disputes.</a:t>
            </a:r>
          </a:p>
        </p:txBody>
      </p:sp>
    </p:spTree>
    <p:extLst>
      <p:ext uri="{BB962C8B-B14F-4D97-AF65-F5344CB8AC3E}">
        <p14:creationId xmlns:p14="http://schemas.microsoft.com/office/powerpoint/2010/main" val="976141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89A9E18-0CE2-804F-B146-7313ADB40962}"/>
              </a:ext>
            </a:extLst>
          </p:cNvPr>
          <p:cNvSpPr/>
          <p:nvPr/>
        </p:nvSpPr>
        <p:spPr>
          <a:xfrm>
            <a:off x="194310" y="171450"/>
            <a:ext cx="11863219" cy="662622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 name="Title 1"/>
          <p:cNvSpPr>
            <a:spLocks noGrp="1"/>
          </p:cNvSpPr>
          <p:nvPr>
            <p:ph type="title"/>
          </p:nvPr>
        </p:nvSpPr>
        <p:spPr/>
        <p:txBody>
          <a:bodyPr>
            <a:normAutofit/>
          </a:bodyPr>
          <a:lstStyle/>
          <a:p>
            <a:r>
              <a:rPr lang="en-US" sz="3600" b="1" dirty="0">
                <a:solidFill>
                  <a:schemeClr val="accent4">
                    <a:lumMod val="75000"/>
                  </a:schemeClr>
                </a:solidFill>
              </a:rPr>
              <a:t>Applications of Digital Signature</a:t>
            </a:r>
          </a:p>
        </p:txBody>
      </p:sp>
      <p:sp>
        <p:nvSpPr>
          <p:cNvPr id="3" name="Content Placeholder 2"/>
          <p:cNvSpPr>
            <a:spLocks noGrp="1"/>
          </p:cNvSpPr>
          <p:nvPr>
            <p:ph idx="1"/>
          </p:nvPr>
        </p:nvSpPr>
        <p:spPr/>
        <p:txBody>
          <a:bodyPr>
            <a:normAutofit lnSpcReduction="10000"/>
          </a:bodyPr>
          <a:lstStyle/>
          <a:p>
            <a:pPr marL="0" indent="0">
              <a:buNone/>
            </a:pPr>
            <a:r>
              <a:rPr lang="en-US" sz="1600" dirty="0"/>
              <a:t>The three important reasons to implement digital signature are</a:t>
            </a:r>
          </a:p>
          <a:p>
            <a:pPr marL="0" indent="0">
              <a:buNone/>
            </a:pPr>
            <a:r>
              <a:rPr lang="en-US" sz="1600" dirty="0"/>
              <a:t>a) </a:t>
            </a:r>
            <a:r>
              <a:rPr lang="it-IT" sz="1600" dirty="0"/>
              <a:t>Authentication .</a:t>
            </a:r>
          </a:p>
          <a:p>
            <a:pPr marL="0" indent="0">
              <a:buNone/>
            </a:pPr>
            <a:r>
              <a:rPr lang="it-IT" sz="1600" dirty="0"/>
              <a:t> b) Non-repudiation. </a:t>
            </a:r>
          </a:p>
          <a:p>
            <a:pPr marL="0" indent="0">
              <a:buNone/>
            </a:pPr>
            <a:r>
              <a:rPr lang="it-IT" sz="1600" dirty="0"/>
              <a:t> c) Integrity .</a:t>
            </a:r>
          </a:p>
          <a:p>
            <a:pPr marL="457200" indent="-457200">
              <a:buAutoNum type="alphaLcParenR"/>
            </a:pPr>
            <a:r>
              <a:rPr lang="it-IT" sz="2000" dirty="0">
                <a:solidFill>
                  <a:srgbClr val="FF0000"/>
                </a:solidFill>
              </a:rPr>
              <a:t>Authentication</a:t>
            </a:r>
          </a:p>
          <a:p>
            <a:pPr marL="0" indent="0">
              <a:buNone/>
            </a:pPr>
            <a:r>
              <a:rPr lang="en-US" sz="1600" dirty="0"/>
              <a:t>Authentication is a process which verifies the identity of a user who wants to access the system. In the digital signature, authentication helps to authenticate the sources of messages</a:t>
            </a:r>
          </a:p>
          <a:p>
            <a:pPr marL="0" indent="0">
              <a:buNone/>
            </a:pPr>
            <a:r>
              <a:rPr lang="en-US" sz="1800" dirty="0">
                <a:solidFill>
                  <a:srgbClr val="FF0000"/>
                </a:solidFill>
              </a:rPr>
              <a:t>b) Non – repudiation</a:t>
            </a:r>
          </a:p>
          <a:p>
            <a:pPr marL="0" indent="0">
              <a:buNone/>
            </a:pPr>
            <a:r>
              <a:rPr lang="en-US" sz="1800" dirty="0"/>
              <a:t>Non-repudiation means assurance of something that cannot be denied. It ensures that someone to a contract or communication cannot later deny the authenticity of their signature on a document or in a file or the sending of a message that they originated</a:t>
            </a:r>
          </a:p>
          <a:p>
            <a:pPr marL="0" indent="0">
              <a:buNone/>
            </a:pPr>
            <a:r>
              <a:rPr lang="en-US" sz="2000" dirty="0">
                <a:solidFill>
                  <a:srgbClr val="FF0000"/>
                </a:solidFill>
              </a:rPr>
              <a:t>c) Integrity</a:t>
            </a:r>
          </a:p>
          <a:p>
            <a:pPr marL="0" indent="0">
              <a:buNone/>
            </a:pPr>
            <a:r>
              <a:rPr lang="en-US" sz="1600" dirty="0"/>
              <a:t>Integrity ensures that the message is real, accurate and safeguards from unauthorized user modification during the transmission.</a:t>
            </a:r>
          </a:p>
          <a:p>
            <a:pPr marL="0" indent="0">
              <a:buNone/>
            </a:pPr>
            <a:endParaRPr lang="en-US" sz="1800" b="1" dirty="0">
              <a:solidFill>
                <a:srgbClr val="FF0000"/>
              </a:solidFill>
            </a:endParaRPr>
          </a:p>
        </p:txBody>
      </p:sp>
    </p:spTree>
    <p:extLst>
      <p:ext uri="{BB962C8B-B14F-4D97-AF65-F5344CB8AC3E}">
        <p14:creationId xmlns:p14="http://schemas.microsoft.com/office/powerpoint/2010/main" val="3932382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9E456B1-CB96-4FEC-87A0-E54A58E3888E}"/>
              </a:ext>
            </a:extLst>
          </p:cNvPr>
          <p:cNvSpPr/>
          <p:nvPr/>
        </p:nvSpPr>
        <p:spPr>
          <a:xfrm>
            <a:off x="605118" y="322729"/>
            <a:ext cx="11174506" cy="62932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 name="Title 1"/>
          <p:cNvSpPr>
            <a:spLocks noGrp="1"/>
          </p:cNvSpPr>
          <p:nvPr>
            <p:ph type="title"/>
          </p:nvPr>
        </p:nvSpPr>
        <p:spPr/>
        <p:txBody>
          <a:bodyPr/>
          <a:lstStyle/>
          <a:p>
            <a:r>
              <a:rPr lang="en-US" b="1" dirty="0">
                <a:solidFill>
                  <a:srgbClr val="FFFF00"/>
                </a:solidFill>
              </a:rPr>
              <a:t>Cybersecurity Introduction</a:t>
            </a:r>
          </a:p>
        </p:txBody>
      </p:sp>
      <p:sp>
        <p:nvSpPr>
          <p:cNvPr id="3" name="Content Placeholder 2"/>
          <p:cNvSpPr>
            <a:spLocks noGrp="1"/>
          </p:cNvSpPr>
          <p:nvPr>
            <p:ph idx="1"/>
          </p:nvPr>
        </p:nvSpPr>
        <p:spPr/>
        <p:txBody>
          <a:bodyPr anchor="ctr">
            <a:noAutofit/>
          </a:bodyPr>
          <a:lstStyle/>
          <a:p>
            <a:r>
              <a:rPr lang="en-US" sz="2400" dirty="0"/>
              <a:t>Cybersecurity is the protection of Internet-connected systems , including hardware, software, and data from cyber attacks.</a:t>
            </a:r>
          </a:p>
          <a:p>
            <a:r>
              <a:rPr lang="en-US" sz="2400" dirty="0"/>
              <a:t>Cyber security is primarily about people, processes, and technologies working together to encompass the full range of threat reduction, vulnerability reduction, deterrence, international engagement, incident response, resiliency, and recovery policies and activities, including computer network operations, information assurance, law enforcement.</a:t>
            </a:r>
          </a:p>
          <a:p>
            <a:r>
              <a:rPr lang="en-US" sz="2400" dirty="0"/>
              <a:t>Cybersecurity is made up two words , cyber and security. Cyber is related to the technology which contains systems , networks and programs or data whereas security relates to the protection which include systems security , security and application and information security .</a:t>
            </a:r>
          </a:p>
        </p:txBody>
      </p:sp>
    </p:spTree>
    <p:extLst>
      <p:ext uri="{BB962C8B-B14F-4D97-AF65-F5344CB8AC3E}">
        <p14:creationId xmlns:p14="http://schemas.microsoft.com/office/powerpoint/2010/main" val="4061999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CD16EA-8F38-0A72-9D0A-C01F3A4FA8D9}"/>
              </a:ext>
            </a:extLst>
          </p:cNvPr>
          <p:cNvSpPr/>
          <p:nvPr/>
        </p:nvSpPr>
        <p:spPr>
          <a:xfrm>
            <a:off x="234875" y="304165"/>
            <a:ext cx="11722249" cy="655383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 name="Title 1"/>
          <p:cNvSpPr>
            <a:spLocks noGrp="1"/>
          </p:cNvSpPr>
          <p:nvPr>
            <p:ph type="title"/>
          </p:nvPr>
        </p:nvSpPr>
        <p:spPr/>
        <p:txBody>
          <a:bodyPr/>
          <a:lstStyle/>
          <a:p>
            <a:r>
              <a:rPr lang="en-US" b="1" dirty="0">
                <a:solidFill>
                  <a:schemeClr val="accent4">
                    <a:lumMod val="75000"/>
                  </a:schemeClr>
                </a:solidFill>
              </a:rPr>
              <a:t>Algorithms in Digital Signature</a:t>
            </a:r>
          </a:p>
        </p:txBody>
      </p:sp>
      <p:sp>
        <p:nvSpPr>
          <p:cNvPr id="3" name="Content Placeholder 2"/>
          <p:cNvSpPr>
            <a:spLocks noGrp="1"/>
          </p:cNvSpPr>
          <p:nvPr>
            <p:ph idx="1"/>
          </p:nvPr>
        </p:nvSpPr>
        <p:spPr/>
        <p:txBody>
          <a:bodyPr>
            <a:normAutofit/>
          </a:bodyPr>
          <a:lstStyle/>
          <a:p>
            <a:r>
              <a:rPr lang="en-US" sz="2000" dirty="0"/>
              <a:t>A digital signature consists of three algorithms:</a:t>
            </a:r>
          </a:p>
          <a:p>
            <a:pPr marL="0" indent="0">
              <a:buNone/>
            </a:pPr>
            <a:r>
              <a:rPr lang="en-US" sz="2000" dirty="0"/>
              <a:t> 1. Key generation algorithm </a:t>
            </a:r>
          </a:p>
          <a:p>
            <a:pPr marL="0" indent="0">
              <a:buNone/>
            </a:pPr>
            <a:r>
              <a:rPr lang="en-US" sz="2000" dirty="0"/>
              <a:t>  The key generation algorithm selects private key randomly from a set        of possible private keys. This algorithm provides the private key and its corresponding public key.</a:t>
            </a:r>
          </a:p>
          <a:p>
            <a:pPr marL="0" indent="0">
              <a:buNone/>
            </a:pPr>
            <a:r>
              <a:rPr lang="en-US" sz="2000" dirty="0"/>
              <a:t>2. Signing algorithm</a:t>
            </a:r>
          </a:p>
          <a:p>
            <a:pPr marL="0" indent="0">
              <a:buNone/>
            </a:pPr>
            <a:r>
              <a:rPr lang="en-US" sz="2000" dirty="0"/>
              <a:t> A signing algorithm produces a signature for the document.</a:t>
            </a:r>
          </a:p>
          <a:p>
            <a:pPr marL="0" indent="0">
              <a:buNone/>
            </a:pPr>
            <a:r>
              <a:rPr lang="en-US" sz="2000" dirty="0"/>
              <a:t>3. Signature verifying algorithm </a:t>
            </a:r>
          </a:p>
          <a:p>
            <a:pPr marL="0" indent="0">
              <a:buNone/>
            </a:pPr>
            <a:r>
              <a:rPr lang="en-US" sz="2000" dirty="0"/>
              <a:t>  A signature verifying algorithm either accepts or rejects the       document's authenticity.</a:t>
            </a:r>
          </a:p>
        </p:txBody>
      </p:sp>
    </p:spTree>
    <p:extLst>
      <p:ext uri="{BB962C8B-B14F-4D97-AF65-F5344CB8AC3E}">
        <p14:creationId xmlns:p14="http://schemas.microsoft.com/office/powerpoint/2010/main" val="2233660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92FCFF-0134-A784-BCBF-73C087010ADF}"/>
              </a:ext>
            </a:extLst>
          </p:cNvPr>
          <p:cNvSpPr/>
          <p:nvPr/>
        </p:nvSpPr>
        <p:spPr>
          <a:xfrm>
            <a:off x="297180" y="205740"/>
            <a:ext cx="11607949" cy="643953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 name="Title 1"/>
          <p:cNvSpPr>
            <a:spLocks noGrp="1"/>
          </p:cNvSpPr>
          <p:nvPr>
            <p:ph type="title"/>
          </p:nvPr>
        </p:nvSpPr>
        <p:spPr/>
        <p:txBody>
          <a:bodyPr>
            <a:normAutofit/>
          </a:bodyPr>
          <a:lstStyle/>
          <a:p>
            <a:r>
              <a:rPr lang="en-US" sz="3200" b="1" dirty="0">
                <a:solidFill>
                  <a:srgbClr val="FFFF00"/>
                </a:solidFill>
              </a:rPr>
              <a:t>How digital signatures work</a:t>
            </a:r>
          </a:p>
        </p:txBody>
      </p:sp>
      <p:sp>
        <p:nvSpPr>
          <p:cNvPr id="3" name="Content Placeholder 2"/>
          <p:cNvSpPr>
            <a:spLocks noGrp="1"/>
          </p:cNvSpPr>
          <p:nvPr>
            <p:ph idx="1"/>
          </p:nvPr>
        </p:nvSpPr>
        <p:spPr>
          <a:xfrm>
            <a:off x="838200" y="1417320"/>
            <a:ext cx="10515600" cy="4759643"/>
          </a:xfrm>
        </p:spPr>
        <p:txBody>
          <a:bodyPr>
            <a:normAutofit/>
          </a:bodyPr>
          <a:lstStyle/>
          <a:p>
            <a:r>
              <a:rPr lang="en-US" sz="1600" dirty="0"/>
              <a:t>Digital signatures are created and verified by using public key cryptography, also known as asymmetric cryptography. </a:t>
            </a:r>
          </a:p>
          <a:p>
            <a:r>
              <a:rPr lang="en-US" sz="1600" dirty="0"/>
              <a:t>The user who is creating the digital signature uses their own private key to encrypt the signature-related document. </a:t>
            </a:r>
          </a:p>
          <a:p>
            <a:r>
              <a:rPr lang="en-US" sz="1600" dirty="0"/>
              <a:t>There is only one way to decrypt that document is with the use of signer's public key.</a:t>
            </a:r>
          </a:p>
          <a:p>
            <a:pPr marL="0" indent="0">
              <a:buNone/>
            </a:pPr>
            <a:r>
              <a:rPr lang="en-US" sz="1600" b="1" dirty="0"/>
              <a:t>The steps which are followed in creating a digital signature are</a:t>
            </a:r>
            <a:r>
              <a:rPr lang="en-US" sz="1600" dirty="0"/>
              <a:t>:</a:t>
            </a:r>
          </a:p>
          <a:p>
            <a:pPr marL="0" indent="0">
              <a:buNone/>
            </a:pPr>
            <a:r>
              <a:rPr lang="en-US" sz="1600" dirty="0"/>
              <a:t> 1. Select a file to be digitally signed. </a:t>
            </a:r>
          </a:p>
          <a:p>
            <a:pPr marL="0" indent="0">
              <a:buNone/>
            </a:pPr>
            <a:r>
              <a:rPr lang="en-US" sz="1600" dirty="0"/>
              <a:t>2. The hash value of the message or file content is calculated. This message or file content is encrypted by using a private key of a sender to form the digital signature.</a:t>
            </a:r>
          </a:p>
          <a:p>
            <a:pPr marL="0" indent="0">
              <a:buNone/>
            </a:pPr>
            <a:r>
              <a:rPr lang="en-US" sz="1600" dirty="0"/>
              <a:t> 3. Now, the original message or file content along with the digital signature is transmitted. </a:t>
            </a:r>
          </a:p>
          <a:p>
            <a:pPr marL="0" indent="0">
              <a:buNone/>
            </a:pPr>
            <a:r>
              <a:rPr lang="en-US" sz="1600" dirty="0"/>
              <a:t>4. The receiver decrypts the digital signature by using a public key of a sender. </a:t>
            </a:r>
          </a:p>
          <a:p>
            <a:pPr marL="0" indent="0">
              <a:buNone/>
            </a:pPr>
            <a:r>
              <a:rPr lang="en-US" sz="1600" dirty="0"/>
              <a:t>5. The receiver now has the message or file content and can compute it. </a:t>
            </a:r>
          </a:p>
          <a:p>
            <a:pPr marL="0" indent="0">
              <a:buNone/>
            </a:pPr>
            <a:r>
              <a:rPr lang="en-US" sz="1600" dirty="0"/>
              <a:t>6. Comparing these computed message or file content with the original computed message. The comparison needs to be the same for ensuring integrity. </a:t>
            </a:r>
          </a:p>
        </p:txBody>
      </p:sp>
    </p:spTree>
    <p:extLst>
      <p:ext uri="{BB962C8B-B14F-4D97-AF65-F5344CB8AC3E}">
        <p14:creationId xmlns:p14="http://schemas.microsoft.com/office/powerpoint/2010/main" val="2767096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0EEA57-C838-2EC7-BC94-B93B64E75C1B}"/>
              </a:ext>
            </a:extLst>
          </p:cNvPr>
          <p:cNvSpPr/>
          <p:nvPr/>
        </p:nvSpPr>
        <p:spPr>
          <a:xfrm>
            <a:off x="182880" y="274320"/>
            <a:ext cx="11722249" cy="637095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 name="Title 1"/>
          <p:cNvSpPr>
            <a:spLocks noGrp="1"/>
          </p:cNvSpPr>
          <p:nvPr>
            <p:ph type="title"/>
          </p:nvPr>
        </p:nvSpPr>
        <p:spPr/>
        <p:txBody>
          <a:bodyPr>
            <a:normAutofit/>
          </a:bodyPr>
          <a:lstStyle/>
          <a:p>
            <a:r>
              <a:rPr lang="en-US" sz="3200" b="1" dirty="0">
                <a:solidFill>
                  <a:schemeClr val="accent2">
                    <a:lumMod val="75000"/>
                  </a:schemeClr>
                </a:solidFill>
              </a:rPr>
              <a:t>Types of Digital Signature</a:t>
            </a:r>
          </a:p>
        </p:txBody>
      </p:sp>
      <p:sp>
        <p:nvSpPr>
          <p:cNvPr id="3" name="Content Placeholder 2"/>
          <p:cNvSpPr>
            <a:spLocks noGrp="1"/>
          </p:cNvSpPr>
          <p:nvPr>
            <p:ph idx="1"/>
          </p:nvPr>
        </p:nvSpPr>
        <p:spPr/>
        <p:txBody>
          <a:bodyPr>
            <a:normAutofit/>
          </a:bodyPr>
          <a:lstStyle/>
          <a:p>
            <a:r>
              <a:rPr lang="en-US" sz="1600" dirty="0"/>
              <a:t>There are different types of digital signature. They include </a:t>
            </a:r>
          </a:p>
          <a:p>
            <a:pPr marL="342900" indent="-342900">
              <a:buFont typeface="+mj-lt"/>
              <a:buAutoNum type="arabicParenR"/>
            </a:pPr>
            <a:r>
              <a:rPr lang="en-US" sz="1600" dirty="0"/>
              <a:t>Certified signatures</a:t>
            </a:r>
          </a:p>
          <a:p>
            <a:pPr marL="342900" indent="-342900">
              <a:buFont typeface="+mj-lt"/>
              <a:buAutoNum type="arabicParenR"/>
            </a:pPr>
            <a:r>
              <a:rPr lang="en-US" sz="1600" dirty="0"/>
              <a:t>Approval signature</a:t>
            </a:r>
          </a:p>
          <a:p>
            <a:pPr marL="342900" indent="-342900">
              <a:buFont typeface="+mj-lt"/>
              <a:buAutoNum type="arabicParenR"/>
            </a:pPr>
            <a:r>
              <a:rPr lang="en-US" sz="1600" dirty="0"/>
              <a:t>Visible digital signature</a:t>
            </a:r>
          </a:p>
          <a:p>
            <a:pPr marL="342900" indent="-342900">
              <a:buFont typeface="+mj-lt"/>
              <a:buAutoNum type="arabicParenR"/>
            </a:pPr>
            <a:r>
              <a:rPr lang="en-US" sz="1600" dirty="0"/>
              <a:t>Invisible digital signature</a:t>
            </a:r>
          </a:p>
          <a:p>
            <a:pPr marL="0" indent="0">
              <a:buNone/>
            </a:pPr>
            <a:endParaRPr lang="en-US" sz="1600" dirty="0"/>
          </a:p>
          <a:p>
            <a:pPr marL="457200" indent="-457200">
              <a:buAutoNum type="arabicParenR"/>
            </a:pPr>
            <a:r>
              <a:rPr lang="en-US" sz="2000" b="1" dirty="0"/>
              <a:t>Certified Signatures</a:t>
            </a:r>
          </a:p>
          <a:p>
            <a:pPr marL="0" indent="0">
              <a:buNone/>
            </a:pPr>
            <a:r>
              <a:rPr lang="en-US" sz="1600" dirty="0"/>
              <a:t>The certified digital signature documents display a unique blue ribbon across the top of the document.</a:t>
            </a:r>
          </a:p>
          <a:p>
            <a:pPr marL="0" indent="0">
              <a:buNone/>
            </a:pPr>
            <a:r>
              <a:rPr lang="en-US" sz="1600" dirty="0"/>
              <a:t> The certified signature contains the name of the document signer and the certificate issuer which indicate the authorship and authenticity of the document.</a:t>
            </a:r>
          </a:p>
          <a:p>
            <a:pPr marL="0" indent="0">
              <a:buNone/>
            </a:pPr>
            <a:r>
              <a:rPr lang="en-US" sz="2000" b="1" dirty="0"/>
              <a:t>2) Approval Signature</a:t>
            </a:r>
          </a:p>
          <a:p>
            <a:pPr marL="0" indent="0">
              <a:buNone/>
            </a:pPr>
            <a:r>
              <a:rPr lang="en-US" sz="1600" dirty="0"/>
              <a:t>The approval digital signatures on a document can be used in the organization's business workflow.</a:t>
            </a:r>
          </a:p>
        </p:txBody>
      </p:sp>
    </p:spTree>
    <p:extLst>
      <p:ext uri="{BB962C8B-B14F-4D97-AF65-F5344CB8AC3E}">
        <p14:creationId xmlns:p14="http://schemas.microsoft.com/office/powerpoint/2010/main" val="2264237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1786C0-CF45-AC30-9095-475F4F8782FE}"/>
              </a:ext>
            </a:extLst>
          </p:cNvPr>
          <p:cNvSpPr/>
          <p:nvPr/>
        </p:nvSpPr>
        <p:spPr>
          <a:xfrm>
            <a:off x="148590" y="194310"/>
            <a:ext cx="11756539" cy="645096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 name="Title 1"/>
          <p:cNvSpPr>
            <a:spLocks noGrp="1"/>
          </p:cNvSpPr>
          <p:nvPr>
            <p:ph type="title"/>
          </p:nvPr>
        </p:nvSpPr>
        <p:spPr/>
        <p:txBody>
          <a:bodyPr/>
          <a:lstStyle/>
          <a:p>
            <a:r>
              <a:rPr lang="en-US" b="1" dirty="0">
                <a:solidFill>
                  <a:schemeClr val="accent2">
                    <a:lumMod val="75000"/>
                  </a:schemeClr>
                </a:solidFill>
              </a:rPr>
              <a:t>Types of Digital Signature cont</a:t>
            </a:r>
            <a:endParaRPr lang="en-US" dirty="0"/>
          </a:p>
        </p:txBody>
      </p:sp>
      <p:sp>
        <p:nvSpPr>
          <p:cNvPr id="3" name="Content Placeholder 2"/>
          <p:cNvSpPr>
            <a:spLocks noGrp="1"/>
          </p:cNvSpPr>
          <p:nvPr>
            <p:ph idx="1"/>
          </p:nvPr>
        </p:nvSpPr>
        <p:spPr/>
        <p:txBody>
          <a:bodyPr>
            <a:normAutofit/>
          </a:bodyPr>
          <a:lstStyle/>
          <a:p>
            <a:r>
              <a:rPr lang="en-US" sz="1600" dirty="0"/>
              <a:t>They help to optimize the organization's approval procedure. </a:t>
            </a:r>
          </a:p>
          <a:p>
            <a:r>
              <a:rPr lang="en-US" sz="1600" dirty="0"/>
              <a:t>The procedure involves capturing approvals made by us and other individuals and embedding them within the PDF document. The approval signatures to include details such as an image of our physical signature, location, date, and official seal.</a:t>
            </a:r>
          </a:p>
          <a:p>
            <a:pPr marL="0" indent="0">
              <a:buNone/>
            </a:pPr>
            <a:r>
              <a:rPr lang="en-US" sz="2000" b="1" dirty="0"/>
              <a:t>3) Visible Digital signature</a:t>
            </a:r>
          </a:p>
          <a:p>
            <a:pPr marL="0" indent="0">
              <a:buNone/>
            </a:pPr>
            <a:r>
              <a:rPr lang="en-US" sz="1600" dirty="0"/>
              <a:t>The visible digital signature allows a user to sign a single document digitally. </a:t>
            </a:r>
          </a:p>
          <a:p>
            <a:pPr marL="0" indent="0">
              <a:buNone/>
            </a:pPr>
            <a:r>
              <a:rPr lang="en-US" sz="1600" dirty="0"/>
              <a:t>This signature appears on a document in the same way as signatures are signed on a physical document.</a:t>
            </a:r>
          </a:p>
          <a:p>
            <a:pPr marL="0" indent="0">
              <a:buNone/>
            </a:pPr>
            <a:r>
              <a:rPr lang="en-US" sz="2000" b="1" dirty="0"/>
              <a:t>4) Invisible Digital signature</a:t>
            </a:r>
          </a:p>
          <a:p>
            <a:pPr marL="0" indent="0">
              <a:buNone/>
            </a:pPr>
            <a:r>
              <a:rPr lang="en-US" sz="1600" dirty="0"/>
              <a:t>The invisible digital signatures carry a visual indication of a blue ribbon within a document in the taskbar. </a:t>
            </a:r>
          </a:p>
          <a:p>
            <a:pPr marL="0" indent="0">
              <a:buNone/>
            </a:pPr>
            <a:r>
              <a:rPr lang="en-US" sz="1600" dirty="0"/>
              <a:t>We can use invisible digital signatures when we do not have or do not want to display our signature but need to provide the authenticity of the document, its integrity, and its origin.</a:t>
            </a:r>
          </a:p>
        </p:txBody>
      </p:sp>
    </p:spTree>
    <p:extLst>
      <p:ext uri="{BB962C8B-B14F-4D97-AF65-F5344CB8AC3E}">
        <p14:creationId xmlns:p14="http://schemas.microsoft.com/office/powerpoint/2010/main" val="2938729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35BF6A2-95F6-E0CA-CC75-D668A1255E5A}"/>
              </a:ext>
            </a:extLst>
          </p:cNvPr>
          <p:cNvSpPr/>
          <p:nvPr/>
        </p:nvSpPr>
        <p:spPr>
          <a:xfrm>
            <a:off x="564776" y="365125"/>
            <a:ext cx="10789024" cy="6237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 name="Title 1"/>
          <p:cNvSpPr>
            <a:spLocks noGrp="1"/>
          </p:cNvSpPr>
          <p:nvPr>
            <p:ph type="title"/>
          </p:nvPr>
        </p:nvSpPr>
        <p:spPr>
          <a:xfrm>
            <a:off x="1452282" y="365125"/>
            <a:ext cx="9901518" cy="1245311"/>
          </a:xfrm>
        </p:spPr>
        <p:txBody>
          <a:bodyPr/>
          <a:lstStyle/>
          <a:p>
            <a:r>
              <a:rPr lang="en-US" b="1" dirty="0">
                <a:solidFill>
                  <a:srgbClr val="FFFF00"/>
                </a:solidFill>
              </a:rPr>
              <a:t>Importance of Cybersecurity</a:t>
            </a:r>
          </a:p>
        </p:txBody>
      </p:sp>
      <p:sp>
        <p:nvSpPr>
          <p:cNvPr id="3" name="Content Placeholder 2"/>
          <p:cNvSpPr>
            <a:spLocks noGrp="1"/>
          </p:cNvSpPr>
          <p:nvPr>
            <p:ph idx="1"/>
          </p:nvPr>
        </p:nvSpPr>
        <p:spPr/>
        <p:txBody>
          <a:bodyPr>
            <a:normAutofit fontScale="92500" lnSpcReduction="20000"/>
          </a:bodyPr>
          <a:lstStyle/>
          <a:p>
            <a:r>
              <a:rPr lang="en-US" dirty="0"/>
              <a:t>Cyber attacks can be extremely expensive for businesses to endure.  In addition to financial damage suffered by the business, a data breach can also inflict untold reputational damage. </a:t>
            </a:r>
          </a:p>
          <a:p>
            <a:r>
              <a:rPr lang="en-US" dirty="0"/>
              <a:t> Cyber-attacks these days are becoming progressively destructive. Cybercriminals are using more sophisticated ways to initiate cyber attacks.</a:t>
            </a:r>
          </a:p>
          <a:p>
            <a:r>
              <a:rPr lang="en-US" dirty="0"/>
              <a:t>Regulations such as GDPR are forcing organizations into taking better care of the personal data they hold.</a:t>
            </a:r>
          </a:p>
          <a:p>
            <a:r>
              <a:rPr lang="en-US" dirty="0"/>
              <a:t> Because of the above reasons, cyber security has become an important part of the business and the focus now is on developing appropriate response plans that minimize the damage in the event of a cyber attack. </a:t>
            </a:r>
          </a:p>
          <a:p>
            <a:r>
              <a:rPr lang="en-US" dirty="0"/>
              <a:t>But, an organization or an individual can develop a proper response plan only when he has a good grip on cyber security fundamentals.</a:t>
            </a:r>
          </a:p>
        </p:txBody>
      </p:sp>
    </p:spTree>
    <p:extLst>
      <p:ext uri="{BB962C8B-B14F-4D97-AF65-F5344CB8AC3E}">
        <p14:creationId xmlns:p14="http://schemas.microsoft.com/office/powerpoint/2010/main" val="2283353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56EED5-2B46-0702-4FBD-2FD732F077DC}"/>
              </a:ext>
            </a:extLst>
          </p:cNvPr>
          <p:cNvSpPr/>
          <p:nvPr/>
        </p:nvSpPr>
        <p:spPr>
          <a:xfrm>
            <a:off x="470647" y="365125"/>
            <a:ext cx="11349318" cy="638529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 name="Title 1"/>
          <p:cNvSpPr>
            <a:spLocks noGrp="1"/>
          </p:cNvSpPr>
          <p:nvPr>
            <p:ph type="title"/>
          </p:nvPr>
        </p:nvSpPr>
        <p:spPr/>
        <p:txBody>
          <a:bodyPr>
            <a:normAutofit/>
          </a:bodyPr>
          <a:lstStyle/>
          <a:p>
            <a:r>
              <a:rPr lang="en-US" sz="2800" dirty="0">
                <a:solidFill>
                  <a:srgbClr val="FFFF00"/>
                </a:solidFill>
              </a:rPr>
              <a:t>Cyber Security Goals</a:t>
            </a:r>
          </a:p>
        </p:txBody>
      </p:sp>
      <p:sp>
        <p:nvSpPr>
          <p:cNvPr id="3" name="Content Placeholder 2"/>
          <p:cNvSpPr>
            <a:spLocks noGrp="1"/>
          </p:cNvSpPr>
          <p:nvPr>
            <p:ph idx="1"/>
          </p:nvPr>
        </p:nvSpPr>
        <p:spPr/>
        <p:txBody>
          <a:bodyPr/>
          <a:lstStyle/>
          <a:p>
            <a:pPr marL="0" indent="0">
              <a:buNone/>
            </a:pPr>
            <a:r>
              <a:rPr lang="en-US" sz="2000" dirty="0"/>
              <a:t> Cybersecurity can be measured by at least one of the three goals</a:t>
            </a:r>
          </a:p>
          <a:p>
            <a:pPr marL="0" indent="0">
              <a:buNone/>
            </a:pPr>
            <a:r>
              <a:rPr lang="en-US" sz="2000" dirty="0"/>
              <a:t>   1.Protect the confidentiality of data. </a:t>
            </a:r>
          </a:p>
          <a:p>
            <a:pPr marL="0" indent="0">
              <a:buNone/>
            </a:pPr>
            <a:r>
              <a:rPr lang="en-US" sz="2000" dirty="0"/>
              <a:t>   2. Preserve the integrity of data. </a:t>
            </a:r>
          </a:p>
          <a:p>
            <a:pPr marL="0" indent="0">
              <a:buNone/>
            </a:pPr>
            <a:r>
              <a:rPr lang="en-US" sz="2000" dirty="0"/>
              <a:t>   3. Promote the availability of data for authorized users.</a:t>
            </a:r>
          </a:p>
          <a:p>
            <a:pPr marL="0" indent="0">
              <a:buNone/>
            </a:pPr>
            <a:r>
              <a:rPr lang="en-US" sz="2000" dirty="0"/>
              <a:t>These goals form the CIA triad  , the basis of all security programs. The CIA model is also referred as the AIC (Availability, Integrity &amp; Confidentiality) triad to avoid the confusion with the central Intelligence Agency.</a:t>
            </a:r>
          </a:p>
          <a:p>
            <a:pPr marL="0" indent="0">
              <a:buNone/>
            </a:pPr>
            <a:r>
              <a:rPr lang="en-US" sz="2000" dirty="0"/>
              <a:t>The CIA triad are:-  </a:t>
            </a:r>
          </a:p>
          <a:p>
            <a:pPr marL="457200" indent="-457200">
              <a:buFont typeface="+mj-lt"/>
              <a:buAutoNum type="arabicParenR"/>
            </a:pPr>
            <a:r>
              <a:rPr lang="en-US" sz="2000" dirty="0"/>
              <a:t>Confidentiality.</a:t>
            </a:r>
          </a:p>
          <a:p>
            <a:pPr marL="457200" indent="-457200">
              <a:buFont typeface="+mj-lt"/>
              <a:buAutoNum type="arabicParenR"/>
            </a:pPr>
            <a:r>
              <a:rPr lang="en-US" sz="2000" dirty="0"/>
              <a:t>Integrity.</a:t>
            </a:r>
          </a:p>
          <a:p>
            <a:pPr marL="457200" indent="-457200">
              <a:buFont typeface="+mj-lt"/>
              <a:buAutoNum type="arabicParenR"/>
            </a:pPr>
            <a:r>
              <a:rPr lang="en-US" sz="2000" dirty="0"/>
              <a:t>Availability.                                </a:t>
            </a:r>
          </a:p>
          <a:p>
            <a:pPr marL="0" indent="0">
              <a:buNone/>
            </a:pPr>
            <a:endParaRPr lang="en-US" dirty="0"/>
          </a:p>
        </p:txBody>
      </p:sp>
    </p:spTree>
    <p:extLst>
      <p:ext uri="{BB962C8B-B14F-4D97-AF65-F5344CB8AC3E}">
        <p14:creationId xmlns:p14="http://schemas.microsoft.com/office/powerpoint/2010/main" val="3704914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D4171E-0F19-F397-EAE4-BA471CA6DA05}"/>
              </a:ext>
            </a:extLst>
          </p:cNvPr>
          <p:cNvSpPr/>
          <p:nvPr/>
        </p:nvSpPr>
        <p:spPr>
          <a:xfrm>
            <a:off x="537882" y="591671"/>
            <a:ext cx="11214847" cy="590120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 name="Title 1"/>
          <p:cNvSpPr>
            <a:spLocks noGrp="1"/>
          </p:cNvSpPr>
          <p:nvPr>
            <p:ph type="title"/>
          </p:nvPr>
        </p:nvSpPr>
        <p:spPr/>
        <p:txBody>
          <a:bodyPr/>
          <a:lstStyle/>
          <a:p>
            <a:r>
              <a:rPr lang="en-US" b="1" dirty="0">
                <a:solidFill>
                  <a:schemeClr val="accent6">
                    <a:lumMod val="75000"/>
                  </a:schemeClr>
                </a:solidFill>
              </a:rPr>
              <a:t>1) Confidentiality</a:t>
            </a:r>
          </a:p>
        </p:txBody>
      </p:sp>
      <p:sp>
        <p:nvSpPr>
          <p:cNvPr id="3" name="Content Placeholder 2"/>
          <p:cNvSpPr>
            <a:spLocks noGrp="1"/>
          </p:cNvSpPr>
          <p:nvPr>
            <p:ph idx="1"/>
          </p:nvPr>
        </p:nvSpPr>
        <p:spPr/>
        <p:txBody>
          <a:bodyPr>
            <a:normAutofit lnSpcReduction="10000"/>
          </a:bodyPr>
          <a:lstStyle/>
          <a:p>
            <a:r>
              <a:rPr lang="en-US" sz="1600" dirty="0"/>
              <a:t>Avoids unauthorized disclosure of information. It involves protecting the data, providing the access for those who are allowed to see it. Data encryption is a good example of ensuring confidentiality.</a:t>
            </a:r>
          </a:p>
          <a:p>
            <a:r>
              <a:rPr lang="en-US" sz="1600" dirty="0"/>
              <a:t>Tools for confidentiality are Encryption, Access Control, Authentication, Authorization and Physical Security.</a:t>
            </a:r>
          </a:p>
          <a:p>
            <a:endParaRPr lang="en-US" sz="1600" dirty="0"/>
          </a:p>
          <a:p>
            <a:pPr marL="0" indent="0">
              <a:buNone/>
            </a:pPr>
            <a:r>
              <a:rPr lang="en-US" sz="1600" dirty="0">
                <a:solidFill>
                  <a:srgbClr val="FF0066"/>
                </a:solidFill>
              </a:rPr>
              <a:t>i ) Encryption</a:t>
            </a:r>
          </a:p>
          <a:p>
            <a:r>
              <a:rPr lang="en-US" sz="1600" dirty="0"/>
              <a:t>This a method of transforming information to make unreadable for unauthorized users using algorithm. It protects sensitive data by encoding and transforming data into unreadable cipher text. Asymmetric key and symmetric key are two primary types of encryption.</a:t>
            </a:r>
          </a:p>
          <a:p>
            <a:pPr marL="0" indent="0">
              <a:buNone/>
            </a:pPr>
            <a:r>
              <a:rPr lang="en-US" sz="1600" dirty="0">
                <a:solidFill>
                  <a:srgbClr val="FF0000"/>
                </a:solidFill>
              </a:rPr>
              <a:t>ii ) Access Control </a:t>
            </a:r>
          </a:p>
          <a:p>
            <a:pPr marL="0" indent="0">
              <a:buNone/>
            </a:pPr>
            <a:r>
              <a:rPr lang="en-US" sz="1600" dirty="0"/>
              <a:t>it is a process by users are granted access and certain privilege to systems , resources or information . Users need to present credentials before they can be granted access such as person`s name.  There are different form of credentials but those which cannot be transformed provide the security.</a:t>
            </a:r>
          </a:p>
          <a:p>
            <a:pPr marL="0" indent="0">
              <a:buNone/>
            </a:pPr>
            <a:r>
              <a:rPr lang="en-US" sz="1600" dirty="0">
                <a:solidFill>
                  <a:srgbClr val="FF0000"/>
                </a:solidFill>
              </a:rPr>
              <a:t>iii ) Authentication</a:t>
            </a:r>
          </a:p>
          <a:p>
            <a:pPr marL="0" indent="0">
              <a:buNone/>
            </a:pPr>
            <a:r>
              <a:rPr lang="en-US" sz="1600" dirty="0"/>
              <a:t>An authentication is a process that ensures and confirms a user's identity or role that someone has. Authentication is the necessity of every organizations because it enables organizations to keep their networks secure by permitting only authenticated users to access its protected resources.</a:t>
            </a:r>
          </a:p>
        </p:txBody>
      </p:sp>
    </p:spTree>
    <p:extLst>
      <p:ext uri="{BB962C8B-B14F-4D97-AF65-F5344CB8AC3E}">
        <p14:creationId xmlns:p14="http://schemas.microsoft.com/office/powerpoint/2010/main" val="2051704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C11527-0C8D-62F8-EDB0-17A4F8E97682}"/>
              </a:ext>
            </a:extLst>
          </p:cNvPr>
          <p:cNvSpPr/>
          <p:nvPr/>
        </p:nvSpPr>
        <p:spPr>
          <a:xfrm>
            <a:off x="578224" y="365125"/>
            <a:ext cx="11214847" cy="635840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 name="Title 1"/>
          <p:cNvSpPr>
            <a:spLocks noGrp="1"/>
          </p:cNvSpPr>
          <p:nvPr>
            <p:ph type="title"/>
          </p:nvPr>
        </p:nvSpPr>
        <p:spPr/>
        <p:txBody>
          <a:bodyPr/>
          <a:lstStyle/>
          <a:p>
            <a:r>
              <a:rPr lang="en-US" b="1" dirty="0"/>
              <a:t>Confidentiality </a:t>
            </a:r>
          </a:p>
        </p:txBody>
      </p:sp>
      <p:sp>
        <p:nvSpPr>
          <p:cNvPr id="3" name="Content Placeholder 2"/>
          <p:cNvSpPr>
            <a:spLocks noGrp="1"/>
          </p:cNvSpPr>
          <p:nvPr>
            <p:ph idx="1"/>
          </p:nvPr>
        </p:nvSpPr>
        <p:spPr>
          <a:xfrm>
            <a:off x="838200" y="1344706"/>
            <a:ext cx="10515600" cy="4832257"/>
          </a:xfrm>
        </p:spPr>
        <p:txBody>
          <a:bodyPr>
            <a:normAutofit/>
          </a:bodyPr>
          <a:lstStyle/>
          <a:p>
            <a:pPr marL="0" indent="0">
              <a:buNone/>
            </a:pPr>
            <a:r>
              <a:rPr lang="en-US" sz="1600" dirty="0">
                <a:solidFill>
                  <a:srgbClr val="FF0000"/>
                </a:solidFill>
                <a:latin typeface="Times New Roman" panose="02020603050405020304" pitchFamily="18" charset="0"/>
                <a:cs typeface="Times New Roman" panose="02020603050405020304" pitchFamily="18" charset="0"/>
              </a:rPr>
              <a:t>Iv ) Authorization</a:t>
            </a:r>
          </a:p>
          <a:p>
            <a:r>
              <a:rPr lang="en-US" sz="1600" dirty="0">
                <a:latin typeface="Times New Roman" panose="02020603050405020304" pitchFamily="18" charset="0"/>
                <a:cs typeface="Times New Roman" panose="02020603050405020304" pitchFamily="18" charset="0"/>
              </a:rPr>
              <a:t>This is a security mechanism which gives permission to do or have something. . It  usually preceded by authentication for user identity verification. During authorization, a system verifies an authenticated user's access rules and either grants or refuses resource access.</a:t>
            </a:r>
          </a:p>
          <a:p>
            <a:pPr marL="0" indent="0">
              <a:buNone/>
            </a:pPr>
            <a:r>
              <a:rPr lang="en-US" sz="1600" dirty="0">
                <a:solidFill>
                  <a:srgbClr val="FF0000"/>
                </a:solidFill>
                <a:latin typeface="Times New Roman" panose="02020603050405020304" pitchFamily="18" charset="0"/>
                <a:cs typeface="Times New Roman" panose="02020603050405020304" pitchFamily="18" charset="0"/>
              </a:rPr>
              <a:t>v ) Physical Security</a:t>
            </a:r>
          </a:p>
          <a:p>
            <a:pPr marL="0" indent="0">
              <a:buNone/>
            </a:pPr>
            <a:r>
              <a:rPr lang="en-US" sz="1600" dirty="0">
                <a:latin typeface="Times New Roman" panose="02020603050405020304" pitchFamily="18" charset="0"/>
                <a:cs typeface="Times New Roman" panose="02020603050405020304" pitchFamily="18" charset="0"/>
              </a:rPr>
              <a:t>Physical security describes measures designed to deny the unauthorized access of IT assets like facilities, equipment, personnel, resources and other properties from damage. It protects these assets from physical threats including theft, vandalism, fire and natural disasters.</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4400" dirty="0">
                <a:solidFill>
                  <a:schemeClr val="accent6">
                    <a:lumMod val="75000"/>
                  </a:schemeClr>
                </a:solidFill>
                <a:latin typeface="Times New Roman" panose="02020603050405020304" pitchFamily="18" charset="0"/>
                <a:cs typeface="Times New Roman" panose="02020603050405020304" pitchFamily="18" charset="0"/>
              </a:rPr>
              <a:t>2) Integrity</a:t>
            </a:r>
          </a:p>
          <a:p>
            <a:pPr marL="0" indent="0">
              <a:buNone/>
            </a:pPr>
            <a:r>
              <a:rPr lang="en-US" sz="1600" dirty="0">
                <a:latin typeface="Times New Roman" panose="02020603050405020304" pitchFamily="18" charset="0"/>
                <a:cs typeface="Times New Roman" panose="02020603050405020304" pitchFamily="18" charset="0"/>
              </a:rPr>
              <a:t>Refers to the methods for ensuring that data is real, accurate and safeguarded from unauthorized user modification. </a:t>
            </a:r>
          </a:p>
          <a:p>
            <a:pPr marL="0" indent="0">
              <a:buNone/>
            </a:pPr>
            <a:r>
              <a:rPr lang="en-US" sz="1600" dirty="0">
                <a:latin typeface="Times New Roman" panose="02020603050405020304" pitchFamily="18" charset="0"/>
                <a:cs typeface="Times New Roman" panose="02020603050405020304" pitchFamily="18" charset="0"/>
              </a:rPr>
              <a:t>Tools of integrity include Backups , Checksums , Data Correcting Codes , Availability.</a:t>
            </a:r>
          </a:p>
        </p:txBody>
      </p:sp>
    </p:spTree>
    <p:extLst>
      <p:ext uri="{BB962C8B-B14F-4D97-AF65-F5344CB8AC3E}">
        <p14:creationId xmlns:p14="http://schemas.microsoft.com/office/powerpoint/2010/main" val="491834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EC5943-EFB6-0314-0EF8-8EF7F0EBE197}"/>
              </a:ext>
            </a:extLst>
          </p:cNvPr>
          <p:cNvSpPr/>
          <p:nvPr/>
        </p:nvSpPr>
        <p:spPr>
          <a:xfrm>
            <a:off x="537882" y="591671"/>
            <a:ext cx="11214847" cy="590120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 name="Title 1"/>
          <p:cNvSpPr>
            <a:spLocks noGrp="1"/>
          </p:cNvSpPr>
          <p:nvPr>
            <p:ph type="title"/>
          </p:nvPr>
        </p:nvSpPr>
        <p:spPr/>
        <p:txBody>
          <a:bodyPr/>
          <a:lstStyle/>
          <a:p>
            <a:r>
              <a:rPr lang="en-US" b="1" dirty="0"/>
              <a:t>Integrity cont</a:t>
            </a:r>
          </a:p>
        </p:txBody>
      </p:sp>
      <p:sp>
        <p:nvSpPr>
          <p:cNvPr id="3" name="Content Placeholder 2"/>
          <p:cNvSpPr>
            <a:spLocks noGrp="1"/>
          </p:cNvSpPr>
          <p:nvPr>
            <p:ph idx="1"/>
          </p:nvPr>
        </p:nvSpPr>
        <p:spPr/>
        <p:txBody>
          <a:bodyPr>
            <a:normAutofit/>
          </a:bodyPr>
          <a:lstStyle/>
          <a:p>
            <a:pPr marL="400050" indent="-400050">
              <a:buFont typeface="+mj-lt"/>
              <a:buAutoNum type="romanLcPeriod"/>
            </a:pPr>
            <a:r>
              <a:rPr lang="en-US" sz="1600" dirty="0">
                <a:solidFill>
                  <a:srgbClr val="FF0000"/>
                </a:solidFill>
              </a:rPr>
              <a:t>Backups</a:t>
            </a:r>
          </a:p>
          <a:p>
            <a:pPr marL="0" indent="0">
              <a:buNone/>
            </a:pPr>
            <a:r>
              <a:rPr lang="en-US" sz="1600" dirty="0"/>
              <a:t>Backup is the periodic archiving of data. It is a process of making copies of data or data files to use in the event when the original data or data files are lost or destroyed.  Many applications especially in a windows environment, produce backup files using the BAK file extension.</a:t>
            </a:r>
          </a:p>
          <a:p>
            <a:pPr marL="0" indent="0">
              <a:buNone/>
            </a:pPr>
            <a:r>
              <a:rPr lang="en-US" sz="1600" dirty="0">
                <a:solidFill>
                  <a:srgbClr val="FF0000"/>
                </a:solidFill>
              </a:rPr>
              <a:t>ii. Checksums</a:t>
            </a:r>
          </a:p>
          <a:p>
            <a:pPr marL="0" indent="0">
              <a:buNone/>
            </a:pPr>
            <a:r>
              <a:rPr lang="en-US" sz="1600" dirty="0"/>
              <a:t>Checksum is a numerical value used to verify the integrity of a file or a data transfer. It is the computation of a function that maps the contents of a file to a numerical value.</a:t>
            </a:r>
          </a:p>
          <a:p>
            <a:pPr marL="0" indent="0">
              <a:buNone/>
            </a:pPr>
            <a:r>
              <a:rPr lang="en-US" sz="1600" dirty="0">
                <a:solidFill>
                  <a:srgbClr val="FF0000"/>
                </a:solidFill>
              </a:rPr>
              <a:t>iii. Data Collecting Codes</a:t>
            </a:r>
          </a:p>
          <a:p>
            <a:pPr marL="0" indent="0">
              <a:buNone/>
            </a:pPr>
            <a:r>
              <a:rPr lang="en-US" sz="1600" dirty="0"/>
              <a:t>It is a method for storing data in such a way that small changes can be easily detected and automatically corrected.</a:t>
            </a:r>
          </a:p>
          <a:p>
            <a:pPr marL="0" indent="0">
              <a:buNone/>
            </a:pPr>
            <a:endParaRPr lang="en-US" sz="1600" dirty="0"/>
          </a:p>
          <a:p>
            <a:pPr marL="0" indent="0">
              <a:buNone/>
            </a:pPr>
            <a:r>
              <a:rPr lang="en-US" sz="4800" dirty="0">
                <a:solidFill>
                  <a:schemeClr val="accent6">
                    <a:lumMod val="75000"/>
                  </a:schemeClr>
                </a:solidFill>
              </a:rPr>
              <a:t>3) Availability</a:t>
            </a:r>
          </a:p>
          <a:p>
            <a:pPr marL="0" indent="0">
              <a:buNone/>
            </a:pPr>
            <a:r>
              <a:rPr lang="en-US" sz="1600" dirty="0"/>
              <a:t>Availability is the property in which information is accessible and modifiable in a timely fashion by those authorized to do so.</a:t>
            </a:r>
          </a:p>
        </p:txBody>
      </p:sp>
    </p:spTree>
    <p:extLst>
      <p:ext uri="{BB962C8B-B14F-4D97-AF65-F5344CB8AC3E}">
        <p14:creationId xmlns:p14="http://schemas.microsoft.com/office/powerpoint/2010/main" val="1932314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654BA3-CC45-6FB1-D4FE-FF0FEB106366}"/>
              </a:ext>
            </a:extLst>
          </p:cNvPr>
          <p:cNvSpPr/>
          <p:nvPr/>
        </p:nvSpPr>
        <p:spPr>
          <a:xfrm>
            <a:off x="331470" y="240030"/>
            <a:ext cx="11421259" cy="625284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E">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Availability cont</a:t>
            </a:r>
          </a:p>
        </p:txBody>
      </p:sp>
      <p:sp>
        <p:nvSpPr>
          <p:cNvPr id="3" name="Content Placeholder 2"/>
          <p:cNvSpPr>
            <a:spLocks noGrp="1"/>
          </p:cNvSpPr>
          <p:nvPr>
            <p:ph idx="1"/>
          </p:nvPr>
        </p:nvSpPr>
        <p:spPr>
          <a:xfrm>
            <a:off x="838200" y="1852920"/>
            <a:ext cx="10515600" cy="4351338"/>
          </a:xfrm>
        </p:spPr>
        <p:txBody>
          <a:bodyPr>
            <a:normAutofit/>
          </a:bodyPr>
          <a:lstStyle/>
          <a:p>
            <a:r>
              <a:rPr lang="en-US" sz="1600" dirty="0">
                <a:latin typeface="Times New Roman" panose="02020603050405020304" pitchFamily="18" charset="0"/>
                <a:cs typeface="Times New Roman" panose="02020603050405020304" pitchFamily="18" charset="0"/>
              </a:rPr>
              <a:t>Tools of availability are Physical Protection , Computational Redundancies .</a:t>
            </a:r>
          </a:p>
          <a:p>
            <a:pPr marL="400050" indent="-400050">
              <a:buFont typeface="+mj-lt"/>
              <a:buAutoNum type="romanLcPeriod"/>
            </a:pPr>
            <a:r>
              <a:rPr lang="en-US" sz="1600" dirty="0">
                <a:solidFill>
                  <a:srgbClr val="FF0000"/>
                </a:solidFill>
                <a:latin typeface="Times New Roman" panose="02020603050405020304" pitchFamily="18" charset="0"/>
                <a:cs typeface="Times New Roman" panose="02020603050405020304" pitchFamily="18" charset="0"/>
              </a:rPr>
              <a:t>Physical Protections</a:t>
            </a:r>
          </a:p>
          <a:p>
            <a:pPr marL="0" indent="0">
              <a:buNone/>
            </a:pPr>
            <a:r>
              <a:rPr lang="en-US" sz="1600" dirty="0">
                <a:latin typeface="Times New Roman" panose="02020603050405020304" pitchFamily="18" charset="0"/>
                <a:cs typeface="Times New Roman" panose="02020603050405020304" pitchFamily="18" charset="0"/>
              </a:rPr>
              <a:t>Physical safeguard means to keep information available even in the event of physical challenge.</a:t>
            </a:r>
          </a:p>
          <a:p>
            <a:pPr marL="0" indent="0">
              <a:buNone/>
            </a:pPr>
            <a:r>
              <a:rPr lang="en-US" sz="1600" dirty="0">
                <a:solidFill>
                  <a:srgbClr val="FF0000"/>
                </a:solidFill>
                <a:latin typeface="Times New Roman" panose="02020603050405020304" pitchFamily="18" charset="0"/>
                <a:cs typeface="Times New Roman" panose="02020603050405020304" pitchFamily="18" charset="0"/>
              </a:rPr>
              <a:t>ii. Computational Redundancies.</a:t>
            </a:r>
          </a:p>
          <a:p>
            <a:pPr marL="0" indent="0">
              <a:buNone/>
            </a:pPr>
            <a:endParaRPr lang="en-US" sz="1600" dirty="0">
              <a:solidFill>
                <a:srgbClr val="FF0000"/>
              </a:solidFill>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It is applied as fault tolerant against accidental faults. It protects computers and storage devices that serve as fallbacks in the case of failures.</a:t>
            </a:r>
          </a:p>
          <a:p>
            <a:pPr marL="0" indent="0">
              <a:buNone/>
            </a:pPr>
            <a:endParaRPr lang="en-US" sz="1600" dirty="0">
              <a:solidFill>
                <a:srgbClr val="FF0000"/>
              </a:solidFill>
              <a:latin typeface="Times New Roman" panose="02020603050405020304" pitchFamily="18" charset="0"/>
              <a:cs typeface="Times New Roman" panose="02020603050405020304" pitchFamily="18" charset="0"/>
            </a:endParaRPr>
          </a:p>
          <a:p>
            <a:pPr marL="0" indent="0">
              <a:buNone/>
            </a:pPr>
            <a:r>
              <a:rPr lang="en-US" sz="1600" dirty="0">
                <a:solidFill>
                  <a:srgbClr val="FF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731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29DFD82-8956-FCEF-8AA7-FAF8C37817F9}"/>
              </a:ext>
            </a:extLst>
          </p:cNvPr>
          <p:cNvSpPr/>
          <p:nvPr/>
        </p:nvSpPr>
        <p:spPr>
          <a:xfrm>
            <a:off x="80010" y="182880"/>
            <a:ext cx="11672719" cy="630999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 name="Title 1"/>
          <p:cNvSpPr>
            <a:spLocks noGrp="1"/>
          </p:cNvSpPr>
          <p:nvPr>
            <p:ph type="title"/>
          </p:nvPr>
        </p:nvSpPr>
        <p:spPr/>
        <p:txBody>
          <a:bodyPr/>
          <a:lstStyle/>
          <a:p>
            <a:r>
              <a:rPr lang="en-US" b="1" dirty="0">
                <a:solidFill>
                  <a:srgbClr val="FFFF00"/>
                </a:solidFill>
              </a:rPr>
              <a:t>Types of Cyber Attacks</a:t>
            </a:r>
          </a:p>
        </p:txBody>
      </p:sp>
      <p:sp>
        <p:nvSpPr>
          <p:cNvPr id="3" name="Content Placeholder 2"/>
          <p:cNvSpPr>
            <a:spLocks noGrp="1"/>
          </p:cNvSpPr>
          <p:nvPr>
            <p:ph idx="1"/>
          </p:nvPr>
        </p:nvSpPr>
        <p:spPr/>
        <p:txBody>
          <a:bodyPr>
            <a:normAutofit lnSpcReduction="10000"/>
          </a:bodyPr>
          <a:lstStyle/>
          <a:p>
            <a:r>
              <a:rPr lang="en-US" sz="1600" dirty="0"/>
              <a:t>A cyber-attack is an exploitation of computer systems and networks. It uses malicious code to alter computer code, logic or data and lead to cybercrimes, such as information and identity theft.</a:t>
            </a:r>
          </a:p>
          <a:p>
            <a:r>
              <a:rPr lang="en-US" sz="1600" dirty="0"/>
              <a:t>Cyber attacks can classified into the categories:-</a:t>
            </a:r>
          </a:p>
          <a:p>
            <a:pPr marL="0" indent="0">
              <a:buNone/>
            </a:pPr>
            <a:r>
              <a:rPr lang="en-US" sz="1600" dirty="0"/>
              <a:t>                                  1) Web-based attacks</a:t>
            </a:r>
          </a:p>
          <a:p>
            <a:pPr marL="0" indent="0">
              <a:buNone/>
            </a:pPr>
            <a:r>
              <a:rPr lang="en-US" sz="1600" dirty="0"/>
              <a:t>                                  2) System-based attacks</a:t>
            </a:r>
          </a:p>
          <a:p>
            <a:pPr marL="0" indent="0">
              <a:buNone/>
            </a:pPr>
            <a:endParaRPr lang="en-US" sz="1600" dirty="0"/>
          </a:p>
          <a:p>
            <a:pPr marL="457200" indent="-457200">
              <a:buAutoNum type="arabicParenR"/>
            </a:pPr>
            <a:r>
              <a:rPr lang="en-US" sz="2400" b="1" dirty="0">
                <a:solidFill>
                  <a:schemeClr val="accent4">
                    <a:lumMod val="75000"/>
                  </a:schemeClr>
                </a:solidFill>
              </a:rPr>
              <a:t>Web – Based Attacks</a:t>
            </a:r>
          </a:p>
          <a:p>
            <a:pPr marL="0" indent="0">
              <a:buNone/>
            </a:pPr>
            <a:r>
              <a:rPr lang="en-US" sz="1600" dirty="0"/>
              <a:t>These are attacks which occurs on a website or web application. Some of the important web-based attacks are as follows ;</a:t>
            </a:r>
          </a:p>
          <a:p>
            <a:pPr marL="400050" indent="-400050">
              <a:buAutoNum type="romanLcParenR"/>
            </a:pPr>
            <a:r>
              <a:rPr lang="en-US" sz="1600" dirty="0">
                <a:solidFill>
                  <a:srgbClr val="FF0000"/>
                </a:solidFill>
              </a:rPr>
              <a:t>Injection Attacks</a:t>
            </a:r>
          </a:p>
          <a:p>
            <a:pPr marL="0" indent="0">
              <a:buNone/>
            </a:pPr>
            <a:r>
              <a:rPr lang="en-US" sz="1600" dirty="0"/>
              <a:t>It is the attack in which some data will be injected into a web application to manipulate the application and fetch the required information.</a:t>
            </a:r>
          </a:p>
          <a:p>
            <a:pPr marL="0" indent="0">
              <a:buNone/>
            </a:pPr>
            <a:r>
              <a:rPr lang="en-US" sz="1600" dirty="0">
                <a:solidFill>
                  <a:srgbClr val="FF0000"/>
                </a:solidFill>
              </a:rPr>
              <a:t>ii) DNS Spoofing</a:t>
            </a:r>
          </a:p>
          <a:p>
            <a:pPr marL="0" indent="0">
              <a:buNone/>
            </a:pPr>
            <a:r>
              <a:rPr lang="en-US" sz="1600" dirty="0"/>
              <a:t>this a computer security hacking whereby a data is introduced into a DNS resolver's cache causing the name server to return an incorrect IP address, diverting traffic to the attacker computer or any other computer .</a:t>
            </a:r>
          </a:p>
          <a:p>
            <a:pPr marL="0" indent="0">
              <a:buNone/>
            </a:pPr>
            <a:endParaRPr lang="en-US" sz="1600" dirty="0">
              <a:solidFill>
                <a:srgbClr val="FF0000"/>
              </a:solidFill>
            </a:endParaRPr>
          </a:p>
        </p:txBody>
      </p:sp>
    </p:spTree>
    <p:extLst>
      <p:ext uri="{BB962C8B-B14F-4D97-AF65-F5344CB8AC3E}">
        <p14:creationId xmlns:p14="http://schemas.microsoft.com/office/powerpoint/2010/main" val="264480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TotalTime>
  <Words>2955</Words>
  <Application>Microsoft Office PowerPoint</Application>
  <PresentationFormat>Widescreen</PresentationFormat>
  <Paragraphs>215</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Times New Roman</vt:lpstr>
      <vt:lpstr>Wingdings</vt:lpstr>
      <vt:lpstr>Office Theme</vt:lpstr>
      <vt:lpstr>Cyber Security</vt:lpstr>
      <vt:lpstr>Cybersecurity Introduction</vt:lpstr>
      <vt:lpstr>Importance of Cybersecurity</vt:lpstr>
      <vt:lpstr>Cyber Security Goals</vt:lpstr>
      <vt:lpstr>1) Confidentiality</vt:lpstr>
      <vt:lpstr>Confidentiality </vt:lpstr>
      <vt:lpstr>Integrity cont</vt:lpstr>
      <vt:lpstr>Availability cont</vt:lpstr>
      <vt:lpstr>Types of Cyber Attacks</vt:lpstr>
      <vt:lpstr>Web-based attacks </vt:lpstr>
      <vt:lpstr>2) System-based attacks</vt:lpstr>
      <vt:lpstr>Layers of Cyber security</vt:lpstr>
      <vt:lpstr>Types of Cyber Attackers</vt:lpstr>
      <vt:lpstr>Cyber criminals cont</vt:lpstr>
      <vt:lpstr>Data security consideration </vt:lpstr>
      <vt:lpstr>1) Backups</vt:lpstr>
      <vt:lpstr>2) Archival Storage</vt:lpstr>
      <vt:lpstr>Data disposal cont</vt:lpstr>
      <vt:lpstr>Applications of Digital Signature</vt:lpstr>
      <vt:lpstr>Algorithms in Digital Signature</vt:lpstr>
      <vt:lpstr>How digital signatures work</vt:lpstr>
      <vt:lpstr>Types of Digital Signature</vt:lpstr>
      <vt:lpstr>Types of Digital Signature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dc:title>
  <dc:creator>LINUS</dc:creator>
  <cp:lastModifiedBy>morris mawira</cp:lastModifiedBy>
  <cp:revision>32</cp:revision>
  <dcterms:created xsi:type="dcterms:W3CDTF">2024-03-09T08:45:38Z</dcterms:created>
  <dcterms:modified xsi:type="dcterms:W3CDTF">2024-03-10T17:43:18Z</dcterms:modified>
</cp:coreProperties>
</file>