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6" r:id="rId17"/>
    <p:sldId id="280" r:id="rId18"/>
    <p:sldId id="278" r:id="rId19"/>
    <p:sldId id="282" r:id="rId20"/>
    <p:sldId id="283" r:id="rId21"/>
    <p:sldId id="272" r:id="rId22"/>
    <p:sldId id="273" r:id="rId23"/>
    <p:sldId id="274" r:id="rId24"/>
  </p:sldIdLst>
  <p:sldSz cx="12192000" cy="6858000"/>
  <p:notesSz cx="7559675" cy="1069181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77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71016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232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Bild 53"/>
          <p:cNvPicPr/>
          <p:nvPr/>
        </p:nvPicPr>
        <p:blipFill>
          <a:blip r:embed="rId2"/>
          <a:stretch/>
        </p:blipFill>
        <p:spPr>
          <a:xfrm>
            <a:off x="360324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Bild 54"/>
          <p:cNvPicPr/>
          <p:nvPr/>
        </p:nvPicPr>
        <p:blipFill>
          <a:blip r:embed="rId2"/>
          <a:stretch/>
        </p:blipFill>
        <p:spPr>
          <a:xfrm>
            <a:off x="360324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522360"/>
            <a:ext cx="8708760" cy="302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232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71016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71016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232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Bild 99"/>
          <p:cNvPicPr/>
          <p:nvPr/>
        </p:nvPicPr>
        <p:blipFill>
          <a:blip r:embed="rId2"/>
          <a:stretch/>
        </p:blipFill>
        <p:spPr>
          <a:xfrm>
            <a:off x="360324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Bild 100"/>
          <p:cNvPicPr/>
          <p:nvPr/>
        </p:nvPicPr>
        <p:blipFill>
          <a:blip r:embed="rId2"/>
          <a:stretch/>
        </p:blipFill>
        <p:spPr>
          <a:xfrm>
            <a:off x="360324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522360"/>
            <a:ext cx="8708760" cy="302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232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71016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71016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232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Bild 139"/>
          <p:cNvPicPr/>
          <p:nvPr/>
        </p:nvPicPr>
        <p:blipFill>
          <a:blip r:embed="rId2"/>
          <a:stretch/>
        </p:blipFill>
        <p:spPr>
          <a:xfrm>
            <a:off x="360324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1" name="Bild 140"/>
          <p:cNvPicPr/>
          <p:nvPr/>
        </p:nvPicPr>
        <p:blipFill>
          <a:blip r:embed="rId2"/>
          <a:stretch/>
        </p:blipFill>
        <p:spPr>
          <a:xfrm>
            <a:off x="360324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522360"/>
            <a:ext cx="8708760" cy="302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2320" y="371016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9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6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710160"/>
            <a:ext cx="10972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2527200" y="16997040"/>
            <a:ext cx="841680" cy="566496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Bild 101"/>
          <p:cNvPicPr/>
          <p:nvPr/>
        </p:nvPicPr>
        <p:blipFill>
          <a:blip r:embed="rId14"/>
          <a:stretch/>
        </p:blipFill>
        <p:spPr>
          <a:xfrm>
            <a:off x="720" y="3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8741160" y="6247440"/>
            <a:ext cx="2840400" cy="473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3621024-F7C3-4932-A355-982C91B3116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_Interface" TargetMode="External"/><Relationship Id="rId4" Type="http://schemas.openxmlformats.org/officeDocument/2006/relationships/hyperlink" Target="http://mpitutorial.com/tutorials/mpi-introduction/" TargetMode="External"/><Relationship Id="rId5" Type="http://schemas.openxmlformats.org/officeDocument/2006/relationships/hyperlink" Target="https://www.cs.cmu.edu/~quake-papers/painless-conjugate-gradient.pdf" TargetMode="External"/><Relationship Id="rId6" Type="http://schemas.openxmlformats.org/officeDocument/2006/relationships/hyperlink" Target="http://www2.hs-fulda.de/~gross/parallel.master/chap3.pdf" TargetMode="External"/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www.open-mp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06960" y="721440"/>
            <a:ext cx="7765920" cy="332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ANALYSIS OF THE CONJUGATE GRADIENT METHOD: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POINT-TO-POINT vs COLLECTIVE 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Lloyd M. Dzokoto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MSc. Global Software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Hochschule, Fulda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February , 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Basic MPI Concepts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7160" y="1707480"/>
            <a:ext cx="8595720" cy="43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280" lvl="1">
              <a:buClr>
                <a:srgbClr val="90C226"/>
              </a:buClr>
              <a:buSzPct val="80000"/>
            </a:pP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Communicator consists of processes executing program.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Default communicator is MPI_COMM_WORLD.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message = Data +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Envelope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Envelope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consists of: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4030" lvl="1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Rank of the receiver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4030" lvl="1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Rank of the sender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4030" lvl="1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Tag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4030" lvl="1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</a:t>
            </a:r>
            <a:r>
              <a:rPr lang="en-US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ommunicator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Basic MPI Concepts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MPI_Status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MPI_Init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(&amp;arc,&amp;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argv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MPI_Comm_rank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MPI_Comm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, &amp;rank).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MPI_Comm_size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MPI_Comm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com , &amp;size).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MPI_Finalize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 Error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Program execution is aborted if an error is encountered by any process.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MPI also allows user-defined custom error handling response.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User can make routines return error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Parallel CG Method </a:t>
            </a:r>
            <a:r>
              <a:rPr lang="en-US" sz="36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copy of the unknown vector X is sent to every process.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Some rows of matrix A and vector b is given to each process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Collective: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All processes communicate for the other rows of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vector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 to perform a matrix-vector multiplication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data distribution using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Collective Communication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Point-to-Point: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buClr>
                <a:srgbClr val="90C226"/>
              </a:buClr>
              <a:buSzPct val="80000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processes communicate for the other rows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of vector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 to perform a matrix-vector multiplication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data distribution using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MPI_Send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and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MPI_Recv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Parallel CG Performance Measuring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Speedup is defined as: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S(n, p) =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</a:t>
            </a:r>
            <a:r>
              <a:rPr lang="en-US" spc="-1" baseline="-2500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(n) /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</a:t>
            </a:r>
            <a:r>
              <a:rPr lang="en-US" spc="-1" baseline="-2500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n,p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Where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</a:t>
            </a:r>
            <a:r>
              <a:rPr lang="en-US" spc="-1" baseline="-2500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(n) is the serial execution time. 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</a:t>
            </a:r>
            <a:r>
              <a:rPr lang="en-US" spc="-1" baseline="-2500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n,p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 is the parallel execution time.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49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Parallel CG Performance Measuring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Two laws that influence Speedup are: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Amdahl’s law: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Gene Amdahl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(16.11.1922 – 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10.11.2015)</a:t>
            </a:r>
            <a:endParaRPr lang="en-US" sz="1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Bild 3"/>
          <p:cNvPicPr/>
          <p:nvPr/>
        </p:nvPicPr>
        <p:blipFill>
          <a:blip r:embed="rId2"/>
          <a:stretch/>
        </p:blipFill>
        <p:spPr>
          <a:xfrm>
            <a:off x="2495800" y="2674720"/>
            <a:ext cx="1696720" cy="1998880"/>
          </a:xfrm>
          <a:prstGeom prst="rect">
            <a:avLst/>
          </a:prstGeom>
          <a:ln>
            <a:noFill/>
          </a:ln>
        </p:spPr>
      </p:pic>
      <p:sp>
        <p:nvSpPr>
          <p:cNvPr id="2" name="Textfeld 1"/>
          <p:cNvSpPr txBox="1"/>
          <p:nvPr/>
        </p:nvSpPr>
        <p:spPr>
          <a:xfrm>
            <a:off x="6189614" y="3271520"/>
            <a:ext cx="47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595959"/>
                </a:solidFill>
                <a:latin typeface="Trebuchet MS"/>
                <a:cs typeface="Trebuchet MS"/>
              </a:rPr>
              <a:t>John L. </a:t>
            </a:r>
            <a:r>
              <a:rPr lang="de-DE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Gustafon</a:t>
            </a:r>
            <a:endParaRPr lang="de-DE" dirty="0" smtClean="0">
              <a:solidFill>
                <a:srgbClr val="595959"/>
              </a:solidFill>
              <a:latin typeface="Trebuchet MS"/>
              <a:cs typeface="Trebuchet MS"/>
            </a:endParaRPr>
          </a:p>
          <a:p>
            <a:r>
              <a:rPr lang="de-DE" dirty="0" smtClean="0">
                <a:solidFill>
                  <a:srgbClr val="595959"/>
                </a:solidFill>
                <a:latin typeface="Trebuchet MS"/>
                <a:cs typeface="Trebuchet MS"/>
              </a:rPr>
              <a:t>(19.01.1955 – </a:t>
            </a:r>
            <a:r>
              <a:rPr lang="de-DE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Present</a:t>
            </a:r>
            <a:r>
              <a:rPr lang="de-DE" dirty="0" smtClean="0">
                <a:solidFill>
                  <a:srgbClr val="595959"/>
                </a:solidFill>
                <a:latin typeface="Trebuchet MS"/>
                <a:cs typeface="Trebuchet MS"/>
              </a:rPr>
              <a:t>)</a:t>
            </a:r>
            <a:endParaRPr lang="de-DE" dirty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39840" y="28244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Gustafon‘s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Law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7" name="Bild 6"/>
          <p:cNvPicPr/>
          <p:nvPr/>
        </p:nvPicPr>
        <p:blipFill>
          <a:blip r:embed="rId3"/>
          <a:stretch/>
        </p:blipFill>
        <p:spPr>
          <a:xfrm>
            <a:off x="8775120" y="2674721"/>
            <a:ext cx="1506800" cy="1998880"/>
          </a:xfrm>
          <a:prstGeom prst="rect">
            <a:avLst/>
          </a:prstGeom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1259840" y="5852160"/>
            <a:ext cx="2183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Images </a:t>
            </a:r>
            <a:r>
              <a:rPr lang="de-DE" sz="120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courtesy</a:t>
            </a:r>
            <a:r>
              <a:rPr lang="de-DE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de-DE" sz="120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lang="de-DE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de-DE" sz="120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wikipedia</a:t>
            </a:r>
            <a:endParaRPr lang="de-DE" sz="1200" dirty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61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Factors Affecting Speedup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factors that affect the Speedup of a parallel program.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I/O operations.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decomposition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Communication pattern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Message size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87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Analysis: Point-to-Point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0" y="2153284"/>
            <a:ext cx="7426960" cy="3526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08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Analysis: Collective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fik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971674"/>
            <a:ext cx="6817360" cy="3596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85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Communication using Point-to-Point has a lot of idle time.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increase in the number of process had a corresponding increase in the idle time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increase in the number of process had a corresponding increase in the communication time.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Speed Up decreased as number of processes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Introduction.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Conjugate Gradient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(CG) Method.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buClr>
                <a:srgbClr val="90C226"/>
              </a:buClr>
              <a:buSzPct val="80000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 of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Message Passing Interface (MPI).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Parallel CG Method Implementation.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Parallel CG Performance Measuring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Analysis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Communication using Collective Communication had relatively less idle time.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increase in the number of process had a corresponding had a relative increase communication.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Speed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Up decreased as number of process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2"/>
              </a:rPr>
              <a:t>https:/</a:t>
            </a:r>
            <a:r>
              <a:rPr lang="en-US" sz="1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2"/>
              </a:rPr>
              <a:t>/</a:t>
            </a:r>
            <a:r>
              <a:rPr lang="en-US" sz="1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2"/>
              </a:rPr>
              <a:t>www.open-mpi.org</a:t>
            </a:r>
            <a:r>
              <a:rPr lang="en-US" sz="1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2"/>
              </a:rPr>
              <a:t>/</a:t>
            </a:r>
            <a:endParaRPr lang="en-US" sz="18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u="sng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u="sng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3"/>
              </a:rPr>
              <a:t>https://en.wikipedia.org/wiki/Message_Passing_Interface</a:t>
            </a:r>
            <a:endParaRPr lang="en-US" u="sng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u="sng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u="sng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4"/>
              </a:rPr>
              <a:t>http://mpitutorial.com/tutorials/mpi-introduction</a:t>
            </a:r>
            <a:r>
              <a:rPr lang="en-US" sz="1800" b="0" u="sng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4"/>
              </a:rPr>
              <a:t>/</a:t>
            </a:r>
            <a:endParaRPr lang="en-US" sz="1800" b="0" u="sng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u="sng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1080">
              <a:buClr>
                <a:srgbClr val="90C226"/>
              </a:buClr>
              <a:buSzPct val="80000"/>
            </a:pPr>
            <a:r>
              <a:rPr lang="en-US" sz="1800" b="0" u="sng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5"/>
              </a:rPr>
              <a:t>https://www.cs.cmu.edu/</a:t>
            </a:r>
            <a:r>
              <a:rPr lang="en-US" u="sng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5"/>
              </a:rPr>
              <a:t>~quake-papers/painless-conjugate-</a:t>
            </a:r>
            <a:r>
              <a:rPr lang="en-US" u="sng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5"/>
              </a:rPr>
              <a:t>gradient.pdf</a:t>
            </a:r>
            <a:endParaRPr lang="en-US" u="sng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080">
              <a:buClr>
                <a:srgbClr val="90C226"/>
              </a:buClr>
              <a:buSzPct val="80000"/>
            </a:pPr>
            <a:endParaRPr lang="en-US" u="sng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080" lvl="0">
              <a:buClr>
                <a:srgbClr val="90C226"/>
              </a:buClr>
              <a:buSzPct val="80000"/>
            </a:pPr>
            <a:r>
              <a:rPr lang="en-GB" dirty="0">
                <a:latin typeface="Trebuchet MS"/>
                <a:cs typeface="Trebuchet MS"/>
                <a:hlinkClick r:id="rId6"/>
              </a:rPr>
              <a:t>http://www2.hs-fulda.de/~gross/parallel.master/chap3.pdf</a:t>
            </a:r>
            <a:endParaRPr lang="de-DE" dirty="0">
              <a:latin typeface="Trebuchet MS"/>
              <a:cs typeface="Trebuchet MS"/>
            </a:endParaRPr>
          </a:p>
          <a:p>
            <a:pPr marL="1080">
              <a:buClr>
                <a:srgbClr val="90C226"/>
              </a:buClr>
              <a:buSzPct val="80000"/>
            </a:pPr>
            <a:endParaRPr lang="en-US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Message Passing Interface (MPI) is designed to achieve high performance in parallel programs. However, high performance is limited by the following: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size of the input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Communication among processors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 evaluation is carried out using data obtained from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executing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parallel Conjugate Gradient program on a Linux Intel Xeon machine. </a:t>
            </a:r>
            <a:endParaRPr lang="en-US" sz="1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                                                                                       							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There are  three metrics that are commonly used to measure the performance of a parallel program: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Execution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time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Efficiency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Speedup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                                                                                       							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Conjugate Gradient (CG)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Conjugate Gradient (CG) Method is the most practically used iterative method.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Magnus R.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Hestenes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with cooperation from Cornelius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Lanczos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and Edward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Stiefel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formulated the algorithm.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Solves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systems of equations of the  form: Ax = b.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is a positive-symmetric </a:t>
            </a:r>
            <a:r>
              <a:rPr lang="en-US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nxn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known matrix.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X is a nx1 </a:t>
            </a:r>
            <a:r>
              <a:rPr lang="en-US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unkown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vector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is a nx1 known vector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Conjugate Gradient (CG)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Consider 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F(x) = 0.5*x</a:t>
            </a:r>
            <a:r>
              <a:rPr lang="en-US" sz="1800" b="0" i="1" strike="noStrike" spc="-1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</a:t>
            </a:r>
            <a:r>
              <a:rPr lang="en-US" sz="1800" b="0" i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A*x – b</a:t>
            </a:r>
            <a:r>
              <a:rPr lang="en-US" sz="1800" b="0" i="1" strike="noStrike" spc="-1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</a:t>
            </a:r>
            <a:r>
              <a:rPr lang="en-US" sz="1800" b="0" i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*x + 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Minimizing F(x) gives: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0 = </a:t>
            </a:r>
            <a:r>
              <a:rPr lang="en-US" sz="1800" b="0" i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dy/dx F(x) = A*x – 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A*x = b 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is a linear system of equation.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CG Method Procedure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 residual r = p = b – Ax.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Initial guess for solution </a:t>
            </a:r>
            <a:r>
              <a:rPr lang="en-US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x0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step length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Generate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successive approximate solution. 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x1….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xn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Generate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successive residuals. 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r1...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rn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improved step length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 new successive directions. </a:t>
            </a:r>
            <a:r>
              <a:rPr lang="en-US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p1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….</a:t>
            </a:r>
            <a:r>
              <a:rPr lang="en-US" sz="18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pn</a:t>
            </a:r>
            <a:r>
              <a:rPr lang="en-US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CG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1530720" y="1788120"/>
            <a:ext cx="8070480" cy="397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x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0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=  0,    r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0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=  b,    p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0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= 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-25000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0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for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k  =  0,1, 2, 3, . .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.</a:t>
            </a: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α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=  (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30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) / (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2000" b="0" strike="noStrike" spc="-1" baseline="30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Ap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) 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 step length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x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=  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x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+ α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                  </a:t>
            </a:r>
            <a:r>
              <a:rPr lang="en-US" sz="2000" b="0" strike="noStrike" spc="-1" baseline="-25000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 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approximate solution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=  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– α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 </a:t>
            </a:r>
            <a:r>
              <a:rPr lang="en-US" sz="20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Ap</a:t>
            </a:r>
            <a:r>
              <a:rPr lang="en-US" sz="2000" b="0" strike="noStrike" spc="-1" baseline="-25000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baseline="-25000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                   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residual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β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=  (r</a:t>
            </a:r>
            <a:r>
              <a:rPr lang="en-US" sz="2000" b="0" strike="noStrike" spc="-1" baseline="30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) / (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30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)  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improvement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p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 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=  r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k+1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+ β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2000" b="0" strike="noStrike" spc="-1" baseline="-25000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2000" b="0" strike="noStrike" spc="-1" baseline="-25000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                   </a:t>
            </a:r>
            <a:r>
              <a:rPr lang="en-US" sz="2000" b="0" strike="noStrike" spc="-1" baseline="-25000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search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direction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Overview of Message-Passing Interface (MPI)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open source Interface implementation developed and maintained by a consortium of academic , research and industry partners.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Earliest release:  MPI1 in November of 1992.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Communication protocol for programming parallel computers.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Each process has its own memory.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Mostly used for MIMD/SPMD.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communication exchange by means of interconnecting network.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904</Words>
  <Application>Microsoft Macintosh PowerPoint</Application>
  <PresentationFormat>Benutzerdefiniert</PresentationFormat>
  <Paragraphs>215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MESSAGE-PASSING INTERFACE OF THE CONJUGATE GRADIENT METHOD</dc:title>
  <dc:subject/>
  <dc:creator>n s</dc:creator>
  <dc:description/>
  <cp:lastModifiedBy>mawunyega</cp:lastModifiedBy>
  <cp:revision>112</cp:revision>
  <dcterms:created xsi:type="dcterms:W3CDTF">2017-01-18T16:13:35Z</dcterms:created>
  <dcterms:modified xsi:type="dcterms:W3CDTF">2017-02-17T07:24:32Z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