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_Interface" TargetMode="External"/><Relationship Id="rId2" Type="http://schemas.openxmlformats.org/officeDocument/2006/relationships/hyperlink" Target="https://www.open-mp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pitutorial.com/tutorials/mpi-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721453"/>
            <a:ext cx="7766936" cy="3329383"/>
          </a:xfrm>
        </p:spPr>
        <p:txBody>
          <a:bodyPr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 IMPLEMENTATION OF THE CONJUGATE GRADIENT METHOD</a:t>
            </a: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MESSAGE-PASSING INTERFACE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de-DE" sz="2200" dirty="0" smtClean="0"/>
              <a:t>Lloyd M. Dzokoto</a:t>
            </a:r>
          </a:p>
          <a:p>
            <a:pPr algn="ctr"/>
            <a:r>
              <a:rPr lang="de-DE" sz="2200" dirty="0" smtClean="0"/>
              <a:t>MSc. Global Software Development</a:t>
            </a:r>
          </a:p>
          <a:p>
            <a:pPr algn="ctr"/>
            <a:r>
              <a:rPr lang="de-DE" sz="2200" dirty="0" smtClean="0"/>
              <a:t>Hochschule, Fulda</a:t>
            </a:r>
          </a:p>
          <a:p>
            <a:pPr algn="ctr"/>
            <a:r>
              <a:rPr lang="de-DE" sz="2200" dirty="0" smtClean="0"/>
              <a:t>February , 2017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95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Point-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-Point 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b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/>
              <a:t> </a:t>
            </a:r>
            <a:r>
              <a:rPr lang="de-DE" dirty="0" smtClean="0"/>
              <a:t>a matrix-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MPI_Send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MPI_Recv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Collective Implementation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b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/>
              <a:t> </a:t>
            </a:r>
            <a:r>
              <a:rPr lang="de-DE" dirty="0" smtClean="0"/>
              <a:t>a matrix-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multiplication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Collective Communication.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85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Analysis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using</a:t>
            </a:r>
            <a:r>
              <a:rPr lang="de-DE" dirty="0" smtClean="0"/>
              <a:t> Point-</a:t>
            </a:r>
            <a:r>
              <a:rPr lang="de-DE" dirty="0" err="1" smtClean="0"/>
              <a:t>to</a:t>
            </a:r>
            <a:r>
              <a:rPr lang="de-DE" dirty="0" smtClean="0"/>
              <a:t>-Point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idle</a:t>
            </a:r>
            <a:r>
              <a:rPr lang="de-DE" dirty="0" smtClean="0"/>
              <a:t> time.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An </a:t>
            </a:r>
            <a:r>
              <a:rPr lang="de-DE" dirty="0" err="1" smtClean="0"/>
              <a:t>increase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idle</a:t>
            </a:r>
            <a:r>
              <a:rPr lang="de-DE" dirty="0" smtClean="0"/>
              <a:t> time.</a:t>
            </a:r>
          </a:p>
          <a:p>
            <a:r>
              <a:rPr lang="de-DE" dirty="0"/>
              <a:t>An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/>
              <a:t>time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Speed </a:t>
            </a:r>
            <a:r>
              <a:rPr lang="de-DE" dirty="0" err="1" smtClean="0"/>
              <a:t>Up</a:t>
            </a:r>
            <a:r>
              <a:rPr lang="de-DE" dirty="0" smtClean="0"/>
              <a:t>: S(</a:t>
            </a:r>
            <a:r>
              <a:rPr lang="de-DE" dirty="0" err="1" smtClean="0"/>
              <a:t>n,p</a:t>
            </a:r>
            <a:r>
              <a:rPr lang="de-DE" dirty="0" smtClean="0"/>
              <a:t>) = </a:t>
            </a:r>
            <a:r>
              <a:rPr lang="de-DE" dirty="0" err="1" smtClean="0"/>
              <a:t>serial</a:t>
            </a:r>
            <a:r>
              <a:rPr lang="de-DE" dirty="0" smtClean="0"/>
              <a:t> time / time </a:t>
            </a:r>
            <a:r>
              <a:rPr lang="de-DE" dirty="0" err="1" smtClean="0"/>
              <a:t>by</a:t>
            </a:r>
            <a:r>
              <a:rPr lang="de-DE" dirty="0" smtClean="0"/>
              <a:t> p </a:t>
            </a:r>
            <a:r>
              <a:rPr lang="de-DE" dirty="0" err="1" smtClean="0"/>
              <a:t>processes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Speed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decreased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83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Analysis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using</a:t>
            </a:r>
            <a:r>
              <a:rPr lang="de-DE" dirty="0" smtClean="0"/>
              <a:t> Collective Communication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idle</a:t>
            </a:r>
            <a:r>
              <a:rPr lang="de-DE" dirty="0" smtClean="0"/>
              <a:t> time.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An </a:t>
            </a:r>
            <a:r>
              <a:rPr lang="de-DE" dirty="0" err="1" smtClean="0"/>
              <a:t>increase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relative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Speed </a:t>
            </a:r>
            <a:r>
              <a:rPr lang="de-DE" dirty="0" err="1" smtClean="0"/>
              <a:t>Up</a:t>
            </a:r>
            <a:r>
              <a:rPr lang="de-DE" dirty="0" smtClean="0"/>
              <a:t>: S(</a:t>
            </a:r>
            <a:r>
              <a:rPr lang="de-DE" dirty="0" err="1" smtClean="0"/>
              <a:t>n,p</a:t>
            </a:r>
            <a:r>
              <a:rPr lang="de-DE" dirty="0" smtClean="0"/>
              <a:t>) = </a:t>
            </a:r>
            <a:r>
              <a:rPr lang="de-DE" dirty="0" err="1" smtClean="0"/>
              <a:t>serial</a:t>
            </a:r>
            <a:r>
              <a:rPr lang="de-DE" dirty="0" smtClean="0"/>
              <a:t> time / time </a:t>
            </a:r>
            <a:r>
              <a:rPr lang="de-DE" dirty="0" err="1" smtClean="0"/>
              <a:t>by</a:t>
            </a:r>
            <a:r>
              <a:rPr lang="de-DE" dirty="0" smtClean="0"/>
              <a:t> p </a:t>
            </a:r>
            <a:r>
              <a:rPr lang="de-DE" dirty="0" err="1" smtClean="0"/>
              <a:t>processes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Speed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decreased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41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https://www.open-mpi.org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>
                <a:hlinkClick r:id="rId3"/>
              </a:rPr>
              <a:t>https</a:t>
            </a:r>
            <a:r>
              <a:rPr lang="de-DE" dirty="0" smtClean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en.wikipedia.org/wiki/Message_Passing_Interface</a:t>
            </a:r>
            <a:endParaRPr lang="de-DE" dirty="0" smtClean="0"/>
          </a:p>
          <a:p>
            <a:r>
              <a:rPr lang="de-DE" dirty="0">
                <a:hlinkClick r:id="rId4"/>
              </a:rPr>
              <a:t>http://mpitutorial.com/tutorials/mpi-introduction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solidFill>
                  <a:srgbClr val="92D050"/>
                </a:solidFill>
              </a:rPr>
              <a:t>https://www.cs.cmu.edu/~quake-papers/painless-conjugate-gradient.pdf</a:t>
            </a:r>
            <a:endParaRPr lang="de-DE" dirty="0" smtClean="0">
              <a:solidFill>
                <a:srgbClr val="92D05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7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MPI</a:t>
            </a:r>
          </a:p>
          <a:p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Parallel </a:t>
            </a:r>
            <a:r>
              <a:rPr lang="de-DE" dirty="0" err="1" smtClean="0"/>
              <a:t>Conjugate</a:t>
            </a:r>
            <a:r>
              <a:rPr lang="de-DE" dirty="0" smtClean="0"/>
              <a:t> Gradient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Performance Analysis</a:t>
            </a:r>
          </a:p>
          <a:p>
            <a:r>
              <a:rPr lang="de-DE" dirty="0" smtClean="0"/>
              <a:t>Summary</a:t>
            </a:r>
          </a:p>
          <a:p>
            <a:r>
              <a:rPr lang="de-DE" dirty="0" smtClean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31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Conjugate</a:t>
            </a:r>
            <a:r>
              <a:rPr lang="de-DE" dirty="0" smtClean="0"/>
              <a:t> Gradient (CG)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practically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iterative </a:t>
            </a:r>
            <a:r>
              <a:rPr lang="de-DE" dirty="0" err="1" smtClean="0"/>
              <a:t>method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Magnus R. </a:t>
            </a:r>
            <a:r>
              <a:rPr lang="de-DE" dirty="0" err="1" smtClean="0"/>
              <a:t>Hestenes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Cornelius </a:t>
            </a:r>
            <a:r>
              <a:rPr lang="de-DE" dirty="0" err="1" smtClean="0"/>
              <a:t>Lanczos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Edward Stiefel.</a:t>
            </a:r>
            <a:endParaRPr lang="de-DE" dirty="0"/>
          </a:p>
          <a:p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Ax</a:t>
            </a:r>
            <a:r>
              <a:rPr lang="de-DE" dirty="0" smtClean="0"/>
              <a:t> = b. 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is</a:t>
            </a:r>
            <a:r>
              <a:rPr lang="de-DE" dirty="0" smtClean="0"/>
              <a:t> a positive-</a:t>
            </a:r>
            <a:r>
              <a:rPr lang="de-DE" dirty="0" err="1" smtClean="0"/>
              <a:t>symmetric</a:t>
            </a:r>
            <a:r>
              <a:rPr lang="de-DE" dirty="0" smtClean="0"/>
              <a:t> </a:t>
            </a:r>
            <a:r>
              <a:rPr lang="de-DE" dirty="0" err="1" smtClean="0"/>
              <a:t>nxn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.</a:t>
            </a:r>
          </a:p>
          <a:p>
            <a:r>
              <a:rPr lang="de-DE" dirty="0" smtClean="0"/>
              <a:t>X </a:t>
            </a:r>
            <a:r>
              <a:rPr lang="de-DE" dirty="0" err="1" smtClean="0"/>
              <a:t>is</a:t>
            </a:r>
            <a:r>
              <a:rPr lang="de-DE" dirty="0" smtClean="0"/>
              <a:t> a nx1 </a:t>
            </a:r>
            <a:r>
              <a:rPr lang="de-DE" dirty="0" err="1" smtClean="0"/>
              <a:t>unkown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r>
              <a:rPr lang="de-DE" dirty="0" smtClean="0"/>
              <a:t>B </a:t>
            </a:r>
            <a:r>
              <a:rPr lang="de-DE" dirty="0" err="1" smtClean="0"/>
              <a:t>is</a:t>
            </a:r>
            <a:r>
              <a:rPr lang="de-DE" dirty="0" smtClean="0"/>
              <a:t> a nx1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4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Message-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Passing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 (MPI)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 open </a:t>
            </a:r>
            <a:r>
              <a:rPr lang="de-DE" dirty="0" err="1" smtClean="0"/>
              <a:t>source</a:t>
            </a:r>
            <a:r>
              <a:rPr lang="de-DE" dirty="0" smtClean="0"/>
              <a:t> Interface implementation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developed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consortium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academic</a:t>
            </a:r>
            <a:r>
              <a:rPr lang="de-DE" dirty="0" smtClean="0"/>
              <a:t> ,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Earliest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:  MPI1 in November </a:t>
            </a:r>
            <a:r>
              <a:rPr lang="de-DE" dirty="0" err="1" smtClean="0"/>
              <a:t>of</a:t>
            </a:r>
            <a:r>
              <a:rPr lang="de-DE" dirty="0" smtClean="0"/>
              <a:t> 1992. 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parallel </a:t>
            </a:r>
            <a:r>
              <a:rPr lang="de-DE" dirty="0" err="1" smtClean="0"/>
              <a:t>computers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ist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MIMD/SPMD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r>
              <a:rPr lang="de-DE" dirty="0" smtClean="0"/>
              <a:t> </a:t>
            </a:r>
            <a:r>
              <a:rPr lang="de-DE" dirty="0" err="1" smtClean="0"/>
              <a:t>exchanged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1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MPI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07343"/>
            <a:ext cx="8596668" cy="4334019"/>
          </a:xfrm>
        </p:spPr>
        <p:txBody>
          <a:bodyPr/>
          <a:lstStyle/>
          <a:p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.</a:t>
            </a:r>
          </a:p>
          <a:p>
            <a:r>
              <a:rPr lang="de-DE" dirty="0" smtClean="0"/>
              <a:t>A Group + </a:t>
            </a:r>
            <a:r>
              <a:rPr lang="de-DE" dirty="0" err="1" smtClean="0"/>
              <a:t>Context</a:t>
            </a:r>
            <a:r>
              <a:rPr lang="de-DE" dirty="0" smtClean="0"/>
              <a:t> = Communicator.</a:t>
            </a:r>
          </a:p>
          <a:p>
            <a:r>
              <a:rPr lang="de-DE" dirty="0" smtClean="0"/>
              <a:t>Communicator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.</a:t>
            </a:r>
          </a:p>
          <a:p>
            <a:r>
              <a:rPr lang="de-DE" dirty="0" smtClean="0"/>
              <a:t>Default </a:t>
            </a:r>
            <a:r>
              <a:rPr lang="de-DE" dirty="0" err="1" smtClean="0"/>
              <a:t>communicator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MPI_COMM_WORLD.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message</a:t>
            </a:r>
            <a:r>
              <a:rPr lang="de-DE" dirty="0" smtClean="0"/>
              <a:t> = Data + </a:t>
            </a:r>
            <a:r>
              <a:rPr lang="de-DE" dirty="0" err="1" smtClean="0"/>
              <a:t>Envolpe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Envolpe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Rank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endParaRPr lang="de-DE" dirty="0" smtClean="0"/>
          </a:p>
          <a:p>
            <a:pPr lvl="1"/>
            <a:r>
              <a:rPr lang="de-DE" dirty="0" smtClean="0"/>
              <a:t>Rank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sender</a:t>
            </a:r>
            <a:endParaRPr lang="de-DE" dirty="0" smtClean="0"/>
          </a:p>
          <a:p>
            <a:pPr lvl="1"/>
            <a:r>
              <a:rPr lang="de-DE" dirty="0" smtClean="0"/>
              <a:t>Tag</a:t>
            </a:r>
          </a:p>
          <a:p>
            <a:pPr lvl="1"/>
            <a:r>
              <a:rPr lang="de-DE" dirty="0" err="1" smtClean="0"/>
              <a:t>comunnicator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36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MPI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Concepts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MPI_Status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r>
              <a:rPr lang="de-DE" dirty="0" err="1" smtClean="0"/>
              <a:t>MPI_Init</a:t>
            </a:r>
            <a:r>
              <a:rPr lang="de-DE" dirty="0" smtClean="0"/>
              <a:t>(&amp;</a:t>
            </a:r>
            <a:r>
              <a:rPr lang="de-DE" dirty="0" err="1" smtClean="0"/>
              <a:t>arc</a:t>
            </a:r>
            <a:r>
              <a:rPr lang="de-DE" dirty="0" smtClean="0"/>
              <a:t>,&amp;</a:t>
            </a:r>
            <a:r>
              <a:rPr lang="de-DE" dirty="0" err="1" smtClean="0"/>
              <a:t>argv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MPI_Comm_rank</a:t>
            </a:r>
            <a:r>
              <a:rPr lang="de-DE" dirty="0" smtClean="0"/>
              <a:t>(</a:t>
            </a:r>
            <a:r>
              <a:rPr lang="de-DE" dirty="0" err="1" smtClean="0"/>
              <a:t>MPI_Comm</a:t>
            </a:r>
            <a:r>
              <a:rPr lang="de-DE" dirty="0" smtClean="0"/>
              <a:t> </a:t>
            </a:r>
            <a:r>
              <a:rPr lang="de-DE" dirty="0" err="1" smtClean="0"/>
              <a:t>comm</a:t>
            </a:r>
            <a:r>
              <a:rPr lang="de-DE" dirty="0" smtClean="0"/>
              <a:t> , &amp;rank).</a:t>
            </a:r>
          </a:p>
          <a:p>
            <a:r>
              <a:rPr lang="de-DE" dirty="0" err="1" smtClean="0"/>
              <a:t>MPI_Comm_size</a:t>
            </a:r>
            <a:r>
              <a:rPr lang="de-DE" dirty="0" smtClean="0"/>
              <a:t>(</a:t>
            </a:r>
            <a:r>
              <a:rPr lang="de-DE" dirty="0" err="1" smtClean="0"/>
              <a:t>MPI_Comm</a:t>
            </a:r>
            <a:r>
              <a:rPr lang="de-DE" dirty="0" smtClean="0"/>
              <a:t> </a:t>
            </a:r>
            <a:r>
              <a:rPr lang="de-DE" dirty="0" err="1" smtClean="0"/>
              <a:t>com</a:t>
            </a:r>
            <a:r>
              <a:rPr lang="de-DE" dirty="0" smtClean="0"/>
              <a:t> , &amp;</a:t>
            </a:r>
            <a:r>
              <a:rPr lang="de-DE" dirty="0" err="1" smtClean="0"/>
              <a:t>size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MPI_Finalize</a:t>
            </a:r>
            <a:r>
              <a:rPr lang="de-DE" dirty="0" smtClean="0"/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0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MPI Communication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76111"/>
            <a:ext cx="8596668" cy="4365251"/>
          </a:xfrm>
        </p:spPr>
        <p:txBody>
          <a:bodyPr/>
          <a:lstStyle/>
          <a:p>
            <a:r>
              <a:rPr lang="de-DE" dirty="0" err="1" smtClean="0"/>
              <a:t>Synchronized</a:t>
            </a:r>
            <a:r>
              <a:rPr lang="de-DE" dirty="0" smtClean="0"/>
              <a:t> Communication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r>
              <a:rPr lang="de-DE" dirty="0" smtClean="0"/>
              <a:t>.</a:t>
            </a:r>
          </a:p>
          <a:p>
            <a:r>
              <a:rPr lang="de-DE" dirty="0" smtClean="0"/>
              <a:t>Message Sender </a:t>
            </a:r>
            <a:r>
              <a:rPr lang="de-DE" dirty="0" err="1" smtClean="0"/>
              <a:t>can‘t</a:t>
            </a:r>
            <a:r>
              <a:rPr lang="de-DE" dirty="0" smtClean="0"/>
              <a:t> send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Message Receiver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. (</a:t>
            </a:r>
            <a:r>
              <a:rPr lang="de-DE" dirty="0" err="1" smtClean="0"/>
              <a:t>Blocking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MPI_Send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MPI_Recv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MPI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synchronized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Advantages:</a:t>
            </a:r>
          </a:p>
          <a:p>
            <a:pPr lvl="1"/>
            <a:r>
              <a:rPr lang="de-DE" dirty="0" smtClean="0"/>
              <a:t>Message Sender </a:t>
            </a:r>
            <a:r>
              <a:rPr lang="de-DE" dirty="0" err="1" smtClean="0"/>
              <a:t>is</a:t>
            </a:r>
            <a:r>
              <a:rPr lang="de-DE" dirty="0" smtClean="0"/>
              <a:t> 100%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was </a:t>
            </a:r>
            <a:r>
              <a:rPr lang="de-DE" dirty="0" err="1" smtClean="0"/>
              <a:t>received</a:t>
            </a:r>
            <a:r>
              <a:rPr lang="de-DE" dirty="0" smtClean="0"/>
              <a:t>.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Disadvantages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Idle</a:t>
            </a:r>
            <a:r>
              <a:rPr lang="de-DE" dirty="0" smtClean="0"/>
              <a:t> time.</a:t>
            </a:r>
          </a:p>
          <a:p>
            <a:pPr lvl="1"/>
            <a:r>
              <a:rPr lang="de-DE" dirty="0" smtClean="0"/>
              <a:t>Slow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77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 Error Handling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abortted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encountered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.</a:t>
            </a:r>
          </a:p>
          <a:p>
            <a:r>
              <a:rPr lang="de-DE" dirty="0" smtClean="0"/>
              <a:t>MPI also </a:t>
            </a:r>
            <a:r>
              <a:rPr lang="de-DE" dirty="0" err="1" smtClean="0"/>
              <a:t>allows</a:t>
            </a:r>
            <a:r>
              <a:rPr lang="de-DE" dirty="0" smtClean="0"/>
              <a:t> 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.</a:t>
            </a:r>
          </a:p>
          <a:p>
            <a:r>
              <a:rPr lang="de-DE" dirty="0" smtClean="0"/>
              <a:t>User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routines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46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595959"/>
                </a:solidFill>
              </a:rPr>
              <a:t>Conjugate</a:t>
            </a:r>
            <a:r>
              <a:rPr lang="de-DE" dirty="0" smtClean="0">
                <a:solidFill>
                  <a:srgbClr val="595959"/>
                </a:solidFill>
              </a:rPr>
              <a:t> Gradient </a:t>
            </a:r>
            <a:r>
              <a:rPr lang="de-DE" dirty="0" err="1" smtClean="0">
                <a:solidFill>
                  <a:srgbClr val="595959"/>
                </a:solidFill>
              </a:rPr>
              <a:t>Method</a:t>
            </a:r>
            <a:endParaRPr lang="de-DE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:</a:t>
            </a:r>
          </a:p>
          <a:p>
            <a:r>
              <a:rPr lang="de-DE" i="1" dirty="0" smtClean="0"/>
              <a:t>F(x) = 0.5*</a:t>
            </a:r>
            <a:r>
              <a:rPr lang="de-DE" i="1" dirty="0" err="1" smtClean="0"/>
              <a:t>x</a:t>
            </a:r>
            <a:r>
              <a:rPr lang="de-DE" i="1" baseline="30000" dirty="0" err="1" smtClean="0"/>
              <a:t>T</a:t>
            </a:r>
            <a:r>
              <a:rPr lang="de-DE" i="1" dirty="0" err="1" smtClean="0"/>
              <a:t>A</a:t>
            </a:r>
            <a:r>
              <a:rPr lang="de-DE" i="1" dirty="0" smtClean="0"/>
              <a:t>*x – </a:t>
            </a:r>
            <a:r>
              <a:rPr lang="de-DE" i="1" dirty="0" err="1" smtClean="0"/>
              <a:t>b</a:t>
            </a:r>
            <a:r>
              <a:rPr lang="de-DE" i="1" baseline="30000" dirty="0" err="1" smtClean="0"/>
              <a:t>T</a:t>
            </a:r>
            <a:r>
              <a:rPr lang="de-DE" i="1" dirty="0" smtClean="0"/>
              <a:t>*x + c </a:t>
            </a:r>
          </a:p>
          <a:p>
            <a:r>
              <a:rPr lang="de-DE" dirty="0" err="1" smtClean="0"/>
              <a:t>Minimizing</a:t>
            </a:r>
            <a:r>
              <a:rPr lang="de-DE" dirty="0" smtClean="0"/>
              <a:t> F(x) </a:t>
            </a:r>
            <a:r>
              <a:rPr lang="de-DE" dirty="0" err="1" smtClean="0"/>
              <a:t>gives</a:t>
            </a:r>
            <a:r>
              <a:rPr lang="de-DE" dirty="0" smtClean="0"/>
              <a:t>:</a:t>
            </a:r>
          </a:p>
          <a:p>
            <a:r>
              <a:rPr lang="de-DE" dirty="0" smtClean="0"/>
              <a:t>0 = </a:t>
            </a:r>
            <a:r>
              <a:rPr lang="de-DE" i="1" dirty="0" err="1" smtClean="0"/>
              <a:t>dy</a:t>
            </a:r>
            <a:r>
              <a:rPr lang="de-DE" i="1" dirty="0" smtClean="0"/>
              <a:t>/dx F(x) = A*x – b</a:t>
            </a:r>
          </a:p>
          <a:p>
            <a:r>
              <a:rPr lang="de-DE" i="1" dirty="0" smtClean="0"/>
              <a:t>A*x = b </a:t>
            </a:r>
            <a:r>
              <a:rPr lang="de-DE" dirty="0" err="1" smtClean="0"/>
              <a:t>is</a:t>
            </a:r>
            <a:r>
              <a:rPr lang="de-DE" dirty="0" smtClean="0"/>
              <a:t> a linear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.</a:t>
            </a:r>
            <a:endParaRPr lang="de-DE" i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610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608</Words>
  <Application>Microsoft Office PowerPoint</Application>
  <PresentationFormat>Breitbild</PresentationFormat>
  <Paragraphs>100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PARALLEL IMPLEMENTATION OF THE CONJUGATE GRADIENT METHOD USING MESSAGE-PASSING INTERFACE</vt:lpstr>
      <vt:lpstr>Content</vt:lpstr>
      <vt:lpstr>Introduction</vt:lpstr>
      <vt:lpstr>Overview of Message-Passing Interface (MPI)</vt:lpstr>
      <vt:lpstr>Basic MPI Concepts</vt:lpstr>
      <vt:lpstr>Basic MPI Concepts</vt:lpstr>
      <vt:lpstr>Synchronized MPI Communication</vt:lpstr>
      <vt:lpstr>MPI Error Handling</vt:lpstr>
      <vt:lpstr>Conjugate Gradient Method</vt:lpstr>
      <vt:lpstr>Point-to-Point Implementation</vt:lpstr>
      <vt:lpstr>Collective Implementation</vt:lpstr>
      <vt:lpstr>Performance Analysis</vt:lpstr>
      <vt:lpstr>Performance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MESSAGE-PASSING INTERFACE OF THE CONJUGATE GRADIENT METHOD</dc:title>
  <dc:creator>n s</dc:creator>
  <cp:lastModifiedBy>student</cp:lastModifiedBy>
  <cp:revision>30</cp:revision>
  <dcterms:created xsi:type="dcterms:W3CDTF">2017-01-18T16:13:35Z</dcterms:created>
  <dcterms:modified xsi:type="dcterms:W3CDTF">2017-02-09T15:59:08Z</dcterms:modified>
</cp:coreProperties>
</file>