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4" r:id="rId7"/>
    <p:sldId id="263" r:id="rId8"/>
    <p:sldId id="265" r:id="rId9"/>
    <p:sldId id="262" r:id="rId10"/>
    <p:sldId id="261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71" d="100"/>
          <a:sy n="71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22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0439-5E03-4A1F-B68F-BA9667E1C41C}" type="datetimeFigureOut">
              <a:rPr lang="ru-RU" smtClean="0"/>
              <a:pPr/>
              <a:t>03.04.2015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25D5-832F-4C3E-AF4E-91F1EF21B3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6339-3AA3-482A-BD60-FE15BCA81093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4A5A-A02F-4797-8AC4-8EA723BBD107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58D5-2CDC-4E65-B56F-F8755FE6F3A3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693-1C97-4908-9BE1-64D58A871DB0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EA9-969E-4669-9B0B-E7D627F4951C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7B31-2085-4766-8A81-CEC982A6CCED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2D60-3507-47BC-8572-A5B924593C92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3858-E4A9-4352-A14F-2941B68ABC9D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6E26-983E-4B9E-BE4D-10A9A02A05DC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E3AA-BD36-41FB-8301-3F5B711BF16D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FE60-AD48-436A-AA60-28BDBC848A4F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C32E-5533-4BC2-8E5C-12CA6C6E2C02}" type="datetime1">
              <a:rPr lang="ru-RU" smtClean="0"/>
              <a:pPr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Органайзер учебного процесса университета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Лукин </a:t>
            </a:r>
            <a:r>
              <a:rPr lang="ru-RU" sz="2800" dirty="0" err="1" smtClean="0">
                <a:solidFill>
                  <a:srgbClr val="002060"/>
                </a:solidFill>
              </a:rPr>
              <a:t>Елисей</a:t>
            </a:r>
            <a:endParaRPr lang="ru-RU" sz="2800" dirty="0" smtClean="0">
              <a:solidFill>
                <a:srgbClr val="002060"/>
              </a:solidFill>
            </a:endParaRPr>
          </a:p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гр. 941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Z:\home\deo.com\www\images\uni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32656"/>
            <a:ext cx="260985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ЕЛИСЕЙ\Desktop\100645_Webmoney_1406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437112"/>
            <a:ext cx="1728192" cy="12961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Поддержка и модернизация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568863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Проект можно дополнить такими функциями:</a:t>
            </a:r>
          </a:p>
          <a:p>
            <a:pPr lvl="0"/>
            <a:r>
              <a:rPr lang="ru-RU" dirty="0" smtClean="0"/>
              <a:t>Мобильное приложение или мобильная версия сайта;</a:t>
            </a:r>
          </a:p>
          <a:p>
            <a:pPr lvl="0"/>
            <a:r>
              <a:rPr lang="ru-RU" dirty="0" smtClean="0"/>
              <a:t>Автоматическое выставление посещаемости студентов;</a:t>
            </a:r>
          </a:p>
          <a:p>
            <a:pPr lvl="0"/>
            <a:r>
              <a:rPr lang="ru-RU" dirty="0" smtClean="0"/>
              <a:t>Проведение финансовых операций;</a:t>
            </a:r>
          </a:p>
          <a:p>
            <a:pPr lvl="0"/>
            <a:r>
              <a:rPr lang="ru-RU" dirty="0" smtClean="0"/>
              <a:t>Напоминания в виде </a:t>
            </a:r>
            <a:r>
              <a:rPr lang="ru-RU" dirty="0" err="1" smtClean="0"/>
              <a:t>Email</a:t>
            </a:r>
            <a:r>
              <a:rPr lang="ru-RU" dirty="0" smtClean="0"/>
              <a:t> и SMS;</a:t>
            </a:r>
          </a:p>
          <a:p>
            <a:pPr lvl="0"/>
            <a:r>
              <a:rPr lang="ru-RU" dirty="0" smtClean="0"/>
              <a:t>Электронная подпись документов;</a:t>
            </a:r>
          </a:p>
          <a:p>
            <a:pPr lvl="0"/>
            <a:r>
              <a:rPr lang="ru-RU" dirty="0" smtClean="0"/>
              <a:t>Университетский чат;</a:t>
            </a:r>
          </a:p>
          <a:p>
            <a:pPr lvl="0"/>
            <a:r>
              <a:rPr lang="ru-RU" dirty="0" smtClean="0"/>
              <a:t>Формирование различных статистик, отчетов и ведомостей.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6" name="Picture 2" descr="C:\Users\ЕЛИСЕЙ\Desktop\520157-apple_logo_dec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844824"/>
            <a:ext cx="1080120" cy="1080120"/>
          </a:xfrm>
          <a:prstGeom prst="rect">
            <a:avLst/>
          </a:prstGeom>
          <a:noFill/>
        </p:spPr>
      </p:pic>
      <p:pic>
        <p:nvPicPr>
          <p:cNvPr id="1027" name="Picture 3" descr="C:\Users\ЕЛИСЕЙ\Desktop\Android_robot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772816"/>
            <a:ext cx="1042428" cy="1224136"/>
          </a:xfrm>
          <a:prstGeom prst="rect">
            <a:avLst/>
          </a:prstGeom>
          <a:noFill/>
        </p:spPr>
      </p:pic>
      <p:pic>
        <p:nvPicPr>
          <p:cNvPr id="1028" name="Picture 4" descr="C:\Users\ЕЛИСЕЙ\Desktop\12750356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149080"/>
            <a:ext cx="936104" cy="702078"/>
          </a:xfrm>
          <a:prstGeom prst="rect">
            <a:avLst/>
          </a:prstGeom>
          <a:noFill/>
        </p:spPr>
      </p:pic>
      <p:pic>
        <p:nvPicPr>
          <p:cNvPr id="1029" name="Picture 5" descr="C:\Users\ЕЛИСЕЙ\Desktop\Googlemapslogo20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996952"/>
            <a:ext cx="844302" cy="844302"/>
          </a:xfrm>
          <a:prstGeom prst="rect">
            <a:avLst/>
          </a:prstGeom>
          <a:noFill/>
        </p:spPr>
      </p:pic>
      <p:pic>
        <p:nvPicPr>
          <p:cNvPr id="1030" name="Picture 6" descr="C:\Users\ЕЛИСЕЙ\Desktop\yande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4077072"/>
            <a:ext cx="1656184" cy="896021"/>
          </a:xfrm>
          <a:prstGeom prst="rect">
            <a:avLst/>
          </a:prstGeom>
          <a:noFill/>
        </p:spPr>
      </p:pic>
      <p:pic>
        <p:nvPicPr>
          <p:cNvPr id="1032" name="Picture 8" descr="C:\Users\ЕЛИСЕЙ\Desktop\RightSignature-logo-450px-R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5517232"/>
            <a:ext cx="3461470" cy="59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3204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mtClean="0"/>
              <a:t>Цель создания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ru-RU" dirty="0" smtClean="0"/>
              <a:t>Экономия времени и сил работников университета и студентов;</a:t>
            </a:r>
          </a:p>
          <a:p>
            <a:r>
              <a:rPr lang="ru-RU" dirty="0" smtClean="0"/>
              <a:t>Предоставление студентам возможности доступа к различной персональной информации и данных о преподавателях.</a:t>
            </a:r>
            <a:endParaRPr lang="ru-RU" dirty="0"/>
          </a:p>
        </p:txBody>
      </p:sp>
      <p:pic>
        <p:nvPicPr>
          <p:cNvPr id="1026" name="Picture 2" descr="C:\Users\ЕЛИСЕЙ\Desktop\час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88840"/>
            <a:ext cx="2780229" cy="3744416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Преимущества для студентов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5832648" cy="499715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Возможность легко узнать задания лабораторных работ, семинаров, требования, вопросы и сроки сдачи;</a:t>
            </a:r>
          </a:p>
          <a:p>
            <a:pPr lvl="0"/>
            <a:r>
              <a:rPr lang="ru-RU" dirty="0" smtClean="0"/>
              <a:t>Возможность узнать свои оценки, посещаемость и т.д.;</a:t>
            </a:r>
          </a:p>
          <a:p>
            <a:pPr lvl="0"/>
            <a:r>
              <a:rPr lang="ru-RU" dirty="0" smtClean="0"/>
              <a:t>Всегда иметь при себе расписание своих занятий и других событий (отработок, встреч и т.д.);</a:t>
            </a:r>
          </a:p>
          <a:p>
            <a:pPr lvl="0"/>
            <a:r>
              <a:rPr lang="ru-RU" dirty="0" smtClean="0"/>
              <a:t>Возможность просмотреть информацию о преподавателе: какое расписание занятий, консультаций, когда отпуск и т.д.</a:t>
            </a:r>
          </a:p>
        </p:txBody>
      </p:sp>
      <p:pic>
        <p:nvPicPr>
          <p:cNvPr id="4098" name="Picture 2" descr="C:\Users\ЕЛИСЕЙ\Desktop\emkosti-VPS-preimueshest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916832"/>
            <a:ext cx="2520280" cy="3899302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ЕЛИСЕЙ\Desktop\преимущества-памм2-счет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068960"/>
            <a:ext cx="3240360" cy="324036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Преимущества для сотрудников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506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Студенты не будут лишний раз отвлекать и занимать время, так как смогут сами узнать необходимую информацию;</a:t>
            </a:r>
          </a:p>
          <a:p>
            <a:pPr lvl="0"/>
            <a:r>
              <a:rPr lang="ru-RU" dirty="0" smtClean="0"/>
              <a:t>Легко вести журнал посещений и оценок студентов;</a:t>
            </a:r>
          </a:p>
          <a:p>
            <a:pPr lvl="0"/>
            <a:r>
              <a:rPr lang="ru-RU" dirty="0" smtClean="0"/>
              <a:t>Возможность автоматически генерировать различные статистики и отчеты;</a:t>
            </a:r>
          </a:p>
          <a:p>
            <a:pPr lvl="0"/>
            <a:r>
              <a:rPr lang="ru-RU" dirty="0" smtClean="0"/>
              <a:t>Хранение финансовых операций студентов.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Метод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00200"/>
            <a:ext cx="5040560" cy="5257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Проект разрабатывается в виде </a:t>
            </a:r>
            <a:r>
              <a:rPr lang="en-US" dirty="0" smtClean="0"/>
              <a:t>web-</a:t>
            </a:r>
            <a:r>
              <a:rPr lang="uk-UA" dirty="0" err="1" smtClean="0"/>
              <a:t>сайта</a:t>
            </a:r>
            <a:r>
              <a:rPr lang="uk-UA" dirty="0" smtClean="0"/>
              <a:t> с </a:t>
            </a:r>
            <a:r>
              <a:rPr lang="uk-UA" dirty="0" err="1" smtClean="0"/>
              <a:t>использованием</a:t>
            </a:r>
            <a:r>
              <a:rPr lang="uk-UA" dirty="0" smtClean="0"/>
              <a:t> </a:t>
            </a:r>
            <a:r>
              <a:rPr lang="uk-UA" dirty="0" err="1" smtClean="0"/>
              <a:t>языков</a:t>
            </a:r>
            <a:r>
              <a:rPr lang="uk-UA" dirty="0" smtClean="0"/>
              <a:t> </a:t>
            </a:r>
            <a:r>
              <a:rPr lang="en-US" dirty="0" smtClean="0"/>
              <a:t>HTML, CSS, JS, PHP </a:t>
            </a:r>
            <a:r>
              <a:rPr lang="uk-UA" dirty="0" smtClean="0"/>
              <a:t>и </a:t>
            </a:r>
            <a:r>
              <a:rPr lang="en-US" dirty="0" smtClean="0"/>
              <a:t>SQL</a:t>
            </a:r>
            <a:r>
              <a:rPr lang="ru-RU" dirty="0" smtClean="0"/>
              <a:t>, а так же парадигмы ООП и шаблона </a:t>
            </a:r>
            <a:r>
              <a:rPr lang="en-US" dirty="0" smtClean="0"/>
              <a:t>MVC.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Такой выбор позволяет легко реализовывать клиент-серверное взаимодействие и пользовательский интерфейс.</a:t>
            </a:r>
          </a:p>
          <a:p>
            <a:pPr>
              <a:buNone/>
            </a:pPr>
            <a:r>
              <a:rPr lang="ru-RU" dirty="0" smtClean="0"/>
              <a:t>Так же благодаря этому пользователи смогут воспользоваться программой имея лишь компьютер (или ноутбук, планшет, телефон) и доступ в интернет.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ЕЛИСЕЙ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733675" cy="1666875"/>
          </a:xfrm>
          <a:prstGeom prst="rect">
            <a:avLst/>
          </a:prstGeom>
          <a:noFill/>
        </p:spPr>
      </p:pic>
      <p:pic>
        <p:nvPicPr>
          <p:cNvPr id="2051" name="Picture 3" descr="C:\Users\ЕЛИСЕЙ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573016"/>
            <a:ext cx="2099861" cy="1080120"/>
          </a:xfrm>
          <a:prstGeom prst="rect">
            <a:avLst/>
          </a:prstGeom>
          <a:noFill/>
        </p:spPr>
      </p:pic>
      <p:pic>
        <p:nvPicPr>
          <p:cNvPr id="2052" name="Picture 4" descr="C:\Users\ЕЛИСЕЙ\Desktop\j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501008"/>
            <a:ext cx="1152127" cy="1152127"/>
          </a:xfrm>
          <a:prstGeom prst="rect">
            <a:avLst/>
          </a:prstGeom>
          <a:noFill/>
        </p:spPr>
      </p:pic>
      <p:pic>
        <p:nvPicPr>
          <p:cNvPr id="2053" name="Picture 5" descr="C:\Users\ЕЛИСЕЙ\Desktop\PHP-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941168"/>
            <a:ext cx="2358083" cy="1249047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Метод разработки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63722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База данных разработана на </a:t>
            </a:r>
            <a:r>
              <a:rPr lang="en-US" dirty="0" err="1" smtClean="0"/>
              <a:t>MySQL</a:t>
            </a:r>
            <a:r>
              <a:rPr lang="uk-UA" dirty="0" smtClean="0"/>
              <a:t>-</a:t>
            </a:r>
            <a:r>
              <a:rPr lang="uk-UA" dirty="0" err="1" smtClean="0"/>
              <a:t>сервере</a:t>
            </a:r>
            <a:r>
              <a:rPr lang="uk-UA" dirty="0" smtClean="0"/>
              <a:t>.</a:t>
            </a:r>
            <a:r>
              <a:rPr lang="ru-RU" dirty="0" smtClean="0"/>
              <a:t> Это обосновано относительной легкостью её интеграции с </a:t>
            </a:r>
            <a:r>
              <a:rPr lang="en-US" dirty="0" smtClean="0"/>
              <a:t>web-</a:t>
            </a:r>
            <a:r>
              <a:rPr lang="uk-UA" dirty="0" smtClean="0"/>
              <a:t>сайтом.</a:t>
            </a:r>
          </a:p>
          <a:p>
            <a:pPr>
              <a:buNone/>
            </a:pPr>
            <a:r>
              <a:rPr lang="uk-UA" dirty="0" err="1" smtClean="0"/>
              <a:t>Основными</a:t>
            </a:r>
            <a:r>
              <a:rPr lang="uk-UA" dirty="0" smtClean="0"/>
              <a:t> </a:t>
            </a:r>
            <a:r>
              <a:rPr lang="uk-UA" dirty="0" err="1" smtClean="0"/>
              <a:t>требованиями</a:t>
            </a:r>
            <a:r>
              <a:rPr lang="uk-UA" dirty="0" smtClean="0"/>
              <a:t> к БД </a:t>
            </a:r>
            <a:r>
              <a:rPr lang="uk-UA" dirty="0" err="1" smtClean="0"/>
              <a:t>являются</a:t>
            </a:r>
            <a:r>
              <a:rPr lang="uk-UA" dirty="0" smtClean="0"/>
              <a:t> </a:t>
            </a:r>
            <a:r>
              <a:rPr lang="uk-UA" dirty="0" err="1" smtClean="0"/>
              <a:t>безошибочное</a:t>
            </a:r>
            <a:r>
              <a:rPr lang="uk-UA" dirty="0" smtClean="0"/>
              <a:t> </a:t>
            </a:r>
            <a:r>
              <a:rPr lang="uk-UA" dirty="0" err="1" smtClean="0"/>
              <a:t>выполнение</a:t>
            </a:r>
            <a:r>
              <a:rPr lang="uk-UA" dirty="0" smtClean="0"/>
              <a:t> </a:t>
            </a:r>
            <a:r>
              <a:rPr lang="uk-UA" dirty="0" err="1" smtClean="0"/>
              <a:t>запросов</a:t>
            </a:r>
            <a:r>
              <a:rPr lang="uk-UA" dirty="0" smtClean="0"/>
              <a:t> и </a:t>
            </a:r>
            <a:r>
              <a:rPr lang="uk-UA" dirty="0" err="1" smtClean="0"/>
              <a:t>достаточно</a:t>
            </a:r>
            <a:r>
              <a:rPr lang="uk-UA" dirty="0" smtClean="0"/>
              <a:t> </a:t>
            </a:r>
            <a:r>
              <a:rPr lang="uk-UA" dirty="0" err="1" smtClean="0"/>
              <a:t>быстрая</a:t>
            </a:r>
            <a:r>
              <a:rPr lang="uk-UA" dirty="0" smtClean="0"/>
              <a:t> </a:t>
            </a:r>
            <a:r>
              <a:rPr lang="uk-UA" dirty="0" err="1" smtClean="0"/>
              <a:t>скорость</a:t>
            </a:r>
            <a:r>
              <a:rPr lang="uk-UA" dirty="0" smtClean="0"/>
              <a:t>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выполнения</a:t>
            </a:r>
            <a:r>
              <a:rPr lang="uk-UA" dirty="0" smtClean="0"/>
              <a:t> (так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приложение</a:t>
            </a:r>
            <a:r>
              <a:rPr lang="uk-UA" dirty="0" smtClean="0"/>
              <a:t> </a:t>
            </a:r>
            <a:r>
              <a:rPr lang="uk-UA" dirty="0" err="1" smtClean="0"/>
              <a:t>является</a:t>
            </a:r>
            <a:r>
              <a:rPr lang="uk-UA" dirty="0" smtClean="0"/>
              <a:t> </a:t>
            </a:r>
            <a:r>
              <a:rPr lang="uk-UA" dirty="0" err="1" smtClean="0"/>
              <a:t>интерактивным</a:t>
            </a:r>
            <a:r>
              <a:rPr lang="uk-UA" dirty="0" smtClean="0"/>
              <a:t>).</a:t>
            </a:r>
          </a:p>
          <a:p>
            <a:pPr>
              <a:buNone/>
            </a:pPr>
            <a:r>
              <a:rPr lang="uk-UA" dirty="0" err="1" smtClean="0"/>
              <a:t>Требованиями</a:t>
            </a:r>
            <a:r>
              <a:rPr lang="uk-UA" dirty="0" smtClean="0"/>
              <a:t> к серверу БД </a:t>
            </a:r>
            <a:r>
              <a:rPr lang="uk-UA" dirty="0" err="1" smtClean="0"/>
              <a:t>являются</a:t>
            </a:r>
            <a:r>
              <a:rPr lang="uk-UA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uk-UA" dirty="0" err="1" smtClean="0"/>
              <a:t>Достаточно</a:t>
            </a:r>
            <a:r>
              <a:rPr lang="uk-UA" dirty="0" smtClean="0"/>
              <a:t> </a:t>
            </a:r>
            <a:r>
              <a:rPr lang="uk-UA" dirty="0" err="1" smtClean="0"/>
              <a:t>большой</a:t>
            </a:r>
            <a:r>
              <a:rPr lang="uk-UA" dirty="0" smtClean="0"/>
              <a:t> </a:t>
            </a:r>
            <a:r>
              <a:rPr lang="uk-UA" dirty="0" err="1" smtClean="0"/>
              <a:t>объем</a:t>
            </a:r>
            <a:r>
              <a:rPr lang="uk-UA" dirty="0" smtClean="0"/>
              <a:t> </a:t>
            </a:r>
            <a:r>
              <a:rPr lang="uk-UA" dirty="0" err="1" smtClean="0"/>
              <a:t>памяти</a:t>
            </a:r>
            <a:endParaRPr lang="uk-UA" dirty="0" smtClean="0"/>
          </a:p>
          <a:p>
            <a:pPr>
              <a:buFont typeface="Arial" charset="0"/>
              <a:buChar char="•"/>
            </a:pPr>
            <a:r>
              <a:rPr lang="uk-UA" dirty="0" err="1" smtClean="0"/>
              <a:t>Круглосуточная</a:t>
            </a:r>
            <a:r>
              <a:rPr lang="uk-UA" dirty="0" smtClean="0"/>
              <a:t> и </a:t>
            </a:r>
            <a:r>
              <a:rPr lang="uk-UA" dirty="0" err="1" smtClean="0"/>
              <a:t>безотказная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uk-UA" dirty="0" err="1" smtClean="0"/>
              <a:t>даже</a:t>
            </a:r>
            <a:r>
              <a:rPr lang="uk-UA" dirty="0" smtClean="0"/>
              <a:t> при </a:t>
            </a:r>
            <a:r>
              <a:rPr lang="uk-UA" dirty="0" err="1" smtClean="0"/>
              <a:t>большом</a:t>
            </a:r>
            <a:r>
              <a:rPr lang="uk-UA" dirty="0" smtClean="0"/>
              <a:t> </a:t>
            </a:r>
            <a:r>
              <a:rPr lang="uk-UA" dirty="0" err="1" smtClean="0"/>
              <a:t>количестве</a:t>
            </a:r>
            <a:r>
              <a:rPr lang="uk-UA" dirty="0" smtClean="0"/>
              <a:t> </a:t>
            </a:r>
            <a:r>
              <a:rPr lang="uk-UA" dirty="0" err="1" smtClean="0"/>
              <a:t>запросов</a:t>
            </a:r>
            <a:endParaRPr lang="uk-UA" dirty="0" smtClean="0"/>
          </a:p>
          <a:p>
            <a:pPr>
              <a:buFont typeface="Arial" charset="0"/>
              <a:buChar char="•"/>
            </a:pPr>
            <a:endParaRPr lang="uk-UA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 descr="C:\Users\ЕЛИСЕЙ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9384">
            <a:off x="6296788" y="2428071"/>
            <a:ext cx="3024139" cy="1555547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Критерии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5112568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Основными критериями разработки являются простота, надежность и удобство использования программы.</a:t>
            </a:r>
          </a:p>
          <a:p>
            <a:pPr>
              <a:buNone/>
            </a:pPr>
            <a:r>
              <a:rPr lang="ru-RU" dirty="0" smtClean="0"/>
              <a:t>Для интерфейса выбрана сине-бело-серая цветовая гамма. Она является нейтральной и не напрягает зрение пользователя даже при длительном использовании.</a:t>
            </a:r>
            <a:endParaRPr lang="ru-RU" dirty="0"/>
          </a:p>
        </p:txBody>
      </p:sp>
      <p:pic>
        <p:nvPicPr>
          <p:cNvPr id="3074" name="Picture 2" descr="C:\Users\ЕЛИСЕЙ\Desktop\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2816"/>
            <a:ext cx="3312368" cy="1705623"/>
          </a:xfrm>
          <a:prstGeom prst="rect">
            <a:avLst/>
          </a:prstGeom>
          <a:noFill/>
        </p:spPr>
      </p:pic>
      <p:pic>
        <p:nvPicPr>
          <p:cNvPr id="3076" name="Picture 4" descr="C:\Users\ЕЛИСЕЙ\Desktop\мен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933056"/>
            <a:ext cx="3009900" cy="2114550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err="1" smtClean="0"/>
              <a:t>Разделы</a:t>
            </a:r>
            <a:r>
              <a:rPr lang="uk-UA" dirty="0" smtClean="0"/>
              <a:t> и </a:t>
            </a:r>
            <a:r>
              <a:rPr lang="uk-UA" dirty="0" err="1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060848"/>
            <a:ext cx="7200800" cy="47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проекте присутствуют следующие разделы: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Структура университета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Настройки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Пользователи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Студенты 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Финансы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Обучение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Picture 3" descr="C:\Users\ЕЛИСЕЙ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556792"/>
            <a:ext cx="1368152" cy="2157086"/>
          </a:xfrm>
          <a:prstGeom prst="rect">
            <a:avLst/>
          </a:prstGeom>
          <a:noFill/>
        </p:spPr>
      </p:pic>
      <p:pic>
        <p:nvPicPr>
          <p:cNvPr id="4" name="Picture 2" descr="C:\Users\ЕЛИСЕЙ\Desktop\1э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556792"/>
            <a:ext cx="5529833" cy="463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Управление проектом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5509120" cy="41330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 проекте внедрена система прав пользователей и студентов, поэтому управлять им довольно просто. Все пользователи будут иметь доступ лишь к той информации, которая ему нужна. Студенты смогут лишь просматривать личную информация и информацию об университете и преподавателях.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6146" name="Picture 2" descr="C:\Users\ЕЛИСЕЙ\Desktop\рол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3275856" cy="2250189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6" name="Picture 2" descr="C:\Users\ЕЛИСЕЙ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301208"/>
            <a:ext cx="6713119" cy="1364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419</Words>
  <Application>Microsoft Office PowerPoint</Application>
  <PresentationFormat>Экран (4:3)</PresentationFormat>
  <Paragraphs>63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Органайзер учебного процесса университета</vt:lpstr>
      <vt:lpstr>Цель создания</vt:lpstr>
      <vt:lpstr>Преимущества для студентов</vt:lpstr>
      <vt:lpstr>Преимущества для сотрудников</vt:lpstr>
      <vt:lpstr>Метод разработки</vt:lpstr>
      <vt:lpstr>Метод разработки БД</vt:lpstr>
      <vt:lpstr>Критерии разработки</vt:lpstr>
      <vt:lpstr>Разделы и функции</vt:lpstr>
      <vt:lpstr>Управление проектом</vt:lpstr>
      <vt:lpstr>Поддержка и модернизация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Органайзер учебного процесса университета</dc:title>
  <dc:creator>ЕЛИСЕЙ</dc:creator>
  <cp:lastModifiedBy>ЕЛИСЕЙ</cp:lastModifiedBy>
  <cp:revision>114</cp:revision>
  <dcterms:created xsi:type="dcterms:W3CDTF">2015-03-26T09:23:13Z</dcterms:created>
  <dcterms:modified xsi:type="dcterms:W3CDTF">2015-04-03T09:48:50Z</dcterms:modified>
</cp:coreProperties>
</file>