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1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S Forecasting in Retail (theory)" id="{2477758A-AE21-4C62-8CEF-C0F7DF5A62BF}">
          <p14:sldIdLst>
            <p14:sldId id="271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8" autoAdjust="0"/>
    <p:restoredTop sz="95405" autoAdjust="0"/>
  </p:normalViewPr>
  <p:slideViewPr>
    <p:cSldViewPr snapToGrid="0" snapToObjects="1">
      <p:cViewPr varScale="1">
        <p:scale>
          <a:sx n="87" d="100"/>
          <a:sy n="87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C6FB-7BDE-444D-9BDF-5C1FD364A095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FC9AA-0639-A048-9C95-599DD433D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На самом</a:t>
                </a:r>
                <a:r>
                  <a:rPr lang="ru-RU" baseline="0" dirty="0"/>
                  <a:t> деле оценка такая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</a:t>
                </a:r>
                <a:r>
                  <a:rPr lang="ru-RU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ru-RU" dirty="0"/>
                  <a:t> - показатель</a:t>
                </a:r>
                <a:r>
                  <a:rPr lang="ru-RU" baseline="0" dirty="0"/>
                  <a:t> экспоненты при оценке хвоста разложения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до</a:t>
                </a:r>
                <a:r>
                  <a:rPr lang="ru-RU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члена по формуле Тейлора</a:t>
                </a:r>
              </a:p>
              <a:p>
                <a:endParaRPr lang="ru-RU" dirty="0"/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Решение оптимизационной задачи:</a:t>
                </a:r>
              </a:p>
              <a:p>
                <a:pPr lvl="0"/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воспользуемся разложением Тейлора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sup>
                          </m:s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sup>
                          </m:sSup>
                        </m:e>
                      </m:nary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𝜃𝜆</m:t>
                          </m:r>
                        </m:sup>
                      </m:sSup>
                      <m:sSup>
                        <m:sSup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sup>
                      </m:sSup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𝜃𝜆</m:t>
                          </m:r>
                        </m:sup>
                      </m:sSup>
                      <m:sSup>
                        <m:sSup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sup>
                      </m:sSup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параметр, зависящий от </a:t>
                </a:r>
                <a14:m>
                  <m:oMath xmlns:m="http://schemas.openxmlformats.org/officeDocument/2006/math"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подставим в оптимизационную задачу: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</m:func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&gt;0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2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!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𝜆</m:t>
                                          </m:r>
                                        </m:sub>
                                      </m:sSub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</m:func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12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</m:func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unc>
                        <m:func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</m:func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d>
                        <m:d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func>
                            <m:func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2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</m:func>
                        </m:num>
                        <m:den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𝜕𝜆</m:t>
                          </m:r>
                        </m:den>
                      </m:f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den>
                      </m:f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0≤</m:t>
                            </m:r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&lt;</m:t>
                        </m:r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это количество дней, где был ненулевой остаток и при этом не весь остаток был распродан, но при этом остаток на складе был равен 1.</a:t>
                </a:r>
                <a:endParaRPr lang="ru-R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 самом</a:t>
                </a:r>
                <a:r>
                  <a:rPr lang="ru-RU" baseline="0" dirty="0" smtClean="0"/>
                  <a:t> деле оценка такая</a:t>
                </a:r>
              </a:p>
              <a:p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𝜆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(∑_(𝑖:〖0≤𝑘〗_𝑖≤𝑚_𝑖)▒𝑘_𝑖 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_(〖0≤𝑘〗_𝑖&lt;𝑚_𝑖 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∑_(𝑖:𝑘_𝑖= 𝑚_𝑖&gt;0)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▒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(1−𝜃_(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𝑖, 𝜆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ru-RU" dirty="0" smtClean="0"/>
              </a:p>
              <a:p>
                <a:r>
                  <a:rPr lang="ru-RU" dirty="0" smtClean="0"/>
                  <a:t>Где</a:t>
                </a:r>
                <a:r>
                  <a:rPr lang="ru-RU" baseline="0" dirty="0" smtClean="0"/>
                  <a:t>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𝑖, 𝜆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ru-RU" dirty="0" smtClean="0"/>
                  <a:t> - показатель</a:t>
                </a:r>
                <a:r>
                  <a:rPr lang="ru-RU" baseline="0" dirty="0" smtClean="0"/>
                  <a:t> экспоненты при оценке хвоста разложения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𝑒^𝜆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</a:t>
                </a:r>
                <a:r>
                  <a:rPr lang="ru-RU" baseline="0" dirty="0" smtClean="0"/>
                  <a:t>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𝑚_𝑖</a:t>
                </a:r>
                <a:r>
                  <a:rPr lang="en-US" dirty="0" smtClean="0"/>
                  <a:t> </a:t>
                </a:r>
                <a:r>
                  <a:rPr lang="ru-RU" dirty="0" smtClean="0"/>
                  <a:t>члена по формуле Тейлора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6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06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Реальные продажи</a:t>
            </a:r>
            <a:r>
              <a:rPr lang="ru-RU" baseline="0" dirty="0"/>
              <a:t> и восстановленный спрос в зависимости от разных оценок параметра </a:t>
            </a:r>
            <a:r>
              <a:rPr lang="en-US" baseline="0" dirty="0"/>
              <a:t>\alpha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4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5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37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408632"/>
            <a:ext cx="2515438" cy="338554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635255" y="439408"/>
            <a:ext cx="6054720" cy="276999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2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1" y="2287152"/>
            <a:ext cx="8232776" cy="2283702"/>
          </a:xfrm>
        </p:spPr>
        <p:txBody>
          <a:bodyPr wrap="square"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4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41483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7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97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1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D1C0-9DFE-9A46-B7EF-34DA9CA5E316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16522" y="357120"/>
            <a:ext cx="8405446" cy="523220"/>
          </a:xfrm>
        </p:spPr>
        <p:txBody>
          <a:bodyPr/>
          <a:lstStyle/>
          <a:p>
            <a:pPr algn="ctr"/>
            <a:r>
              <a:rPr lang="en-US" sz="2800" dirty="0"/>
              <a:t>DEMAND extrapolation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7379" y="150353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7380" y="2252068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Sales</a:t>
            </a:r>
            <a:endParaRPr lang="ru-RU" sz="135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77536" y="225150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…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755950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7073" y="1831861"/>
            <a:ext cx="11805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4173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5296" y="1831861"/>
            <a:ext cx="11805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72396" y="2025400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3518" y="1815900"/>
            <a:ext cx="11805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366173" y="283400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380" y="2839785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Inventory</a:t>
            </a:r>
            <a:endParaRPr lang="ru-RU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498742" y="336349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</a:t>
            </a:r>
            <a:r>
              <a:rPr lang="ru-RU" dirty="0"/>
              <a:t>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8743" y="4112027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Продажи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388900" y="411146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…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767314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8436" y="3691821"/>
            <a:ext cx="11805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25536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6659" y="3691821"/>
            <a:ext cx="11805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72396" y="3884228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33518" y="3674728"/>
            <a:ext cx="11805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377536" y="469396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87379" y="4699744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Inventory</a:t>
            </a:r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1110112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714019" y="377854"/>
            <a:ext cx="7975956" cy="400110"/>
          </a:xfrm>
        </p:spPr>
        <p:txBody>
          <a:bodyPr/>
          <a:lstStyle/>
          <a:p>
            <a:pPr algn="ctr"/>
            <a:r>
              <a:rPr lang="en-US" sz="2000" dirty="0"/>
              <a:t>Model of BIRTH and DEATH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24424" y="861199"/>
                <a:ext cx="8232776" cy="2517099"/>
              </a:xfrm>
            </p:spPr>
            <p:txBody>
              <a:bodyPr/>
              <a:lstStyle/>
              <a:p>
                <a:r>
                  <a:rPr lang="en-US" sz="2400" dirty="0"/>
                  <a:t>Volume of demand in different time moments </a:t>
                </a:r>
                <a:r>
                  <a:rPr lang="ru-RU" sz="2400" dirty="0"/>
                  <a:t>– </a:t>
                </a:r>
                <a:r>
                  <a:rPr lang="en-US" sz="2400" dirty="0"/>
                  <a:t>random variable</a:t>
                </a:r>
                <a:endParaRPr lang="ru-RU" sz="2400" dirty="0"/>
              </a:p>
              <a:p>
                <a:r>
                  <a:rPr lang="en-US" sz="2400" dirty="0"/>
                  <a:t>Probability to sale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pieces</a:t>
                </a:r>
                <a:r>
                  <a:rPr lang="ru-RU" sz="2400" dirty="0"/>
                  <a:t> </a:t>
                </a:r>
                <a:r>
                  <a:rPr lang="en-US" sz="2400" dirty="0"/>
                  <a:t>via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days (with infinite stock</a:t>
                </a:r>
                <a:r>
                  <a:rPr lang="ru-RU" sz="2400" dirty="0"/>
                  <a:t>) </a:t>
                </a:r>
                <a:r>
                  <a:rPr lang="en-US" sz="2400" dirty="0"/>
                  <a:t>– is </a:t>
                </a:r>
                <a:r>
                  <a:rPr lang="ru-RU" sz="2400" dirty="0"/>
                  <a:t> (</a:t>
                </a:r>
                <a:r>
                  <a:rPr lang="en-US" sz="2400" dirty="0"/>
                  <a:t>Poisson </a:t>
                </a:r>
                <a:r>
                  <a:rPr lang="en-US" sz="2400" dirty="0" err="1"/>
                  <a:t>distirbution</a:t>
                </a:r>
                <a:r>
                  <a:rPr lang="ru-RU" sz="2400" dirty="0"/>
                  <a:t>)</a:t>
                </a:r>
              </a:p>
              <a:p>
                <a:pPr marL="27432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24424" y="861199"/>
                <a:ext cx="8232776" cy="2517099"/>
              </a:xfrm>
              <a:blipFill rotWithShape="0">
                <a:blip r:embed="rId2"/>
                <a:stretch>
                  <a:fillRect l="-962" t="-14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0164"/>
              </p:ext>
            </p:extLst>
          </p:nvPr>
        </p:nvGraphicFramePr>
        <p:xfrm>
          <a:off x="1604175" y="4415826"/>
          <a:ext cx="6096001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…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82589" y="4205685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3712" y="3996185"/>
            <a:ext cx="11949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0812" y="4205685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1935" y="3996185"/>
            <a:ext cx="11949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99035" y="4189724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60157" y="3980224"/>
            <a:ext cx="11949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4389" y="4963802"/>
                <a:ext cx="4531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Item 2: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ru-R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=0.4231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89" y="4963802"/>
                <a:ext cx="45314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11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14019" y="5845287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Спрос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31991"/>
              </p:ext>
            </p:extLst>
          </p:nvPr>
        </p:nvGraphicFramePr>
        <p:xfrm>
          <a:off x="1604175" y="584472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4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5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…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982589" y="563458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3712" y="5368648"/>
            <a:ext cx="11949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0812" y="563458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1935" y="5368648"/>
            <a:ext cx="11949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87672" y="5617488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8794" y="5351555"/>
            <a:ext cx="11949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Purchase Date</a:t>
            </a:r>
            <a:endParaRPr lang="ru-RU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4423" y="3574795"/>
                <a:ext cx="4531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Item 1: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3" y="3574795"/>
                <a:ext cx="45314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7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29054" y="4402020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Спрос</a:t>
            </a:r>
          </a:p>
        </p:txBody>
      </p:sp>
    </p:spTree>
    <p:extLst>
      <p:ext uri="{BB962C8B-B14F-4D97-AF65-F5344CB8AC3E}">
        <p14:creationId xmlns:p14="http://schemas.microsoft.com/office/powerpoint/2010/main" val="13067778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81621" y="347076"/>
            <a:ext cx="8651363" cy="461665"/>
          </a:xfrm>
        </p:spPr>
        <p:txBody>
          <a:bodyPr/>
          <a:lstStyle/>
          <a:p>
            <a:pPr algn="ctr"/>
            <a:r>
              <a:rPr lang="en-US" sz="2400" dirty="0"/>
              <a:t>DEMAND extrapolation</a:t>
            </a:r>
            <a:r>
              <a:rPr lang="ru-RU" sz="2400" dirty="0"/>
              <a:t>: </a:t>
            </a:r>
            <a:r>
              <a:rPr lang="en-US" sz="2400" dirty="0"/>
              <a:t>Model of BIRTH and DEATH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81622" y="1045340"/>
                <a:ext cx="8232776" cy="54599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– volume of inventory in an outlet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</a:t>
                </a:r>
                <a:r>
                  <a:rPr lang="en-US" sz="2000" dirty="0"/>
                  <a:t>amount of sold pieces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sz="2000" dirty="0"/>
                  <a:t> -</a:t>
                </a:r>
                <a:r>
                  <a:rPr lang="en-US" sz="2000" dirty="0"/>
                  <a:t> probability to sell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pieces</a:t>
                </a:r>
                <a:r>
                  <a:rPr lang="ru-RU" sz="2000" dirty="0"/>
                  <a:t> </a:t>
                </a:r>
                <a:r>
                  <a:rPr lang="en-US" sz="2000" dirty="0"/>
                  <a:t>with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pieces in inventory </a:t>
                </a:r>
                <a:endParaRPr lang="ru-RU" sz="2000" dirty="0"/>
              </a:p>
              <a:p>
                <a:endParaRPr lang="ru-RU" sz="2000" dirty="0"/>
              </a:p>
              <a:p>
                <a:endParaRPr lang="ru-RU" sz="2000" dirty="0"/>
              </a:p>
              <a:p>
                <a:endParaRPr lang="ru-RU" sz="2000" dirty="0"/>
              </a:p>
              <a:p>
                <a:endParaRPr lang="ru-RU" sz="2000" dirty="0"/>
              </a:p>
              <a:p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How to estimate parameter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𝑖𝑛𝑡𝑒𝑛𝑠𝑖𝑡𝑦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𝑑𝑒𝑚𝑎𝑛𝑑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1"/>
                <a:r>
                  <a:rPr lang="en-US" sz="1800" dirty="0"/>
                  <a:t>You need big history of TS</a:t>
                </a:r>
                <a:endParaRPr lang="ru-RU" sz="1800" dirty="0"/>
              </a:p>
              <a:p>
                <a:pPr lvl="1"/>
                <a:r>
                  <a:rPr lang="en-US" sz="1800" dirty="0"/>
                  <a:t>You can only estimate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approximately</a:t>
                </a:r>
              </a:p>
              <a:p>
                <a:pPr lvl="1"/>
                <a:r>
                  <a:rPr lang="en-US" sz="1800" dirty="0"/>
                  <a:t>You need to correct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sz="1800" dirty="0"/>
                  <a:t> </a:t>
                </a:r>
                <a:r>
                  <a:rPr lang="en-US" sz="1800" dirty="0"/>
                  <a:t>for each period of time series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81622" y="1045340"/>
                <a:ext cx="8232776" cy="5459956"/>
              </a:xfrm>
              <a:blipFill rotWithShape="0">
                <a:blip r:embed="rId2"/>
                <a:stretch>
                  <a:fillRect l="-740" t="-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50668" y="2386420"/>
                <a:ext cx="3556347" cy="1233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ru-RU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35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13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ru-RU" sz="135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350" b="0" i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 или 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</m:e>
                            <m:e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135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35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35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135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135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135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35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68" y="2386420"/>
                <a:ext cx="3556347" cy="1233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7772" y="5981617"/>
            <a:ext cx="681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Processes of birth and death</a:t>
            </a:r>
            <a:r>
              <a:rPr lang="ru-RU" dirty="0"/>
              <a:t> http://sci.alnam.ru/book_otsp.php?id=58</a:t>
            </a:r>
          </a:p>
        </p:txBody>
      </p:sp>
    </p:spTree>
    <p:extLst>
      <p:ext uri="{BB962C8B-B14F-4D97-AF65-F5344CB8AC3E}">
        <p14:creationId xmlns:p14="http://schemas.microsoft.com/office/powerpoint/2010/main" val="3815060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73260" y="393242"/>
            <a:ext cx="6054720" cy="369332"/>
          </a:xfrm>
        </p:spPr>
        <p:txBody>
          <a:bodyPr/>
          <a:lstStyle/>
          <a:p>
            <a:r>
              <a:rPr lang="en-US" sz="1800" dirty="0"/>
              <a:t>ML Estimation of demand intensity</a:t>
            </a:r>
            <a:endParaRPr lang="ru-RU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457199" y="1224709"/>
                <a:ext cx="8232776" cy="19175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dirty="0"/>
                  <a:t> - </a:t>
                </a:r>
                <a:r>
                  <a:rPr lang="en-US" sz="2000" dirty="0"/>
                  <a:t>total sales in a outlet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 </a:t>
                </a:r>
                <a:r>
                  <a:rPr lang="en-US" sz="2000" dirty="0"/>
                  <a:t>number of days</a:t>
                </a:r>
                <a:r>
                  <a:rPr lang="ru-RU" sz="2000" dirty="0"/>
                  <a:t>, </a:t>
                </a:r>
                <a:r>
                  <a:rPr lang="en-US" sz="2000" dirty="0"/>
                  <a:t>when demand is less than inventory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</m:oMath>
                </a14:m>
                <a:r>
                  <a:rPr lang="en-US" sz="2000" dirty="0"/>
                  <a:t>- number of days</a:t>
                </a:r>
                <a:r>
                  <a:rPr lang="ru-RU" sz="2000" dirty="0"/>
                  <a:t>, </a:t>
                </a:r>
                <a:r>
                  <a:rPr lang="en-US" sz="2000" dirty="0"/>
                  <a:t>when demand equals inventory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- inventory amount in say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– maximal inventory for the whole history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457199" y="1224709"/>
                <a:ext cx="8232776" cy="1917576"/>
              </a:xfrm>
              <a:blipFill rotWithShape="0">
                <a:blip r:embed="rId3"/>
                <a:stretch>
                  <a:fillRect l="-666" t="-25159" b="-54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3785" y="3423298"/>
                <a:ext cx="9050215" cy="796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ru-RU" sz="200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ru-RU" sz="200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5" y="3423298"/>
                <a:ext cx="9050215" cy="7964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4221756"/>
                <a:ext cx="7448406" cy="196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Solution</a:t>
                </a:r>
                <a:r>
                  <a:rPr lang="ru-RU" sz="2400" dirty="0"/>
                  <a:t>: </a:t>
                </a:r>
                <a:endParaRPr lang="ru-RU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en-US" sz="2400" dirty="0"/>
                  <a:t>where</a:t>
                </a:r>
                <a:r>
                  <a:rPr lang="ru-RU" sz="2400" dirty="0"/>
                  <a:t> </a:t>
                </a:r>
                <a:endParaRPr lang="en-US" sz="24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  [0,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21756"/>
                <a:ext cx="7448406" cy="1965538"/>
              </a:xfrm>
              <a:prstGeom prst="rect">
                <a:avLst/>
              </a:prstGeom>
              <a:blipFill rotWithShape="0">
                <a:blip r:embed="rId5"/>
                <a:stretch>
                  <a:fillRect l="-1227" t="-2484" b="-34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676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416052" y="347076"/>
            <a:ext cx="6054720" cy="461665"/>
          </a:xfrm>
        </p:spPr>
        <p:txBody>
          <a:bodyPr/>
          <a:lstStyle/>
          <a:p>
            <a:pPr algn="ctr"/>
            <a:r>
              <a:rPr lang="en-US" sz="2400" dirty="0"/>
              <a:t>Intensity of DEMAND VS MEAN SALES</a:t>
            </a:r>
            <a:endParaRPr lang="ru-R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8" y="1168250"/>
            <a:ext cx="8464097" cy="46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86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546229" y="352729"/>
            <a:ext cx="6054720" cy="461665"/>
          </a:xfrm>
        </p:spPr>
        <p:txBody>
          <a:bodyPr/>
          <a:lstStyle/>
          <a:p>
            <a:pPr algn="ctr"/>
            <a:r>
              <a:rPr lang="en-US" sz="2400" dirty="0"/>
              <a:t>EXTRAPOLATED DEMAND VS SALES</a:t>
            </a:r>
            <a:endParaRPr lang="ru-RU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26286" y="814395"/>
            <a:ext cx="8050206" cy="58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89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16008</TotalTime>
  <Words>471</Words>
  <Application>Microsoft Office PowerPoint</Application>
  <PresentationFormat>On-screen Show (4:3)</PresentationFormat>
  <Paragraphs>172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Alexey Dral</dc:creator>
  <cp:lastModifiedBy>Alexey Romanenko</cp:lastModifiedBy>
  <cp:revision>420</cp:revision>
  <dcterms:created xsi:type="dcterms:W3CDTF">2014-02-09T18:22:24Z</dcterms:created>
  <dcterms:modified xsi:type="dcterms:W3CDTF">2017-10-02T07:08:18Z</dcterms:modified>
</cp:coreProperties>
</file>