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5" r:id="rId6"/>
    <p:sldId id="266" r:id="rId7"/>
    <p:sldId id="267" r:id="rId8"/>
    <p:sldId id="269" r:id="rId9"/>
    <p:sldId id="270" r:id="rId10"/>
    <p:sldId id="276" r:id="rId11"/>
    <p:sldId id="275" r:id="rId12"/>
    <p:sldId id="274"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uild.kiva.org/" TargetMode="External"/><Relationship Id="rId2" Type="http://schemas.openxmlformats.org/officeDocument/2006/relationships/hyperlink" Target="https://www.kiva.org/about" TargetMode="External"/><Relationship Id="rId1" Type="http://schemas.openxmlformats.org/officeDocument/2006/relationships/slideLayout" Target="../slideLayouts/slideLayout2.xml"/><Relationship Id="rId6" Type="http://schemas.openxmlformats.org/officeDocument/2006/relationships/hyperlink" Target="https://www.google.com/url?q=https://stat.duke.edu/resources/datasets/kiva-loans&amp;sa=D&amp;source=hangouts&amp;ust=1521603307588000&amp;usg=AFQjCNGJ58A5ooffUTrDPShmNCvRjTnxMA" TargetMode="External"/><Relationship Id="rId5" Type="http://schemas.openxmlformats.org/officeDocument/2006/relationships/hyperlink" Target="http://databank.worldbank.org/data/home.aspx" TargetMode="External"/><Relationship Id="rId4" Type="http://schemas.openxmlformats.org/officeDocument/2006/relationships/hyperlink" Target="https://www.census.gov/popclock/"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681-DC2B-4DEF-9519-634EDB82C1CC}"/>
              </a:ext>
            </a:extLst>
          </p:cNvPr>
          <p:cNvSpPr>
            <a:spLocks noGrp="1"/>
          </p:cNvSpPr>
          <p:nvPr>
            <p:ph type="ctrTitle"/>
          </p:nvPr>
        </p:nvSpPr>
        <p:spPr/>
        <p:txBody>
          <a:bodyPr/>
          <a:lstStyle/>
          <a:p>
            <a:r>
              <a:rPr lang="en-US" dirty="0"/>
              <a:t>Kiva Loans</a:t>
            </a:r>
          </a:p>
        </p:txBody>
      </p:sp>
      <p:sp>
        <p:nvSpPr>
          <p:cNvPr id="3" name="Subtitle 2">
            <a:extLst>
              <a:ext uri="{FF2B5EF4-FFF2-40B4-BE49-F238E27FC236}">
                <a16:creationId xmlns:a16="http://schemas.microsoft.com/office/drawing/2014/main" id="{3DD41058-E7BF-4DED-AA87-4A81BC8DFD6E}"/>
              </a:ext>
            </a:extLst>
          </p:cNvPr>
          <p:cNvSpPr>
            <a:spLocks noGrp="1"/>
          </p:cNvSpPr>
          <p:nvPr>
            <p:ph type="subTitle" idx="1"/>
          </p:nvPr>
        </p:nvSpPr>
        <p:spPr/>
        <p:txBody>
          <a:bodyPr/>
          <a:lstStyle/>
          <a:p>
            <a:r>
              <a:rPr lang="en-US" dirty="0"/>
              <a:t>Exploratory analysis</a:t>
            </a:r>
          </a:p>
        </p:txBody>
      </p:sp>
    </p:spTree>
    <p:extLst>
      <p:ext uri="{BB962C8B-B14F-4D97-AF65-F5344CB8AC3E}">
        <p14:creationId xmlns:p14="http://schemas.microsoft.com/office/powerpoint/2010/main" val="190227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10578937" cy="682399"/>
          </a:xfrm>
        </p:spPr>
        <p:txBody>
          <a:bodyPr vert="horz" lIns="91440" tIns="45720" rIns="91440" bIns="45720" rtlCol="0" anchor="t">
            <a:noAutofit/>
          </a:bodyPr>
          <a:lstStyle/>
          <a:p>
            <a:r>
              <a:rPr lang="en-US" sz="2800" b="1" u="sng" dirty="0"/>
              <a:t>Philippines Analysis</a:t>
            </a:r>
          </a:p>
        </p:txBody>
      </p:sp>
      <p:pic>
        <p:nvPicPr>
          <p:cNvPr id="3" name="Picture 2">
            <a:extLst>
              <a:ext uri="{FF2B5EF4-FFF2-40B4-BE49-F238E27FC236}">
                <a16:creationId xmlns:a16="http://schemas.microsoft.com/office/drawing/2014/main" id="{000297D3-67EA-4CB4-BF52-2B7A5FDACB6C}"/>
              </a:ext>
            </a:extLst>
          </p:cNvPr>
          <p:cNvPicPr>
            <a:picLocks noChangeAspect="1"/>
          </p:cNvPicPr>
          <p:nvPr/>
        </p:nvPicPr>
        <p:blipFill>
          <a:blip r:embed="rId2"/>
          <a:stretch>
            <a:fillRect/>
          </a:stretch>
        </p:blipFill>
        <p:spPr>
          <a:xfrm>
            <a:off x="165571" y="1024567"/>
            <a:ext cx="6645584" cy="2977001"/>
          </a:xfrm>
          <a:prstGeom prst="rect">
            <a:avLst/>
          </a:prstGeom>
        </p:spPr>
      </p:pic>
      <p:pic>
        <p:nvPicPr>
          <p:cNvPr id="5" name="Picture 4">
            <a:extLst>
              <a:ext uri="{FF2B5EF4-FFF2-40B4-BE49-F238E27FC236}">
                <a16:creationId xmlns:a16="http://schemas.microsoft.com/office/drawing/2014/main" id="{359010AE-1EAC-4183-A1EE-0E5C4A6D5022}"/>
              </a:ext>
            </a:extLst>
          </p:cNvPr>
          <p:cNvPicPr>
            <a:picLocks noChangeAspect="1"/>
          </p:cNvPicPr>
          <p:nvPr/>
        </p:nvPicPr>
        <p:blipFill>
          <a:blip r:embed="rId3"/>
          <a:stretch>
            <a:fillRect/>
          </a:stretch>
        </p:blipFill>
        <p:spPr>
          <a:xfrm>
            <a:off x="179319" y="4256506"/>
            <a:ext cx="6631836" cy="2564515"/>
          </a:xfrm>
          <a:prstGeom prst="rect">
            <a:avLst/>
          </a:prstGeom>
        </p:spPr>
      </p:pic>
      <p:pic>
        <p:nvPicPr>
          <p:cNvPr id="7" name="Picture 6">
            <a:extLst>
              <a:ext uri="{FF2B5EF4-FFF2-40B4-BE49-F238E27FC236}">
                <a16:creationId xmlns:a16="http://schemas.microsoft.com/office/drawing/2014/main" id="{D7EC67B6-DE95-4947-8EF9-84374B9825FE}"/>
              </a:ext>
            </a:extLst>
          </p:cNvPr>
          <p:cNvPicPr>
            <a:picLocks noChangeAspect="1"/>
          </p:cNvPicPr>
          <p:nvPr/>
        </p:nvPicPr>
        <p:blipFill>
          <a:blip r:embed="rId4"/>
          <a:stretch>
            <a:fillRect/>
          </a:stretch>
        </p:blipFill>
        <p:spPr>
          <a:xfrm>
            <a:off x="7055909" y="4256505"/>
            <a:ext cx="5058036" cy="2564515"/>
          </a:xfrm>
          <a:prstGeom prst="rect">
            <a:avLst/>
          </a:prstGeom>
        </p:spPr>
      </p:pic>
      <p:pic>
        <p:nvPicPr>
          <p:cNvPr id="12" name="Picture 11">
            <a:extLst>
              <a:ext uri="{FF2B5EF4-FFF2-40B4-BE49-F238E27FC236}">
                <a16:creationId xmlns:a16="http://schemas.microsoft.com/office/drawing/2014/main" id="{4A57C8AF-7E72-4BA0-AA74-ACE70D016B59}"/>
              </a:ext>
            </a:extLst>
          </p:cNvPr>
          <p:cNvPicPr>
            <a:picLocks noChangeAspect="1"/>
          </p:cNvPicPr>
          <p:nvPr/>
        </p:nvPicPr>
        <p:blipFill>
          <a:blip r:embed="rId5"/>
          <a:stretch>
            <a:fillRect/>
          </a:stretch>
        </p:blipFill>
        <p:spPr>
          <a:xfrm>
            <a:off x="7000120" y="1000497"/>
            <a:ext cx="5113825" cy="3001071"/>
          </a:xfrm>
          <a:prstGeom prst="rect">
            <a:avLst/>
          </a:prstGeom>
        </p:spPr>
      </p:pic>
    </p:spTree>
    <p:extLst>
      <p:ext uri="{BB962C8B-B14F-4D97-AF65-F5344CB8AC3E}">
        <p14:creationId xmlns:p14="http://schemas.microsoft.com/office/powerpoint/2010/main" val="253267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10578937" cy="682399"/>
          </a:xfrm>
        </p:spPr>
        <p:txBody>
          <a:bodyPr vert="horz" lIns="91440" tIns="45720" rIns="91440" bIns="45720" rtlCol="0" anchor="t">
            <a:noAutofit/>
          </a:bodyPr>
          <a:lstStyle/>
          <a:p>
            <a:r>
              <a:rPr lang="en-US" sz="2800" b="1" u="sng" dirty="0"/>
              <a:t>Kenya Analysis</a:t>
            </a:r>
          </a:p>
        </p:txBody>
      </p:sp>
      <p:pic>
        <p:nvPicPr>
          <p:cNvPr id="3" name="Picture 2">
            <a:extLst>
              <a:ext uri="{FF2B5EF4-FFF2-40B4-BE49-F238E27FC236}">
                <a16:creationId xmlns:a16="http://schemas.microsoft.com/office/drawing/2014/main" id="{A36F6D9B-2890-4762-90C3-A2F6CECE8C90}"/>
              </a:ext>
            </a:extLst>
          </p:cNvPr>
          <p:cNvPicPr>
            <a:picLocks noChangeAspect="1"/>
          </p:cNvPicPr>
          <p:nvPr/>
        </p:nvPicPr>
        <p:blipFill>
          <a:blip r:embed="rId2"/>
          <a:stretch>
            <a:fillRect/>
          </a:stretch>
        </p:blipFill>
        <p:spPr>
          <a:xfrm>
            <a:off x="165571" y="1024567"/>
            <a:ext cx="6645584" cy="2945224"/>
          </a:xfrm>
          <a:prstGeom prst="rect">
            <a:avLst/>
          </a:prstGeom>
        </p:spPr>
      </p:pic>
      <p:pic>
        <p:nvPicPr>
          <p:cNvPr id="5" name="Picture 4">
            <a:extLst>
              <a:ext uri="{FF2B5EF4-FFF2-40B4-BE49-F238E27FC236}">
                <a16:creationId xmlns:a16="http://schemas.microsoft.com/office/drawing/2014/main" id="{0054D65B-A55F-4D58-924E-CFE7A5648BCE}"/>
              </a:ext>
            </a:extLst>
          </p:cNvPr>
          <p:cNvPicPr>
            <a:picLocks noChangeAspect="1"/>
          </p:cNvPicPr>
          <p:nvPr/>
        </p:nvPicPr>
        <p:blipFill>
          <a:blip r:embed="rId3"/>
          <a:stretch>
            <a:fillRect/>
          </a:stretch>
        </p:blipFill>
        <p:spPr>
          <a:xfrm>
            <a:off x="165571" y="4256506"/>
            <a:ext cx="6645584" cy="2569831"/>
          </a:xfrm>
          <a:prstGeom prst="rect">
            <a:avLst/>
          </a:prstGeom>
        </p:spPr>
      </p:pic>
      <p:pic>
        <p:nvPicPr>
          <p:cNvPr id="7" name="Picture 6">
            <a:extLst>
              <a:ext uri="{FF2B5EF4-FFF2-40B4-BE49-F238E27FC236}">
                <a16:creationId xmlns:a16="http://schemas.microsoft.com/office/drawing/2014/main" id="{9B5287C9-4B52-4728-B9E2-4E300B541583}"/>
              </a:ext>
            </a:extLst>
          </p:cNvPr>
          <p:cNvPicPr>
            <a:picLocks noChangeAspect="1"/>
          </p:cNvPicPr>
          <p:nvPr/>
        </p:nvPicPr>
        <p:blipFill>
          <a:blip r:embed="rId4"/>
          <a:stretch>
            <a:fillRect/>
          </a:stretch>
        </p:blipFill>
        <p:spPr>
          <a:xfrm>
            <a:off x="7055909" y="4256505"/>
            <a:ext cx="5058036" cy="2569831"/>
          </a:xfrm>
          <a:prstGeom prst="rect">
            <a:avLst/>
          </a:prstGeom>
        </p:spPr>
      </p:pic>
      <p:pic>
        <p:nvPicPr>
          <p:cNvPr id="11" name="Picture 10">
            <a:extLst>
              <a:ext uri="{FF2B5EF4-FFF2-40B4-BE49-F238E27FC236}">
                <a16:creationId xmlns:a16="http://schemas.microsoft.com/office/drawing/2014/main" id="{B3E2055E-BEF7-4C2F-9DBD-289D6882DCA7}"/>
              </a:ext>
            </a:extLst>
          </p:cNvPr>
          <p:cNvPicPr>
            <a:picLocks noChangeAspect="1"/>
          </p:cNvPicPr>
          <p:nvPr/>
        </p:nvPicPr>
        <p:blipFill>
          <a:blip r:embed="rId5"/>
          <a:stretch>
            <a:fillRect/>
          </a:stretch>
        </p:blipFill>
        <p:spPr>
          <a:xfrm>
            <a:off x="7036133" y="1024568"/>
            <a:ext cx="5077812" cy="2945224"/>
          </a:xfrm>
          <a:prstGeom prst="rect">
            <a:avLst/>
          </a:prstGeom>
        </p:spPr>
      </p:pic>
    </p:spTree>
    <p:extLst>
      <p:ext uri="{BB962C8B-B14F-4D97-AF65-F5344CB8AC3E}">
        <p14:creationId xmlns:p14="http://schemas.microsoft.com/office/powerpoint/2010/main" val="53580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10578937" cy="682399"/>
          </a:xfrm>
        </p:spPr>
        <p:txBody>
          <a:bodyPr vert="horz" lIns="91440" tIns="45720" rIns="91440" bIns="45720" rtlCol="0" anchor="t">
            <a:noAutofit/>
          </a:bodyPr>
          <a:lstStyle/>
          <a:p>
            <a:r>
              <a:rPr lang="en-US" sz="2800" b="1" u="sng" dirty="0"/>
              <a:t>El Salvador Analysis</a:t>
            </a:r>
          </a:p>
        </p:txBody>
      </p:sp>
      <p:pic>
        <p:nvPicPr>
          <p:cNvPr id="6" name="Content Placeholder 11">
            <a:extLst>
              <a:ext uri="{FF2B5EF4-FFF2-40B4-BE49-F238E27FC236}">
                <a16:creationId xmlns:a16="http://schemas.microsoft.com/office/drawing/2014/main" id="{CE6C0CDE-7882-4EAE-BB4A-EA4358C0EFB7}"/>
              </a:ext>
            </a:extLst>
          </p:cNvPr>
          <p:cNvPicPr>
            <a:picLocks noGrp="1" noChangeAspect="1"/>
          </p:cNvPicPr>
          <p:nvPr>
            <p:ph idx="1"/>
          </p:nvPr>
        </p:nvPicPr>
        <p:blipFill>
          <a:blip r:embed="rId2"/>
          <a:stretch>
            <a:fillRect/>
          </a:stretch>
        </p:blipFill>
        <p:spPr>
          <a:xfrm>
            <a:off x="7055909" y="1024567"/>
            <a:ext cx="5086563" cy="3001071"/>
          </a:xfrm>
          <a:prstGeom prst="rect">
            <a:avLst/>
          </a:prstGeom>
          <a:effectLst/>
        </p:spPr>
      </p:pic>
      <p:pic>
        <p:nvPicPr>
          <p:cNvPr id="9" name="Picture 8">
            <a:extLst>
              <a:ext uri="{FF2B5EF4-FFF2-40B4-BE49-F238E27FC236}">
                <a16:creationId xmlns:a16="http://schemas.microsoft.com/office/drawing/2014/main" id="{1F13767A-327D-4AA9-BA41-9BCA9CBC9674}"/>
              </a:ext>
            </a:extLst>
          </p:cNvPr>
          <p:cNvPicPr>
            <a:picLocks noChangeAspect="1"/>
          </p:cNvPicPr>
          <p:nvPr/>
        </p:nvPicPr>
        <p:blipFill>
          <a:blip r:embed="rId3"/>
          <a:stretch>
            <a:fillRect/>
          </a:stretch>
        </p:blipFill>
        <p:spPr>
          <a:xfrm>
            <a:off x="7055909" y="4256506"/>
            <a:ext cx="5058036" cy="2575162"/>
          </a:xfrm>
          <a:prstGeom prst="rect">
            <a:avLst/>
          </a:prstGeom>
          <a:effectLst/>
        </p:spPr>
      </p:pic>
      <p:pic>
        <p:nvPicPr>
          <p:cNvPr id="11" name="Picture 10">
            <a:extLst>
              <a:ext uri="{FF2B5EF4-FFF2-40B4-BE49-F238E27FC236}">
                <a16:creationId xmlns:a16="http://schemas.microsoft.com/office/drawing/2014/main" id="{404ECC1E-2BFF-44CE-B76A-9091C3052871}"/>
              </a:ext>
            </a:extLst>
          </p:cNvPr>
          <p:cNvPicPr>
            <a:picLocks noChangeAspect="1"/>
          </p:cNvPicPr>
          <p:nvPr/>
        </p:nvPicPr>
        <p:blipFill>
          <a:blip r:embed="rId4"/>
          <a:stretch>
            <a:fillRect/>
          </a:stretch>
        </p:blipFill>
        <p:spPr>
          <a:xfrm>
            <a:off x="165571" y="4276188"/>
            <a:ext cx="6645584" cy="2581812"/>
          </a:xfrm>
          <a:prstGeom prst="rect">
            <a:avLst/>
          </a:prstGeom>
        </p:spPr>
      </p:pic>
      <p:pic>
        <p:nvPicPr>
          <p:cNvPr id="12" name="Picture 11">
            <a:extLst>
              <a:ext uri="{FF2B5EF4-FFF2-40B4-BE49-F238E27FC236}">
                <a16:creationId xmlns:a16="http://schemas.microsoft.com/office/drawing/2014/main" id="{0F041EEB-5CE6-4622-ABC4-34B352CBFEA0}"/>
              </a:ext>
            </a:extLst>
          </p:cNvPr>
          <p:cNvPicPr>
            <a:picLocks noChangeAspect="1"/>
          </p:cNvPicPr>
          <p:nvPr/>
        </p:nvPicPr>
        <p:blipFill>
          <a:blip r:embed="rId5"/>
          <a:stretch>
            <a:fillRect/>
          </a:stretch>
        </p:blipFill>
        <p:spPr>
          <a:xfrm>
            <a:off x="165571" y="1024567"/>
            <a:ext cx="6645584" cy="3001071"/>
          </a:xfrm>
          <a:prstGeom prst="rect">
            <a:avLst/>
          </a:prstGeom>
        </p:spPr>
      </p:pic>
    </p:spTree>
    <p:extLst>
      <p:ext uri="{BB962C8B-B14F-4D97-AF65-F5344CB8AC3E}">
        <p14:creationId xmlns:p14="http://schemas.microsoft.com/office/powerpoint/2010/main" val="281465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10547406" cy="703420"/>
          </a:xfrm>
        </p:spPr>
        <p:txBody>
          <a:bodyPr vert="horz" lIns="91440" tIns="45720" rIns="91440" bIns="45720" rtlCol="0" anchor="t">
            <a:noAutofit/>
          </a:bodyPr>
          <a:lstStyle/>
          <a:p>
            <a:r>
              <a:rPr lang="en-US" sz="2800" b="1" u="sng" dirty="0"/>
              <a:t>Conclusion &amp; Inferences</a:t>
            </a:r>
          </a:p>
        </p:txBody>
      </p:sp>
      <p:sp>
        <p:nvSpPr>
          <p:cNvPr id="7" name="Content Placeholder 2">
            <a:extLst>
              <a:ext uri="{FF2B5EF4-FFF2-40B4-BE49-F238E27FC236}">
                <a16:creationId xmlns:a16="http://schemas.microsoft.com/office/drawing/2014/main" id="{336D60FF-654B-451B-A8FB-AAD2BC1A8035}"/>
              </a:ext>
            </a:extLst>
          </p:cNvPr>
          <p:cNvSpPr>
            <a:spLocks noGrp="1"/>
          </p:cNvSpPr>
          <p:nvPr>
            <p:ph idx="1"/>
          </p:nvPr>
        </p:nvSpPr>
        <p:spPr>
          <a:xfrm>
            <a:off x="646112" y="1156138"/>
            <a:ext cx="10747102" cy="5087007"/>
          </a:xfrm>
        </p:spPr>
        <p:txBody>
          <a:bodyPr>
            <a:noAutofit/>
          </a:bodyPr>
          <a:lstStyle/>
          <a:p>
            <a:r>
              <a:rPr lang="en-US" sz="2400" dirty="0"/>
              <a:t>From our comparison of the top three countries of Kiva Loans (Philippines, Kenya, El Salvador), we have discovered the following:</a:t>
            </a:r>
          </a:p>
          <a:p>
            <a:pPr lvl="1"/>
            <a:r>
              <a:rPr lang="en-US" sz="2000" dirty="0"/>
              <a:t>Agriculture and Food loans rank amongst the highest of Sectors across the three countries</a:t>
            </a:r>
          </a:p>
          <a:p>
            <a:pPr lvl="1"/>
            <a:r>
              <a:rPr lang="en-US" sz="2000" dirty="0"/>
              <a:t>The Philippines and Kenya have the Retail sector ranked high</a:t>
            </a:r>
          </a:p>
          <a:p>
            <a:pPr lvl="1"/>
            <a:r>
              <a:rPr lang="en-US" sz="2000" dirty="0"/>
              <a:t>El Salvador has Housing as a high sector </a:t>
            </a:r>
          </a:p>
          <a:p>
            <a:pPr lvl="1"/>
            <a:r>
              <a:rPr lang="en-US" sz="2000" dirty="0"/>
              <a:t>The Philippines and Kenya have a higher majority of females that are involved with Kiva loans</a:t>
            </a:r>
          </a:p>
          <a:p>
            <a:pPr lvl="1"/>
            <a:r>
              <a:rPr lang="en-US" sz="2000" dirty="0"/>
              <a:t>El Salvador has a more equal distribution between males and females but it still leans towards the female population</a:t>
            </a:r>
          </a:p>
          <a:p>
            <a:pPr lvl="1"/>
            <a:r>
              <a:rPr lang="en-US" sz="2000" dirty="0"/>
              <a:t>The Philippines has irregular repayment intervals where as Kenya and El Salvador have monthly repayment internals. </a:t>
            </a:r>
          </a:p>
        </p:txBody>
      </p:sp>
    </p:spTree>
    <p:extLst>
      <p:ext uri="{BB962C8B-B14F-4D97-AF65-F5344CB8AC3E}">
        <p14:creationId xmlns:p14="http://schemas.microsoft.com/office/powerpoint/2010/main" val="231248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p:txBody>
          <a:bodyPr/>
          <a:lstStyle/>
          <a:p>
            <a:r>
              <a:rPr lang="en-US" b="1" u="sng" dirty="0"/>
              <a:t>Table of Contents</a:t>
            </a:r>
          </a:p>
        </p:txBody>
      </p:sp>
      <p:sp>
        <p:nvSpPr>
          <p:cNvPr id="3" name="Content Placeholder 2">
            <a:extLst>
              <a:ext uri="{FF2B5EF4-FFF2-40B4-BE49-F238E27FC236}">
                <a16:creationId xmlns:a16="http://schemas.microsoft.com/office/drawing/2014/main" id="{1AC9E8D7-EEE4-4105-BE1A-44CBFAF67C5A}"/>
              </a:ext>
            </a:extLst>
          </p:cNvPr>
          <p:cNvSpPr>
            <a:spLocks noGrp="1"/>
          </p:cNvSpPr>
          <p:nvPr>
            <p:ph idx="1"/>
          </p:nvPr>
        </p:nvSpPr>
        <p:spPr/>
        <p:txBody>
          <a:bodyPr/>
          <a:lstStyle/>
          <a:p>
            <a:r>
              <a:rPr lang="en-US" dirty="0"/>
              <a:t>Introduction </a:t>
            </a:r>
          </a:p>
          <a:p>
            <a:r>
              <a:rPr lang="en-US" dirty="0"/>
              <a:t>Tools &amp; Data </a:t>
            </a:r>
          </a:p>
          <a:p>
            <a:r>
              <a:rPr lang="en-US" dirty="0"/>
              <a:t>Analysis &amp; Results</a:t>
            </a:r>
          </a:p>
          <a:p>
            <a:r>
              <a:rPr lang="en-US" dirty="0"/>
              <a:t>Conclusion &amp; inferences</a:t>
            </a:r>
          </a:p>
          <a:p>
            <a:endParaRPr lang="en-US" dirty="0"/>
          </a:p>
        </p:txBody>
      </p:sp>
    </p:spTree>
    <p:extLst>
      <p:ext uri="{BB962C8B-B14F-4D97-AF65-F5344CB8AC3E}">
        <p14:creationId xmlns:p14="http://schemas.microsoft.com/office/powerpoint/2010/main" val="72445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9404723" cy="692910"/>
          </a:xfrm>
        </p:spPr>
        <p:txBody>
          <a:bodyPr/>
          <a:lstStyle/>
          <a:p>
            <a:r>
              <a:rPr lang="en-US" sz="2800" b="1" u="sng" dirty="0"/>
              <a:t>Introduction - Project Description &amp; Team Members</a:t>
            </a:r>
          </a:p>
        </p:txBody>
      </p:sp>
      <p:sp>
        <p:nvSpPr>
          <p:cNvPr id="3" name="Content Placeholder 2">
            <a:extLst>
              <a:ext uri="{FF2B5EF4-FFF2-40B4-BE49-F238E27FC236}">
                <a16:creationId xmlns:a16="http://schemas.microsoft.com/office/drawing/2014/main" id="{1AC9E8D7-EEE4-4105-BE1A-44CBFAF67C5A}"/>
              </a:ext>
            </a:extLst>
          </p:cNvPr>
          <p:cNvSpPr>
            <a:spLocks noGrp="1"/>
          </p:cNvSpPr>
          <p:nvPr>
            <p:ph idx="1"/>
          </p:nvPr>
        </p:nvSpPr>
        <p:spPr>
          <a:xfrm>
            <a:off x="646112" y="1145628"/>
            <a:ext cx="10747102" cy="5097517"/>
          </a:xfrm>
        </p:spPr>
        <p:txBody>
          <a:bodyPr>
            <a:normAutofit lnSpcReduction="10000"/>
          </a:bodyPr>
          <a:lstStyle/>
          <a:p>
            <a:pPr marL="0" indent="0">
              <a:buNone/>
            </a:pPr>
            <a:r>
              <a:rPr lang="en-US" dirty="0"/>
              <a:t>Kiva </a:t>
            </a:r>
            <a:r>
              <a:rPr lang="en-US" dirty="0" err="1"/>
              <a:t>Microfunds</a:t>
            </a:r>
            <a:r>
              <a:rPr lang="en-US" dirty="0"/>
              <a:t> is a non-profit organization that allows people to lend money via the Internet to low-income entrepreneurs around the world. Kiva lenders have provided more than a million loans, over $1 billion dollars in loans to over 2 million people. The repayment is between 98 and 99 percent with over a million lenders worldwide. Kiva's mission is “to connect people through lending to alleviate poverty”.</a:t>
            </a:r>
          </a:p>
          <a:p>
            <a:pPr marL="0" indent="0">
              <a:buNone/>
            </a:pPr>
            <a:r>
              <a:rPr lang="en-US" dirty="0"/>
              <a:t>For the locations in which Kiva has active loans, we’ll compare Kiva's data with additional data sources to estimate the welfare level of borrowers in locations, based on economic and demographic characteristics. Additionally, we’ll explore patterns to determine if there are any factors that are significant to each other regarding non-profit loans.</a:t>
            </a:r>
          </a:p>
          <a:p>
            <a:pPr marL="0" indent="0">
              <a:buNone/>
            </a:pPr>
            <a:endParaRPr lang="en-US" b="1" u="sng" dirty="0"/>
          </a:p>
          <a:p>
            <a:pPr marL="0" indent="0">
              <a:buNone/>
            </a:pPr>
            <a:r>
              <a:rPr lang="en-US" b="1" u="sng" dirty="0"/>
              <a:t>Team Members</a:t>
            </a:r>
          </a:p>
          <a:p>
            <a:r>
              <a:rPr lang="en-US" dirty="0"/>
              <a:t>David </a:t>
            </a:r>
            <a:r>
              <a:rPr lang="en-US" dirty="0" err="1"/>
              <a:t>Debreceni</a:t>
            </a:r>
            <a:r>
              <a:rPr lang="en-US" dirty="0"/>
              <a:t> Sr.</a:t>
            </a:r>
          </a:p>
          <a:p>
            <a:r>
              <a:rPr lang="en-US" dirty="0"/>
              <a:t>Gang Ping Zhu</a:t>
            </a:r>
          </a:p>
          <a:p>
            <a:r>
              <a:rPr lang="en-US" dirty="0" err="1"/>
              <a:t>Rovina</a:t>
            </a:r>
            <a:r>
              <a:rPr lang="en-US" dirty="0"/>
              <a:t> Rodrigues</a:t>
            </a:r>
          </a:p>
        </p:txBody>
      </p:sp>
    </p:spTree>
    <p:extLst>
      <p:ext uri="{BB962C8B-B14F-4D97-AF65-F5344CB8AC3E}">
        <p14:creationId xmlns:p14="http://schemas.microsoft.com/office/powerpoint/2010/main" val="185505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AFF0-EA21-4B5F-A11F-2FEFB649C860}"/>
              </a:ext>
            </a:extLst>
          </p:cNvPr>
          <p:cNvSpPr>
            <a:spLocks noGrp="1"/>
          </p:cNvSpPr>
          <p:nvPr>
            <p:ph type="title"/>
          </p:nvPr>
        </p:nvSpPr>
        <p:spPr>
          <a:xfrm>
            <a:off x="646111" y="452718"/>
            <a:ext cx="10883737" cy="692910"/>
          </a:xfrm>
        </p:spPr>
        <p:txBody>
          <a:bodyPr/>
          <a:lstStyle/>
          <a:p>
            <a:r>
              <a:rPr lang="en-US" sz="2800" b="1" u="sng" dirty="0"/>
              <a:t>Tools &amp; Data </a:t>
            </a:r>
          </a:p>
        </p:txBody>
      </p:sp>
      <p:sp>
        <p:nvSpPr>
          <p:cNvPr id="4" name="Content Placeholder 2">
            <a:extLst>
              <a:ext uri="{FF2B5EF4-FFF2-40B4-BE49-F238E27FC236}">
                <a16:creationId xmlns:a16="http://schemas.microsoft.com/office/drawing/2014/main" id="{CAE231DD-0312-4675-B8D2-57C20F982FCD}"/>
              </a:ext>
            </a:extLst>
          </p:cNvPr>
          <p:cNvSpPr txBox="1">
            <a:spLocks/>
          </p:cNvSpPr>
          <p:nvPr/>
        </p:nvSpPr>
        <p:spPr>
          <a:xfrm>
            <a:off x="646112" y="1145628"/>
            <a:ext cx="10747102" cy="5097517"/>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u="sng" dirty="0"/>
              <a:t>Python Packages</a:t>
            </a:r>
          </a:p>
          <a:p>
            <a:r>
              <a:rPr lang="en-US" b="1" dirty="0" err="1"/>
              <a:t>scikit</a:t>
            </a:r>
            <a:r>
              <a:rPr lang="en-US" b="1" dirty="0"/>
              <a:t>-learn </a:t>
            </a:r>
          </a:p>
          <a:p>
            <a:r>
              <a:rPr lang="en-US" b="1" dirty="0" err="1"/>
              <a:t>NumPy</a:t>
            </a:r>
            <a:r>
              <a:rPr lang="en-US" b="1" dirty="0"/>
              <a:t> </a:t>
            </a:r>
          </a:p>
          <a:p>
            <a:r>
              <a:rPr lang="en-US" b="1" dirty="0"/>
              <a:t>SciPy</a:t>
            </a:r>
            <a:r>
              <a:rPr lang="en-US" dirty="0"/>
              <a:t> </a:t>
            </a:r>
          </a:p>
          <a:p>
            <a:r>
              <a:rPr lang="en-US" b="1" dirty="0"/>
              <a:t>Pandas</a:t>
            </a:r>
            <a:r>
              <a:rPr lang="en-US" dirty="0"/>
              <a:t> </a:t>
            </a:r>
          </a:p>
          <a:p>
            <a:r>
              <a:rPr lang="en-US" b="1" dirty="0" err="1"/>
              <a:t>IPython</a:t>
            </a:r>
            <a:r>
              <a:rPr lang="en-US" dirty="0"/>
              <a:t> </a:t>
            </a:r>
          </a:p>
          <a:p>
            <a:r>
              <a:rPr lang="en-US" b="1" dirty="0" err="1"/>
              <a:t>matplotlib</a:t>
            </a:r>
            <a:r>
              <a:rPr lang="en-US" dirty="0"/>
              <a:t> </a:t>
            </a:r>
          </a:p>
          <a:p>
            <a:r>
              <a:rPr lang="en-US" b="1" dirty="0"/>
              <a:t>Seaborn</a:t>
            </a:r>
            <a:endParaRPr lang="en-US" dirty="0"/>
          </a:p>
          <a:p>
            <a:r>
              <a:rPr lang="en-US" b="1" dirty="0" err="1"/>
              <a:t>plotly</a:t>
            </a:r>
            <a:r>
              <a:rPr lang="en-US" dirty="0"/>
              <a:t> </a:t>
            </a:r>
          </a:p>
          <a:p>
            <a:r>
              <a:rPr lang="en-US" b="1" dirty="0" err="1"/>
              <a:t>squarify</a:t>
            </a:r>
            <a:r>
              <a:rPr lang="en-US" b="1" dirty="0"/>
              <a:t> </a:t>
            </a:r>
          </a:p>
          <a:p>
            <a:endParaRPr lang="en-US" b="1" u="sng" dirty="0"/>
          </a:p>
          <a:p>
            <a:r>
              <a:rPr lang="en-US" b="1" u="sng" dirty="0"/>
              <a:t>Data </a:t>
            </a:r>
          </a:p>
          <a:p>
            <a:r>
              <a:rPr lang="en-US" dirty="0">
                <a:hlinkClick r:id="rId2"/>
              </a:rPr>
              <a:t>https://www.kiva.org/about</a:t>
            </a:r>
            <a:endParaRPr lang="en-US" dirty="0"/>
          </a:p>
          <a:p>
            <a:r>
              <a:rPr lang="en-US" dirty="0">
                <a:hlinkClick r:id="rId3"/>
              </a:rPr>
              <a:t>http://build.kiva.org/</a:t>
            </a:r>
            <a:endParaRPr lang="en-US" dirty="0"/>
          </a:p>
          <a:p>
            <a:r>
              <a:rPr lang="en-US" dirty="0">
                <a:hlinkClick r:id="rId4"/>
              </a:rPr>
              <a:t>https://www.census.gov/popclock/</a:t>
            </a:r>
            <a:endParaRPr lang="en-US" dirty="0"/>
          </a:p>
          <a:p>
            <a:r>
              <a:rPr lang="en-US" dirty="0">
                <a:hlinkClick r:id="rId5"/>
              </a:rPr>
              <a:t>http://databank.worldbank.org/data/home.aspx</a:t>
            </a:r>
            <a:r>
              <a:rPr lang="en-US" dirty="0"/>
              <a:t> </a:t>
            </a:r>
          </a:p>
          <a:p>
            <a:r>
              <a:rPr lang="en-US" dirty="0">
                <a:hlinkClick r:id="rId6"/>
              </a:rPr>
              <a:t>https://stat.duke.edu/resources/datasets/kiva-loans</a:t>
            </a:r>
            <a:r>
              <a:rPr lang="en-US" dirty="0"/>
              <a:t> </a:t>
            </a:r>
            <a:endParaRPr lang="en-US" b="1" dirty="0"/>
          </a:p>
          <a:p>
            <a:endParaRPr lang="en-US" dirty="0"/>
          </a:p>
          <a:p>
            <a:pPr marL="0" indent="0">
              <a:buNone/>
            </a:pPr>
            <a:endParaRPr lang="en-US" dirty="0"/>
          </a:p>
        </p:txBody>
      </p:sp>
    </p:spTree>
    <p:extLst>
      <p:ext uri="{BB962C8B-B14F-4D97-AF65-F5344CB8AC3E}">
        <p14:creationId xmlns:p14="http://schemas.microsoft.com/office/powerpoint/2010/main" val="174690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3" name="Picture 47">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49">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 name="Oval 51">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6" name="Picture 53">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55">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8" name="Rectangle 57">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9" name="Rectangle 59">
            <a:extLst>
              <a:ext uri="{FF2B5EF4-FFF2-40B4-BE49-F238E27FC236}">
                <a16:creationId xmlns:a16="http://schemas.microsoft.com/office/drawing/2014/main" id="{E4CCD752-EAEC-4B99-9CB0-B9F30F61EB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31">
            <a:extLst>
              <a:ext uri="{FF2B5EF4-FFF2-40B4-BE49-F238E27FC236}">
                <a16:creationId xmlns:a16="http://schemas.microsoft.com/office/drawing/2014/main" id="{AEA0BB24-2B23-4B19-996F-58DA607E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1" name="Freeform 5">
            <a:extLst>
              <a:ext uri="{FF2B5EF4-FFF2-40B4-BE49-F238E27FC236}">
                <a16:creationId xmlns:a16="http://schemas.microsoft.com/office/drawing/2014/main" id="{84F0BDAE-5164-4EE4-AC1A-5EB8D343FD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Content Placeholder 6">
            <a:extLst>
              <a:ext uri="{FF2B5EF4-FFF2-40B4-BE49-F238E27FC236}">
                <a16:creationId xmlns:a16="http://schemas.microsoft.com/office/drawing/2014/main" id="{06A6A50E-FF91-47D4-BA84-8585D055F6BD}"/>
              </a:ext>
            </a:extLst>
          </p:cNvPr>
          <p:cNvPicPr>
            <a:picLocks noGrp="1" noChangeAspect="1"/>
          </p:cNvPicPr>
          <p:nvPr>
            <p:ph idx="1"/>
          </p:nvPr>
        </p:nvPicPr>
        <p:blipFill>
          <a:blip r:embed="rId7"/>
          <a:stretch>
            <a:fillRect/>
          </a:stretch>
        </p:blipFill>
        <p:spPr>
          <a:xfrm>
            <a:off x="640092" y="3752811"/>
            <a:ext cx="6219103" cy="2658666"/>
          </a:xfrm>
          <a:prstGeom prst="rect">
            <a:avLst/>
          </a:prstGeom>
          <a:effectLst/>
        </p:spPr>
      </p:pic>
      <p:pic>
        <p:nvPicPr>
          <p:cNvPr id="42" name="Content Placeholder 5">
            <a:extLst>
              <a:ext uri="{FF2B5EF4-FFF2-40B4-BE49-F238E27FC236}">
                <a16:creationId xmlns:a16="http://schemas.microsoft.com/office/drawing/2014/main" id="{4FD2EC61-DB0C-4042-B621-33BC191BF022}"/>
              </a:ext>
            </a:extLst>
          </p:cNvPr>
          <p:cNvPicPr>
            <a:picLocks noChangeAspect="1"/>
          </p:cNvPicPr>
          <p:nvPr/>
        </p:nvPicPr>
        <p:blipFill>
          <a:blip r:embed="rId8"/>
          <a:stretch>
            <a:fillRect/>
          </a:stretch>
        </p:blipFill>
        <p:spPr>
          <a:xfrm>
            <a:off x="614313" y="647396"/>
            <a:ext cx="6270662" cy="2633677"/>
          </a:xfrm>
          <a:prstGeom prst="rect">
            <a:avLst/>
          </a:prstGeom>
          <a:effectLst/>
        </p:spPr>
      </p:pic>
      <p:sp>
        <p:nvSpPr>
          <p:cNvPr id="2" name="Title 1">
            <a:extLst>
              <a:ext uri="{FF2B5EF4-FFF2-40B4-BE49-F238E27FC236}">
                <a16:creationId xmlns:a16="http://schemas.microsoft.com/office/drawing/2014/main" id="{45978AE5-9B9A-4535-96B3-F3B561692E6A}"/>
              </a:ext>
            </a:extLst>
          </p:cNvPr>
          <p:cNvSpPr>
            <a:spLocks noGrp="1"/>
          </p:cNvSpPr>
          <p:nvPr>
            <p:ph type="title"/>
          </p:nvPr>
        </p:nvSpPr>
        <p:spPr>
          <a:xfrm>
            <a:off x="8210623" y="1447800"/>
            <a:ext cx="3333676" cy="3096987"/>
          </a:xfrm>
        </p:spPr>
        <p:txBody>
          <a:bodyPr vert="horz" lIns="91440" tIns="45720" rIns="91440" bIns="45720" rtlCol="0" anchor="t">
            <a:normAutofit fontScale="90000"/>
          </a:bodyPr>
          <a:lstStyle/>
          <a:p>
            <a:r>
              <a:rPr lang="en-US" sz="2800" b="1" u="sng" dirty="0">
                <a:latin typeface="+mn-lt"/>
              </a:rPr>
              <a:t>Global Analysis</a:t>
            </a:r>
            <a:br>
              <a:rPr lang="en-US" sz="2800" b="1" u="sng" dirty="0">
                <a:latin typeface="+mn-lt"/>
              </a:rPr>
            </a:br>
            <a:br>
              <a:rPr lang="en-US" sz="2400" dirty="0">
                <a:latin typeface="+mn-lt"/>
              </a:rPr>
            </a:br>
            <a:r>
              <a:rPr lang="en-US" sz="2400" dirty="0">
                <a:latin typeface="+mn-lt"/>
              </a:rPr>
              <a:t>The top three countries that request loans and consequently have the largest loan amounts is Philippines, Kenya, and El Salvador. </a:t>
            </a:r>
            <a:br>
              <a:rPr lang="en-US" sz="2800" b="1" u="sng" dirty="0">
                <a:latin typeface="+mn-lt"/>
              </a:rPr>
            </a:br>
            <a:endParaRPr lang="en-US" sz="2800" b="1" u="sng" dirty="0">
              <a:latin typeface="+mn-lt"/>
            </a:endParaRPr>
          </a:p>
        </p:txBody>
      </p:sp>
    </p:spTree>
    <p:extLst>
      <p:ext uri="{BB962C8B-B14F-4D97-AF65-F5344CB8AC3E}">
        <p14:creationId xmlns:p14="http://schemas.microsoft.com/office/powerpoint/2010/main" val="396478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41">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4CCD752-EAEC-4B99-9CB0-B9F30F61EB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31">
            <a:extLst>
              <a:ext uri="{FF2B5EF4-FFF2-40B4-BE49-F238E27FC236}">
                <a16:creationId xmlns:a16="http://schemas.microsoft.com/office/drawing/2014/main" id="{AEA0BB24-2B23-4B19-996F-58DA607E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4" name="Freeform 5">
            <a:extLst>
              <a:ext uri="{FF2B5EF4-FFF2-40B4-BE49-F238E27FC236}">
                <a16:creationId xmlns:a16="http://schemas.microsoft.com/office/drawing/2014/main" id="{84F0BDAE-5164-4EE4-AC1A-5EB8D343FD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2" name="Content Placeholder 8">
            <a:extLst>
              <a:ext uri="{FF2B5EF4-FFF2-40B4-BE49-F238E27FC236}">
                <a16:creationId xmlns:a16="http://schemas.microsoft.com/office/drawing/2014/main" id="{4E902AA4-1A9A-4729-A30E-04C0BAFB9EE4}"/>
              </a:ext>
            </a:extLst>
          </p:cNvPr>
          <p:cNvPicPr>
            <a:picLocks noGrp="1" noChangeAspect="1"/>
          </p:cNvPicPr>
          <p:nvPr>
            <p:ph idx="1"/>
          </p:nvPr>
        </p:nvPicPr>
        <p:blipFill>
          <a:blip r:embed="rId7"/>
          <a:stretch>
            <a:fillRect/>
          </a:stretch>
        </p:blipFill>
        <p:spPr>
          <a:xfrm>
            <a:off x="669633" y="647699"/>
            <a:ext cx="6219103" cy="2658666"/>
          </a:xfrm>
          <a:prstGeom prst="rect">
            <a:avLst/>
          </a:prstGeom>
          <a:effectLst/>
        </p:spPr>
      </p:pic>
      <p:pic>
        <p:nvPicPr>
          <p:cNvPr id="10" name="Picture 9">
            <a:extLst>
              <a:ext uri="{FF2B5EF4-FFF2-40B4-BE49-F238E27FC236}">
                <a16:creationId xmlns:a16="http://schemas.microsoft.com/office/drawing/2014/main" id="{FD1850C6-4CD5-43DD-AB69-445449670A38}"/>
              </a:ext>
            </a:extLst>
          </p:cNvPr>
          <p:cNvPicPr>
            <a:picLocks noChangeAspect="1"/>
          </p:cNvPicPr>
          <p:nvPr/>
        </p:nvPicPr>
        <p:blipFill>
          <a:blip r:embed="rId8"/>
          <a:stretch>
            <a:fillRect/>
          </a:stretch>
        </p:blipFill>
        <p:spPr>
          <a:xfrm>
            <a:off x="651342" y="3501360"/>
            <a:ext cx="6255685" cy="2658666"/>
          </a:xfrm>
          <a:prstGeom prst="rect">
            <a:avLst/>
          </a:prstGeom>
          <a:effectLst/>
        </p:spPr>
      </p:pic>
      <p:sp>
        <p:nvSpPr>
          <p:cNvPr id="4" name="AutoShape 4" descr="data:image/png;base64,iVBORw0KGgoAAAANSUhEUgAABI8AAAH0CAYAAAC0KA2nAAAABHNCSVQICAgIfAhkiAAAAAlwSFlz%0AAAALEgAACxIB0t1+/AAAADl0RVh0U29mdHdhcmUAbWF0cGxvdGxpYiB2ZXJzaW9uIDIuMS4yLCBo%0AdHRwOi8vbWF0cGxvdGxpYi5vcmcvNQv5yAAAIABJREFUeJzs3Xu4lnO+P/D30lJR6WCS5LiVTBIh%0AxxEThWZM2TExTqmxHccpZhDSziky2cI0MjQM41DIoZHzkPNxDJMfxqkSiqKjpPX7w9XalrpbK1pr%0Alf16Xde6rvXc3/vwue/7eZ563uv7/T4lZWVlZQEAAACApVittgsAAAAAYOUlPAIAAACgkPAIAAAA%0AgELCIwAAAAAKCY8AAAAAKCQ8AgAAAKCQ8AiAGnfooYembdu2ef7555domzx5ctq2bZvJkydXaw3D%0Ahw9Pu3btqvUYy+tf//pX9tprr2yxxRa55557lrpOly5dMmDAgBqubNX27rvv5owzzshuu+2W9u3b%0A5yc/+UmOPvroPP3007Vd2krj9NNPT9euXZP872tw7NixtVzV0rVt2zZXXXXVd27/LoYPH562bdtW%0A+Gnfvn323Xff3HrrrSv0WMtT0/d9D1sZ3wcBWDkJjwCoFXXq1Mn555+fRYsW1XYpK40//elPmTNn%0ATsaOHZvdd9+9tsv5QXjmmWey3377Zfr06bnooosyfvz4XHbZZalfv3769OmTm266qVbq6tevX26/%0A/fZaOXZlWrZsmQkTJmTvvfdeYft8+eWX06VLlxW2v9pQp06dTJgwofzn9ttvz5577pmzzz47N9xw%0AQ22XVyXnnHNOhg8fXv64b9++eeyxx2qxIgBWFcIjAGpFjx498u9//ztjxoyp7VJWGp999lk22WST%0AtG7dOg0bNqztclZ5c+fOzSmnnJIdd9wxV199dXbaaae0atUq2223XS677LL07Nkzw4YNy+eff16j%0AdZWVleWf//xnjR5zedSpUyfNmzdPvXr1Vtg+X3755RW2r9rUvHnz8p/NNtssJ554Yvbcc89cf/31%0AtV1alfzjH/+o8LhBgwb50Y9+VEvVALAqER4BUCvWW2+99O3bN8OGDcvs2bML1/vmcJrF7r333gpD%0A204//fQcdNBBGTduXLp06ZKtttoqxx9/fObOnZv/+Z//yU477ZQddtghF1544RL7f+mll9KjR4+0%0Ab98+3bp1y4MPPlihffTo0enZs2e23nrr/OQnP8nFF1+cBQsWlLcfeuihOfXUU3Puuedm6623zpNP%0APrnU85g/f37OP//87Lrrrmnfvn26dOmSYcOGZeHChUm+Ho72+OOP59lnn03btm2/V6+UyZMn5ze/%0A+U06depUPrTmrrvuqrDOAw88kF69emXLLbdMp06d0qdPn7z++uvl7bfffnvatm2bt99+O3369EnH%0Ajh2z++6755prrqlwTuedd175cLDdd989Q4YMKT+npWnbtm1GjRqVc845J9tuu206duyY/v37Z86c%0AOeXrfPTRRzn55JPTuXPnbLXVVjnwwAPz0ksvlbc/88wzadu2bcaNG5euXbvm4IMPXuqxxo0bl+nT%0Ap+fUU09NSUnJEu1nnnlmHnrooay11lrl57Ose1Q0nGvvvffO6aefXmGdhx56KGeeeWa233777LDD%0ADjn99NMzb968JMnmm2+ezz77LGeccUbatm2b5H+fwyNGjEjHjh1z4403pm3btrn//vsrHOvTTz9N%0Au3btctttty31nD///POcddZZ2WmnndK+ffvsscceueKKK1JWVla+zpQpU3LEEUekQ4cO2XXXXXP1%0A1VdX2Me3z7Mqr8FJkybluOOOy0477ZQOHTrk5z//eUaPHp3k66FRF154YaZMmZK2bduW93yp7D4v%0APs6ee+6ZLbfcMv/5n/+ZV155Zann/W1fffVVzjvvvGy//fbp2LFjTjnllMyZMyczZ87Mlltumeuu%0Au67C+gsXLswOO+yQyy67rEr7/6a2bdvmww8/LH/86aef5owzzii/B3vttVdGjRpV3r74+TthwoT0%0A6dMnHTp0yM4775wrrriifJ2lDSd7+eWX07Zt2zzzzDNLreODDz7ISSedlO233z5bbrll9t577/z1%0Ar38tb+/SpUtef/31XHHFFeX37tvHqew1sPh8b7755lxyySXZeeeds+222+bYY4/Np59+utzXDoBV%0Ah/AIgFrzX//1X6lTp06uvPLK772vqVOnZvz48bn66qtzySWX5MEHH8wRRxyRRYsW5eabb87xxx+f%0AUaNGVfjgVVZWlksvvTQDBgzIHXfckdatW+fkk0/ORx99lCS54447MmDAgOy555658847M3DgwNx+%0A++254IILKhz7pZdeyqJFi3LvvfemY8eOS63vjDPOyN/+9rcMHjw4f/vb33LCCSfk+uuvz6WXXprk%0A65Bqhx12SMeOHTNhwoR07979O12HefPm5fDDD8/06dMzcuTI3HPPPdljjz1y2mmn5eGHH06SvP32%0A2znxxBOz4447Zty4cfnrX/+aNddcM8ccc0yFYCxJBg4cmD59+mTs2LHp2rVrLrnkkvJeM1dddVXu%0Av//+XHLJJbn//vszaNCgjB07dokw4tuuvfbatGrVKmPGjMn555+fBx98sPw6LFiwIIcffnjeeuut%0ADB06NKNHj85GG22Uvn37ZtKkSUvs54ILLsiwYcOWepwXXnghrVq1yqabbrrU9rXWWqs8OEoqv0fL%0AY9iwYdliiy0yevTonHnmmbnjjjvKh8gtDvLOPPPMTJgwoXybjz76KP/85z9z1113pUePHunYseMS%0AQdX999+funXrZp999lnqcQcPHpwJEybkyiuvzP3335/f/va3ufrqq3PzzTeXr3PyySfn/fffz7XX%0AXpvrrrsu7777bh5//PHlPsdvOu200zJ79uxcd911+dvf/paDDjooZ511Vp5//vn07ds3PXv2zLrr%0ArpsJEyakb9++VbrPb775Zk477bR06tQpd955Z0477bRcdNFFVarn1ltvTaNGjXLLLbfk/PPPz8MP%0AP5xLL700TZo0Sbdu3Za4rk899VRmzpyZ//zP/1zuc3///fezwQYbJPn6PeWYY47Jyy+/nMsuuyzj%0Axo3LwQcfnIsvvjh/+ctfKmx3wQUX5KCDDspdd92Vgw46KMOHD89999233Mdf7NRTT827776bUaNG%0A5b777kufPn0yaNCg8mFpo0ePTt26ddO3b99MmDAhLVu2XGIfVX0NXHfddVljjTVy00035fe//32e%0AeOKJCuEXAD88wiMAas2aa66Z/v3754Ybbsh77733vfb10Ucf5Zxzzknr1q3TrVu3tGnTJjNnzszJ%0AJ5+cjTbaKIccckgaNGiQiRMnlm+zaNGiHHPMMdl+++3Tpk2bnHPOOfnyyy/Lex9dffXV2WOPPXL8%0A8cdn4403TteuXXP88cfntttuqzDU6dNPP82AAQPSqlWrrLHGGkvU9uGHH5Z/ENt9992zwQYbpGfP%0Anjn00ENzyy235Msvv0yzZs2y+uqrZ/XVV0/z5s1Tv37973QdHnzwwUyePDkXXnhhtt5662y88cY5%0A6aSTynuzJEmrVq1y991358QTT8wGG2yQ1q1b5/DDD88HH3yQt99+u8L+DjjggOy+++7ZcMMNc/TR%0ARydJee+PiRMnZvPNN8/222+f9dZbL7vttltuuOGG/OIXv1hmjeutt16OOuqobLzxxunevXt+8Ytf%0AZNy4ceX1v/POO7n44ovL78vgwYPToEGDJeYn2mOPPdKpU6ess846Sz3Oxx9/vNQPyEtTlXu0PLbe%0AeuscfPDB2XDDDdOjR49suumm5detWbNmSZJGjRqlefPm5dt88MEHOfvss7PBBhukYcOG2X///fP3%0Av/89M2fOLF9n/Pjx6datW+GwxlNPPTU33nhjttlmm6y33nrZa6+9stVWW+WJJ55Ikrzzzjv5xz/+%0AkVNOOSXbbbddWrduncGDB6dOnTrLdX7fNnHixOy6667ZfPPN06pVqxx88MG59dZb07p16zRo0CD1%0A6tUrHw7XoEGDKt3nu+++O2ussUYGDRqUTTfdNDvttFOOOeaYKtXTqlWrnHjiidlkk03SvXv37Lvv%0AvuXPsf333z8TJ07MG2+8Ub7++PHjs91222XDDTes8jkvWLAg48aNy3333Zf99tsvyddB8ssvv5yz%0AzjorO+ywQzbccMMcdthh2WeffZYIj7p27Zq99torG2+8cX7zm99k4403Lq/xu7jkkkty9dVXp127%0AdmnVqlUOPPDArLfeeuX3fvHzbs0110zz5s2XuOfL8xpYb731yt8Xd9ttt2y//fZV7hUGwKpJeARA%0ArerRo0fatWu31CFly+NHP/pR1l577fLHjRs3zuabb17+uKSkJI0bN15iiNzWW29d/vu6666b5s2b%0A55133sns2bPz9ttvZ8cdd6yw/vbbb5+FCxdW+ODZunXrZc4P89prr6WsrKzCsZKkQ4cOmTNnzvcO%0Azr7p1VdfTZMmTbLxxhtXWL7lllvmX//6V5KkXr16+X//7//liCOOyM4775yOHTvmv/7rv5J8Pe/S%0At7dbbPGHz8XB2e67756///3vOeWUU/LAAw/k888/z6abbpr1119/mTV++zq0a9cuM2bMyLx58/KP%0Af/wjjRs3zo9//OPy9rp162abbbapEPwt3m5ZSkpKqjwh+4q+R9+8bsnX166yuZWaNWuWddddt/xx%0A9+7dU7du3fJAYcaMGXn22WfLg4qlKSkpyZ/+9Kd069atfFjgCy+8UH5f//3vfydJhddGnTp1lqh3%0Aee2+++654oorMmTIkDz99NNZsGBBOnTokCZNmix1/arc57feeiubbrpp6tatW77Ot+9PkW/3ANxy%0Ayy0zY8aMzJw5MzvuuGM23HDD8t5HX331VR588MFlXtfF63Xs2LH8Z6uttso555yTo48+Ov369Uvy%0A9etvaXVuueWWeeedd8qHLibJVlttVWGddu3a5YMPPqjS+S3NggULMnTo0HTp0iXbbLNNOnbsmA8+%0A+GCJ13SR5XkNfJfnNwCrttLaLuC7euONN3LsscemT58+OeSQQ5Zr26+++irnnHNO3n333Xz55Zf5%0A1a9+lZ49e1ZTpQAsS0lJSQYMGJDevXvniSeeyEYbbfSd9vPtnjolJSVL9AIqKSmpMPdLSUlJGjRo%0AUGGdNddcM/PmzSsPmS655JIKw6IWbz99+vTyZd/ex7ct3te3e4ss3m5Zcz4tr9mzZy+1V0qDBg3K%0Aj3Pffffl5JNPzv7775/f/va3adKkSSZOnJgTTzxxie2+eQ0Xzxu0+BocfPDBadq0aW6++eacfPLJ%0AKSsrS7du3TJw4MDC0CBZ8jqsueaaSb4OpWbPnp3PP/98iQ//CxYsyCabbLLEOS1Ly5Yt88gjjyxz%0AncWqco+WpzfY0p6P33zuLc3Snos/+9nPMnbs2PzqV7/Kgw8+mBYtWiwRaC5WVlaWfv36ZebMmTnj%0AjDOy2WabZfXVV8+ZZ55Zvs7i8/z2a2PxPfiuhgwZkhtuuCF33313rr322jRs2DCHHXZYfvOb32S1%0A1Zb8W2VV7vOcOXOWuI5VrfPb13Lx+c6fPz9NmjRJr169ctNNN6V///559tln88UXXxQOBVysTp06%0AufPOO8sf161bN82bN09p6f/+d3r27NlLfV9Z2mu9UaNGS5zbrFmzqnR+3zZ79uwceuihWWuttXL2%0A2Wdnww03TGlpaXmoVdV9JFV7n/ouz28AVm2rZHg0d+7cDB48ODvttNN32v6xxx7LvHnzcuONN2b+%0A/PnZc88984tf/GKp/7kBoPpttdVW2XfffXPhhRcuMf/R0j6UzJ07d4Uct6ysLPPnz6/wQWjOnDlZ%0Ac801yz9AHX300fn5z3++xLbf7OVUmcUfEr/9wXDx429/iPw+GjVqtNQwavbs2eXHuffee7Pxxhvn%0AvPPOKw+EvtmTanl079493bt3z+zZs/PAAw/koosuyqBBgwrnIUpSofdFkvLJshs3bpxGjRqlSZMm%0AueWWW5bY7psf0qtiu+22y6233ppXXnklHTp0WKJ9zpw5ueeee9KrV68q3aNvh2eLrajn49IccMAB%0AOeCAAzJp0qSMHz8+PXv2XOrk38nX9/CNN97I0KFDK8yZNWvWrDRu3DjJ/4Yv374HywotqvIarF+/%0Afo488sgceeSR+eijj3LLLbfkD3/4Q9ZZZ50cdNBBS+yzKvd5jTXWWGIS5qr2bvn2+S2ud/H577ff%0Afrn88svz3HPP5b777ku3bt0qDSOTVBpuN2rUKGVlZUuEuItDpW8u+/Y1nDNnTvkcXMv7vvfss89m%0A2rRpufzyy7PNNtuUL//mkMfK1OT7FACrnlUyLalbt25GjhxZYY6Dt956K4cddlgOP/zwHHvsscv8%0Az0XTpk3z+eefZ9GiRZk7d24aNGggOAKoZaeeemqmTJlSYWLf5Ou/en/7Pf3bXzf9fTz//PPlv3/8%0A8ceZPn16WrdunYYNG+Y//uM/MnXq1Gy00UblP4vnCimac2Zptthii6y22mp58cUXKyx/6aWX0qhR%0Ao+/c22pp2rdvn5kzZ5YPT/rmsRYPNfnyyy/TtGnTCiHE3XffnWTJYKTIokWL8sADD2Tq1KlJvu6t%0AsN9++2XffffNW2+9tcxtX3jhhQqPX3vttbRs2TL169dPhw4d8tlnn2X11VevcN2TVJgfqCr22muv%0AtGzZMkOGDFliIvAkufjiizNkyJB88sknVbpHi+/5N5+PU6dOzccff7xcdS1WlWvdoUOHbLbZZrn5%0A5pvz9NNPL3No1eI5aZo2bVq+7PXXX88bb7xRfqzFvXoWT3qefN0b59vn/U2VvQY/++yzjB07Nl99%0A9VWSpEWLFjnhhBPSpk2bCs+Fb55vVe7zJptskjfffDNffPFF+XZPPfVUYZ3ftLTnWPPmzcvDmRYt%0AWqRz58659957c999932nibKXpn379kmy1OdR69atK/T4WlqNi+9Pw4YNs2jRogpB8LLe95Z27x95%0A5JHMmjVriedZ0fOuJt+nAFj1rJKJSWlp6RLdZQcPHpz//u//zp///Ofssssu5ZOCLs3WW2+d9dZb%0AL3vssUf22muvnHrqqdVdMgCVaNGiRX7961/nhhtuqLC8ffv2+eyzz3L99ddn0qRJufnmm1dYeFSn%0ATp388Y9/zPPPP58333wzZ599dtZYY43sueeeSZJ+/frlzjvvzJ///Oe89957+ec//5mTTz45hx9+%0A+FLDiGWd289//vMMHz48Dz30UCZNmpTbbrstN910Uw4//PDl7lEzf/78TJs2bYmfhQsXpmvXrtlo%0Ao43yu9/9Lq+88krefvvtDBkyJK+99lr69OmT5OsP7q+++moeffTRvPvuuznvvPPKexW8/PLLVRpG%0At9pqq+Waa67JqaeempdeeilTp07Ns88+m0ceeSSdOnVa5raTJ0/OVVddlXfffTfjxo3L3XffnR49%0AeiT5ehLsDTfcMKecckpefPHFTJ48OWPGjEnPnj2X+IasytSvXz+///3vM3HixBx22GH5+9//nilT%0ApuSll17KSSedlNtvvz1DhgxJixYtqnSPGjdunPXXXz9jxozJ66+/ntdeey0DBgzIeuutt1x1Le7F%0A9Oyzz+b111/P/Pnzl7n+AQcckFGjRqVjx47l3+q1NJtsskkaNWqUm266Ke+//34ef/zxnHnmmenS%0ApUvef//9vPfee2nTpk3atm2bq666Ki+++GLeeOONnHXWWcscklfZa7CsrCznnntuBg0alDfffDMf%0AfPBBxo4dm3feeaf8udC4ceNMmzYtzz//fCZNmlSl+/yzn/0s8+bNy/nnn5+33347TzzxREaNGlWl%0A18uUKVPKn2P33HNP7rzzzuy7775LXNcxY8akYcOG2X777SvdZ1V07Ngx2267bc4777w8/fTTee+9%0A93LNNdfkgQceSN++fSuse//992fcuHF59913c/nll+f9998vfx1sscUWSZI//OEPmTRpUsaNG5eH%0AHnqo8LhbbLFF6tSpk1GjRmXSpEn529/+lhEjRmTbbbfNm2++mQ8//DDJ1/fh5Zdfzuuvv75EILii%0A36cA+GH5wfwr8Morr+Tss89O8vV4+S233DKvvfZaBg0aVGG9PfbYI9tuu22mTp2aBx54IJ988kkO%0AO+yw7LbbbhUmZASg5vXr1y9jxozJlClTypf9/Oc/z4svvpgrr7wyl112Wbp06ZJTTjml/Ju/vo+G%0ADRvm5JNPzqBBg/Lvf/8766+/fi6//PLyIWn7779/ysrKct111+WSSy5J/fr1s8suu2TUqFHL/W/G%0Aeeedl6FDh2bgwIGZMWNGWrZsmeOOOy5HHnnkctd9zz335J577lli+d13353NNtss1113XS688MIc%0AccQRWbBgQdq0aZOrrrqqfLj34q9I79+/f+rVq5devXrlzDPPzOeff54rrriiwrC9Zbn88stz4YUX%0A5phjjsns2bOzzjrrZI899sgpp5yyzO0OOOCATJ8+Pb/85S/z5ZdfZu+99y6/n/Xq1cuoUaMyZMiQ%0AHHXUUZk7d2423HDD/O53v8sBBxyw3Ndqm222ydixYzNixIicc845+eSTT/KjH/0o22yzTW677bYK%0AE0dX5R4NGTIkgwYNyi9/+cust956Oe200zJq1Kjlqql+/frp27dvbrzxxjz66KMV5tFZmr322ivn%0An39+evXqtcz1GjRokIsvvjgXXXRR9t1332y++eYZPHhw5s2bl+OOOy4HHnhgnnrqqfzP//xPzj77%0A7Bx22GFp0qRJDjnkkDRt2jSPPvroUvdb2WuwSZMmueaaa3LZZZflwAMPzMKFC8vv2d57753k62Fi%0A999/f/r06ZODDjooAwYMqPQ+t2/fPueff36uuOKK3H777dlss81yzjnn5Ne//nWl1/iII47IlClT%0Ayp9j++yzzxJzeu22224pLS3NfvvtVzgU8Lu46qqrctFFF+XEE0/MnDlzstFGG2Xw4MFL9G464YQT%0Acscdd+SMM85IgwYN0r9//+yyyy5Jkk6dOuXYY4/NrbfemhtvvDHbb799zjrrrPTu3Xupx1x//fUz%0AaNCgXHnllRk7dmw6duyYoUOH5p///GcGDBiQ4447LmPGjMlRRx2VYcOG5eCDD84111yzxH5W5PsU%0AAD8sJWWr8Ox2w4cPT9OmTXPIIYdk5513zhNPPFGlf/yvvvrqlJaWlv8FqHfv3hk6dOgy/5oHAHx/%0Abdu2zYknnphjjz22tktZZdx444258sor8+ijj9bIH7omTZqUPffcM0OHDl2it84Pyd///vccd9xx%0AefTRR/OjH/2oxo77zDPP5LDDDsuNN96Y7bbbrsaOCwDfxyo5bG1pNt988zz22GNJvp4IdFlj4jfa%0AaKO88sorSb6ewPCjjz5a7nkUAACq07Rp0/LAAw/k0ksvzYknnlgjwdGsWbPyxBNPJEmFuSV/SD79%0A9NM89dRTOfvss9O3b98aDY4AYFW1Sg5be/XVVzNkyJBMmTIlpaWlGT9+fE466aRceumlGTlyZOrV%0Aq5dLL720cPuuXbvmiSeeyEEHHZRFixbltNNOW66v3wUAqG4HH3xwZs+enb59++aXv/xljRzzqquu%0Ayl/+8pd07dr1B9srpn///nn11Vez77775vjjj6/tcgBglbBKD1sDAAAAoHr9YIatAQAAALDiCY8A%0AAAAAKLTKzXk0bdqs2i4BAAAA4AelefNGhW16HgEAAABQSHgEAAAAQCHhEQAAAACFhEcAAAAAFBIe%0AAQAAAFBIeAQAAABAIeERAAAAAIWERwAAAAAUEh4BAAAAUEh4BAAAAEAh4REAAAAAhYRHAAAAABQS%0AHgEAAABQSHgEAAAAQCHhEQAAAACFhEcAAAAAFBIeAQAAAFBIeAQAAABAIeERAAAAAIWERwAAAAAU%0AKq3tAlaY0WNru4Lls3+P2q4AAAAAoFJ6HgEAAABQSHgEAAAAQCHhEQAAAACFhEcAAAAAFBIeAQAA%0AAFBIeAQAAABAIeERAAAAAIWERwAAAAAUEh4BAAAAUEh4BAAAAEAh4REAAAAAhYRHAAAAABQSHgEA%0AAABQSHgEAAAAQCHhEQAAAACFhEcAAAAAFBIeAQAAAFBIeAQAAABAIeERAAAAAIWERwAAAAAUEh4B%0AAAAAUEh4BAAAAECh0uo+wLx583L66afnk08+yRdffJFjjz02P/3pT8vbu3TpknXXXTd16tRJkgwd%0AOjQtWrSo7rIAAAAAqIJqD48eeeSRtG/fPkceeWSmTJmSvn37VgiPkmTkyJFp0KBBdZcCAAAAwHKq%0A9vCoe/fu5b9PnTpVryIAAACAVUi1h0eLHXjggfnwww8zYsSIJdoGDhyYKVOmZNttt03//v1TUlJS%0AuJ+mTddMaWmdJZZPW6HVVr/mzRvVdgkAAAAAlSopKysrq6mDTZw4Mb/97W9z1113lQdEd955Z3bd%0Addc0btw4xx13XPbbb7/svffehfuYNm3W0htGj62OkqvP/j1quwIAAACAJMvu5FLt37b26quvZurU%0AqUmSH//4x/nqq6/y6aeflrf37Nkza6+9dkpLS9O5c+e88cYb1V0SAAAAAFVU7eHR888/n2uvvTZJ%0AMn369MydOzdNmzZNksyaNSv9+vXLggULkiTPPfdc2rRpU90lAQAAAFBF1T5sbf78+RkwYECmTp2a%0A+fPn5/jjj8/MmTPTqFGjdO3aNX/+859z5513pl69emnXrl3OPvvsZc55ZNgaAAAAwIq1rGFrNTrn%0A0YogPAIAAABYsWp1ziMAAAAAVl3CIwAAAAAKCY8AAAAAKCQ8AgAAAKCQ8AgAAACAQsIjAAAAAAoJ%0AjwAAAAAoJDwCAAAAoJDwCAAAAIBCwiMAAAAACgmPAAAAACgkPAIAAACgkPAIAAAAgELCIwAAAAAK%0ACY8AAAAAKCQ8AgAAAKCQ8AgAAACAQsIjAAAAAAoJjwAAAAAoJDwCAAAAoJDwCAAAAIBCwiMAAAAA%0ACgmPAAAAACgkPAIAAACgkPAIAAAAgELCIwAAAAAKCY8AAAAAKCQ8AgAAAKCQ8AgAAACAQsIjAAAA%0AAAoJjwAAAAAoJDwCAAAAoJDwCAAAAIBCwiMAAAAACgmPAAAAACgkPAIAAACgkPAIAAAAgELCIwAA%0AAAAKCY8AAAAAKCQ8AgAAAKD/lSsPAAAgAElEQVSQ8AgAAACAQsIjAAAAAAoJjwAAAAAoJDwCAAAA%0AoJDwCAAAAIBCwiMAAAAACpVW9wHmzZuX008/PZ988km++OKLHHvssfnpT39a3v7kk0/m97//ferU%0AqZPOnTvnuOOOq+6SAAAAAKiiag+PHnnkkbRv3z5HHnlkpkyZkr59+1YIj84777z86U9/SosWLXLI%0AIYdkr732SuvWrau7LAAAAACqoNrDo+7du5f/PnXq1LRo0aL88aRJk9K4ceO0bNkySbLbbrvlqaee%0AEh4BAAAArCSqPTxa7MADD8yHH36YESNGlC+bNm1amjVrVv64WbNmmTRpUk2VBAAAAEAlaiw8uvnm%0AmzNx4sScdtppueuuu1JSUvKd9tO06ZopLa2zxPJp37fAGta8eaPaLgEAAACgUtUeHr366qtZe+21%0A07Jly/z4xz/OV199lU8//TRrr7121llnnUyfPr183Y8++ijrrLPOMvc3Y8bc6i65RkybNqu2SwAA%0AAABIsuxOLqtV98Gff/75XHvttUmS6dOnZ+7cuWnatGmSZP3118/s2bMzefLkLFy4MI888kh22WWX%0A6i4JAAAAgCoqKSsrK6vOA8yfPz8DBgzI1KlTM3/+/Bx//PGZOXNmGjVqlK5du+a5557L0KFDkyTd%0AunVLv379lrm/wh47o8eu6NKr1/49arsCAAAAgCTL7nlU7eHRiiY8AgAAAFixanXYGgAAAACrLuER%0AAAAAAIWERwAAAAAUEh4BAAAAUEh4BAAAAEAh4REAAAAAhYRHAAAAABQSHgEAAABQSHgEAAAAQCHh%0AEQAAAACFhEcAAAAAFBIeAQAAAFBIeAQAAABAIeERAAAAAIWERwAAAAAUEh4BAAAAUEh4BAAAAEAh%0A4REAAAAAhYRHAAAAABQSHgEAAABQSHgEAAAAQCHhEQAAAACFhEcAAAAAFBIeAQAAAFBIeAQAAABA%0AIeERAAAAAIWERwAAAAAUEh4BAAAAUEh4BAAAAEAh4REAAAAAhYRHAAAAABQSHgEAAABQSHgEAAAA%0AQCHhEQAAAACFhEcAAAAAFBIeAQAAAFBIeAQAAABAIeERAAAAAIWERwAAAAAUEh4BAAAAUEh4BAAA%0AAEAh4REAAAAAhYRHAAAAABQSHgEAAABQSHgEAAAAQCHhEQAAAACFSmviIBdffHFeeOGFLFy4MEcd%0AdVS6detW3talS5esu+66qVOnTpJk6NChadGiRU2UBQAAAEAlqj08evrpp/Pmm2/mlltuyYwZM7Lf%0AfvtVCI+SZOTIkWnQoEF1lwIAAADAcqr28KhTp07p0KFDkmSttdbKvHnz8tVXX5X3NAIAAABg5VXt%0A4VGdOnWy5pprJklGjx6dzp07LxEcDRw4MFOmTMm2226b/v37p6SkpLrLAgAAAKAKamTOoyR58MEH%0AM3r06Fx77bUVlp9wwgnZdddd07hx4xx33HEZP3589t5778L9NG26ZkpLl+y1NG2FV1y9mjdvVNsl%0AAAAAAFSqRsKjxx9/PCNGjMg111yTRo0qhiY9e/Ys/71z58554403lhkezZgxt9rqrEnTps2q7RIA%0AAAAAkiy7k8tq1X3wWbNm5eKLL84f//jHNGnSZIm2fv36ZcGCBUmS5557Lm3atKnukgAAAACoomrv%0AeTRu3LjMmDEjJ510UvmyHXbYIW3btk3Xrl3TuXPn9O7dO/Xq1Uu7du2W2esIAAAAgJpVUlZWVlbb%0ARSyPwuFeo8fWbCHf1/49arsCAAAAgCS1PGwNAAAAgFWX8AgAAACAQsIjAAAAAAoJjwAAAAAoJDwC%0AAAAAoJDwCAAAAIBCpVVZ6fnnn88HH3yQRYsWVVjes2fPaikKAAAAgJVDpeHR7373u4wfPz4tW7ZM%0AaWnF1YVHAAAAAD9slYZHTz75ZB5++OE0a9asJuoBAAAAYCVS6ZxH6667ruAIAAAA4P+oSsOjfv36%0AZdiwYXn//fczc+bMCj8AAAAA/LCVlJWVlS1rhXbt2pVPlF1SUpIkKSsrS0lJSSZOnFj9FX7LtGmz%0Alt4wemzNFvJ97d+jtisAAAAASJI0b96osK3SOY8eeOCBFVoMAAAAAKuOSsOjVq1a5eOPP86TTz6Z%0A6dOnp3nz5vnJT36StddeuybqAwAAAKAWVTrn0SOPPJJu3brlxhtvzDPPPJPrr78+3bp1y1NPPVUT%0A9QEAAABQiyrteTR8+PCMGjUqW2+9dfmy5557LkOGDMno0aOrtTgAAAAAalelPY/mz59fIThKkk6d%0AOmXu3LnVVhQAAAAAK4dKw6M6derk3XffrbDsvffeS2lppZ2WAAAAAFjFVZoA/frXv85+++2X3Xbb%0ALc2aNcsnn3ySxx9/PIMHD66J+gAAAACoRZWGRz169EibNm3y8MMPZ9q0aWnTpk2OOeaYbL755jVR%0AHwAAAAC1qEpjz9q1a5d27dpVdy0AAAAArGQKw6NevXplzJgx6dixY0pKSpa6zosvvlhthQEAAABQ%0A+wrDo4EDByZJRowYURgeAQAAAPDDVhgedejQIUmyww471FgxAAAAAKxcCsOjZQ1XW8ywNQAAAIAf%0AtsLwyHA1AAAAAArDI8PVAAAAADBsDQAAAIBChq0BAAAAUMiwNQAAAAAKFYZHvXr1ypgxY5Y5fM2w%0ANQAAAIAftsLwaODAgUkMXwMAAAD4v6wwPOrQoUMSw9cAAAAA/i8rDI8OO+ywSje+/vrrV2gxAAAA%0AAKxcCsOjF198MS1atMgee+yRdu3apaysrCbrAgAAAGAlUBgeTZgwIXfddVduv/32PP3009lvv/3y%0Ai1/8ImuvvXZN1gcAAABALSopq0KXon/9618ZM2ZM7rvvvmy55Zbp1atXfvrTn6a0tDB7qjbTps1a%0AesPosTVbyPe1f4/argAAAAAgSdK8eaPCtiqFR4stWLAgd999d4YNG5aFCxfm6aefXiEFLg/hEQAA%0AAMCKtazwqMpdhyZMmJDRo0fnsccey6677ppevXqtkOIAAAAAWHktMzyaMmVKxowZkzvuuCNrrbVW%0AevXqlXPPPTdNmjSpqfoAAAAAqEWF4dERRxyRyZMnp0uXLrnyyivTrl27mqwLAAAAgJVA4ZxHm2++%0A+f+uVFJSoa2srCwlJSWZOHFi9Va3FOY8AgAAAFixvtOcR6+//nq1FAMAAADAqmO12i4AAAAAgJWX%0A8AgAAACAQsIjAAAAAApVGh4VzKcNAAAAwP8BlYZHP/vZz773QS6++OL07t07vXr1yv3331+h7ckn%0An8z++++f3r1758orr/zexwIAAABgxak0POrcuXPGjh2bBQsWfKcDPP3003nzzTdzyy235JprrskF%0AF1xQof28887L8OHD89e//jVPPPFE3nrrre90HAAAAABWvNLKVnjooYdy00035fTTT88aa6xRoe3F%0AF1+s9ACdOnVKhw4dkiRrrbVW5s2bl6+++ip16tTJpEmT0rhx47Rs2TJJsttuu+Wpp55K69atv8u5%0AAAAAALCCVRoenX/++d/rAHXq1Mmaa66ZJBk9enQ6d+6cOnXqJEmmTZuWZs2ala/brFmzTJo0aZn7%0Aa9p0zZSW1lli+bTvVWXNa968UW2XAAAAAFCpSsOj7bffPsnXQc/06dPz4x//+Dsd6MEHH8zo0aNz%0A7bXXfqftF5sxY+732n5lMW3arNouAQAAACDJsju5VDrn0aRJk3LIIYekc+fOOfLII5Mkp59+ep55%0A5pkqF/D4449nxIgRGTlyZBo1+t9i1llnnUyfPr388UcffZR11lmnyvsFAAAAoHpVGh6dc8452Xnn%0AnfPcc8+VBz+/+tWvcumll1bpALNmzcrFF1+cP/7xj2nSpEmFtvXXXz+zZ8/O5MmTs3DhwjzyyCPZ%0AZZddvsNpAAAAAFAdKh22NmnSpFx33XVJkpKSkiRJhw4dMndu1YaPjRs3LjNmzMhJJ51UvmyHHXZI%0A27Zt07Vr15x77rnp379/kqR79+7ZZJNNlvskAAAAAKgelYZHpaWlmTVrVoXhZrNnz86iRYuqdIDe%0AvXund+/ehe2dOnXKLbfcUqV9AQAAAFCzKg2P9t133xx00EE56KCDMmfOnNx666257bbb0r1795qo%0ADwAAAIBaVGl4dOyxx2aNNdbIXXfdlTXWWCPjxo1Lr1698stf/rIm6gMAAACgFpWUlZWV1XYRy6Pw%0AK+5Hj63ZQr6v/XvUdgUAAAAASZLmzRsVthV+29pnn32W0047LTvuuGM6d+6cIUOG5Msvv6yWAgEA%0AAABYORWGRxdddFHmz5+fYcOGZfDgwfnXv/6Vq666qiZrAwAAAKCWFc559OKLL+buu+9O3bp1kyRb%0Ab711Dj/88Jx44ok1VhwAAAAAtauw51FJSUl5cJQkjRs3zoIFC2qkKAAAAABWDoXh0WqrFTYBAAAA%0A8H9E4bC12bNn54EHHsg3v4xtzpw5FZZ169at+isEAAAAoNaUlH0zHfqGLl26LHvDkpI89NBD1VLU%0AskybNmvpDaPH1mwh39f+PWq7AgAAAIAkSfPmjQrbCnsePfzww9VSDAAAAACrDhMbAQAAAFBIeAQA%0AAABAIeERAAAAAIWERwAAAAAUqjQ8mjx5cq6//vokyb///e8ceuihOfTQQ/PWW29Ve3EAAAAA1K5K%0Aw6MBAwZkjTXWSJIMHjw4G220UfbZZ58MGjSo2osDAAAAoHaVVrbCxx9/nAMOOCCfffZZXnzxxVxx%0AxRVp2LBhbrrpppqoDwAAAIBaVGnPo7KysiTJk08+ma222ioNGzZMknz55ZfVWxkAAAAAta7Snkft%0A2rVLnz598tZbb+V3v/tdkuTqq6/O+uuvX+3FAQAAAFC7Kg2Pzj///Nxxxx055JBDsueeeyZJFi5c%0AmPPOO6/aiwMAAACgdpWULR6XtoqYNm3W0htGj63ZQr6v/XvUdgUAAAAASZLmzRsVtlXa8+iBBx7I%0AkCFDMnXq1CxatKhC28SJE79/dQAAAACstCoNjy644IL8+te/Tvv27VOnTp2aqAkAAACAlUSl4dEa%0Aa6yRgw8+uCZqAQAAAGAls1plK3Tq1MnwNAAAAID/oyrteTR//vwccsghadu2bdZaa60KbSNGjKi2%0AwgAAAACofZWGRxtssEGOOOKImqgFAAAAgJVMpeHR8ccfv9Tlf/rTn1Z4MQAAAACsXCoNjxYsWJDb%0Abrst7777bsrKypIkc+bMyYMPPph+/fpVe4EAAAAA1J5Kw6OzzjorL7/8crbccss89thj2WWXXfKP%0Af/wjQ4YMqYn6AAAAAKhFlYZHL7zwQu69997Ur18/++yzTy677LK88MILefDBB9OlS5eaqBEAAACA%0AWrJaZSvUq1cv9evXT5IsWrQoSbLttttmwoQJ1VsZAAAAALWu0vBogw02yKBBg/Lll1+mZcuWGT16%0AdF5//fXMnDmzJuoDAAAAoBZVGh7993//d2bOnJnVV189Rx99dM4///zst99+Oeigg2qiPgAAAABq%0AUUnZ4q9Qq6L58+dn4cKFadiwYXXVtEzTps1aesPosTVbyPe1f4/argAAAAAgSdK8eaPCtkonzP7y%0Ayy9z44035uGHH84nn3yS5s2bp1u3bjnwwAOz2mqVdlwCAAAAYBVWaXg0dOjQPP/88+nVq1eaNGmS%0AGTNm5LbbbsvHH3+ck046qSZqBAAAAKCWVBoeTZgwIWPGjCn/xrUk6dGjR3r37i08AgAAAPiBq3Tc%0A2VdffVUhOEqShg0bZjmnSgIAAABgFVRpeNSqVav84Q9/yLx585Ikc+fOzYgRI7LeeutVe3EAAAAA%0A1K5Kh60NHDgwJ510UoYPH5569erliy++SLt27TJs2LCaqA8AAACAWlRpeLThhhvm9ttvz5QpUzJ9%0A+vQ0b95cryMAAACA/yMqHba2WKtWrbLVVluVB0dHHXVUtRUFAAAAwMqhyuHRt73//vsrsg4AAAAA%0AVkLfOTwqKSlZkXUAAAAAsBL6zuHR8njjjTey55575i9/+csSbV26dMmvfvWrHHrooTn00EPz0Ucf%0A1URJAAAAAFRB4YTZ999//zI3nDNnTpUOMHfu3AwePDg77bRT4TojR45MgwYNqrQ/AAAAAGpOYXh0%0A0UUXLXvD0kq/qC1JUrdu3YwcOTIjR45cvsoAAAAAqHWFCdDDDz+8Yg5QWlpp0DRw4MBMmTIl2267%0Abfr3728+JQAAAICVRNW6D1WjE044IbvuumsaN26c4447LuPHj8/ee+9duH7TpmumtLTOEsunVWeR%0A1aB580a1XQIAAABApWo9POrZs2f57507d84bb7yxzPBoxoy5NVFWtZs2bVZtlwAAAACQZNmdXGrk%0A29aKzJo1K/369cuCBQuSJM8991zatGlTmyUBAAAA8A3V3vPo1VdfzZAhQzJlypSUlpZm/Pjx6dKl%0AS9Zff/107do1nTt3Tu/evVOvXr20a9dumb2OAAAAAKhZJWVlZWW1XcTyKBzuNXpszRbyfe3fo7Yr%0AAAAAAEiyEg9bAwAAAGDlJjwCAAAAoJDwCAAAAIBCwiMAAAAACgmPAAAAACgkPAIAAACgkPAIAAAA%0AgELCIwAAAAAKCY8AAAAAKCQ8AgAAAKCQ8AgAAACAQsIjAAAAAAoJjwAAAAAoJDwCAAAAoJDwCAAA%0AAIBCwiMAAAAACgmPAAAAACgkPAIAAACgkPAIAAAAgELCIwAAAAAKCY8AAAAAKCQ8AgAAAKCQ8AgA%0AAACAQsIjAAAAAAoJjwAAAAAoJDwCAAAAoJDwCAAAAIBCwiMAAAAACgmPAAAAACgkPAIAAACgkPAI%0AAAAAgELCIwAAAAAKCY8AAAAAKCQ8AgAAAKCQ8AgAAACAQsIjAAAAAAoJjwAAAAAoJDwCAAAAoJDw%0ACAAAAIBCwiMAAAAACgmPAAAAACgkPAIAAACgkPAIAAAAgELCIwAAAAAKCY8AAAAAKCQ8AgAAAKBQ%0AjYRHb7zxRvbcc8/85S9/WaLtySefzP7775/evXvnyiuvrIlyAAAAAKiiag+P5s6dm8GDB2ennXZa%0Aavt5552X4cOH569//WueeOKJvPXWW9VdEgAAAABVVO3hUd26dTNy5Miss846S7RNmjQpjRs3TsuW%0ALbPaaqtlt912y1NPPVXdJQEAAABQRdUeHpWWlqZ+/fpLbZs2bVqaNWtW/rhZs2aZNm1adZcEAAAA%0AQBWV1nYBy6tp0zVTWlpnieWrWuTUvHmj2i4BAAAAoFK1Gh6ts846mT59evnjjz76aKnD275pxoy5%0A1V1WjZg2bVZtlwAAAACQZNmdXGrk29aKrL/++pk9e3YmT56chQsX5pFHHskuu+xSmyUBAAAA8A3V%0A3vPo1VdfzZAhQzJlypSUlpZm/Pjx6dKlS9Zff/107do15557bvr3758k6d69ezbZZJPqLgkAAACA%0AKiopKysrq+0ilkfhcK/RY2u2kO9r/x61XQEAAABAkpV42BoAAAAAKzfhEQAAAACFhEcAAAAAFBIe%0AAQAAAFBIeAQAAABAIeERAAAAAIWERwAAAAAUEh4BAAAAUEh4BAAAAEAh4REAAAAAhYRHAAAAABQS%0AHgEAAABQSHgEAAAAQCHhEQAAAACFhEcAAAAAFBIeAQAAAFBIeAQAAABAIeERAAAAAIWERwAAAAAU%0AEh4BAAAAUEh4BAAAAEAh4REAAAAAhYRHAAAAABQSHgEAAADw/9u777AorvZv4N+lKIqIiCAWDAQx%0AqBjF+jwiGA0q+mgsoGgENRpjAbFGCaBEEEuUIGBJghjpVmxoILHERMWOGlCJDQNosFAEC8iy7x++%0AOz+QHQRkWRO/n+vKFYHZmXt2zpm5595zZkWxeERERERERERERKJYPCIiIiIiIiIiIlEsHhERERER%0AERERkSgWj4iIiIiIiIiISBSLR0REREREREREJIrFIyIiIiIiIiIiEsXiERERERERERERiWLxiIiI%0AiIiIiIiIRLF4REREREREREREolg8IiIiIiIiIiIiUSweERERERERERGRKBaPiIiIiIiIiIhIFItH%0AREREREREREQkSkPVAVDVSHcGqTqEalF3nK3qEIiIiIiIiIioFnDkERERERERERERiWLxiIiIiIiI%0AiIiIRLF4REREREREREREolg8IiIiIiIiIiIiUSweERERERERERGRKBaPiIiIiIiIiIhIFItHRERE%0AREREREQkisUjIiIiIiIiIiISxeIRERERERERERGJ0qiLjSxfvhyXLl2CRCKBp6cnPvzwQ+Fv/fv3%0Ah5GREdTV1QEAa9asQfPmzesiLCIiIiIiIiIieg2lF4/OnDmDO3fuYNu2bbh58yY8PT2xbdu2csuE%0AhoZCW1tb2aEQEREREREREVE1KX3aWlJSEuzs7AAAZmZmyM/PR2FhobI3S0REREREREREtUDpI48e%0APnyIjh07Cj83bdoUDx48QKNGjYTf+fj4ICsrC926dcP8+fMhkUhE16en1xAaGuoVfv+gdsNWOgMD%0AnWot/7eS4lCW6u4fEREREREREb2d6uSZR2XJZLJyP7u7u8PGxga6urpwdXVFYmIi7O3tRV+fm/tU%0A2SHWiQcPClQdglL92/ePiIiIiIiI6N+kskEgSp+2ZmhoiIcPHwo/379/HwYGBsLPI0aMgL6+PjQ0%0ANGBra4s///xT2SEREREREREREVEVKb14ZG1tjcTERABAamoqDA0NhSlrBQUFmDJlCoqLiwEAZ8+e%0Ahbm5ubJDIiIiIiIiIiKiKlL6tLWuXbuiY8eOGDt2LCQSCXx8fBAXFwcdHR0MGDAAtra2cHJyQv36%0A9dGhQ4dKp6wREREREREREVHdkshefQjRW070WTo799ZtIG/KcXi1FpfuDFJSIMqh7jhb1SEQERER%0AERERURWp9JlHRERERERERET0z8XiERERERERERERiWLxiIiIiIiIiIiIRLF4REREREREREREolg8%0AIiIiIiIiIiIiUSweERERERERERGRKBaPiIiIiIiIiIhIFItHREREREREREQkisUjIiIiIiIiIiIS%0AxeIRERERERERERGJYvGIiIiIiIiIiIhEsXhERERERERERESiWDwiIiIiIiIiIiJRLB4RERERERER%0AEZEoFo+IiIiIiIiIiEgUi0dERERERERERCSKxSMiIiIiIiIiIhKloeoAiB5td1Z1CNWmPyZK1SEQ%0AERERERER1QmOPCIiIiIiIiIiIlEsHhERERERERERkSgWj4iIiIiIiIiISBSLR0REREREREREJIrF%0AIyIiIiIiIiIiEsXiERERERERERERiWLxiIiIiIiIiIiIRLF4REREREREREREojRUHQDRv13qnrGq%0ADqHaOo7YWuVlj8WPVmIkytF36A5Vh0BERERERPSPweIREVEl4hIcVR1CtYyy36nqEIiIiIiI6F+G%0A09aIiIiIiIiIiEgURx4REb3D1h/9Z42scu3HkVVERERERHWNI4+IiIiIiIiIiEgURx4REdG/0oST%0Ak1QdQrVF9N6i6hCIiIiIiCrgyCMiIiIiIiIiIhLFkUdERET/QBOPB6k6hGoL7zO7ystO+j1KiZEo%0AxxYbZ1WHQERERKQULB4RERER1bHPju1TdQjV8mPfT1QdAhEREakQp60REREREREREZEoFo+IiIiI%0AiIiIiEgUi0dERERERERERCSKxSMiIiIiIiIiIhLFB2YTERERUa2acuxXVYdQLWF9P1J1CERERG81%0AFo+IiIiIiKroi98uqTqEavvBtrOqQyAion84Fo+IiIiIiAgA4PZ7tqpDqLZ1Ns2rvOz240+VGIly%0AjOnTsMrLnjtSpMRIal/3/vVVHQIRVRGLR0RERERERPTWy9z7TNUhVEvr4Q2qvGzJj4+VGIlyaHzW%0AuMrLlkb/qcRIlENtfLsqLyvblqTESJRD4vTfai3PB2YTEREREREREZEoFo+IiIiIiIiIiEgUi0dE%0ARERERERERCSqTopHy5cvh5OTE8aOHYvLly+X+9vJkyfh6OgIJycnrF+/vi7CISIiIiIiIiKiKlJ6%0A8ejMmTO4c+cOtm3bBn9/f/j7+5f7+7JlyxASEoLY2FicOHECN27cUHZIRERERERERERURUovHiUl%0AJcHOzg4AYGZmhvz8fBQWFgIAMjIyoKurixYtWkBNTQ19+/ZFUtI/7ynlRERERERERET/VkovHj18%0A+BB6enrCz02bNsWDBw8AAA8ePEDTpk0V/o2IiIiIiIiIiFRPIpPJZMrcwOLFi9G3b19h9NG4ceOw%0AfPlymJqa4sKFCwgLCxOedbRjxw5kZGRg3rx5ygyJiIiIiIiIiIiqSOkjjwwNDfHw4UPh5/v378PA%0AwEDh37Kzs2FoaKjskIiIiIiIiIiIqIqUXjyytrZGYmIiACA1NRWGhoZo1KgRAKB169YoLCxEZmYm%0ASkpKcPToUVhbWys7JCIiIiIiIiIiqiKlT1sDgDVr1uDcuXOQSCTw8fHBlStXoKOjgwEDBuDs2bNY%0As2YNAGDgwIGYMmWKssMhIiIiIiIiIqIqqpPiERERERERERER/TMpfdoaERERERERERH9c7F4RERE%0AREREREREot6Z4lF0dDTGjBkDZ2dnODo64uTJk6oOqVKZmZmwsrKCi4tLuf/y8vLg4eGBo0ePllv+%0AxYsXWLJkCcaOHYvx48djwoQJuHv3ruj6Q0JCEBUVVeP4oqKiEBISUuPXV0V8fDw6duyInJwcpW7n%0AwYMHWLJkiVK3AQArV66Ei4sL7O3t0bdvX7i4uMDNzU3hsn5+frh79y527NiBw4cP4+TJk5g7d265%0AZVJSUrBu3TrR7R06dAglJSW1ug9i0tPT8cUXX8DR0RGjRo2Cn58fiouLa7SuuLg4rFq1qtqve/Lk%0ACfr37w8AmDt3Lp4/f16j7Ss6ThMmTEBwcHCN1vc6Nd3fsuRfSlATmZmZaN++Pa5du1Yuph9++KFO%0A+kVdKHs+dXZ2xpgxY/DLL7+oOqw3IrZPYuf2GTNmAABcXFzw559/Ii4urtrvwdWrV5XWD2oqMzMT%0Ao0aNEn4+dOgQxo8fXzDH3jwAACAASURBVOPzjyq9ui9vupyqvE3H5OzZs3j06FGly1QnPzx9+jTc%0A3d1rO8zXet125f26pv7880+4uLhUukxleWltOXr0KDw8PGptfTX16r46OTnh3LlzosvK23tluccP%0AP/yA5ORkpcVcHYrOIf7+/sjIyKjx/UFd5dLVVZ3cu66JnXvkx0IZ+vfvjydPnihl3dWhqA2+6b3p%0AqFGjkJmZ+aah1bl/Wo6qoeoA6kJmZia2b9+OnTt3QlNTE+np6fD29kbv3r1VHVqlTE1NERkZWaVl%0A4+Pjoaamhq1btwIAdu/ejZiYGCxYsECZISpVfHw8jI2NkZiYiHHjxiltOwYGBvD19VXa+uXkCVFc%0AXByuX7+ORYsWiS67ePFiAMDo0aMBQGEya2lpCUtLS9F1hIWFwcbGBhoayu3mUqkUs2bNwuLFi9Gz%0AZ0/IZDIsW7YM69evr1DwqiuBgYE1fm11jtPbIDMzEwcOHMCgQYNqvI62bdsiICAAoaGhwu+aNWuG%0AL774ojZCfCuUPZ/m5eVh5MiRsLGxgZaWloojqzlF+zRkyBCFy27cuLHczzUpPrRv3x7t27evfqB1%0AJC0tDcHBwdiyZQvq1aun6nAIqj8mu3btwuTJk6Gvr6/w7//U/FBVqpOX/tOV3dezZ89i48aNCAsL%0Aq/Q1leUeb/v11MvL641eX1e5dHW9rTldZeeeNz0W9M/zT8pR34niUWFhIYqKivDixQtoamrCxMQE%0AUVFROHnyJIKCgqCpqYnGjRtj7dq1SE5ORkREBNTV1XHlyhVMnz4dv//+O65evYqFCxfCzs4OBw8e%0AxJYtW6Curo6OHTvC29sbf//9N7788ksAQElJCVatWoU2bdrU2T4+fvy4XCV55MiRwr83b96MxMRE%0AlJaWom/fvuUq7q6urpg0aRJ69OiB58+fY8iQIUhISMBXX32F7OxsPH36FLNmzUK/fv2QlJSE5cuX%0Ao1mzZjAwMICxsTEA4JtvvsGFCxcglUoxfvx4jBgxAi4uLjA3NweAGn0SkZeXh8uXL2P58uXYtGkT%0Axo0bV26denp6yM3NxZ07d5CZmYnZs2dj165dyMrKQmhoKIyNjREYGIhz585BKpXC2dkZQ4cOhYeH%0ABwwNDZGamoq7d+9izZo10NXVhbu7O+Li4rBv3z5ERUVBTU0N5ubm8PPzq9HxqKoXL15g0aJFuH//%0APp49ewZ3d3f07dsX48aNw7Jly7Bv3z4YGRnhvffeE14THR2NtLQ02NvbY8eOHQgMDMTSpUtx9epV%0A4RiUlpbijz/+wOTJkxEREYEVK1YgNTUVRUVFGD9+PBwcHLBgwQK0atUKKSkpuHfvHgICAmp0Y3ji%0AxAm8//776NmzJwBAIpHgyy+/hJqaGlasWIHLly+jqKgI48aNw+jRo+Hh4YGmTZsiNTUVOTk5mDp1%0AKuLi4pCbmyt84pCZmYmpU6fi77//xsSJE+Ho6IjTp08jMDAQGhoaaN68OVasWIHi4mLMmjULRUVF%0A6NatmxBT//79sX//fmRkZGDp0qXQ0NCAmpoagoKC0KRJk2rv4+nTpxEdHY3g4GDY2dmhf//+SEpK%0Ago2NDWQyGU6cOAFbW1ssWLAAaWlp8PX1hZqaGrS1tbFy5UqkpaVh8+bNePr0KRYtWlRp0U/u559/%0AxubNm6GhoQFLS0t4eHjg7t27wnsrlUqxevVq+Pr64vLly1i3bh0mTZoET09P5OfnQyqVwtvbGxYW%0AFq/dVseOHfHs2TMkJSXhv//9r/D7UaNGIS4uDidOnMC3334LdXV1DBkyBJMmTVLYV+Li4vDbb7/h%0A/v37CAwMxObNmysc/2vXrsHDwwM6OjqwtLREbm4u3NzchD4o325wcDAKCwtr5fi9qkmTJjAwMEB6%0AenqF9RcWFuLLL79Ew4YN4ezsjIKCggr7WVBQAHd3dzx//hx9+/bF9u3bceTIEaHdaWtrY9WqVTA3%0AN8fAgQMxf/58PH36FM+fP8fixYuRm5uL+Ph4rF69GgDg7e2Nfv364eOPP37jfXr48CEKCgowbdo0%0ApKenw8vLC7a2tujVqxdOnz4tLB8SEgI9PT2Ym5sjNDQU9erVw927dzFo0CDMmDEDLi4usLS0REpK%0ACoqKihAYGIjMzEyhHwwYMAB2dna4cOECdHR08MMPP+Dp06cK298PP/yAX375BWpqaujXrx+mT5/+%0AxsfwVTk5OVi0aBECAwPRtGlTZGdnw8vLCy9evIC6ujqWLVuGli1bVoj7+++/x6BBg7B3715oa2vj%0A/Pnz+PHHH+Ht7a3Sa7rcjRs34OvrC4lEIpxP5DEtWLAA6enp6NChA3x9fXHt2jWF7dnDwwPGxsZI%0AS0tD+/bt4e/vj7///huenp548eIFJBIJ/P39IZFIFC5bU2WPiYaGBgYNGoSEhARIJBLs27cPqamp%0AyM/Ph6amJvLy8rB8+fIK/crHx6dCX/noo48QHh4O4OU1NCUlBSkpKRXaWadOnXDo0CFcv34dISEh%0ASEhIqJALhYaG4u7du5g2bRqysrLg6ekpXIcUncvLUpQLhoSEvDY3EcuZevfujVOnTiE3Nxffffcd%0AWrZsqfB93bNnD6KioqCpqQkLCwv4+PgIfxPLRRX11/v372P27NmoV68ePvjgA2Edy5YtQ0pKCqRS%0AKcaNG/faQnNWVhY8PDwglUrRsmVLrFq1Cl5eXhg0aBD69euHo0ePIjExEStXrlSYE6SlpWHRokXQ%0A1dUt18fCw8Nx8OBBAMDHH3+ML774Ah4eHkJ7Ufbo97IePnwIQ0ND0X4j179/f0RGRmLy5MnCiODd%0Au3fj2rVryM/Px6BBg9CjR48K14QPP/ywzvZFjIuLi/DBpTx/vH//PhYuXAhbW1uFOUnZa/78+fPh%0A7++vkly6JlauXIlLly6hpKQEEyZMwLBhw/D7779j1apVMDAwwHvvvQdDQ0PMnDlT4bJvSuzeFPi/%0AY9GyZUuF19SBAwfC1tYW+vr6uHPnjtAnVqxYUaO2VVhYqHA7ivLu+Ph4nD9/Hjk5Obh9+zamTJmC%0A0aNH49y5c/j222+hoaGBFi1awM/Pr8YfGIj1/Vfv3zp27Ihly5YhOTkZpqamePHiBYCXBcNXzz9u%0Abm6vze0U5ditWrWq0T68CXk+l5qaio0bN1bIYwYOHIgOHTrA2toa+/btw+LFi9GuXTtERUUhNzcX%0As2bNUmp878S0NQsLC3z44Yf4+OOP4eHhgYMHD6KkpAT5+flYs2YNoqKi0KhRIxw/fhzAy6H5a9as%0AwdKlSxEQEIAVK1Zg6dKliIuLw5MnTxAYGIgff/wRsbGxyMzMxKlTp3D//n24uroiMjISDg4OiImJ%0AqdN9/OSTT3D9+nUMGjQIy5cvrzC8NiYmBtu3b0dcXBwKCwuF3w8YMABHjhwB8LIIYG1tjYKCAvTp%0A0wdRUVEICgoSLtABAQFYvXo1fvzxR+Tm5gJ4+WnM9evXsXXrVoSHh2PdunXC+s3NzWs8hDUhIQEf%0AffQRbGxskJ6ejuzs7ArrzM/PR1hYGOzt7bFnzx7h34cPH8a5c+eQlZWF6OhoREREYOPGjcJQ4uLi%0AYoSFhWHChAnYs2dPue0+e/YMmzZtwtatW3Hr1i2kpaXVKP6qysvLg62tLaKiorBmzZpKp6EBwLlz%0A53DkyJFy7+ujR49w8uRJbN26FdHR0Xjx4gVGjRqFpk2bYvPmzSguLoaJiQliY2OFYypXUlKCsLAw%0AfPrpp9i3b1+N9uHWrVsVik5aWlqQyWRo1aoVYmNjERMTU267GhoaCA8PR7t27ZCcnIwtW7agXbt2%0Aws1teno6NmzYgIiICAQHB0Mmk8HHxweBgYGIioqCrq4u9u/fj71798Lc3BwxMTEKC1+PHj3C4sWL%0AERkZia5du2L//v012seyMjMz4eTkhO3btyMyMhL29vbYvn07du3aBeDlcOOFCxciMjISPXr0QERE%0ABICX0wLCwsKqVDh68uQJNm7ciIiICERFReHevXs4f/48EhMT0bt3b0RGRsLLywsPHjzAlClT0LNn%0AT7i5uSE8PBw2NjYIDw/H119/Xa3pcHPnzsXatWvx6hdwymQyLF26FKGhoYiNjUVSUhKeP38u2lfu%0A3buH6OhoNGnSROHxX79+vXCurGxqLaCc4we8PIZ5eXmi65dfA/r166dwP/fs2QMzMzPExsZCR0en%0A0m09ePAAo0ePRmRkJObNm4fQ0FD06dNHuIEqLS3FhQsXYGNjUyv7ZGRkhLy8PHz//ffw9vYWRqNW%0AJiUlBatXr8a2bduwY8cO4fyup6eHyMhIDBs2TLhZl8vIyMDw4cOxbds2PH78GGlpaaLtb/PmzYiN%0AjcXWrVvRuHHjN9pPRUpKSuDu7o7BgwfDzMwMABAUFITJkycjPDwcEydOxIYNGxTG/eeff5a7Dh4+%0AfBhDhw5V+TVdzs/PD76+vggPD4e1tTWio6MBADdv3sT8+fOxY8cOpKamIi0tTbQ9p6amYt68edi5%0AcyeOHTuGx48fIygoCI6OjoiMjMSnn34qXHsULVsTrx6Txo0b44MPPhCm7cjfZwDQ1dVFSEiIwn6l%0AqK/Y2toiMjISkZGRsLKywvz58wFUbGfW1tZo3749VqxYIRRiXs2FmjVrhkaNGuHq1ato0aIFgoOD%0AheneYudyAKK5IFB5blJZztSoUSOEh4cLN+piwsLCEBISgtjYWFhaWpabJiXWbhX114iICAwZMgSR%0AkZEwNDQE8DIn+fXXX7F161bExMRUaep7YGAgJk2ahJiYGBgaGiIlJUXhckVFRQqvCRs2bBCuX2pq%0AakK8u3fvRnR0NKKjo/HTTz/hr7/+KtdelO327dtwcXHBmDFjsHLlSkyZMkW035TVpEkTGBkZ4fr1%0A6wBetvWyI4MVXRPeNo8ePcLmzZvx7bffYu3ataI5CfB/1/zmzZsLr6/rXLq6kpKSkJ6ejtjYWGzZ%0AsgVr167F06dPsXr1amEUtrwdiy37psTuTcsSu6aWlJTA1tZWmI4u7xM1bVti21GUdwMv89l169Zh%0A/fr1QsFr2bJlQt6ur6+PhISE125X3sfk/+3evRsymUy07796/3bjxg1cuHABO3bswPz583H79u1K%0At/e63E5Rjq0K8nxOPnJWUR7j6uoqzE6pa+/EyCPg5eiYmzdv4vfff8emTZsQGxsLV1dXeHt7QyqV%0AIiMjA//5z3+gra0NCwsL1KtXDwYGBjAxMUHDhg2hr6+PgoICpKen47333oO2tjYAoGfPnrh69Srs%0A7e2xbNkyhISE4PHjx+jYseMbxyzvVHKmpqaiQ0L19PSwe/dunD9/HsePH8f8+fPh4OAAd3d3aGlp%0AwdnZGRoaGsjNzS03P71///4ICwvDokWLcPjwYQwZMgSNGzfGH3/8gW3btkFNTU1YPisrSxjF0KNH%0ADxQVFSElJQU9evQAADRs2BBt27bFnTt3AOCNPkmJj4/HzJkzoa6uDnt7e6ECXXadnTp1AvByqKxc%0As2bNkJeXhwsXLuDSpUvC+1daWiqcBLp37w4AMDIywuXLl8ttV1dXFzNnzgTwMjmvzbn8iujq6uLi%0AxYvYunUrJBJJpdvLzs7Gl19+iV27dpWbita0aVO0atUKrq6uGDRoEIYPH17udVpaWnj06BHGjh0L%0ATU1N4cYQKP9elH3mTXVIJBJIpdIKv69fvz7y8/MVbld+HA0NDfH+++8DeHnsCgoKAABdu3aFpqYm%0A9PT00KhRI+Tk5EAikaBFixYAgF69euHs2bMoLS0V2p985FNZ+vr6WLNmDZ4/f4779+/XyqdFjRo1%0AEm5QGzZsiI4dO0JDQwOlpaUAXrabzp07C3GuW7cOvXr1wgcffFDlT2Fu3LiBu3fvYsqUKQCAgoIC%0A3L17F9bW1nBzc0NBQQEGDRoEKyurcqNJkpOTkZOTIxQCnz17VuX9MjExQYcOHYS+JpeTk4P69euj%0AadOmAIDvv/8egHhf6dSpEyQSiejxv3nzJrp27QoAwgguMbV5/OTnU5lMhvr162PVqlVo0KCBwvUb%0AGxtDT09PdD9v3rwptLePP/640qkMzZo1w4YNGxAWFobi4mI0bNgQ6urq+Oijj3Ds2DEYGBige/fu%0ANfqETtE+HT9+XHh/mzdvLvSpynTu3Fm4ppmbmwvPWpCPQuvSpQt+++23cq9p1KiRcD0wMjJCQUGB%0AaPsbNGgQPvvsMwwdOhSffPJJtffzdW7fvg0PDw+Eh4dj+PDhMDIyQnJyMm7fvo2NGzdCKpUK7VdR%0A3MOHD0dQUBCGDRuGM2fOYPbs2cjJyan1a3pNXL58WRgNUFxcLFz32rRpI5wPO3XqhNu3b8PExERh%0Ae27Tpo1wnTQ0NERBQQFSUlKEokuvXr2wfv160WVrUvBTdEyGDx+OgwcPwtLSEpmZmcK+yK8HivpV%0AZX3l5MmTuH79OhYuXAjg9e1MLBeaOHEibGxsEBcXh5iYGHz22WeIiIgQPZcDEM0F5ccDUJybVJYz%0Alb0eV5YLDB06FK6urvjkk08wdOjQctMaDAwMFLZbRe3+5s2bsLe3F/bv999/R5MmTWBiYoIZM2bA%0A3t4eI0aMqHBcX81Lr1y5IkyzkR+L2NjYCnFX5ZrQq1cv/Pbbb7h69So6d+4s5Dpdu3YVcpS6GqVT%0AdhrJzZs3MWfOHEilUoX95lUDBw7E0aNH0aZNG1y/fh1WVlbYvn07AMXXhLeNvB+2a9cO9+7dE81J%0AgP+75pdV17l0daWkpAj7qK2tDVNTU/z111/Izs4WRuH17du30mWrMqr7dRTdm5YtUleW05XtB/J/%0A17RtKdpOXl6ewry7Q4cO6NKlC9TV1YVzycOHD3Hnzh1hxMvTp0+FHKoyr06DDQkJQX5+vmjff/X+%0A7caNG+jcuTPU1NTQokULYUaMmNfldopy7LqiKJ/z9PRUmMc0aNBAmImjCu9E8Ugmk6G4uBhmZmYw%0AMzODi4sLBg8eDE9PT4SGhsLMzKxcUabsjfmrz4uRSCTlPpl/8eIF6tevj+DgYPTp0wfjxo1DQkIC%0Afv311zeOuzpzy4uLi6GhoYHu3buje/fuGD16NFxcXODg4IAtW7Zg9+7d0NbWFj7pk2vcuDEMDQ1x%0A69YtJCcnw9fXF/v370d+fj5iYmKQl5cHR0dHABA+EQIgvAevXjBevHghLKepqVmj/f77779x6dIl%0ArFy5EhKJBM+fP4eOjg4aNGhQbp1ix0kmk6FevXpwdHTEtGnTKqxfXV29wn4AL99DX19f7N27FwYG%0ABgpfW9v27t2Lp0+fIjY2Fg8fPsSnn34qumxGRgZ69uyJnTt3lps7L5FIsHnzZqSkpGD//v3Yt28f%0ANm3aJPz91KlTOHfuHKKioqCuri4kaYD4e1Ed77//vvBpuFxxcTEuXryIU6dOITIyEpqamuVOwmW3%0AqyiGV9uVmppahX4n74vy9iYv3pTl7++PqVOnwtbWFmFhYbXyaVHZeIGK54iyyvYH+Q1PRkYGPD09%0AAUB07r2mpiYsLS0VFiX27t0rTCNzcHAQLuzy1y1evLjGFzxXV1dMmTIF48ePF/ZLTU2twntbWV+R%0A99EzZ84oPP4ymUw4vq/+X67sJ/+1dfwUnU9dXFwUrl++D2L7WbbdvRq7nHz4dHh4OJo3b47Vq1fj%0Ajz/+wDfffAMAGDFiBEJDQ9GqVasK5+U32afjx49X+zlnZY9v2X4m/3fZYyb3aj+QyWSi7W/p0qW4%0AefMmfvrpJ7i4uGDHjh21+iw2c3NzjB8/Hvr6+liwYAHCw8OhqamJoKAgYURFZXFbWFjg4cOHuHz5%0AMszNzZV2Ta+JBg0aICIiotz7n5mZWeF4yKfQKGrPiva5bC5T9jylaNmaUHRMbG1tERQUhFOnTqFf%0Av37CsvL+JtavFPWVnJwcrFq1Cps2bRKWVdTO5LKyshTmQvL9MzMzw/Dhw3Hp0iVkZ2dXGBVZ9j2S%0Ax6coFwQqz00qy5mqej2eNm0ahg0bhsTEREycOLHcA2bF2q2i4yp2/dy0aRNSU1MRHx+PvXv3YvPm%0AzcLfFJ1zhg0bViHesvspP59X5Zogj0PR+/umueWbMDMzQ/369XH79m2F/eZVdnZ2mDNnDszNzWFj%0AY1Pu/RC7JrxNysYrkUhEc5K4uLgKx0MVuXR1Vda+yi5T1WVrQuzetOy5p7Kcruz7Lv93TduWou3k%0A5+crzLuBinmvpqYmDA0Na+V5aJW936+eI8uew4Dy5w+5sqO5XpfbtWvXrkKO/WoBXVkUnVvF8hix%0Ac2BdfUnSOzFtbefOnVi8eLHQGAsKClBaWoonT56gRYsWePz4MU6fPi0k+5UxMTHBnTt3hGHGZ86c%0AEZ7b0aZNG8hkMhw+fLhK66pNnp6ewrQZ4GUBxtjYGLm5uWjatCm0tbWRmpqKrKysCrENGDAA3333%0AHbp06SJ8Ite6dWuoqanhl19+Eb4hpXnz5rh16xZkMhnOnDkD4OVDm+UjH548eYK//vqr3PN5aiI+%0APh7jx4/Hvn37sHfvXiQkJCA/P18YtlgVH374IY4ePYrS0lIUFRVVab71kydPoK6uDgMDA9y7dw8p%0AKSlKP47y91oikeDnn3+udHvdu3eHv78/9u/fj5s3bwq/z8jIQHR0tDAHXf7tdGpqaigpKUFubi5a%0AtmwJDQ0NHDp0CKWlpbV6grG2tkZWVpYw7aO0tBSrV6+Gn58fjIyMoKmpicOHD0MqlVb523YuXrwI%0AqVSKnJwcPHv2DE2aNIFEIhEuqvJ+Z2pqKgwtLjsCRy4vLw9t2rRBcXExjh07Vif90tzcXJiacfbs%0A2QrT1IyNjYUpF2JT2ExNTXHz5k3hW4KCg4ORnZ2NAwcO4Pr167Czs8Ps2bORkpIiHGfg5QiSQ4cO%0AAXg5eunHH3+sVuzNmjWDnZ1dualOenp6kEqlyM7Ohkwmw7Rp06rUV3JzcxUe/zZt2gjHTD6apVGj%0ARnj06BFkMhkePHggjHxR9vF73frF9lPRPsj348GDB5BKpbh06ZLwPsif43Ho0CFhG+3bt0d2djYu%0AX74sjERQlStXruDZs2coKirCjRs3YGJiAgDC9OeLFy8Ko+0qo6j9FRQUYN26dTAzM4Obmxt0dXXL%0ATZ2uTfb29jA2Nsb69evLxZKUlPTaKY+DBw+Gr6+vMFpH1dd0OQsLC6GNHThwQBip99dff+H+/fvC%0A8+3MzMyq1V86deoknDMVnadqS9ljoqmpiR49eiA4OFjhKEKxfqWor3h5eWHevHnC6B6xdiYfGSuW%0AC125cgXx8fFCfiiVSlFaWgp9ff1Kz+ViueDrvGnOVFpaisDAQBgYGOCzzz5Dly5dyt1sVqfdKrp+%0AZmZmIiIiAh07dsSiRYuqNGLE0tJSmLIXFBSEkydPQltbWxjtLZ/eJHZNUBRH+/btcfHiRZSUlKCk%0ApASXLl1S6cP68/Ly8ODBAwwcOLBK/aZ58+aQSCSIj4+v8GUWYteEt4n8mF27dg0tW7YUzUkUUUUu%0AXV1lz3+FhYXIyspCmzZtoKenhzt37kAqlQqPMhFb9k2J3ZuWfbh/dXO6mrYtRdvR1dVVmHcroqur%0AK7wWACIjI2s8m0E+I6Mqfd/U1BSpqamQyWTIyspCVlYWACg8/5Ql1kYV5diqVJU8Rp53AsCFCxfq%0AJK53YuTRqFGjcOvWLYwePRoNGzZESUkJvL29cenSJYwbNw4mJib4/PPPERISgnnz5lW6roYNG2Lh%0AwoX4/PPPoaamhm7duqF79+4oKCiAn58fWrVqJTzo7Pjx4+jTp0+N4351eDAA4UGIr/L09MSSJUsQ%0AFxeHevXqQUNDA19//TXatGkDbW1tjB07Ft26dcPYsWOxdOnScg8XtrOzE74dC3g53HbGjBm4ePEi%0AHBwcYGRkhHXr1mHOnDmYPXs2WrZsCSMjIwAvCxqWlpYYP348SkpKMH/+/DcegnvgwIFyz2qRSCQY%0AMWKEMNezKrp27YpevXrByckJMpms0hE9cnp6erC2toaDgwMsLCzw+eefY8WKFdizZ4/SPumyt7eH%0Aq6srzp8/jzFjxkBPTw/fffed6PJaWlpYsmQJvLy84OrqCuBlknL69Gns378fmpqawhzYnj17wsnJ%0ACdHR0QgLC4OLiwvs7OzQp0+fWv1GDDU1NYSFhWHJkiVYt24d6tWrh969ewvD/52dnWFnZ4ePPvoI%0AX3/9dZXW+f7772P27Nm4c+cO5syZA4lEAj8/P8yfPx8aGhowNjbG//73Pzx9+hSurq6YOHFiuTYt%0A5+zsDFdXVxgbG8PFxQW+vr4YMmRIrQw3FuPt7Y2lS5dCIpFAV1dXeFh5ZQ4ePFjuIhUWFgZPT09M%0AnToV9erVQ4cOHWBoaAgTExP4+PgIU5+8vb2hp6eHK1euCA+b/eqrr/Dpp5+itLS0Rt/YMXny5ApT%0ADnx8fISviR48eLBoX5k4caLwmt69eyM0NLTC8Z8xYwa8vb0RHh6Otm3boqCgALq6uujdu7ewPnmi%0AoOzjJ7Z+ObH9jIyMxMyZM4WH3Mo/+XJ2dsb06dNhamqKtm3bAgCGDx+ORYsWISEhAePHj0d8fDx2%0A7doFBwcHWFtb48mTJ6Kjl+qKmZkZPD09kZ6ejrFjxwrTlOTTFAoKChASEoL09PRK1+Ps7Fyh/eno%0A6CA3NxeOjo5o2LAhrKysauWh52K8vb3h4OAAV1dX7NmzBwcOHIBEIsGKFSsqfd2QIUOwefNm/Oc/%0A/wEAODk51fo1vSpeve7PmjULa9euRWhoKOrXr4+AgAAUFhbCwsICgYGBuHHjBqysrNC2bdvXtuey%0A3N3d4eXlhe3bt0NTUxPLly9X2g2e/Jj06tULgwcPxuXLlxUWTEaOHKmwXwEo11eSk5ORlJSEwsJC%0AYZTtsmXLFLaznj17wt3dHRs2bFCYC1lZWeHChQsYPXo0JBIJbt26hYCAAGhpaVV6LhfLBSubhgu8%0Aec4kf3i3k5MTdHR0YGxsXO7GSqzdKjJhwgTMmTMHv/zyC9q1awfg5VTF5ORkHDx4EJqamnBwcCj3%0AGkV56axZs7BhZUXGbwAABm9JREFUwwbExMSgRYsWcHNzg46ODhYsWIDExEQhvsquCV999RUiIiJg%0AbGyMFy9eoHXr1nBycoKzszNkMhlGjx5d5w+uLbuvRUVFWLx4MTp16lTlftO/f39EREQID3uXq+ya%0AUJdePZZlH+Ogr6+P6dOnIzMzE15eXmjQoIHCnEQRVeTS1SWfHinvh4sWLYKWlhbmzp2LGTNmoHXr%0A1jA3N4e6urrosm9K7N607LoVXVMrU9W2NXXqVGEUz9ChQ0W3oyjvFns+qr+/P7766ithFJKTk1ON%0A35uq9n0LCwu0a9cOTk5OMDExEXLD4cOHVzj/lCXWRpcvXw5fX99yObYqubm5wdPTs9I8xsnJCb6+%0Avnjvvffq7Es9JLKajkkmIqVxdHREQEDAG4/iInrbXLx4EVpaWrCwsMD3338PmUymlG/fUqasrCzc%0AunULNjY2SE5ORkhISLmpHVUhk8nw2WefYenSpSrt52W/SbAs+Y2n/Kby307+jVjyIikpR3BwMFq1%0AaqXwRlmsX70tfYWI/t1+++03tG3bVviWsz59+ogW4IneVe/EyCOif5KAgABIpVKVfD0kkbLVq1cP%0AXl5e0NLSgpaWFgICAlQdUrXp6Ohgy5YtwmjN6o7wyszMhLu7O+zt7Xkz/Bbw9vZGRkaG6MNvqXZ8%0A8cUX0NLSEkbNvkpRv2JfIaK6IpPJMHPmTGhra8PAwAADBgxQdUhEbx2OPCIiIiIiIiIiIlHvxAOz%0AiYiIiIiIiIioZlg8IiIiIiIiIiIiUSweERERERERERGRKD4wm4iIiOj/279/P8LDw1FQUACpVIpm%0AzZph8uTJGDhwoNK2mZiYiC5duqB58+ZK2wYRERHRm2DxiIiIiAhAaGgooqOjERgYCCsrKwDAyZMn%0AMXfuXDx9+hQjRoxQynaDg4OxcuVKFo+IiIjorcVvWyMiIqJ33uPHj2Fra4vg4GDY2tqW+1tycjKa%0ANGkCHR0d+Pr6Ii0tDRKJBJ07d4a3tzd0dHTg4eGBhg0bYsmSJQCAhIQEfPPNNzhy5Aji4uKwZ88e%0AdO3aFYcPH0Zubi6mT58OZ2dnuLu7IzExEa1atcL06dORnZ2N27dvIycnB/r6+sjIyMCQIUMwadIk%0AAEBpaSn69u0Lf3//CnESERERKQufeURERETvvOTkZEgkEoUFGSsrK5iamsLHxwc6Ojr46aefEB8f%0Aj/z8fKxdu7ZK67948SIsLS2xf/9++Pn5YdWqVSguLkZwcDAAICgoCGPGjAEAHDt2DD4+PggICMDI%0AkSMRFxcnrOfs2bOQyWSwtrauhb0mIiIiqhoWj4iIiOidl5+fj2bNmon+vaSkBEePHsWkSZOgpqYG%0ADQ0NjBs3DkePHq3S+nV1dWFnZwcAsLS0RHFxMR49eqRw2bZt28LU1BQA8L///Q/p6en4448/AAAH%0ADhzAsGHDoK6uXp3dIyIiInojLB4RERHRO09PTw/Z2dkoLS1V+Pfc3FxIpVI0bdpU+F2TJk3w8OHD%0AKq1fV1dX+Le88COVShUu26RJE+HfjRs3hp2dHXbt2oWSkhL8/PPPSnv2EhEREZEYFo+IiIjonWdl%0AZQV1dXX8/PPPFf527NgxnD17FhoaGuVGC+Xk5MDAwAAAoKamVq4Y9Pjx41qLbdSoUUhISMDx48dh%0AZGSEDz74oNbWTURERFQVLB4RERHRO69Ro0aYM2cO/Pz8kJSUJPw+KSkJHh4e0NDQQP/+/REREQGZ%0ATIbi4mLExMRg4MCBAIAWLVogLS0NUqkUz549Q3x8fJW3rampifz8fNG/9+7dG/Xr14evry9HHRER%0AEZFKaKg6ACIiIqK3wcSJE2FgYICAgADk5eVBU1MTRkZGWLt2LXr16oVu3brBz88PgwcPBgD07NkT%0Abm5uAIAxY8bgxIkTsLOzQ+vWrWFvb4+wsLAqbXfYsGFwc3PDlClTFP5dTU0Nw4cPR1hYGIYOHVo7%0AO0tERERUDRKZTCZTdRBEREREJG7Hjh04cuQINm7cqOpQiIiI6B3EaWtEREREb7Hc3Fxs2rQJkydP%0AVnUoRERE9I5i8YiIiIjoLbVx40aMHDkSo0ePRo8ePVQdDhEREb2jOG2NiIiIiIiIiIhEceQRERER%0AERERERGJYvGIiIiIiIiIiIhEsXhERERERERERESiWDwiIiIiIiIiIiJRLB4REREREREREZEoFo+I%0AiIiIiIiIiEjU/wOHkIxAHP+ECgAAAABJRU5ErkJggg==">
            <a:extLst>
              <a:ext uri="{FF2B5EF4-FFF2-40B4-BE49-F238E27FC236}">
                <a16:creationId xmlns:a16="http://schemas.microsoft.com/office/drawing/2014/main" id="{39E4BC62-4306-47F5-8621-EFC0153578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978AE5-9B9A-4535-96B3-F3B561692E6A}"/>
              </a:ext>
            </a:extLst>
          </p:cNvPr>
          <p:cNvSpPr>
            <a:spLocks noGrp="1"/>
          </p:cNvSpPr>
          <p:nvPr>
            <p:ph type="title"/>
          </p:nvPr>
        </p:nvSpPr>
        <p:spPr>
          <a:xfrm>
            <a:off x="7910532" y="1348649"/>
            <a:ext cx="4204350" cy="3096987"/>
          </a:xfrm>
        </p:spPr>
        <p:txBody>
          <a:bodyPr vert="horz" lIns="91440" tIns="45720" rIns="91440" bIns="45720" rtlCol="0" anchor="t">
            <a:normAutofit/>
          </a:bodyPr>
          <a:lstStyle/>
          <a:p>
            <a:pPr>
              <a:lnSpc>
                <a:spcPct val="90000"/>
              </a:lnSpc>
            </a:pPr>
            <a:r>
              <a:rPr lang="en-US" sz="2500" b="1" u="sng" dirty="0"/>
              <a:t>Population Adjustment</a:t>
            </a:r>
            <a:br>
              <a:rPr lang="en-US" sz="2200" u="sng" dirty="0"/>
            </a:br>
            <a:br>
              <a:rPr lang="en-US" sz="2200" dirty="0"/>
            </a:br>
            <a:r>
              <a:rPr lang="en-US" sz="2200" dirty="0"/>
              <a:t>Adjusting for the population size of 2018, we see that Samoa is the country with most loans given their population. Samoa is followed by El Salvador and Armenia.</a:t>
            </a:r>
            <a:endParaRPr lang="en-US" sz="2200" u="sng" dirty="0"/>
          </a:p>
        </p:txBody>
      </p:sp>
    </p:spTree>
    <p:extLst>
      <p:ext uri="{BB962C8B-B14F-4D97-AF65-F5344CB8AC3E}">
        <p14:creationId xmlns:p14="http://schemas.microsoft.com/office/powerpoint/2010/main" val="251222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6" name="Picture 115">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8" name="Oval 117">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0" name="Picture 119">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2" name="Picture 121">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4" name="Rectangle 123">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E4CCD752-EAEC-4B99-9CB0-B9F30F61EB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31">
            <a:extLst>
              <a:ext uri="{FF2B5EF4-FFF2-40B4-BE49-F238E27FC236}">
                <a16:creationId xmlns:a16="http://schemas.microsoft.com/office/drawing/2014/main" id="{AEA0BB24-2B23-4B19-996F-58DA607E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0" name="Freeform 5">
            <a:extLst>
              <a:ext uri="{FF2B5EF4-FFF2-40B4-BE49-F238E27FC236}">
                <a16:creationId xmlns:a16="http://schemas.microsoft.com/office/drawing/2014/main" id="{84F0BDAE-5164-4EE4-AC1A-5EB8D343FD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Content Placeholder 6">
            <a:extLst>
              <a:ext uri="{FF2B5EF4-FFF2-40B4-BE49-F238E27FC236}">
                <a16:creationId xmlns:a16="http://schemas.microsoft.com/office/drawing/2014/main" id="{6FF32F09-461C-49B4-B227-9115AEB91E4C}"/>
              </a:ext>
            </a:extLst>
          </p:cNvPr>
          <p:cNvPicPr>
            <a:picLocks noGrp="1" noChangeAspect="1"/>
          </p:cNvPicPr>
          <p:nvPr>
            <p:ph idx="1"/>
          </p:nvPr>
        </p:nvPicPr>
        <p:blipFill>
          <a:blip r:embed="rId7"/>
          <a:stretch>
            <a:fillRect/>
          </a:stretch>
        </p:blipFill>
        <p:spPr>
          <a:xfrm>
            <a:off x="1066261" y="647699"/>
            <a:ext cx="5425848" cy="2658666"/>
          </a:xfrm>
          <a:prstGeom prst="rect">
            <a:avLst/>
          </a:prstGeom>
          <a:effectLst/>
        </p:spPr>
      </p:pic>
      <p:pic>
        <p:nvPicPr>
          <p:cNvPr id="15" name="Picture 14">
            <a:extLst>
              <a:ext uri="{FF2B5EF4-FFF2-40B4-BE49-F238E27FC236}">
                <a16:creationId xmlns:a16="http://schemas.microsoft.com/office/drawing/2014/main" id="{FA3F7818-D490-429A-AF7D-1BDF8E16FCB8}"/>
              </a:ext>
            </a:extLst>
          </p:cNvPr>
          <p:cNvPicPr>
            <a:picLocks noChangeAspect="1"/>
          </p:cNvPicPr>
          <p:nvPr/>
        </p:nvPicPr>
        <p:blipFill>
          <a:blip r:embed="rId8"/>
          <a:stretch>
            <a:fillRect/>
          </a:stretch>
        </p:blipFill>
        <p:spPr>
          <a:xfrm>
            <a:off x="980590" y="3501360"/>
            <a:ext cx="5597190" cy="2658666"/>
          </a:xfrm>
          <a:prstGeom prst="rect">
            <a:avLst/>
          </a:prstGeom>
          <a:effectLst/>
        </p:spPr>
      </p:pic>
      <p:sp>
        <p:nvSpPr>
          <p:cNvPr id="4" name="AutoShape 4" descr="data:image/png;base64,iVBORw0KGgoAAAANSUhEUgAABI8AAAH0CAYAAAC0KA2nAAAABHNCSVQICAgIfAhkiAAAAAlwSFlz%0AAAALEgAACxIB0t1+/AAAADl0RVh0U29mdHdhcmUAbWF0cGxvdGxpYiB2ZXJzaW9uIDIuMS4yLCBo%0AdHRwOi8vbWF0cGxvdGxpYi5vcmcvNQv5yAAAIABJREFUeJzs3Xu4lnO+P/D30lJR6WCS5LiVTBIh%0AxxEThWZM2TExTqmxHccpZhDSziky2cI0MjQM41DIoZHzkPNxDJMfxqkSiqKjpPX7w9XalrpbK1pr%0Alf16Xde6rvXc3/vwue/7eZ563uv7/T4lZWVlZQEAAACApVittgsAAAAAYOUlPAIAAACgkPAIAAAA%0AgELCIwAAAAAKCY8AAAAAKCQ8AgAAAKCQ8AiAGnfooYembdu2ef7555domzx5ctq2bZvJkydXaw3D%0Ahw9Pu3btqvUYy+tf//pX9tprr2yxxRa55557lrpOly5dMmDAgBqubNX27rvv5owzzshuu+2W9u3b%0A5yc/+UmOPvroPP3007Vd2krj9NNPT9euXZP872tw7NixtVzV0rVt2zZXXXXVd27/LoYPH562bdtW%0A+Gnfvn323Xff3HrrrSv0WMtT0/d9D1sZ3wcBWDkJjwCoFXXq1Mn555+fRYsW1XYpK40//elPmTNn%0ATsaOHZvdd9+9tsv5QXjmmWey3377Zfr06bnooosyfvz4XHbZZalfv3769OmTm266qVbq6tevX26/%0A/fZaOXZlWrZsmQkTJmTvvfdeYft8+eWX06VLlxW2v9pQp06dTJgwofzn9ttvz5577pmzzz47N9xw%0AQ22XVyXnnHNOhg8fXv64b9++eeyxx2qxIgBWFcIjAGpFjx498u9//ztjxoyp7VJWGp999lk22WST%0AtG7dOg0bNqztclZ5c+fOzSmnnJIdd9wxV199dXbaaae0atUq2223XS677LL07Nkzw4YNy+eff16j%0AdZWVleWf//xnjR5zedSpUyfNmzdPvXr1Vtg+X3755RW2r9rUvHnz8p/NNtssJ554Yvbcc89cf/31%0AtV1alfzjH/+o8LhBgwb50Y9+VEvVALAqER4BUCvWW2+99O3bN8OGDcvs2bML1/vmcJrF7r333gpD%0A204//fQcdNBBGTduXLp06ZKtttoqxx9/fObOnZv/+Z//yU477ZQddtghF1544RL7f+mll9KjR4+0%0Ab98+3bp1y4MPPlihffTo0enZs2e23nrr/OQnP8nFF1+cBQsWlLcfeuihOfXUU3Puuedm6623zpNP%0APrnU85g/f37OP//87Lrrrmnfvn26dOmSYcOGZeHChUm+Ho72+OOP59lnn03btm2/V6+UyZMn5ze/%0A+U06depUPrTmrrvuqrDOAw88kF69emXLLbdMp06d0qdPn7z++uvl7bfffnvatm2bt99+O3369EnH%0Ajh2z++6755prrqlwTuedd175cLDdd989Q4YMKT+npWnbtm1GjRqVc845J9tuu206duyY/v37Z86c%0AOeXrfPTRRzn55JPTuXPnbLXVVjnwwAPz0ksvlbc/88wzadu2bcaNG5euXbvm4IMPXuqxxo0bl+nT%0Ap+fUU09NSUnJEu1nnnlmHnrooay11lrl57Ose1Q0nGvvvffO6aefXmGdhx56KGeeeWa233777LDD%0ADjn99NMzb968JMnmm2+ezz77LGeccUbatm2b5H+fwyNGjEjHjh1z4403pm3btrn//vsrHOvTTz9N%0Au3btctttty31nD///POcddZZ2WmnndK+ffvsscceueKKK1JWVla+zpQpU3LEEUekQ4cO2XXXXXP1%0A1VdX2Me3z7Mqr8FJkybluOOOy0477ZQOHTrk5z//eUaPHp3k66FRF154YaZMmZK2bduW93yp7D4v%0APs6ee+6ZLbfcMv/5n/+ZV155Zann/W1fffVVzjvvvGy//fbp2LFjTjnllMyZMyczZ87Mlltumeuu%0Au67C+gsXLswOO+yQyy67rEr7/6a2bdvmww8/LH/86aef5owzzii/B3vttVdGjRpV3r74+TthwoT0%0A6dMnHTp0yM4775wrrriifJ2lDSd7+eWX07Zt2zzzzDNLreODDz7ISSedlO233z5bbrll9t577/z1%0Ar38tb+/SpUtef/31XHHFFeX37tvHqew1sPh8b7755lxyySXZeeeds+222+bYY4/Np59+utzXDoBV%0Ah/AIgFrzX//1X6lTp06uvPLK772vqVOnZvz48bn66qtzySWX5MEHH8wRRxyRRYsW5eabb87xxx+f%0AUaNGVfjgVVZWlksvvTQDBgzIHXfckdatW+fkk0/ORx99lCS54447MmDAgOy555658847M3DgwNx+%0A++254IILKhz7pZdeyqJFi3LvvfemY8eOS63vjDPOyN/+9rcMHjw4f/vb33LCCSfk+uuvz6WXXprk%0A65Bqhx12SMeOHTNhwoR07979O12HefPm5fDDD8/06dMzcuTI3HPPPdljjz1y2mmn5eGHH06SvP32%0A2znxxBOz4447Zty4cfnrX/+aNddcM8ccc0yFYCxJBg4cmD59+mTs2LHp2rVrLrnkkvJeM1dddVXu%0Av//+XHLJJbn//vszaNCgjB07dokw4tuuvfbatGrVKmPGjMn555+fBx98sPw6LFiwIIcffnjeeuut%0ADB06NKNHj85GG22Uvn37ZtKkSUvs54ILLsiwYcOWepwXXnghrVq1yqabbrrU9rXWWqs8OEoqv0fL%0AY9iwYdliiy0yevTonHnmmbnjjjvKh8gtDvLOPPPMTJgwoXybjz76KP/85z9z1113pUePHunYseMS%0AQdX999+funXrZp999lnqcQcPHpwJEybkyiuvzP3335/f/va3ufrqq3PzzTeXr3PyySfn/fffz7XX%0AXpvrrrsu7777bh5//PHlPsdvOu200zJ79uxcd911+dvf/paDDjooZ511Vp5//vn07ds3PXv2zLrr%0ArpsJEyakb9++VbrPb775Zk477bR06tQpd955Z0477bRcdNFFVarn1ltvTaNGjXLLLbfk/PPPz8MP%0AP5xLL700TZo0Sbdu3Za4rk899VRmzpyZ//zP/1zuc3///fezwQYbJPn6PeWYY47Jyy+/nMsuuyzj%0Axo3LwQcfnIsvvjh/+ctfKmx3wQUX5KCDDspdd92Vgw46KMOHD89999233Mdf7NRTT827776bUaNG%0A5b777kufPn0yaNCg8mFpo0ePTt26ddO3b99MmDAhLVu2XGIfVX0NXHfddVljjTVy00035fe//32e%0AeOKJCuEXAD88wiMAas2aa66Z/v3754Ybbsh77733vfb10Ucf5Zxzzknr1q3TrVu3tGnTJjNnzszJ%0AJ5+cjTbaKIccckgaNGiQiRMnlm+zaNGiHHPMMdl+++3Tpk2bnHPOOfnyyy/Lex9dffXV2WOPPXL8%0A8cdn4403TteuXXP88cfntttuqzDU6dNPP82AAQPSqlWrrLHGGkvU9uGHH5Z/ENt9992zwQYbpGfP%0Anjn00ENzyy235Msvv0yzZs2y+uqrZ/XVV0/z5s1Tv37973QdHnzwwUyePDkXXnhhtt5662y88cY5%0A6aSTynuzJEmrVq1y991358QTT8wGG2yQ1q1b5/DDD88HH3yQt99+u8L+DjjggOy+++7ZcMMNc/TR%0ARydJee+PiRMnZvPNN8/222+f9dZbL7vttltuuOGG/OIXv1hmjeutt16OOuqobLzxxunevXt+8Ytf%0AZNy4ceX1v/POO7n44ovL78vgwYPToEGDJeYn2mOPPdKpU6ess846Sz3Oxx9/vNQPyEtTlXu0PLbe%0AeuscfPDB2XDDDdOjR49suumm5detWbNmSZJGjRqlefPm5dt88MEHOfvss7PBBhukYcOG2X///fP3%0Av/89M2fOLF9n/Pjx6datW+GwxlNPPTU33nhjttlmm6y33nrZa6+9stVWW+WJJ55Ikrzzzjv5xz/+%0AkVNOOSXbbbddWrduncGDB6dOnTrLdX7fNnHixOy6667ZfPPN06pVqxx88MG59dZb07p16zRo0CD1%0A6tUrHw7XoEGDKt3nu+++O2ussUYGDRqUTTfdNDvttFOOOeaYKtXTqlWrnHjiidlkk03SvXv37Lvv%0AvuXPsf333z8TJ07MG2+8Ub7++PHjs91222XDDTes8jkvWLAg48aNy3333Zf99tsvyddB8ssvv5yz%0AzjorO+ywQzbccMMcdthh2WeffZYIj7p27Zq99torG2+8cX7zm99k4403Lq/xu7jkkkty9dVXp127%0AdmnVqlUOPPDArLfeeuX3fvHzbs0110zz5s2XuOfL8xpYb731yt8Xd9ttt2y//fZV7hUGwKpJeARA%0ArerRo0fatWu31CFly+NHP/pR1l577fLHjRs3zuabb17+uKSkJI0bN15iiNzWW29d/vu6666b5s2b%0A55133sns2bPz9ttvZ8cdd6yw/vbbb5+FCxdW+ODZunXrZc4P89prr6WsrKzCsZKkQ4cOmTNnzvcO%0Azr7p1VdfTZMmTbLxxhtXWL7lllvmX//6V5KkXr16+X//7//liCOOyM4775yOHTvmv/7rv5J8Pe/S%0At7dbbPGHz8XB2e67756///3vOeWUU/LAAw/k888/z6abbpr1119/mTV++zq0a9cuM2bMyLx58/KP%0Af/wjjRs3zo9//OPy9rp162abbbapEPwt3m5ZSkpKqjwh+4q+R9+8bsnX166yuZWaNWuWddddt/xx%0A9+7dU7du3fJAYcaMGXn22WfLg4qlKSkpyZ/+9Kd069atfFjgCy+8UH5f//3vfydJhddGnTp1lqh3%0Aee2+++654oorMmTIkDz99NNZsGBBOnTokCZNmix1/arc57feeiubbrpp6tatW77Ot+9PkW/3ANxy%0Ayy0zY8aMzJw5MzvuuGM23HDD8t5HX331VR588MFlXtfF63Xs2LH8Z6uttso555yTo48+Ov369Uvy%0A9etvaXVuueWWeeedd8qHLibJVlttVWGddu3a5YMPPqjS+S3NggULMnTo0HTp0iXbbLNNOnbsmA8+%0A+GCJ13SR5XkNfJfnNwCrttLaLuC7euONN3LsscemT58+OeSQQ5Zr26+++irnnHNO3n333Xz55Zf5%0A1a9+lZ49e1ZTpQAsS0lJSQYMGJDevXvniSeeyEYbbfSd9vPtnjolJSVL9AIqKSmpMPdLSUlJGjRo%0AUGGdNddcM/PmzSsPmS655JIKw6IWbz99+vTyZd/ex7ct3te3e4ss3m5Zcz4tr9mzZy+1V0qDBg3K%0Aj3Pffffl5JNPzv7775/f/va3adKkSSZOnJgTTzxxie2+eQ0Xzxu0+BocfPDBadq0aW6++eacfPLJ%0AKSsrS7du3TJw4MDC0CBZ8jqsueaaSb4OpWbPnp3PP/98iQ//CxYsyCabbLLEOS1Ly5Yt88gjjyxz%0AncWqco+WpzfY0p6P33zuLc3Snos/+9nPMnbs2PzqV7/Kgw8+mBYtWiwRaC5WVlaWfv36ZebMmTnj%0AjDOy2WabZfXVV8+ZZ55Zvs7i8/z2a2PxPfiuhgwZkhtuuCF33313rr322jRs2DCHHXZYfvOb32S1%0A1Zb8W2VV7vOcOXOWuI5VrfPb13Lx+c6fPz9NmjRJr169ctNNN6V///559tln88UXXxQOBVysTp06%0AufPOO8sf161bN82bN09p6f/+d3r27NlLfV9Z2mu9UaNGS5zbrFmzqnR+3zZ79uwceuihWWuttXL2%0A2Wdnww03TGlpaXmoVdV9JFV7n/ouz28AVm2rZHg0d+7cDB48ODvttNN32v6xxx7LvHnzcuONN2b+%0A/PnZc88984tf/GKp/7kBoPpttdVW2XfffXPhhRcuMf/R0j6UzJ07d4Uct6ysLPPnz6/wQWjOnDlZ%0Ac801yz9AHX300fn5z3++xLbf7OVUmcUfEr/9wXDx429/iPw+GjVqtNQwavbs2eXHuffee7Pxxhvn%0AvPPOKw+EvtmTanl079493bt3z+zZs/PAAw/koosuyqBBgwrnIUpSofdFkvLJshs3bpxGjRqlSZMm%0AueWWW5bY7psf0qtiu+22y6233ppXXnklHTp0WKJ9zpw5ueeee9KrV68q3aNvh2eLrajn49IccMAB%0AOeCAAzJp0qSMHz8+PXv2XOrk38nX9/CNN97I0KFDK8yZNWvWrDRu3DjJ/4Yv374HywotqvIarF+/%0Afo488sgceeSR+eijj3LLLbfkD3/4Q9ZZZ50cdNBBS+yzKvd5jTXWWGIS5qr2bvn2+S2ud/H577ff%0Afrn88svz3HPP5b777ku3bt0qDSOTVBpuN2rUKGVlZUuEuItDpW8u+/Y1nDNnTvkcXMv7vvfss89m%0A2rRpufzyy7PNNtuUL//mkMfK1OT7FACrnlUyLalbt25GjhxZYY6Dt956K4cddlgOP/zwHHvsscv8%0Az0XTpk3z+eefZ9GiRZk7d24aNGggOAKoZaeeemqmTJlSYWLf5Ou/en/7Pf3bXzf9fTz//PPlv3/8%0A8ceZPn16WrdunYYNG+Y//uM/MnXq1Gy00UblP4vnCimac2Zptthii6y22mp58cUXKyx/6aWX0qhR%0Ao+/c22pp2rdvn5kzZ5YPT/rmsRYPNfnyyy/TtGnTCiHE3XffnWTJYKTIokWL8sADD2Tq1KlJvu6t%0AsN9++2XffffNW2+9tcxtX3jhhQqPX3vttbRs2TL169dPhw4d8tlnn2X11VevcN2TVJgfqCr22muv%0AtGzZMkOGDFliIvAkufjiizNkyJB88sknVbpHi+/5N5+PU6dOzccff7xcdS1WlWvdoUOHbLbZZrn5%0A5pvz9NNPL3No1eI5aZo2bVq+7PXXX88bb7xRfqzFvXoWT3qefN0b59vn/U2VvQY/++yzjB07Nl99%0A9VWSpEWLFjnhhBPSpk2bCs+Fb55vVe7zJptskjfffDNffPFF+XZPPfVUYZ3ftLTnWPPmzcvDmRYt%0AWqRz58659957c999932nibKXpn379kmy1OdR69atK/T4WlqNi+9Pw4YNs2jRogpB8LLe95Z27x95%0A5JHMmjVriedZ0fOuJt+nAFj1rJKJSWlp6RLdZQcPHpz//u//zp///Ofssssu5ZOCLs3WW2+d9dZb%0AL3vssUf22muvnHrqqdVdMgCVaNGiRX7961/nhhtuqLC8ffv2+eyzz3L99ddn0qRJufnmm1dYeFSn%0ATp388Y9/zPPPP58333wzZ599dtZYY43sueeeSZJ+/frlzjvvzJ///Oe89957+ec//5mTTz45hx9+%0A+FLDiGWd289//vMMHz48Dz30UCZNmpTbbrstN910Uw4//PDl7lEzf/78TJs2bYmfhQsXpmvXrtlo%0Ao43yu9/9Lq+88krefvvtDBkyJK+99lr69OmT5OsP7q+++moeffTRvPvuuznvvPPKexW8/PLLVRpG%0At9pqq+Waa67JqaeempdeeilTp07Ns88+m0ceeSSdOnVa5raTJ0/OVVddlXfffTfjxo3L3XffnR49%0AeiT5ehLsDTfcMKecckpefPHFTJ48OWPGjEnPnj2X+IasytSvXz+///3vM3HixBx22GH5+9//nilT%0ApuSll17KSSedlNtvvz1DhgxJixYtqnSPGjdunPXXXz9jxozJ66+/ntdeey0DBgzIeuutt1x1Le7F%0A9Oyzz+b111/P/Pnzl7n+AQcckFGjRqVjx47l3+q1NJtsskkaNWqUm266Ke+//34ef/zxnHnmmenS%0ApUvef//9vPfee2nTpk3atm2bq666Ki+++GLeeOONnHXWWcscklfZa7CsrCznnntuBg0alDfffDMf%0AfPBBxo4dm3feeaf8udC4ceNMmzYtzz//fCZNmlSl+/yzn/0s8+bNy/nnn5+33347TzzxREaNGlWl%0A18uUKVPKn2P33HNP7rzzzuy7775LXNcxY8akYcOG2X777SvdZ1V07Ngx2267bc4777w8/fTTee+9%0A93LNNdfkgQceSN++fSuse//992fcuHF59913c/nll+f9998vfx1sscUWSZI//OEPmTRpUsaNG5eH%0AHnqo8LhbbLFF6tSpk1GjRmXSpEn529/+lhEjRmTbbbfNm2++mQ8//DDJ1/fh5Zdfzuuvv75EILii%0A36cA+GH5wfwr8Morr+Tss89O8vV4+S233DKvvfZaBg0aVGG9PfbYI9tuu22mTp2aBx54IJ988kkO%0AO+yw7LbbbhUmZASg5vXr1y9jxozJlClTypf9/Oc/z4svvpgrr7wyl112Wbp06ZJTTjml/Ju/vo+G%0ADRvm5JNPzqBBg/Lvf/8766+/fi6//PLyIWn7779/ysrKct111+WSSy5J/fr1s8suu2TUqFHL/W/G%0Aeeedl6FDh2bgwIGZMWNGWrZsmeOOOy5HHnnkctd9zz335J577lli+d13353NNtss1113XS688MIc%0AccQRWbBgQdq0aZOrrrqqfLj34q9I79+/f+rVq5devXrlzDPPzOeff54rrriiwrC9Zbn88stz4YUX%0A5phjjsns2bOzzjrrZI899sgpp5yyzO0OOOCATJ8+Pb/85S/z5ZdfZu+99y6/n/Xq1cuoUaMyZMiQ%0AHHXUUZk7d2423HDD/O53v8sBBxyw3Ndqm222ydixYzNixIicc845+eSTT/KjH/0o22yzTW677bYK%0AE0dX5R4NGTIkgwYNyi9/+cust956Oe200zJq1Kjlqql+/frp27dvbrzxxjz66KMV5tFZmr322ivn%0An39+evXqtcz1GjRokIsvvjgXXXRR9t1332y++eYZPHhw5s2bl+OOOy4HHnhgnnrqqfzP//xPzj77%0A7Bx22GFp0qRJDjnkkDRt2jSPPvroUvdb2WuwSZMmueaaa3LZZZflwAMPzMKFC8vv2d57753k62Fi%0A999/f/r06ZODDjooAwYMqPQ+t2/fPueff36uuOKK3H777dlss81yzjnn5Ne//nWl1/iII47IlClT%0Ayp9j++yzzxJzeu22224pLS3NfvvtVzgU8Lu46qqrctFFF+XEE0/MnDlzstFGG2Xw4MFL9G464YQT%0Acscdd+SMM85IgwYN0r9//+yyyy5Jkk6dOuXYY4/NrbfemhtvvDHbb799zjrrrPTu3Xupx1x//fUz%0AaNCgXHnllRk7dmw6duyYoUOH5p///GcGDBiQ4447LmPGjMlRRx2VYcOG5eCDD84111yzxH5W5PsU%0AAD8sJWWr8Ox2w4cPT9OmTXPIIYdk5513zhNPPFGlf/yvvvrqlJaWlv8FqHfv3hk6dOgy/5oHAHx/%0Abdu2zYknnphjjz22tktZZdx444258sor8+ijj9bIH7omTZqUPffcM0OHDl2it84Pyd///vccd9xx%0AefTRR/OjH/2oxo77zDPP5LDDDsuNN96Y7bbbrsaOCwDfxyo5bG1pNt988zz22GNJvp4IdFlj4jfa%0AaKO88sorSb6ewPCjjz5a7nkUAACq07Rp0/LAAw/k0ksvzYknnlgjwdGsWbPyxBNPJEmFuSV/SD79%0A9NM89dRTOfvss9O3b98aDY4AYFW1Sg5be/XVVzNkyJBMmTIlpaWlGT9+fE466aRceumlGTlyZOrV%0Aq5dLL720cPuuXbvmiSeeyEEHHZRFixbltNNOW66v3wUAqG4HH3xwZs+enb59++aXv/xljRzzqquu%0Ayl/+8pd07dr1B9srpn///nn11Vez77775vjjj6/tcgBglbBKD1sDAAAAoHr9YIatAQAAALDiCY8A%0AAAAAKLTKzXk0bdqs2i4BAAAA4AelefNGhW16HgEAAABQSHgEAAAAQCHhEQAAAACFhEcAAAAAFBIe%0AAQAAAFBIeAQAAABAIeERAAAAAIWERwAAAAAUEh4BAAAAUEh4BAAAAEAh4REAAAAAhYRHAAAAABQS%0AHgEAAABQSHgEAAAAQCHhEQAAAACFhEcAAAAAFBIeAQAAAFBIeAQAAABAIeERAAAAAIWERwAAAAAU%0AKq3tAlaY0WNru4Lls3+P2q4AAAAAoFJ6HgEAAABQSHgEAAAAQCHhEQAAAACFhEcAAAAAFBIeAQAA%0AAFBIeAQAAABAIeERAAAAAIWERwAAAAAUEh4BAAAAUEh4BAAAAEAh4REAAAAAhYRHAAAAABQSHgEA%0AAABQSHgEAAAAQCHhEQAAAACFhEcAAAAAFBIeAQAAAFBIeAQAAABAIeERAAAAAIWERwAAAAAUEh4B%0AAAAAUEh4BAAAAECh0uo+wLx583L66afnk08+yRdffJFjjz02P/3pT8vbu3TpknXXXTd16tRJkgwd%0AOjQtWrSo7rIAAAAAqIJqD48eeeSRtG/fPkceeWSmTJmSvn37VgiPkmTkyJFp0KBBdZcCAAAAwHKq%0A9vCoe/fu5b9PnTpVryIAAACAVUi1h0eLHXjggfnwww8zYsSIJdoGDhyYKVOmZNttt03//v1TUlJS%0AuJ+mTddMaWmdJZZPW6HVVr/mzRvVdgkAAAAAlSopKysrq6mDTZw4Mb/97W9z1113lQdEd955Z3bd%0Addc0btw4xx13XPbbb7/svffehfuYNm3W0htGj62OkqvP/j1quwIAAACAJMvu5FLt37b26quvZurU%0AqUmSH//4x/nqq6/y6aeflrf37Nkza6+9dkpLS9O5c+e88cYb1V0SAAAAAFVU7eHR888/n2uvvTZJ%0AMn369MydOzdNmzZNksyaNSv9+vXLggULkiTPPfdc2rRpU90lAQAAAFBF1T5sbf78+RkwYECmTp2a%0A+fPn5/jjj8/MmTPTqFGjdO3aNX/+859z5513pl69emnXrl3OPvvsZc55ZNgaAAAAwIq1rGFrNTrn%0A0YogPAIAAABYsWp1ziMAAAAAVl3CIwAAAAAKCY8AAAAAKCQ8AgAAAKCQ8AgAAACAQsIjAAAAAAoJ%0AjwAAAAAoJDwCAAAAoJDwCAAAAIBCwiMAAAAACgmPAAAAACgkPAIAAACgkPAIAAAAgELCIwAAAAAK%0ACY8AAAAAKCQ8AgAAAKCQ8AgAAACAQsIjAAAAAAoJjwAAAAAoJDwCAAAAoJDwCAAAAIBCwiMAAAAA%0ACgmPAAAAACgkPAIAAACgkPAIAAAAgELCIwAAAAAKCY8AAAAAKCQ8AgAAAKCQ8AgAAACAQsIjAAAA%0AAAoJjwAAAAAoJDwCAAAAoJDwCAAAAIBCwiMAAAAACgmPAAAAACgkPAIAAACgkPAIAAAAgELCIwAA%0AAAAKCY8AAAAAKCQ8AgAAAKD/lSsPAAAgAElEQVSQ8AgAAACAQsIjAAAAAAoJjwAAAAAoJDwCAAAA%0AoJDwCAAAAIBCwiMAAAAACpVW9wHmzZuX008/PZ988km++OKLHHvssfnpT39a3v7kk0/m97//ferU%0AqZPOnTvnuOOOq+6SAAAAAKiiag+PHnnkkbRv3z5HHnlkpkyZkr59+1YIj84777z86U9/SosWLXLI%0AIYdkr732SuvWrau7LAAAAACqoNrDo+7du5f/PnXq1LRo0aL88aRJk9K4ceO0bNkySbLbbrvlqaee%0AEh4BAAAArCSqPTxa7MADD8yHH36YESNGlC+bNm1amjVrVv64WbNmmTRpUk2VBAAAAEAlaiw8uvnm%0AmzNx4sScdtppueuuu1JSUvKd9tO06ZopLa2zxPJp37fAGta8eaPaLgEAAACgUtUeHr366qtZe+21%0A07Jly/z4xz/OV199lU8//TRrr7121llnnUyfPr183Y8++ijrrLPOMvc3Y8bc6i65RkybNqu2SwAA%0AAABIsuxOLqtV98Gff/75XHvttUmS6dOnZ+7cuWnatGmSZP3118/s2bMzefLkLFy4MI888kh22WWX%0A6i4JAAAAgCoqKSsrK6vOA8yfPz8DBgzI1KlTM3/+/Bx//PGZOXNmGjVqlK5du+a5557L0KFDkyTd%0AunVLv379lrm/wh47o8eu6NKr1/49arsCAAAAgCTL7nlU7eHRiiY8AgAAAFixanXYGgAAAACrLuER%0AAAAAAIWERwAAAAAUEh4BAAAAUEh4BAAAAEAh4REAAAAAhYRHAAAAABQSHgEAAABQSHgEAAAAQCHh%0AEQAAAACFhEcAAAAAFBIeAQAAAFBIeAQAAABAIeERAAAAAIWERwAAAAAUEh4BAAAAUEh4BAAAAEAh%0A4REAAAAAhYRHAAAAABQSHgEAAABQSHgEAAAAQCHhEQAAAACFhEcAAAAAFBIeAQAAAFBIeAQAAABA%0AIeERAAAAAIWERwAAAAAUEh4BAAAAUEh4BAAAAEAh4REAAAAAhYRHAAAAABQSHgEAAABQSHgEAAAA%0AQCHhEQAAAACFhEcAAAAAFBIeAQAAAFBIeAQAAABAIeERAAAAAIWERwAAAAAUEh4BAAAAUEh4BAAA%0AAEAh4REAAAAAhYRHAAAAABQSHgEAAABQSHgEAAAAQCHhEQAAAACFSmviIBdffHFeeOGFLFy4MEcd%0AdVS6detW3talS5esu+66qVOnTpJk6NChadGiRU2UBQAAAEAlqj08evrpp/Pmm2/mlltuyYwZM7Lf%0AfvtVCI+SZOTIkWnQoEF1lwIAAADAcqr28KhTp07p0KFDkmSttdbKvHnz8tVXX5X3NAIAAABg5VXt%0A4VGdOnWy5pprJklGjx6dzp07LxEcDRw4MFOmTMm2226b/v37p6SkpLrLAgAAAKAKamTOoyR58MEH%0AM3r06Fx77bUVlp9wwgnZdddd07hx4xx33HEZP3589t5778L9NG26ZkpLl+y1NG2FV1y9mjdvVNsl%0AAAAAAFSqRsKjxx9/PCNGjMg111yTRo0qhiY9e/Ys/71z58554403lhkezZgxt9rqrEnTps2q7RIA%0AAAAAkiy7k8tq1X3wWbNm5eKLL84f//jHNGnSZIm2fv36ZcGCBUmS5557Lm3atKnukgAAAACoomrv%0AeTRu3LjMmDEjJ510UvmyHXbYIW3btk3Xrl3TuXPn9O7dO/Xq1Uu7du2W2esIAAAAgJpVUlZWVlbb%0ARSyPwuFeo8fWbCHf1/49arsCAAAAgCS1PGwNAAAAgFWX8AgAAACAQsIjAAAAAAoJjwAAAAAoJDwC%0AAAAAoJDwCAAAAIBCpVVZ6fnnn88HH3yQRYsWVVjes2fPaikKAAAAgJVDpeHR7373u4wfPz4tW7ZM%0AaWnF1YVHAAAAAD9slYZHTz75ZB5++OE0a9asJuoBAAAAYCVS6ZxH6667ruAIAAAA4P+oSsOjfv36%0AZdiwYXn//fczc+bMCj8AAAAA/LCVlJWVlS1rhXbt2pVPlF1SUpIkKSsrS0lJSSZOnFj9FX7LtGmz%0Alt4wemzNFvJ97d+jtisAAAAASJI0b96osK3SOY8eeOCBFVoMAAAAAKuOSsOjVq1a5eOPP86TTz6Z%0A6dOnp3nz5vnJT36StddeuybqAwAAAKAWVTrn0SOPPJJu3brlxhtvzDPPPJPrr78+3bp1y1NPPVUT%0A9QEAAABQiyrteTR8+PCMGjUqW2+9dfmy5557LkOGDMno0aOrtTgAAAAAalelPY/mz59fIThKkk6d%0AOmXu3LnVVhQAAAAAK4dKw6M6derk3XffrbDsvffeS2lppZ2WAAAAAFjFVZoA/frXv85+++2X3Xbb%0ALc2aNcsnn3ySxx9/PIMHD66J+gAAAACoRZWGRz169EibNm3y8MMPZ9q0aWnTpk2OOeaYbL755jVR%0AHwAAAAC1qEpjz9q1a5d27dpVdy0AAAAArGQKw6NevXplzJgx6dixY0pKSpa6zosvvlhthQEAAABQ%0A+wrDo4EDByZJRowYURgeAQAAAPDDVhgedejQIUmyww471FgxAAAAAKxcCsOjZQ1XW8ywNQAAAIAf%0AtsLwyHA1AAAAAArDI8PVAAAAADBsDQAAAIBChq0BAAAAUMiwNQAAAAAKFYZHvXr1ypgxY5Y5fM2w%0ANQAAAIAftsLwaODAgUkMXwMAAAD4v6wwPOrQoUMSw9cAAAAA/i8rDI8OO+ywSje+/vrrV2gxAAAA%0AAKxcCsOjF198MS1atMgee+yRdu3apaysrCbrAgAAAGAlUBgeTZgwIXfddVduv/32PP3009lvv/3y%0Ai1/8ImuvvXZN1gcAAABALSopq0KXon/9618ZM2ZM7rvvvmy55Zbp1atXfvrTn6a0tDB7qjbTps1a%0AesPosTVbyPe1f4/argAAAAAgSdK8eaPCtiqFR4stWLAgd999d4YNG5aFCxfm6aefXiEFLg/hEQAA%0AAMCKtazwqMpdhyZMmJDRo0fnsccey6677ppevXqtkOIAAAAAWHktMzyaMmVKxowZkzvuuCNrrbVW%0AevXqlXPPPTdNmjSpqfoAAAAAqEWF4dERRxyRyZMnp0uXLrnyyivTrl27mqwLAAAAgJVA4ZxHm2++%0A+f+uVFJSoa2srCwlJSWZOHFi9Va3FOY8AgAAAFixvtOcR6+//nq1FAMAAADAqmO12i4AAAAAgJWX%0A8AgAAACAQsIjAAAAAApVGh4VzKcNAAAAwP8BlYZHP/vZz773QS6++OL07t07vXr1yv3331+h7ckn%0An8z++++f3r1758orr/zexwIAAABgxak0POrcuXPGjh2bBQsWfKcDPP3003nzzTdzyy235JprrskF%0AF1xQof28887L8OHD89e//jVPPPFE3nrrre90HAAAAABWvNLKVnjooYdy00035fTTT88aa6xRoe3F%0AF1+s9ACdOnVKhw4dkiRrrbVW5s2bl6+++ip16tTJpEmT0rhx47Rs2TJJsttuu+Wpp55K69atv8u5%0AAAAAALCCVRoenX/++d/rAHXq1Mmaa66ZJBk9enQ6d+6cOnXqJEmmTZuWZs2ala/brFmzTJo0aZn7%0Aa9p0zZSW1lli+bTvVWXNa968UW2XAAAAAFCpSsOj7bffPsnXQc/06dPz4x//+Dsd6MEHH8zo0aNz%0A7bXXfqftF5sxY+732n5lMW3arNouAQAAACDJsju5VDrn0aRJk3LIIYekc+fOOfLII5Mkp59+ep55%0A5pkqF/D4449nxIgRGTlyZBo1+t9i1llnnUyfPr388UcffZR11lmnyvsFAAAAoHpVGh6dc8452Xnn%0AnfPcc8+VBz+/+tWvcumll1bpALNmzcrFF1+cP/7xj2nSpEmFtvXXXz+zZ8/O5MmTs3DhwjzyyCPZ%0AZZddvsNpAAAAAFAdKh22NmnSpFx33XVJkpKSkiRJhw4dMndu1YaPjRs3LjNmzMhJJ51UvmyHHXZI%0A27Zt07Vr15x77rnp379/kqR79+7ZZJNNlvskAAAAAKgelYZHpaWlmTVrVoXhZrNnz86iRYuqdIDe%0AvXund+/ehe2dOnXKLbfcUqV9AQAAAFCzKg2P9t133xx00EE56KCDMmfOnNx666257bbb0r1795qo%0ADwAAAIBaVGl4dOyxx2aNNdbIXXfdlTXWWCPjxo1Lr1698stf/rIm6gMAAACgFpWUlZWV1XYRy6Pw%0AK+5Hj63ZQr6v/XvUdgUAAAAASZLmzRsVthV+29pnn32W0047LTvuuGM6d+6cIUOG5Msvv6yWAgEA%0AAABYORWGRxdddFHmz5+fYcOGZfDgwfnXv/6Vq666qiZrAwAAAKCWFc559OKLL+buu+9O3bp1kyRb%0Ab711Dj/88Jx44ok1VhwAAAAAtauw51FJSUl5cJQkjRs3zoIFC2qkKAAAAABWDoXh0WqrFTYBAAAA%0A8H9E4bC12bNn54EHHsg3v4xtzpw5FZZ169at+isEAAAAoNaUlH0zHfqGLl26LHvDkpI89NBD1VLU%0AskybNmvpDaPH1mwh39f+PWq7AgAAAIAkSfPmjQrbCnsePfzww9VSDAAAAACrDhMbAQAAAFBIeAQA%0AAABAIeERAAAAAIWERwAAAAAUqjQ8mjx5cq6//vokyb///e8ceuihOfTQQ/PWW29Ve3EAAAAA1K5K%0Aw6MBAwZkjTXWSJIMHjw4G220UfbZZ58MGjSo2osDAAAAoHaVVrbCxx9/nAMOOCCfffZZXnzxxVxx%0AxRVp2LBhbrrpppqoDwAAAIBaVGnPo7KysiTJk08+ma222ioNGzZMknz55ZfVWxkAAAAAta7Snkft%0A2rVLnz598tZbb+V3v/tdkuTqq6/O+uuvX+3FAQAAAFC7Kg2Pzj///Nxxxx055JBDsueeeyZJFi5c%0AmPPOO6/aiwMAAACgdpWULR6XtoqYNm3W0htGj63ZQr6v/XvUdgUAAAAASZLmzRsVtlXa8+iBBx7I%0AkCFDMnXq1CxatKhC28SJE79/dQAAAACstCoNjy644IL8+te/Tvv27VOnTp2aqAkAAACAlUSl4dEa%0Aa6yRgw8+uCZqAQAAAGAls1plK3Tq1MnwNAAAAID/oyrteTR//vwccsghadu2bdZaa60KbSNGjKi2%0AwgAAAACofZWGRxtssEGOOOKImqgFAAAAgJVMpeHR8ccfv9Tlf/rTn1Z4MQAAAACsXCoNjxYsWJDb%0Abrst7777bsrKypIkc+bMyYMPPph+/fpVe4EAAAAA1J5Kw6OzzjorL7/8crbccss89thj2WWXXfKP%0Af/wjQ4YMqYn6AAAAAKhFlYZHL7zwQu69997Ur18/++yzTy677LK88MILefDBB9OlS5eaqBEAAACA%0AWrJaZSvUq1cv9evXT5IsWrQoSbLttttmwoQJ1VsZAAAAALWu0vBogw02yKBBg/Lll1+mZcuWGT16%0AdF5//fXMnDmzJuoDAAAAoBZVGh7993//d2bOnJnVV189Rx99dM4///zst99+Oeigg2qiPgAAAABq%0AUUnZ4q9Qq6L58+dn4cKFadiwYXXVtEzTps1aesPosTVbyPe1f4/argAAAAAgSdK8eaPCtkonzP7y%0Ayy9z44035uGHH84nn3yS5s2bp1u3bjnwwAOz2mqVdlwCAAAAYBVWaXg0dOjQPP/88+nVq1eaNGmS%0AGTNm5LbbbsvHH3+ck046qSZqBAAAAKCWVBoeTZgwIWPGjCn/xrUk6dGjR3r37i08AgAAAPiBq3Tc%0A2VdffVUhOEqShg0bZjmnSgIAAABgFVRpeNSqVav84Q9/yLx585Ikc+fOzYgRI7LeeutVe3EAAAAA%0A1K5Kh60NHDgwJ510UoYPH5569erliy++SLt27TJs2LCaqA8AAACAWlRpeLThhhvm9ttvz5QpUzJ9%0A+vQ0b95cryMAAACA/yMqHba2WKtWrbLVVluVB0dHHXVUtRUFAAAAwMqhyuHRt73//vsrsg4AAAAA%0AVkLfOTwqKSlZkXUAAAAAsBL6zuHR8njjjTey55575i9/+csSbV26dMmvfvWrHHrooTn00EPz0Ucf%0A1URJAAAAAFRB4YTZ999//zI3nDNnTpUOMHfu3AwePDg77bRT4TojR45MgwYNqrQ/AAAAAGpOYXh0%0A0UUXLXvD0kq/qC1JUrdu3YwcOTIjR45cvsoAAAAAqHWFCdDDDz+8Yg5QWlpp0DRw4MBMmTIl2267%0Abfr3728+JQAAAICVRNW6D1WjE044IbvuumsaN26c4447LuPHj8/ee+9duH7TpmumtLTOEsunVWeR%0A1aB580a1XQIAAABApWo9POrZs2f57507d84bb7yxzPBoxoy5NVFWtZs2bVZtlwAAAACQZNmdXGrk%0A29aKzJo1K/369cuCBQuSJM8991zatGlTmyUBAAAA8A3V3vPo1VdfzZAhQzJlypSUlpZm/Pjx6dKl%0AS9Zff/107do1nTt3Tu/evVOvXr20a9dumb2OAAAAAKhZJWVlZWW1XcTyKBzuNXpszRbyfe3fo7Yr%0AAAAAAEiyEg9bAwAAAGDlJjwCAAAAoJDwCAAAAIBCwiMAAAAACgmPAAAAACgkPAIAAACgkPAIAAAA%0AgELCIwAAAAAKCY8AAAAAKCQ8AgAAAKCQ8AgAAACAQsIjAAAAAAoJjwAAAAAoJDwCAAAAoJDwCAAA%0AAIBCwiMAAAAACgmPAAAAACgkPAIAAACgkPAIAAAAgELCIwAAAAAKCY8AAAAAKCQ8AgAAAKCQ8AgA%0AAACAQsIjAAAAAAoJjwAAAAAoJDwCAAAAoJDwCAAAAIBCwiMAAAAACgmPAAAAACgkPAIAAACgkPAI%0AAAAAgELCIwAAAAAKCY8AAAAAKCQ8AgAAAKCQ8AgAAACAQsIjAAAAAAoJjwAAAAAoJDwCAAAAoJDw%0ACAAAAIBCwiMAAAAACgmPAAAAACgkPAIAAACgkPAIAAAAgELCIwAAAAAKCY8AAAAAKCQ8AgAAAKBQ%0AjYRHb7zxRvbcc8/85S9/WaLtySefzP7775/evXvnyiuvrIlyAAAAAKiiag+P5s6dm8GDB2ennXZa%0Aavt5552X4cOH569//WueeOKJvPXWW9VdEgAAAABVVO3hUd26dTNy5Miss846S7RNmjQpjRs3TsuW%0ALbPaaqtlt912y1NPPVXdJQEAAABQRdUeHpWWlqZ+/fpLbZs2bVqaNWtW/rhZs2aZNm1adZcEAAAA%0AQBWV1nYBy6tp0zVTWlpnieWrWuTUvHmj2i4BAAAAoFK1Gh6ts846mT59evnjjz76aKnD275pxoy5%0A1V1WjZg2bVZtlwAAAACQZNmdXGrk29aKrL/++pk9e3YmT56chQsX5pFHHskuu+xSmyUBAAAA8A3V%0A3vPo1VdfzZAhQzJlypSUlpZm/Pjx6dKlS9Zff/107do15557bvr3758k6d69ezbZZJPqLgkAAACA%0AKiopKysrq+0ilkfhcK/RY2u2kO9r/x61XQEAAABAkpV42BoAAAAAKzfhEQAAAACFhEcAAAAAFBIe%0AAQAAAFBIeAQAAABAIeERAAAAAIWERwAAAAAUEh4BAAAAUEh4BAAAAEAh4REAAAAAhYRHAAAAABQS%0AHgEAAABQSHgEAAAAQCHhEQAAAACFhEcAAAAAFBIeAQAAAFBIeAQAAABAIeERAAAAAIWERwAAAAAU%0AEh4BAAAAUEh4BAAAAEAh4REAAAAAhYRHAAAAABQSHgEAAADw/9u777AorvZv4N+lKIqIiCAWDAQx%0AqBjF+jwiGA0q+mgsoGgENRpjAbFGCaBEEEuUIGBJghjpVmxoILHERMWOGlCJDQNosFAEC8iy7x++%0AOz+QHQRkWRO/n+vKFYHZmXt2zpm5595zZkWxeERERERERERERKJYPCIiIiIiIiIiIlEsHhERERER%0AERERkSgWj4iIiIiIiIiISBSLR0REREREREREJIrFIyIiIiIiIiIiEsXiERERERERERERiWLxiIiI%0AiIiIiIiIRLF4REREREREREREolg8IiIiIiIiIiIiUSweERERERERERGRKBaPiIiIiIiIiIhIFItH%0AREREREREREQkSkPVAVDVSHcGqTqEalF3nK3qEIiIiIiIiIioFnDkERERERERERERiWLxiIiIiIiI%0AiIiIRLF4REREREREREREolg8IiIiIiIiIiIiUSweERERERERERGRKBaPiIiIiIiIiIhIFItHRERE%0AREREREQkisUjIiIiIiIiIiISxeIRERERERERERGJ0qiLjSxfvhyXLl2CRCKBp6cnPvzwQ+Fv/fv3%0Ah5GREdTV1QEAa9asQfPmzesiLCIiIiIiIiIieg2lF4/OnDmDO3fuYNu2bbh58yY8PT2xbdu2csuE%0AhoZCW1tb2aEQEREREREREVE1KX3aWlJSEuzs7AAAZmZmyM/PR2FhobI3S0REREREREREtUDpI48e%0APnyIjh07Cj83bdoUDx48QKNGjYTf+fj4ICsrC926dcP8+fMhkUhE16en1xAaGuoVfv+gdsNWOgMD%0AnWot/7eS4lCW6u4fEREREREREb2d6uSZR2XJZLJyP7u7u8PGxga6urpwdXVFYmIi7O3tRV+fm/tU%0A2SHWiQcPClQdglL92/ePiIiIiIiI6N+kskEgSp+2ZmhoiIcPHwo/379/HwYGBsLPI0aMgL6+PjQ0%0ANGBra4s///xT2SEREREREREREVEVKb14ZG1tjcTERABAamoqDA0NhSlrBQUFmDJlCoqLiwEAZ8+e%0Ahbm5ubJDIiIiIiIiIiKiKlL6tLWuXbuiY8eOGDt2LCQSCXx8fBAXFwcdHR0MGDAAtra2cHJyQv36%0A9dGhQ4dKp6wREREREREREVHdkshefQjRW070WTo799ZtIG/KcXi1FpfuDFJSIMqh7jhb1SEQERER%0AERERURWp9JlHRERERERERET0z8XiERERERERERERiWLxiIiIiIiIiIiIRLF4REREREREREREolg8%0AIiIiIiIiIiIiUSweERERERERERGRKBaPiIiIiIiIiIhIFItHREREREREREQkisUjIiIiIiIiIiIS%0AxeIRERERERERERGJYvGIiIiIiIiIiIhEsXhERERERERERESiWDwiIiIiIiIiIiJRLB4RERERERER%0AEZEoFo+IiIiIiIiIiEgUi0dERERERERERCSKxSMiIiIiIiIiIhKloeoAiB5td1Z1CNWmPyZK1SEQ%0AERERERER1QmOPCIiIiIiIiIiIlEsHhERERERERERkSgWj4iIiIiIiIiISBSLR0REREREREREJIrF%0AIyIiIiIiIiIiEsXiERERERERERERiWLxiIiIiIiIiIiIRLF4REREREREREREojRUHQDRv13qnrGq%0ADqHaOo7YWuVlj8WPVmIkytF36A5Vh0BERERERPSPweIREVEl4hIcVR1CtYyy36nqEIiIiIiI6F+G%0A09aIiIiIiIiIiEgURx4REb3D1h/9Z42scu3HkVVERERERHWNI4+IiIiIiIiIiEgURx4REdG/0oST%0Ak1QdQrVF9N6i6hCIiIiIiCrgyCMiIiIiIiIiIhLFkUdERET/QBOPB6k6hGoL7zO7ystO+j1KiZEo%0AxxYbZ1WHQERERKQULB4RERER1bHPju1TdQjV8mPfT1QdAhEREakQp60REREREREREZEoFo+IiIiI%0AiIiIiEgUi0dERERERERERCSKxSMiIiIiIiIiIhLFB2YTERERUa2acuxXVYdQLWF9P1J1CERERG81%0AFo+IiIiIiKroi98uqTqEavvBtrOqQyAion84Fo+IiIiIiAgA4PZ7tqpDqLZ1Ns2rvOz240+VGIly%0AjOnTsMrLnjtSpMRIal/3/vVVHQIRVRGLR0RERERERPTWy9z7TNUhVEvr4Q2qvGzJj4+VGIlyaHzW%0AuMrLlkb/qcRIlENtfLsqLyvblqTESJRD4vTfai3PB2YTEREREREREZEoFo+IiIiIiIiIiEgUi0dE%0ARERERERERCSqTopHy5cvh5OTE8aOHYvLly+X+9vJkyfh6OgIJycnrF+/vi7CISIiIiIiIiKiKlJ6%0A8ejMmTO4c+cOtm3bBn9/f/j7+5f7+7JlyxASEoLY2FicOHECN27cUHZIRERERERERERURUovHiUl%0AJcHOzg4AYGZmhvz8fBQWFgIAMjIyoKurixYtWkBNTQ19+/ZFUtI/7ynlRERERERERET/VkovHj18%0A+BB6enrCz02bNsWDBw8AAA8ePEDTpk0V/o2IiIiIiIiIiFRPIpPJZMrcwOLFi9G3b19h9NG4ceOw%0AfPlymJqa4sKFCwgLCxOedbRjxw5kZGRg3rx5ygyJiIiIiIiIiIiqSOkjjwwNDfHw4UPh5/v378PA%0AwEDh37Kzs2FoaKjskIiIiIiIiIiIqIqUXjyytrZGYmIiACA1NRWGhoZo1KgRAKB169YoLCxEZmYm%0ASkpKcPToUVhbWys7JCIiIiIiIiIiqiKlT1sDgDVr1uDcuXOQSCTw8fHBlStXoKOjgwEDBuDs2bNY%0As2YNAGDgwIGYMmWKssMhIiIiIiIiIqIqqpPiERERERERERER/TMpfdoaERERERERERH9c7F4RERE%0AREREREREot6Z4lF0dDTGjBkDZ2dnODo64uTJk6oOqVKZmZmwsrKCi4tLuf/y8vLg4eGBo0ePllv+%0AxYsXWLJkCcaOHYvx48djwoQJuHv3ruj6Q0JCEBUVVeP4oqKiEBISUuPXV0V8fDw6duyInJwcpW7n%0AwYMHWLJkiVK3AQArV66Ei4sL7O3t0bdvX7i4uMDNzU3hsn5+frh79y527NiBw4cP4+TJk5g7d265%0AZVJSUrBu3TrR7R06dAglJSW1ug9i0tPT8cUXX8DR0RGjRo2Cn58fiouLa7SuuLg4rFq1qtqve/Lk%0ACfr37w8AmDt3Lp4/f16j7Ss6ThMmTEBwcHCN1vc6Nd3fsuRfSlATmZmZaN++Pa5du1Yuph9++KFO%0A+kVdKHs+dXZ2xpgxY/DLL7+oOqw3IrZPYuf2GTNmAABcXFzw559/Ii4urtrvwdWrV5XWD2oqMzMT%0Ao0aNEn4+dOgQxo8fXzDH3jwAACAASURBVOPzjyq9ui9vupyqvE3H5OzZs3j06FGly1QnPzx9+jTc%0A3d1rO8zXet125f26pv7880+4uLhUukxleWltOXr0KDw8PGptfTX16r46OTnh3LlzosvK23tluccP%0AP/yA5ORkpcVcHYrOIf7+/sjIyKjx/UFd5dLVVZ3cu66JnXvkx0IZ+vfvjydPnihl3dWhqA2+6b3p%0AqFGjkJmZ+aah1bl/Wo6qoeoA6kJmZia2b9+OnTt3QlNTE+np6fD29kbv3r1VHVqlTE1NERkZWaVl%0A4+Pjoaamhq1btwIAdu/ejZiYGCxYsECZISpVfHw8jI2NkZiYiHHjxiltOwYGBvD19VXa+uXkCVFc%0AXByuX7+ORYsWiS67ePFiAMDo0aMBQGEya2lpCUtLS9F1hIWFwcbGBhoayu3mUqkUs2bNwuLFi9Gz%0AZ0/IZDIsW7YM69evr1DwqiuBgYE1fm11jtPbIDMzEwcOHMCgQYNqvI62bdsiICAAoaGhwu+aNWuG%0AL774ojZCfCuUPZ/m5eVh5MiRsLGxgZaWloojqzlF+zRkyBCFy27cuLHczzUpPrRv3x7t27evfqB1%0AJC0tDcHBwdiyZQvq1aun6nAIqj8mu3btwuTJk6Gvr6/w7//U/FBVqpOX/tOV3dezZ89i48aNCAsL%0Aq/Q1leUeb/v11MvL641eX1e5dHW9rTldZeeeNz0W9M/zT8pR34niUWFhIYqKivDixQtoamrCxMQE%0AUVFROHnyJIKCgqCpqYnGjRtj7dq1SE5ORkREBNTV1XHlyhVMnz4dv//+O65evYqFCxfCzs4OBw8e%0AxJYtW6Curo6OHTvC29sbf//9N7788ksAQElJCVatWoU2bdrU2T4+fvy4XCV55MiRwr83b96MxMRE%0AlJaWom/fvuUq7q6urpg0aRJ69OiB58+fY8iQIUhISMBXX32F7OxsPH36FLNmzUK/fv2QlJSE5cuX%0Ao1mzZjAwMICxsTEA4JtvvsGFCxcglUoxfvx4jBgxAi4uLjA3NweAGn0SkZeXh8uXL2P58uXYtGkT%0Axo0bV26denp6yM3NxZ07d5CZmYnZs2dj165dyMrKQmhoKIyNjREYGIhz585BKpXC2dkZQ4cOhYeH%0ABwwNDZGamoq7d+9izZo10NXVhbu7O+Li4rBv3z5ERUVBTU0N5ubm8PPzq9HxqKoXL15g0aJFuH//%0APp49ewZ3d3f07dsX48aNw7Jly7Bv3z4YGRnhvffeE14THR2NtLQ02NvbY8eOHQgMDMTSpUtx9epV%0A4RiUlpbijz/+wOTJkxEREYEVK1YgNTUVRUVFGD9+PBwcHLBgwQK0atUKKSkpuHfvHgICAmp0Y3ji%0AxAm8//776NmzJwBAIpHgyy+/hJqaGlasWIHLly+jqKgI48aNw+jRo+Hh4YGmTZsiNTUVOTk5mDp1%0AKuLi4pCbmyt84pCZmYmpU6fi77//xsSJE+Ho6IjTp08jMDAQGhoaaN68OVasWIHi4mLMmjULRUVF%0A6NatmxBT//79sX//fmRkZGDp0qXQ0NCAmpoagoKC0KRJk2rv4+nTpxEdHY3g4GDY2dmhf//+SEpK%0Ago2NDWQyGU6cOAFbW1ssWLAAaWlp8PX1hZqaGrS1tbFy5UqkpaVh8+bNePr0KRYtWlRp0U/u559/%0AxubNm6GhoQFLS0t4eHjg7t27wnsrlUqxevVq+Pr64vLly1i3bh0mTZoET09P5OfnQyqVwtvbGxYW%0AFq/dVseOHfHs2TMkJSXhv//9r/D7UaNGIS4uDidOnMC3334LdXV1DBkyBJMmTVLYV+Li4vDbb7/h%0A/v37CAwMxObNmysc/2vXrsHDwwM6OjqwtLREbm4u3NzchD4o325wcDAKCwtr5fi9qkmTJjAwMEB6%0AenqF9RcWFuLLL79Ew4YN4ezsjIKCggr7WVBQAHd3dzx//hx9+/bF9u3bceTIEaHdaWtrY9WqVTA3%0AN8fAgQMxf/58PH36FM+fP8fixYuRm5uL+Ph4rF69GgDg7e2Nfv364eOPP37jfXr48CEKCgowbdo0%0ApKenw8vLC7a2tujVqxdOnz4tLB8SEgI9PT2Ym5sjNDQU9erVw927dzFo0CDMmDEDLi4usLS0REpK%0ACoqKihAYGIjMzEyhHwwYMAB2dna4cOECdHR08MMPP+Dp06cK298PP/yAX375BWpqaujXrx+mT5/+%0AxsfwVTk5OVi0aBECAwPRtGlTZGdnw8vLCy9evIC6ujqWLVuGli1bVoj7+++/x6BBg7B3715oa2vj%0A/Pnz+PHHH+Ht7a3Sa7rcjRs34OvrC4lEIpxP5DEtWLAA6enp6NChA3x9fXHt2jWF7dnDwwPGxsZI%0AS0tD+/bt4e/vj7///huenp548eIFJBIJ/P39IZFIFC5bU2WPiYaGBgYNGoSEhARIJBLs27cPqamp%0AyM/Ph6amJvLy8rB8+fIK/crHx6dCX/noo48QHh4O4OU1NCUlBSkpKRXaWadOnXDo0CFcv34dISEh%0ASEhIqJALhYaG4u7du5g2bRqysrLg6ekpXIcUncvLUpQLhoSEvDY3EcuZevfujVOnTiE3Nxffffcd%0AWrZsqfB93bNnD6KioqCpqQkLCwv4+PgIfxPLRRX11/v372P27NmoV68ePvjgA2Edy5YtQ0pKCqRS%0AKcaNG/faQnNWVhY8PDwglUrRsmVLrFq1Cl5eXhg0aBD69euHo0ePIjExEStXrlSYE6SlpWHRokXQ%0A1dUt18fCw8Nx8OBBAMDHH3+ML774Ah4eHkJ7Ufbo97IePnwIQ0ND0X4j179/f0RGRmLy5MnCiODd%0Au3fj2rVryM/Px6BBg9CjR48K14QPP/ywzvZFjIuLi/DBpTx/vH//PhYuXAhbW1uFOUnZa/78+fPh%0A7++vkly6JlauXIlLly6hpKQEEyZMwLBhw/D7779j1apVMDAwwHvvvQdDQ0PMnDlT4bJvSuzeFPi/%0AY9GyZUuF19SBAwfC1tYW+vr6uHPnjtAnVqxYUaO2VVhYqHA7ivLu+Ph4nD9/Hjk5Obh9+zamTJmC%0A0aNH49y5c/j222+hoaGBFi1awM/Pr8YfGIj1/Vfv3zp27Ihly5YhOTkZpqamePHiBYCXBcNXzz9u%0Abm6vze0U5ditWrWq0T68CXk+l5qaio0bN1bIYwYOHIgOHTrA2toa+/btw+LFi9GuXTtERUUhNzcX%0As2bNUmp878S0NQsLC3z44Yf4+OOP4eHhgYMHD6KkpAT5+flYs2YNoqKi0KhRIxw/fhzAy6H5a9as%0AwdKlSxEQEIAVK1Zg6dKliIuLw5MnTxAYGIgff/wRsbGxyMzMxKlTp3D//n24uroiMjISDg4OiImJ%0AqdN9/OSTT3D9+nUMGjQIy5cvrzC8NiYmBtu3b0dcXBwKCwuF3w8YMABHjhwB8LIIYG1tjYKCAvTp%0A0wdRUVEICgoSLtABAQFYvXo1fvzxR+Tm5gJ4+WnM9evXsXXrVoSHh2PdunXC+s3NzWs8hDUhIQEf%0AffQRbGxskJ6ejuzs7ArrzM/PR1hYGOzt7bFnzx7h34cPH8a5c+eQlZWF6OhoREREYOPGjcJQ4uLi%0AYoSFhWHChAnYs2dPue0+e/YMmzZtwtatW3Hr1i2kpaXVKP6qysvLg62tLaKiorBmzZpKp6EBwLlz%0A53DkyJFy7+ujR49w8uRJbN26FdHR0Xjx4gVGjRqFpk2bYvPmzSguLoaJiQliY2OFYypXUlKCsLAw%0AfPrpp9i3b1+N9uHWrVsVik5aWlqQyWRo1aoVYmNjERMTU267GhoaCA8PR7t27ZCcnIwtW7agXbt2%0Aws1teno6NmzYgIiICAQHB0Mmk8HHxweBgYGIioqCrq4u9u/fj71798Lc3BwxMTEKC1+PHj3C4sWL%0AERkZia5du2L//v012seyMjMz4eTkhO3btyMyMhL29vbYvn07du3aBeDlcOOFCxciMjISPXr0QERE%0ABICX0wLCwsKqVDh68uQJNm7ciIiICERFReHevXs4f/48EhMT0bt3b0RGRsLLywsPHjzAlClT0LNn%0AT7i5uSE8PBw2NjYIDw/H119/Xa3pcHPnzsXatWvx6hdwymQyLF26FKGhoYiNjUVSUhKeP38u2lfu%0A3buH6OhoNGnSROHxX79+vXCurGxqLaCc4we8PIZ5eXmi65dfA/r166dwP/fs2QMzMzPExsZCR0en%0A0m09ePAAo0ePRmRkJObNm4fQ0FD06dNHuIEqLS3FhQsXYGNjUyv7ZGRkhLy8PHz//ffw9vYWRqNW%0AJiUlBatXr8a2bduwY8cO4fyup6eHyMhIDBs2TLhZl8vIyMDw4cOxbds2PH78GGlpaaLtb/PmzYiN%0AjcXWrVvRuHHjN9pPRUpKSuDu7o7BgwfDzMwMABAUFITJkycjPDwcEydOxIYNGxTG/eeff5a7Dh4+%0AfBhDhw5V+TVdzs/PD76+vggPD4e1tTWio6MBADdv3sT8+fOxY8cOpKamIi0tTbQ9p6amYt68edi5%0AcyeOHTuGx48fIygoCI6OjoiMjMSnn34qXHsULVsTrx6Txo0b44MPPhCm7cjfZwDQ1dVFSEiIwn6l%0AqK/Y2toiMjISkZGRsLKywvz58wFUbGfW1tZo3749VqxYIRRiXs2FmjVrhkaNGuHq1ato0aIFgoOD%0AheneYudyAKK5IFB5blJZztSoUSOEh4cLN+piwsLCEBISgtjYWFhaWpabJiXWbhX114iICAwZMgSR%0AkZEwNDQE8DIn+fXXX7F161bExMRUaep7YGAgJk2ahJiYGBgaGiIlJUXhckVFRQqvCRs2bBCuX2pq%0AakK8u3fvRnR0NKKjo/HTTz/hr7/+KtdelO327dtwcXHBmDFjsHLlSkyZMkW035TVpEkTGBkZ4fr1%0A6wBetvWyI4MVXRPeNo8ePcLmzZvx7bffYu3ataI5CfB/1/zmzZsLr6/rXLq6kpKSkJ6ejtjYWGzZ%0AsgVr167F06dPsXr1amEUtrwdiy37psTuTcsSu6aWlJTA1tZWmI4u7xM1bVti21GUdwMv89l169Zh%0A/fr1QsFr2bJlQt6ur6+PhISE125X3sfk/+3evRsymUy07796/3bjxg1cuHABO3bswPz583H79u1K%0At/e63E5Rjq0K8nxOPnJWUR7j6uoqzE6pa+/EyCPg5eiYmzdv4vfff8emTZsQGxsLV1dXeHt7QyqV%0AIiMjA//5z3+gra0NCwsL1KtXDwYGBjAxMUHDhg2hr6+PgoICpKen47333oO2tjYAoGfPnrh69Srs%0A7e2xbNkyhISE4PHjx+jYseMbxyzvVHKmpqaiQ0L19PSwe/dunD9/HsePH8f8+fPh4OAAd3d3aGlp%0AwdnZGRoaGsjNzS03P71///4ICwvDokWLcPjwYQwZMgSNGzfGH3/8gW3btkFNTU1YPisrSxjF0KNH%0ADxQVFSElJQU9evQAADRs2BBt27bFnTt3AOCNPkmJj4/HzJkzoa6uDnt7e6ECXXadnTp1AvByqKxc%0As2bNkJeXhwsXLuDSpUvC+1daWiqcBLp37w4AMDIywuXLl8ttV1dXFzNnzgTwMjmvzbn8iujq6uLi%0AxYvYunUrJBJJpdvLzs7Gl19+iV27dpWbita0aVO0atUKrq6uGDRoEIYPH17udVpaWnj06BHGjh0L%0ATU1N4cYQKP9elH3mTXVIJBJIpdIKv69fvz7y8/MVbld+HA0NDfH+++8DeHnsCgoKAABdu3aFpqYm%0A9PT00KhRI+Tk5EAikaBFixYAgF69euHs2bMoLS0V2p985FNZ+vr6WLNmDZ4/f4779+/XyqdFjRo1%0AEm5QGzZsiI4dO0JDQwOlpaUAXrabzp07C3GuW7cOvXr1wgcffFDlT2Fu3LiBu3fvYsqUKQCAgoIC%0A3L17F9bW1nBzc0NBQQEGDRoEKyurcqNJkpOTkZOTIxQCnz17VuX9MjExQYcOHYS+JpeTk4P69euj%0AadOmAIDvv/8egHhf6dSpEyQSiejxv3nzJrp27QoAwgguMbV5/OTnU5lMhvr162PVqlVo0KCBwvUb%0AGxtDT09PdD9v3rwptLePP/640qkMzZo1w4YNGxAWFobi4mI0bNgQ6urq+Oijj3Ds2DEYGBige/fu%0ANfqETtE+HT9+XHh/mzdvLvSpynTu3Fm4ppmbmwvPWpCPQuvSpQt+++23cq9p1KiRcD0wMjJCQUGB%0AaPsbNGgQPvvsMwwdOhSffPJJtffzdW7fvg0PDw+Eh4dj+PDhMDIyQnJyMm7fvo2NGzdCKpUK7VdR%0A3MOHD0dQUBCGDRuGM2fOYPbs2cjJyan1a3pNXL58WRgNUFxcLFz32rRpI5wPO3XqhNu3b8PExERh%0Ae27Tpo1wnTQ0NERBQQFSUlKEokuvXr2wfv160WVrUvBTdEyGDx+OgwcPwtLSEpmZmcK+yK8HivpV%0AZX3l5MmTuH79OhYuXAjg9e1MLBeaOHEibGxsEBcXh5iYGHz22WeIiIgQPZcDEM0F5ccDUJybVJYz%0Alb0eV5YLDB06FK6urvjkk08wdOjQctMaDAwMFLZbRe3+5s2bsLe3F/bv999/R5MmTWBiYoIZM2bA%0A3t4eI0aMqHBcX81Lr1y5IkyzkR+L2NjYCnFX5ZrQq1cv/Pbbb7h69So6d+4s5Dpdu3YVcpS6GqVT%0AdhrJzZs3MWfOHEilUoX95lUDBw7E0aNH0aZNG1y/fh1WVlbYvn07AMXXhLeNvB+2a9cO9+7dE81J%0AgP+75pdV17l0daWkpAj7qK2tDVNTU/z111/Izs4WRuH17du30mWrMqr7dRTdm5YtUleW05XtB/J/%0A17RtKdpOXl6ewry7Q4cO6NKlC9TV1YVzycOHD3Hnzh1hxMvTp0+FHKoyr06DDQkJQX5+vmjff/X+%0A7caNG+jcuTPU1NTQokULYUaMmNfldopy7LqiKJ/z9PRUmMc0aNBAmImjCu9E8Ugmk6G4uBhmZmYw%0AMzODi4sLBg8eDE9PT4SGhsLMzKxcUabsjfmrz4uRSCTlPpl/8eIF6tevj+DgYPTp0wfjxo1DQkIC%0Afv311zeOuzpzy4uLi6GhoYHu3buje/fuGD16NFxcXODg4IAtW7Zg9+7d0NbWFj7pk2vcuDEMDQ1x%0A69YtJCcnw9fXF/v370d+fj5iYmKQl5cHR0dHABA+EQIgvAevXjBevHghLKepqVmj/f77779x6dIl%0ArFy5EhKJBM+fP4eOjg4aNGhQbp1ix0kmk6FevXpwdHTEtGnTKqxfXV29wn4AL99DX19f7N27FwYG%0ABgpfW9v27t2Lp0+fIjY2Fg8fPsSnn34qumxGRgZ69uyJnTt3lps7L5FIsHnzZqSkpGD//v3Yt28f%0ANm3aJPz91KlTOHfuHKKioqCuri4kaYD4e1Ed77//vvBpuFxxcTEuXryIU6dOITIyEpqamuVOwmW3%0AqyiGV9uVmppahX4n74vy9iYv3pTl7++PqVOnwtbWFmFhYbXyaVHZeIGK54iyyvYH+Q1PRkYGPD09%0AAUB07r2mpiYsLS0VFiX27t0rTCNzcHAQLuzy1y1evLjGFzxXV1dMmTIF48ePF/ZLTU2twntbWV+R%0A99EzZ84oPP4ymUw4vq/+X67sJ/+1dfwUnU9dXFwUrl++D2L7WbbdvRq7nHz4dHh4OJo3b47Vq1fj%0Ajz/+wDfffAMAGDFiBEJDQ9GqVasK5+U32afjx49X+zlnZY9v2X4m/3fZYyb3aj+QyWSi7W/p0qW4%0AefMmfvrpJ7i4uGDHjh21+iw2c3NzjB8/Hvr6+liwYAHCw8OhqamJoKAgYURFZXFbWFjg4cOHuHz5%0AMszNzZV2Ta+JBg0aICIiotz7n5mZWeF4yKfQKGrPiva5bC5T9jylaNmaUHRMbG1tERQUhFOnTqFf%0Av37CsvL+JtavFPWVnJwcrFq1Cps2bRKWVdTO5LKyshTmQvL9MzMzw/Dhw3Hp0iVkZ2dXGBVZ9j2S%0Ax6coFwQqz00qy5mqej2eNm0ahg0bhsTEREycOLHcA2bF2q2i4yp2/dy0aRNSU1MRHx+PvXv3YvPm%0AzcLfFJ1zhg0bViHesvspP59X5Zogj0PR+/umueWbMDMzQ/369XH79m2F/eZVdnZ2mDNnDszNzWFj%0AY1Pu/RC7JrxNysYrkUhEc5K4uLgKx0MVuXR1Vda+yi5T1WVrQuzetOy5p7Kcruz7Lv93TduWou3k%0A5+crzLuBinmvpqYmDA0Na+V5aJW936+eI8uew4Dy5w+5sqO5XpfbtWvXrkKO/WoBXVkUnVvF8hix%0Ac2BdfUnSOzFtbefOnVi8eLHQGAsKClBaWoonT56gRYsWePz4MU6fPi0k+5UxMTHBnTt3hGHGZ86c%0AEZ7b0aZNG8hkMhw+fLhK66pNnp6ewrQZ4GUBxtjYGLm5uWjatCm0tbWRmpqKrKysCrENGDAA3333%0AHbp06SJ8Ite6dWuoqanhl19+Eb4hpXnz5rh16xZkMhnOnDkD4OVDm+UjH548eYK//vqr3PN5aiI+%0APh7jx4/Hvn37sHfvXiQkJCA/P18YtlgVH374IY4ePYrS0lIUFRVVab71kydPoK6uDgMDA9y7dw8p%0AKSlKP47y91oikeDnn3+udHvdu3eHv78/9u/fj5s3bwq/z8jIQHR0tDAHXf7tdGpqaigpKUFubi5a%0AtmwJDQ0NHDp0CKWlpbV6grG2tkZWVpYw7aO0tBSrV6+Gn58fjIyMoKmpicOHD0MqlVb523YuXrwI%0AqVSKnJwcPHv2DE2aNIFEIhEuqvJ+Z2pqKgwtLjsCRy4vLw9t2rRBcXExjh07Vif90tzcXJiacfbs%0A2QrT1IyNjYUpF2JT2ExNTXHz5k3hW4KCg4ORnZ2NAwcO4Pr167Czs8Ps2bORkpIiHGfg5QiSQ4cO%0AAXg5eunHH3+sVuzNmjWDnZ1dualOenp6kEqlyM7Ohkwmw7Rp06rUV3JzcxUe/zZt2gjHTD6apVGj%0ARnj06BFkMhkePHggjHxR9vF73frF9lPRPsj348GDB5BKpbh06ZLwPsif43Ho0CFhG+3bt0d2djYu%0AX74sjERQlStXruDZs2coKirCjRs3YGJiAgDC9OeLFy8Ko+0qo6j9FRQUYN26dTAzM4Obmxt0dXXL%0ATZ2uTfb29jA2Nsb69evLxZKUlPTaKY+DBw+Gr6+vMFpH1dd0OQsLC6GNHThwQBip99dff+H+/fvC%0A8+3MzMyq1V86deoknDMVnadqS9ljoqmpiR49eiA4OFjhKEKxfqWor3h5eWHevHnC6B6xdiYfGSuW%0AC125cgXx8fFCfiiVSlFaWgp9ff1Kz+ViueDrvGnOVFpaisDAQBgYGOCzzz5Dly5dyt1sVqfdKrp+%0AZmZmIiIiAh07dsSiRYuqNGLE0tJSmLIXFBSEkydPQltbWxjtLZ/eJHZNUBRH+/btcfHiRZSUlKCk%0ApASXLl1S6cP68/Ly8ODBAwwcOLBK/aZ58+aQSCSIj4+v8GUWYteEt4n8mF27dg0tW7YUzUkUUUUu%0AXV1lz3+FhYXIyspCmzZtoKenhzt37kAqlQqPMhFb9k2J3ZuWfbh/dXO6mrYtRdvR1dVVmHcroqur%0AK7wWACIjI2s8m0E+I6Mqfd/U1BSpqamQyWTIyspCVlYWACg8/5Ql1kYV5diqVJU8Rp53AsCFCxfq%0AJK53YuTRqFGjcOvWLYwePRoNGzZESUkJvL29cenSJYwbNw4mJib4/PPPERISgnnz5lW6roYNG2Lh%0AwoX4/PPPoaamhm7duqF79+4oKCiAn58fWrVqJTzo7Pjx4+jTp0+N4351eDAA4UGIr/L09MSSJUsQ%0AFxeHevXqQUNDA19//TXatGkDbW1tjB07Ft26dcPYsWOxdOnScg8XtrOzE74dC3g53HbGjBm4ePEi%0AHBwcYGRkhHXr1mHOnDmYPXs2WrZsCSMjIwAvCxqWlpYYP348SkpKMH/+/DcegnvgwIFyz2qRSCQY%0AMWKEMNezKrp27YpevXrByckJMpms0hE9cnp6erC2toaDgwMsLCzw+eefY8WKFdizZ4/SPumyt7eH%0Aq6srzp8/jzFjxkBPTw/fffed6PJaWlpYsmQJvLy84OrqCuBlknL69Gns378fmpqawhzYnj17wsnJ%0ACdHR0QgLC4OLiwvs7OzQp0+fWv1GDDU1NYSFhWHJkiVYt24d6tWrh969ewvD/52dnWFnZ4ePPvoI%0AX3/9dZXW+f7772P27Nm4c+cO5syZA4lEAj8/P8yfPx8aGhowNjbG//73Pzx9+hSurq6YOHFiuTYt%0A5+zsDFdXVxgbG8PFxQW+vr4YMmRIrQw3FuPt7Y2lS5dCIpFAV1dXeFh5ZQ4ePFjuIhUWFgZPT09M%0AnToV9erVQ4cOHWBoaAgTExP4+PgIU5+8vb2hp6eHK1euCA+b/eqrr/Dpp5+itLS0Rt/YMXny5ApT%0ADnx8fISviR48eLBoX5k4caLwmt69eyM0NLTC8Z8xYwa8vb0RHh6Otm3boqCgALq6uujdu7ewPnmi%0AoOzjJ7Z+ObH9jIyMxMyZM4WH3Mo/+XJ2dsb06dNhamqKtm3bAgCGDx+ORYsWISEhAePHj0d8fDx2%0A7doFBwcHWFtb48mTJ6Kjl+qKmZkZPD09kZ6ejrFjxwrTlOTTFAoKChASEoL09PRK1+Ps7Fyh/eno%0A6CA3NxeOjo5o2LAhrKysauWh52K8vb3h4OAAV1dX7NmzBwcOHIBEIsGKFSsqfd2QIUOwefNm/Oc/%0A/wEAODk51fo1vSpeve7PmjULa9euRWhoKOrXr4+AgAAUFhbCwsICgYGBuHHjBqysrNC2bdvXtuey%0A3N3d4eXlhe3bt0NTUxPLly9X2g2e/Jj06tULgwcPxuXLlxUWTEaOHKmwXwEo11eSk5ORlJSEwsJC%0AYZTtsmXLFLaznj17wt3dHRs2bFCYC1lZWeHChQsYPXo0JBIJbt26hYCAAGhpaVV6LhfLBSubhgu8%0Aec4kf3i3k5MTdHR0YGxsXO7GSqzdKjJhwgTMmTMHv/zyC9q1awfg5VTF5ORkHDx4EJqamnBwcCj3%0AGkV56axZs7BhZUXGbwAABm9JREFUwwbExMSgRYsWcHNzg46ODhYsWIDExEQhvsquCV999RUiIiJg%0AbGyMFy9eoHXr1nBycoKzszNkMhlGjx5d5w+uLbuvRUVFWLx4MTp16lTlftO/f39EREQID3uXq+ya%0AUJdePZZlH+Ogr6+P6dOnIzMzE15eXmjQoIHCnEQRVeTS1SWfHinvh4sWLYKWlhbmzp2LGTNmoHXr%0A1jA3N4e6urrosm9K7N607LoVXVMrU9W2NXXqVGEUz9ChQ0W3oyjvFns+qr+/P7766ithFJKTk1ON%0A35uq9n0LCwu0a9cOTk5OMDExEXLD4cOHVzj/lCXWRpcvXw5fX99yObYqubm5wdPTs9I8xsnJCb6+%0Avnjvvffq7Es9JLKajkkmIqVxdHREQEDAG4/iInrbXLx4EVpaWrCwsMD3338PmUymlG/fUqasrCzc%0AunULNjY2SE5ORkhISLmpHVUhk8nw2WefYenSpSrt52W/SbAs+Y2n/Kby307+jVjyIikpR3BwMFq1%0AaqXwRlmsX70tfYWI/t1+++03tG3bVviWsz59+ogW4IneVe/EyCOif5KAgABIpVKVfD0kkbLVq1cP%0AXl5e0NLSgpaWFgICAlQdUrXp6Ohgy5YtwmjN6o7wyszMhLu7O+zt7Xkz/Bbw9vZGRkaG6MNvqXZ8%0A8cUX0NLSEkbNvkpRv2JfIaK6IpPJMHPmTGhra8PAwAADBgxQdUhEbx2OPCIiIiIiIiIiIlHvxAOz%0AiYiIiIiIiIioZlg8IiIiIiIiIiIiUSweERERERERERGRKD4wm4iIiOj/279/P8LDw1FQUACpVIpm%0AzZph8uTJGDhwoNK2mZiYiC5duqB58+ZK2wYRERHRm2DxiIiIiAhAaGgooqOjERgYCCsrKwDAyZMn%0AMXfuXDx9+hQjRoxQynaDg4OxcuVKFo+IiIjorcVvWyMiIqJ33uPHj2Fra4vg4GDY2tqW+1tycjKa%0ANGkCHR0d+Pr6Ii0tDRKJBJ07d4a3tzd0dHTg4eGBhg0bYsmSJQCAhIQEfPPNNzhy5Aji4uKwZ88e%0AdO3aFYcPH0Zubi6mT58OZ2dnuLu7IzExEa1atcL06dORnZ2N27dvIycnB/r6+sjIyMCQIUMwadIk%0AAEBpaSn69u0Lf3//CnESERERKQufeURERETvvOTkZEgkEoUFGSsrK5iamsLHxwc6Ojr46aefEB8f%0Aj/z8fKxdu7ZK67948SIsLS2xf/9++Pn5YdWqVSguLkZwcDAAICgoCGPGjAEAHDt2DD4+PggICMDI%0AkSMRFxcnrOfs2bOQyWSwtrauhb0mIiIiqhoWj4iIiOidl5+fj2bNmon+vaSkBEePHsWkSZOgpqYG%0ADQ0NjBs3DkePHq3S+nV1dWFnZwcAsLS0RHFxMR49eqRw2bZt28LU1BQA8L///Q/p6en4448/AAAH%0ADhzAsGHDoK6uXp3dIyIiInojLB4RERHRO09PTw/Z2dkoLS1V+Pfc3FxIpVI0bdpU+F2TJk3w8OHD%0AKq1fV1dX+Le88COVShUu26RJE+HfjRs3hp2dHXbt2oWSkhL8/PPPSnv2EhEREZEYFo+IiIjonWdl%0AZQV1dXX8/PPPFf527NgxnD17FhoaGuVGC+Xk5MDAwAAAoKamVq4Y9Pjx41qLbdSoUUhISMDx48dh%0AZGSEDz74oNbWTURERFQVLB4RERHRO69Ro0aYM2cO/Pz8kJSUJPw+KSkJHh4e0NDQQP/+/REREQGZ%0ATIbi4mLExMRg4MCBAIAWLVogLS0NUqkUz549Q3x8fJW3rampifz8fNG/9+7dG/Xr14evry9HHRER%0AEZFKaKg6ACIiIqK3wcSJE2FgYICAgADk5eVBU1MTRkZGWLt2LXr16oVu3brBz88PgwcPBgD07NkT%0Abm5uAIAxY8bgxIkTsLOzQ+vWrWFvb4+wsLAqbXfYsGFwc3PDlClTFP5dTU0Nw4cPR1hYGIYOHVo7%0AO0tERERUDRKZTCZTdRBEREREJG7Hjh04cuQINm7cqOpQiIiI6B3EaWtEREREb7Hc3Fxs2rQJkydP%0AVnUoRERE9I5i8YiIiIjoLbVx40aMHDkSo0ePRo8ePVQdDhEREb2jOG2NiIiIiIiIiIhEceQRERER%0AERERERGJYvGIiIiIiIiIiIhEsXhERERERERERESiWDwiIiIiIiIiIiJRLB4REREREREREZEoFo+I%0AiIiIiIiIiEjU/wOHkIxAHP+ECgAAAABJRU5ErkJggg==">
            <a:extLst>
              <a:ext uri="{FF2B5EF4-FFF2-40B4-BE49-F238E27FC236}">
                <a16:creationId xmlns:a16="http://schemas.microsoft.com/office/drawing/2014/main" id="{39E4BC62-4306-47F5-8621-EFC0153578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978AE5-9B9A-4535-96B3-F3B561692E6A}"/>
              </a:ext>
            </a:extLst>
          </p:cNvPr>
          <p:cNvSpPr>
            <a:spLocks noGrp="1"/>
          </p:cNvSpPr>
          <p:nvPr>
            <p:ph type="title"/>
          </p:nvPr>
        </p:nvSpPr>
        <p:spPr>
          <a:xfrm>
            <a:off x="8210623" y="1447800"/>
            <a:ext cx="3333676" cy="4712226"/>
          </a:xfrm>
        </p:spPr>
        <p:txBody>
          <a:bodyPr vert="horz" lIns="91440" tIns="45720" rIns="91440" bIns="45720" rtlCol="0" anchor="t">
            <a:normAutofit/>
          </a:bodyPr>
          <a:lstStyle/>
          <a:p>
            <a:pPr>
              <a:lnSpc>
                <a:spcPct val="90000"/>
              </a:lnSpc>
            </a:pPr>
            <a:r>
              <a:rPr lang="en-US" sz="2500" b="1" u="sng" dirty="0"/>
              <a:t>Sector Analysis</a:t>
            </a:r>
            <a:br>
              <a:rPr lang="en-US" sz="1800" u="sng" dirty="0"/>
            </a:br>
            <a:br>
              <a:rPr lang="en-US" sz="1800" dirty="0"/>
            </a:br>
            <a:r>
              <a:rPr lang="en-US" sz="1800" dirty="0"/>
              <a:t>From our global analysis, we see that agriculture, food, and retail rank amongst the highest in terms of the sectors supported through these non-profit loans. </a:t>
            </a:r>
            <a:br>
              <a:rPr lang="en-US" sz="1800" dirty="0"/>
            </a:br>
            <a:br>
              <a:rPr lang="en-US" sz="1800" dirty="0"/>
            </a:br>
            <a:r>
              <a:rPr lang="en-US" sz="1800" dirty="0"/>
              <a:t>We’ll compare the global analysis to those of the top three countries that have Kiva Loans to see if that trend is consistent across the top three countries.</a:t>
            </a:r>
            <a:endParaRPr lang="en-US" sz="1800" u="sng" dirty="0"/>
          </a:p>
        </p:txBody>
      </p:sp>
    </p:spTree>
    <p:extLst>
      <p:ext uri="{BB962C8B-B14F-4D97-AF65-F5344CB8AC3E}">
        <p14:creationId xmlns:p14="http://schemas.microsoft.com/office/powerpoint/2010/main" val="48934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4CCD752-EAEC-4B99-9CB0-B9F30F61EB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1">
            <a:extLst>
              <a:ext uri="{FF2B5EF4-FFF2-40B4-BE49-F238E27FC236}">
                <a16:creationId xmlns:a16="http://schemas.microsoft.com/office/drawing/2014/main" id="{AEA0BB24-2B23-4B19-996F-58DA607E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0" name="Freeform 5">
            <a:extLst>
              <a:ext uri="{FF2B5EF4-FFF2-40B4-BE49-F238E27FC236}">
                <a16:creationId xmlns:a16="http://schemas.microsoft.com/office/drawing/2014/main" id="{84F0BDAE-5164-4EE4-AC1A-5EB8D343FD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9" name="Content Placeholder 18">
            <a:extLst>
              <a:ext uri="{FF2B5EF4-FFF2-40B4-BE49-F238E27FC236}">
                <a16:creationId xmlns:a16="http://schemas.microsoft.com/office/drawing/2014/main" id="{46B10A39-EAFE-4EB3-99A1-EEB9CEA033EB}"/>
              </a:ext>
            </a:extLst>
          </p:cNvPr>
          <p:cNvPicPr>
            <a:picLocks noGrp="1" noChangeAspect="1"/>
          </p:cNvPicPr>
          <p:nvPr>
            <p:ph idx="1"/>
          </p:nvPr>
        </p:nvPicPr>
        <p:blipFill>
          <a:blip r:embed="rId7"/>
          <a:stretch>
            <a:fillRect/>
          </a:stretch>
        </p:blipFill>
        <p:spPr>
          <a:xfrm>
            <a:off x="1516490" y="647699"/>
            <a:ext cx="4525390" cy="2658666"/>
          </a:xfrm>
          <a:prstGeom prst="rect">
            <a:avLst/>
          </a:prstGeom>
          <a:effectLst/>
        </p:spPr>
      </p:pic>
      <p:pic>
        <p:nvPicPr>
          <p:cNvPr id="17" name="Picture 16">
            <a:extLst>
              <a:ext uri="{FF2B5EF4-FFF2-40B4-BE49-F238E27FC236}">
                <a16:creationId xmlns:a16="http://schemas.microsoft.com/office/drawing/2014/main" id="{F23CA628-BE50-4B41-A3D1-A3053503DAB7}"/>
              </a:ext>
            </a:extLst>
          </p:cNvPr>
          <p:cNvPicPr>
            <a:picLocks noChangeAspect="1"/>
          </p:cNvPicPr>
          <p:nvPr/>
        </p:nvPicPr>
        <p:blipFill>
          <a:blip r:embed="rId8"/>
          <a:stretch>
            <a:fillRect/>
          </a:stretch>
        </p:blipFill>
        <p:spPr>
          <a:xfrm>
            <a:off x="643854" y="3678459"/>
            <a:ext cx="6270662" cy="2304467"/>
          </a:xfrm>
          <a:prstGeom prst="rect">
            <a:avLst/>
          </a:prstGeom>
          <a:effectLst/>
        </p:spPr>
      </p:pic>
      <p:sp>
        <p:nvSpPr>
          <p:cNvPr id="4" name="AutoShape 4" descr="data:image/png;base64,iVBORw0KGgoAAAANSUhEUgAABI8AAAH0CAYAAAC0KA2nAAAABHNCSVQICAgIfAhkiAAAAAlwSFlz%0AAAALEgAACxIB0t1+/AAAADl0RVh0U29mdHdhcmUAbWF0cGxvdGxpYiB2ZXJzaW9uIDIuMS4yLCBo%0AdHRwOi8vbWF0cGxvdGxpYi5vcmcvNQv5yAAAIABJREFUeJzs3Xu4lnO+P/D30lJR6WCS5LiVTBIh%0AxxEThWZM2TExTqmxHccpZhDSziky2cI0MjQM41DIoZHzkPNxDJMfxqkSiqKjpPX7w9XalrpbK1pr%0Alf16Xde6rvXc3/vwue/7eZ563uv7/T4lZWVlZQEAAACApVittgsAAAAAYOUlPAIAAACgkPAIAAAA%0AgELCIwAAAAAKCY8AAAAAKCQ8AgAAAKCQ8AiAGnfooYembdu2ef7555domzx5ctq2bZvJkydXaw3D%0Ahw9Pu3btqvUYy+tf//pX9tprr2yxxRa55557lrpOly5dMmDAgBqubNX27rvv5owzzshuu+2W9u3b%0A5yc/+UmOPvroPP3007Vd2krj9NNPT9euXZP872tw7NixtVzV0rVt2zZXXXXVd27/LoYPH562bdtW%0A+Gnfvn323Xff3HrrrSv0WMtT0/d9D1sZ3wcBWDkJjwCoFXXq1Mn555+fRYsW1XYpK40//elPmTNn%0ATsaOHZvdd9+9tsv5QXjmmWey3377Zfr06bnooosyfvz4XHbZZalfv3769OmTm266qVbq6tevX26/%0A/fZaOXZlWrZsmQkTJmTvvfdeYft8+eWX06VLlxW2v9pQp06dTJgwofzn9ttvz5577pmzzz47N9xw%0AQ22XVyXnnHNOhg8fXv64b9++eeyxx2qxIgBWFcIjAGpFjx498u9//ztjxoyp7VJWGp999lk22WST%0AtG7dOg0bNqztclZ5c+fOzSmnnJIdd9wxV199dXbaaae0atUq2223XS677LL07Nkzw4YNy+eff16j%0AdZWVleWf//xnjR5zedSpUyfNmzdPvXr1Vtg+X3755RW2r9rUvHnz8p/NNtssJ554Yvbcc89cf/31%0AtV1alfzjH/+o8LhBgwb50Y9+VEvVALAqER4BUCvWW2+99O3bN8OGDcvs2bML1/vmcJrF7r333gpD%0A204//fQcdNBBGTduXLp06ZKtttoqxx9/fObOnZv/+Z//yU477ZQddtghF1544RL7f+mll9KjR4+0%0Ab98+3bp1y4MPPlihffTo0enZs2e23nrr/OQnP8nFF1+cBQsWlLcfeuihOfXUU3Puuedm6623zpNP%0APrnU85g/f37OP//87Lrrrmnfvn26dOmSYcOGZeHChUm+Ho72+OOP59lnn03btm2/V6+UyZMn5ze/%0A+U06depUPrTmrrvuqrDOAw88kF69emXLLbdMp06d0qdPn7z++uvl7bfffnvatm2bt99+O3369EnH%0Ajh2z++6755prrqlwTuedd175cLDdd989Q4YMKT+npWnbtm1GjRqVc845J9tuu206duyY/v37Z86c%0AOeXrfPTRRzn55JPTuXPnbLXVVjnwwAPz0ksvlbc/88wzadu2bcaNG5euXbvm4IMPXuqxxo0bl+nT%0Ap+fUU09NSUnJEu1nnnlmHnrooay11lrl57Ose1Q0nGvvvffO6aefXmGdhx56KGeeeWa233777LDD%0ADjn99NMzb968JMnmm2+ezz77LGeccUbatm2b5H+fwyNGjEjHjh1z4403pm3btrn//vsrHOvTTz9N%0Au3btctttty31nD///POcddZZ2WmnndK+ffvsscceueKKK1JWVla+zpQpU3LEEUekQ4cO2XXXXXP1%0A1VdX2Me3z7Mqr8FJkybluOOOy0477ZQOHTrk5z//eUaPHp3k66FRF154YaZMmZK2bduW93yp7D4v%0APs6ee+6ZLbfcMv/5n/+ZV155Zann/W1fffVVzjvvvGy//fbp2LFjTjnllMyZMyczZ87Mlltumeuu%0Au67C+gsXLswOO+yQyy67rEr7/6a2bdvmww8/LH/86aef5owzzii/B3vttVdGjRpV3r74+TthwoT0%0A6dMnHTp0yM4775wrrriifJ2lDSd7+eWX07Zt2zzzzDNLreODDz7ISSedlO233z5bbrll9t577/z1%0Ar38tb+/SpUtef/31XHHFFeX37tvHqew1sPh8b7755lxyySXZeeeds+222+bYY4/Np59+utzXDoBV%0Ah/AIgFrzX//1X6lTp06uvPLK772vqVOnZvz48bn66qtzySWX5MEHH8wRRxyRRYsW5eabb87xxx+f%0AUaNGVfjgVVZWlksvvTQDBgzIHXfckdatW+fkk0/ORx99lCS54447MmDAgOy555658847M3DgwNx+%0A++254IILKhz7pZdeyqJFi3LvvfemY8eOS63vjDPOyN/+9rcMHjw4f/vb33LCCSfk+uuvz6WXXprk%0A65Bqhx12SMeOHTNhwoR07979O12HefPm5fDDD8/06dMzcuTI3HPPPdljjz1y2mmn5eGHH06SvP32%0A2znxxBOz4447Zty4cfnrX/+aNddcM8ccc0yFYCxJBg4cmD59+mTs2LHp2rVrLrnkkvJeM1dddVXu%0Av//+XHLJJbn//vszaNCgjB07dokw4tuuvfbatGrVKmPGjMn555+fBx98sPw6LFiwIIcffnjeeuut%0ADB06NKNHj85GG22Uvn37ZtKkSUvs54ILLsiwYcOWepwXXnghrVq1yqabbrrU9rXWWqs8OEoqv0fL%0AY9iwYdliiy0yevTonHnmmbnjjjvKh8gtDvLOPPPMTJgwoXybjz76KP/85z9z1113pUePHunYseMS%0AQdX999+funXrZp999lnqcQcPHpwJEybkyiuvzP3335/f/va3ufrqq3PzzTeXr3PyySfn/fffz7XX%0AXpvrrrsu7777bh5//PHlPsdvOu200zJ79uxcd911+dvf/paDDjooZ511Vp5//vn07ds3PXv2zLrr%0ArpsJEyakb9++VbrPb775Zk477bR06tQpd955Z0477bRcdNFFVarn1ltvTaNGjXLLLbfk/PPPz8MP%0AP5xLL700TZo0Sbdu3Za4rk899VRmzpyZ//zP/1zuc3///fezwQYbJPn6PeWYY47Jyy+/nMsuuyzj%0Axo3LwQcfnIsvvjh/+ctfKmx3wQUX5KCDDspdd92Vgw46KMOHD89999233Mdf7NRTT827776bUaNG%0A5b777kufPn0yaNCg8mFpo0ePTt26ddO3b99MmDAhLVu2XGIfVX0NXHfddVljjTVy00035fe//32e%0AeOKJCuEXAD88wiMAas2aa66Z/v3754Ybbsh77733vfb10Ucf5Zxzzknr1q3TrVu3tGnTJjNnzszJ%0AJ5+cjTbaKIccckgaNGiQiRMnlm+zaNGiHHPMMdl+++3Tpk2bnHPOOfnyyy/Lex9dffXV2WOPPXL8%0A8cdn4403TteuXXP88cfntttuqzDU6dNPP82AAQPSqlWrrLHGGkvU9uGHH5Z/ENt9992zwQYbpGfP%0Anjn00ENzyy235Msvv0yzZs2y+uqrZ/XVV0/z5s1Tv37973QdHnzwwUyePDkXXnhhtt5662y88cY5%0A6aSTynuzJEmrVq1y991358QTT8wGG2yQ1q1b5/DDD88HH3yQt99+u8L+DjjggOy+++7ZcMMNc/TR%0ARydJee+PiRMnZvPNN8/222+f9dZbL7vttltuuOGG/OIXv1hmjeutt16OOuqobLzxxunevXt+8Ytf%0AZNy4ceX1v/POO7n44ovL78vgwYPToEGDJeYn2mOPPdKpU6ess846Sz3Oxx9/vNQPyEtTlXu0PLbe%0AeuscfPDB2XDDDdOjR49suumm5detWbNmSZJGjRqlefPm5dt88MEHOfvss7PBBhukYcOG2X///fP3%0Av/89M2fOLF9n/Pjx6datW+GwxlNPPTU33nhjttlmm6y33nrZa6+9stVWW+WJJ55Ikrzzzjv5xz/+%0AkVNOOSXbbbddWrduncGDB6dOnTrLdX7fNnHixOy6667ZfPPN06pVqxx88MG59dZb07p16zRo0CD1%0A6tUrHw7XoEGDKt3nu+++O2ussUYGDRqUTTfdNDvttFOOOeaYKtXTqlWrnHjiidlkk03SvXv37Lvv%0AvuXPsf333z8TJ07MG2+8Ub7++PHjs91222XDDTes8jkvWLAg48aNy3333Zf99tsvyddB8ssvv5yz%0AzjorO+ywQzbccMMcdthh2WeffZYIj7p27Zq99torG2+8cX7zm99k4403Lq/xu7jkkkty9dVXp127%0AdmnVqlUOPPDArLfeeuX3fvHzbs0110zz5s2XuOfL8xpYb731yt8Xd9ttt2y//fZV7hUGwKpJeARA%0ArerRo0fatWu31CFly+NHP/pR1l577fLHjRs3zuabb17+uKSkJI0bN15iiNzWW29d/vu6666b5s2b%0A55133sns2bPz9ttvZ8cdd6yw/vbbb5+FCxdW+ODZunXrZc4P89prr6WsrKzCsZKkQ4cOmTNnzvcO%0Azr7p1VdfTZMmTbLxxhtXWL7lllvmX//6V5KkXr16+X//7//liCOOyM4775yOHTvmv/7rv5J8Pe/S%0At7dbbPGHz8XB2e67756///3vOeWUU/LAAw/k888/z6abbpr1119/mTV++zq0a9cuM2bMyLx58/KP%0Af/wjjRs3zo9//OPy9rp162abbbapEPwt3m5ZSkpKqjwh+4q+R9+8bsnX166yuZWaNWuWddddt/xx%0A9+7dU7du3fJAYcaMGXn22WfLg4qlKSkpyZ/+9Kd069atfFjgCy+8UH5f//3vfydJhddGnTp1lqh3%0Aee2+++654oorMmTIkDz99NNZsGBBOnTokCZNmix1/arc57feeiubbrpp6tatW77Ot+9PkW/3ANxy%0Ayy0zY8aMzJw5MzvuuGM23HDD8t5HX331VR588MFlXtfF63Xs2LH8Z6uttso555yTo48+Ov369Uvy%0A9etvaXVuueWWeeedd8qHLibJVlttVWGddu3a5YMPPqjS+S3NggULMnTo0HTp0iXbbLNNOnbsmA8+%0A+GCJ13SR5XkNfJfnNwCrttLaLuC7euONN3LsscemT58+OeSQQ5Zr26+++irnnHNO3n333Xz55Zf5%0A1a9+lZ49e1ZTpQAsS0lJSQYMGJDevXvniSeeyEYbbfSd9vPtnjolJSVL9AIqKSmpMPdLSUlJGjRo%0AUGGdNddcM/PmzSsPmS655JIKw6IWbz99+vTyZd/ex7ct3te3e4ss3m5Zcz4tr9mzZy+1V0qDBg3K%0Aj3Pffffl5JNPzv7775/f/va3adKkSSZOnJgTTzxxie2+eQ0Xzxu0+BocfPDBadq0aW6++eacfPLJ%0AKSsrS7du3TJw4MDC0CBZ8jqsueaaSb4OpWbPnp3PP/98iQ//CxYsyCabbLLEOS1Ly5Yt88gjjyxz%0AncWqco+WpzfY0p6P33zuLc3Snos/+9nPMnbs2PzqV7/Kgw8+mBYtWiwRaC5WVlaWfv36ZebMmTnj%0AjDOy2WabZfXVV8+ZZ55Zvs7i8/z2a2PxPfiuhgwZkhtuuCF33313rr322jRs2DCHHXZYfvOb32S1%0A1Zb8W2VV7vOcOXOWuI5VrfPb13Lx+c6fPz9NmjRJr169ctNNN6V///559tln88UXXxQOBVysTp06%0AufPOO8sf161bN82bN09p6f/+d3r27NlLfV9Z2mu9UaNGS5zbrFmzqnR+3zZ79uwceuihWWuttXL2%0A2Wdnww03TGlpaXmoVdV9JFV7n/ouz28AVm2rZHg0d+7cDB48ODvttNN32v6xxx7LvHnzcuONN2b+%0A/PnZc88984tf/GKp/7kBoPpttdVW2XfffXPhhRcuMf/R0j6UzJ07d4Uct6ysLPPnz6/wQWjOnDlZ%0Ac801yz9AHX300fn5z3++xLbf7OVUmcUfEr/9wXDx429/iPw+GjVqtNQwavbs2eXHuffee7Pxxhvn%0AvPPOKw+EvtmTanl079493bt3z+zZs/PAAw/koosuyqBBgwrnIUpSofdFkvLJshs3bpxGjRqlSZMm%0AueWWW5bY7psf0qtiu+22y6233ppXXnklHTp0WKJ9zpw5ueeee9KrV68q3aNvh2eLrajn49IccMAB%0AOeCAAzJp0qSMHz8+PXv2XOrk38nX9/CNN97I0KFDK8yZNWvWrDRu3DjJ/4Yv374HywotqvIarF+/%0Afo488sgceeSR+eijj3LLLbfkD3/4Q9ZZZ50cdNBBS+yzKvd5jTXWWGIS5qr2bvn2+S2ud/H577ff%0Afrn88svz3HPP5b777ku3bt0qDSOTVBpuN2rUKGVlZUuEuItDpW8u+/Y1nDNnTvkcXMv7vvfss89m%0A2rRpufzyy7PNNtuUL//mkMfK1OT7FACrnlUyLalbt25GjhxZYY6Dt956K4cddlgOP/zwHHvsscv8%0Az0XTpk3z+eefZ9GiRZk7d24aNGggOAKoZaeeemqmTJlSYWLf5Ou/en/7Pf3bXzf9fTz//PPlv3/8%0A8ceZPn16WrdunYYNG+Y//uM/MnXq1Gy00UblP4vnCimac2Zptthii6y22mp58cUXKyx/6aWX0qhR%0Ao+/c22pp2rdvn5kzZ5YPT/rmsRYPNfnyyy/TtGnTCiHE3XffnWTJYKTIokWL8sADD2Tq1KlJvu6t%0AsN9++2XffffNW2+9tcxtX3jhhQqPX3vttbRs2TL169dPhw4d8tlnn2X11VevcN2TVJgfqCr22muv%0AtGzZMkOGDFliIvAkufjiizNkyJB88sknVbpHi+/5N5+PU6dOzccff7xcdS1WlWvdoUOHbLbZZrn5%0A5pvz9NNPL3No1eI5aZo2bVq+7PXXX88bb7xRfqzFvXoWT3qefN0b59vn/U2VvQY/++yzjB07Nl99%0A9VWSpEWLFjnhhBPSpk2bCs+Fb55vVe7zJptskjfffDNffPFF+XZPPfVUYZ3ftLTnWPPmzcvDmRYt%0AWqRz58659957c999932nibKXpn379kmy1OdR69atK/T4WlqNi+9Pw4YNs2jRogpB8LLe95Z27x95%0A5JHMmjVriedZ0fOuJt+nAFj1rJKJSWlp6RLdZQcPHpz//u//zp///Ofssssu5ZOCLs3WW2+d9dZb%0AL3vssUf22muvnHrqqdVdMgCVaNGiRX7961/nhhtuqLC8ffv2+eyzz3L99ddn0qRJufnmm1dYeFSn%0ATp388Y9/zPPPP58333wzZ599dtZYY43sueeeSZJ+/frlzjvvzJ///Oe89957+ec//5mTTz45hx9+%0A+FLDiGWd289//vMMHz48Dz30UCZNmpTbbrstN910Uw4//PDl7lEzf/78TJs2bYmfhQsXpmvXrtlo%0Ao43yu9/9Lq+88krefvvtDBkyJK+99lr69OmT5OsP7q+++moeffTRvPvuuznvvPPKexW8/PLLVRpG%0At9pqq+Waa67JqaeempdeeilTp07Ns88+m0ceeSSdOnVa5raTJ0/OVVddlXfffTfjxo3L3XffnR49%0AeiT5ehLsDTfcMKecckpefPHFTJ48OWPGjEnPnj2X+IasytSvXz+///3vM3HixBx22GH5+9//nilT%0ApuSll17KSSedlNtvvz1DhgxJixYtqnSPGjdunPXXXz9jxozJ66+/ntdeey0DBgzIeuutt1x1Le7F%0A9Oyzz+b111/P/Pnzl7n+AQcckFGjRqVjx47l3+q1NJtsskkaNWqUm266Ke+//34ef/zxnHnmmenS%0ApUvef//9vPfee2nTpk3atm2bq666Ki+++GLeeOONnHXWWcscklfZa7CsrCznnntuBg0alDfffDMf%0AfPBBxo4dm3feeaf8udC4ceNMmzYtzz//fCZNmlSl+/yzn/0s8+bNy/nnn5+33347TzzxREaNGlWl%0A18uUKVPKn2P33HNP7rzzzuy7775LXNcxY8akYcOG2X777SvdZ1V07Ngx2267bc4777w8/fTTee+9%0A93LNNdfkgQceSN++fSuse//992fcuHF59913c/nll+f9998vfx1sscUWSZI//OEPmTRpUsaNG5eH%0AHnqo8LhbbLFF6tSpk1GjRmXSpEn529/+lhEjRmTbbbfNm2++mQ8//DDJ1/fh5Zdfzuuvv75EILii%0A36cA+GH5wfwr8Morr+Tss89O8vV4+S233DKvvfZaBg0aVGG9PfbYI9tuu22mTp2aBx54IJ988kkO%0AO+yw7LbbbhUmZASg5vXr1y9jxozJlClTypf9/Oc/z4svvpgrr7wyl112Wbp06ZJTTjml/Ju/vo+G%0ADRvm5JNPzqBBg/Lvf/8766+/fi6//PLyIWn7779/ysrKct111+WSSy5J/fr1s8suu2TUqFHL/W/G%0Aeeedl6FDh2bgwIGZMWNGWrZsmeOOOy5HHnnkctd9zz335J577lli+d13353NNtss1113XS688MIc%0AccQRWbBgQdq0aZOrrrqqfLj34q9I79+/f+rVq5devXrlzDPPzOeff54rrriiwrC9Zbn88stz4YUX%0A5phjjsns2bOzzjrrZI899sgpp5yyzO0OOOCATJ8+Pb/85S/z5ZdfZu+99y6/n/Xq1cuoUaMyZMiQ%0AHHXUUZk7d2423HDD/O53v8sBBxyw3Ndqm222ydixYzNixIicc845+eSTT/KjH/0o22yzTW677bYK%0AE0dX5R4NGTIkgwYNyi9/+cust956Oe200zJq1Kjlqql+/frp27dvbrzxxjz66KMV5tFZmr322ivn%0An39+evXqtcz1GjRokIsvvjgXXXRR9t1332y++eYZPHhw5s2bl+OOOy4HHnhgnnrqqfzP//xPzj77%0A7Bx22GFp0qRJDjnkkDRt2jSPPvroUvdb2WuwSZMmueaaa3LZZZflwAMPzMKFC8vv2d57753k62Fi%0A999/f/r06ZODDjooAwYMqPQ+t2/fPueff36uuOKK3H777dlss81yzjnn5Ne//nWl1/iII47IlClT%0Ayp9j++yzzxJzeu22224pLS3NfvvtVzgU8Lu46qqrctFFF+XEE0/MnDlzstFGG2Xw4MFL9G464YQT%0Acscdd+SMM85IgwYN0r9//+yyyy5Jkk6dOuXYY4/NrbfemhtvvDHbb799zjrrrPTu3Xupx1x//fUz%0AaNCgXHnllRk7dmw6duyYoUOH5p///GcGDBiQ4447LmPGjMlRRx2VYcOG5eCDD84111yzxH5W5PsU%0AAD8sJWWr8Ox2w4cPT9OmTXPIIYdk5513zhNPPFGlf/yvvvrqlJaWlv8FqHfv3hk6dOgy/5oHAHx/%0Abdu2zYknnphjjz22tktZZdx444258sor8+ijj9bIH7omTZqUPffcM0OHDl2it84Pyd///vccd9xx%0AefTRR/OjH/2oxo77zDPP5LDDDsuNN96Y7bbbrsaOCwDfxyo5bG1pNt988zz22GNJvp4IdFlj4jfa%0AaKO88sorSb6ewPCjjz5a7nkUAACq07Rp0/LAAw/k0ksvzYknnlgjwdGsWbPyxBNPJEmFuSV/SD79%0A9NM89dRTOfvss9O3b98aDY4AYFW1Sg5be/XVVzNkyJBMmTIlpaWlGT9+fE466aRceumlGTlyZOrV%0Aq5dLL720cPuuXbvmiSeeyEEHHZRFixbltNNOW66v3wUAqG4HH3xwZs+enb59++aXv/xljRzzqquu%0Ayl/+8pd07dr1B9srpn///nn11Vez77775vjjj6/tcgBglbBKD1sDAAAAoHr9YIatAQAAALDiCY8A%0AAAAAKLTKzXk0bdqs2i4BAAAA4AelefNGhW16HgEAAABQSHgEAAAAQCHhEQAAAACFhEcAAAAAFBIe%0AAQAAAFBIeAQAAABAIeERAAAAAIWERwAAAAAUEh4BAAAAUEh4BAAAAEAh4REAAAAAhYRHAAAAABQS%0AHgEAAABQSHgEAAAAQCHhEQAAAACFhEcAAAAAFBIeAQAAAFBIeAQAAABAIeERAAAAAIWERwAAAAAU%0AKq3tAlaY0WNru4Lls3+P2q4AAAAAoFJ6HgEAAABQSHgEAAAAQCHhEQAAAACFhEcAAAAAFBIeAQAA%0AAFBIeAQAAABAIeERAAAAAIWERwAAAAAUEh4BAAAAUEh4BAAAAEAh4REAAAAAhYRHAAAAABQSHgEA%0AAABQSHgEAAAAQCHhEQAAAACFhEcAAAAAFBIeAQAAAFBIeAQAAABAIeERAAAAAIWERwAAAAAUEh4B%0AAAAAUEh4BAAAAECh0uo+wLx583L66afnk08+yRdffJFjjz02P/3pT8vbu3TpknXXXTd16tRJkgwd%0AOjQtWrSo7rIAAAAAqIJqD48eeeSRtG/fPkceeWSmTJmSvn37VgiPkmTkyJFp0KBBdZcCAAAAwHKq%0A9vCoe/fu5b9PnTpVryIAAACAVUi1h0eLHXjggfnwww8zYsSIJdoGDhyYKVOmZNttt03//v1TUlJS%0AuJ+mTddMaWmdJZZPW6HVVr/mzRvVdgkAAAAAlSopKysrq6mDTZw4Mb/97W9z1113lQdEd955Z3bd%0Addc0btw4xx13XPbbb7/svffehfuYNm3W0htGj62OkqvP/j1quwIAAACAJMvu5FLt37b26quvZurU%0AqUmSH//4x/nqq6/y6aeflrf37Nkza6+9dkpLS9O5c+e88cYb1V0SAAAAAFVU7eHR888/n2uvvTZJ%0AMn369MydOzdNmzZNksyaNSv9+vXLggULkiTPPfdc2rRpU90lAQAAAFBF1T5sbf78+RkwYECmTp2a%0A+fPn5/jjj8/MmTPTqFGjdO3aNX/+859z5513pl69emnXrl3OPvvsZc55ZNgaAAAAwIq1rGFrNTrn%0A0YogPAIAAABYsWp1ziMAAAAAVl3CIwAAAAAKCY8AAAAAKCQ8AgAAAKCQ8AgAAACAQsIjAAAAAAoJ%0AjwAAAAAoJDwCAAAAoJDwCAAAAIBCwiMAAAAACgmPAAAAACgkPAIAAACgkPAIAAAAgELCIwAAAAAK%0ACY8AAAAAKCQ8AgAAAKCQ8AgAAACAQsIjAAAAAAoJjwAAAAAoJDwCAAAAoJDwCAAAAIBCwiMAAAAA%0ACgmPAAAAACgkPAIAAACgkPAIAAAAgELCIwAAAAAKCY8AAAAAKCQ8AgAAAKCQ8AgAAACAQsIjAAAA%0AAAoJjwAAAAAoJDwCAAAAoJDwCAAAAIBCwiMAAAAACgmPAAAAACgkPAIAAACgkPAIAAAAgELCIwAA%0AAAAKCY8AAAAAKCQ8AgAAAKD/lSsPAAAgAElEQVSQ8AgAAACAQsIjAAAAAAoJjwAAAAAoJDwCAAAA%0AoJDwCAAAAIBCwiMAAAAACpVW9wHmzZuX008/PZ988km++OKLHHvssfnpT39a3v7kk0/m97//ferU%0AqZPOnTvnuOOOq+6SAAAAAKiiag+PHnnkkbRv3z5HHnlkpkyZkr59+1YIj84777z86U9/SosWLXLI%0AIYdkr732SuvWrau7LAAAAACqoNrDo+7du5f/PnXq1LRo0aL88aRJk9K4ceO0bNkySbLbbrvlqaee%0AEh4BAAAArCSqPTxa7MADD8yHH36YESNGlC+bNm1amjVrVv64WbNmmTRpUk2VBAAAAEAlaiw8uvnm%0AmzNx4sScdtppueuuu1JSUvKd9tO06ZopLa2zxPJp37fAGta8eaPaLgEAAACgUtUeHr366qtZe+21%0A07Jly/z4xz/OV199lU8//TRrr7121llnnUyfPr183Y8++ijrrLPOMvc3Y8bc6i65RkybNqu2SwAA%0AAABIsuxOLqtV98Gff/75XHvttUmS6dOnZ+7cuWnatGmSZP3118/s2bMzefLkLFy4MI888kh22WWX%0A6i4JAAAAgCoqKSsrK6vOA8yfPz8DBgzI1KlTM3/+/Bx//PGZOXNmGjVqlK5du+a5557L0KFDkyTd%0AunVLv379lrm/wh47o8eu6NKr1/49arsCAAAAgCTL7nlU7eHRiiY8AgAAAFixanXYGgAAAACrLuER%0AAAAAAIWERwAAAAAUEh4BAAAAUEh4BAAAAEAh4REAAAAAhYRHAAAAABQSHgEAAABQSHgEAAAAQCHh%0AEQAAAACFhEcAAAAAFBIeAQAAAFBIeAQAAABAIeERAAAAAIWERwAAAAAUEh4BAAAAUEh4BAAAAEAh%0A4REAAAAAhYRHAAAAABQSHgEAAABQSHgEAAAAQCHhEQAAAACFhEcAAAAAFBIeAQAAAFBIeAQAAABA%0AIeERAAAAAIWERwAAAAAUEh4BAAAAUEh4BAAAAEAh4REAAAAAhYRHAAAAABQSHgEAAABQSHgEAAAA%0AQCHhEQAAAACFhEcAAAAAFBIeAQAAAFBIeAQAAABAIeERAAAAAIWERwAAAAAUEh4BAAAAUEh4BAAA%0AAEAh4REAAAAAhYRHAAAAABQSHgEAAABQSHgEAAAAQCHhEQAAAACFSmviIBdffHFeeOGFLFy4MEcd%0AdVS6detW3talS5esu+66qVOnTpJk6NChadGiRU2UBQAAAEAlqj08evrpp/Pmm2/mlltuyYwZM7Lf%0AfvtVCI+SZOTIkWnQoEF1lwIAAADAcqr28KhTp07p0KFDkmSttdbKvHnz8tVXX5X3NAIAAABg5VXt%0A4VGdOnWy5pprJklGjx6dzp07LxEcDRw4MFOmTMm2226b/v37p6SkpLrLAgAAAKAKamTOoyR58MEH%0AM3r06Fx77bUVlp9wwgnZdddd07hx4xx33HEZP3589t5778L9NG26ZkpLl+y1NG2FV1y9mjdvVNsl%0AAAAAAFSqRsKjxx9/PCNGjMg111yTRo0qhiY9e/Ys/71z58554403lhkezZgxt9rqrEnTps2q7RIA%0AAAAAkiy7k8tq1X3wWbNm5eKLL84f//jHNGnSZIm2fv36ZcGCBUmS5557Lm3atKnukgAAAACoomrv%0AeTRu3LjMmDEjJ510UvmyHXbYIW3btk3Xrl3TuXPn9O7dO/Xq1Uu7du2W2esIAAAAgJpVUlZWVlbb%0ARSyPwuFeo8fWbCHf1/49arsCAAAAgCS1PGwNAAAAgFWX8AgAAACAQsIjAAAAAAoJjwAAAAAoJDwC%0AAAAAoJDwCAAAAIBCpVVZ6fnnn88HH3yQRYsWVVjes2fPaikKAAAAgJVDpeHR7373u4wfPz4tW7ZM%0AaWnF1YVHAAAAAD9slYZHTz75ZB5++OE0a9asJuoBAAAAYCVS6ZxH6667ruAIAAAA4P+oSsOjfv36%0AZdiwYXn//fczc+bMCj8AAAAA/LCVlJWVlS1rhXbt2pVPlF1SUpIkKSsrS0lJSSZOnFj9FX7LtGmz%0Alt4wemzNFvJ97d+jtisAAAAASJI0b96osK3SOY8eeOCBFVoMAAAAAKuOSsOjVq1a5eOPP86TTz6Z%0A6dOnp3nz5vnJT36StddeuybqAwAAAKAWVTrn0SOPPJJu3brlxhtvzDPPPJPrr78+3bp1y1NPPVUT%0A9QEAAABQiyrteTR8+PCMGjUqW2+9dfmy5557LkOGDMno0aOrtTgAAAAAalelPY/mz59fIThKkk6d%0AOmXu3LnVVhQAAAAAK4dKw6M6derk3XffrbDsvffeS2lppZ2WAAAAAFjFVZoA/frXv85+++2X3Xbb%0ALc2aNcsnn3ySxx9/PIMHD66J+gAAAACoRZWGRz169EibNm3y8MMPZ9q0aWnTpk2OOeaYbL755jVR%0AHwAAAAC1qEpjz9q1a5d27dpVdy0AAAAArGQKw6NevXplzJgx6dixY0pKSpa6zosvvlhthQEAAABQ%0A+wrDo4EDByZJRowYURgeAQAAAPDDVhgedejQIUmyww471FgxAAAAAKxcCsOjZQ1XW8ywNQAAAIAf%0AtsLwyHA1AAAAAArDI8PVAAAAADBsDQAAAIBChq0BAAAAUMiwNQAAAAAKFYZHvXr1ypgxY5Y5fM2w%0ANQAAAIAftsLwaODAgUkMXwMAAAD4v6wwPOrQoUMSw9cAAAAA/i8rDI8OO+ywSje+/vrrV2gxAAAA%0AAKxcCsOjF198MS1atMgee+yRdu3apaysrCbrAgAAAGAlUBgeTZgwIXfddVduv/32PP3009lvv/3y%0Ai1/8ImuvvXZN1gcAAABALSopq0KXon/9618ZM2ZM7rvvvmy55Zbp1atXfvrTn6a0tDB7qjbTps1a%0AesPosTVbyPe1f4/argAAAAAgSdK8eaPCtiqFR4stWLAgd999d4YNG5aFCxfm6aefXiEFLg/hEQAA%0AAMCKtazwqMpdhyZMmJDRo0fnsccey6677ppevXqtkOIAAAAAWHktMzyaMmVKxowZkzvuuCNrrbVW%0AevXqlXPPPTdNmjSpqfoAAAAAqEWF4dERRxyRyZMnp0uXLrnyyivTrl27mqwLAAAAgJVA4ZxHm2++%0A+f+uVFJSoa2srCwlJSWZOHFi9Va3FOY8AgAAAFixvtOcR6+//nq1FAMAAADAqmO12i4AAAAAgJWX%0A8AgAAACAQsIjAAAAAApVGh4VzKcNAAAAwP8BlYZHP/vZz773QS6++OL07t07vXr1yv3331+h7ckn%0An8z++++f3r1758orr/zexwIAAABgxak0POrcuXPGjh2bBQsWfKcDPP3003nzzTdzyy235JprrskF%0AF1xQof28887L8OHD89e//jVPPPFE3nrrre90HAAAAABWvNLKVnjooYdy00035fTTT88aa6xRoe3F%0AF1+s9ACdOnVKhw4dkiRrrbVW5s2bl6+++ip16tTJpEmT0rhx47Rs2TJJsttuu+Wpp55K69atv8u5%0AAAAAALCCVRoenX/++d/rAHXq1Mmaa66ZJBk9enQ6d+6cOnXqJEmmTZuWZs2ala/brFmzTJo0aZn7%0Aa9p0zZSW1lli+bTvVWXNa968UW2XAAAAAFCpSsOj7bffPsnXQc/06dPz4x//+Dsd6MEHH8zo0aNz%0A7bXXfqftF5sxY+732n5lMW3arNouAQAAACDJsju5VDrn0aRJk3LIIYekc+fOOfLII5Mkp59+ep55%0A5pkqF/D4449nxIgRGTlyZBo1+t9i1llnnUyfPr388UcffZR11lmnyvsFAAAAoHpVGh6dc8452Xnn%0AnfPcc8+VBz+/+tWvcumll1bpALNmzcrFF1+cP/7xj2nSpEmFtvXXXz+zZ8/O5MmTs3DhwjzyyCPZ%0AZZddvsNpAAAAAFAdKh22NmnSpFx33XVJkpKSkiRJhw4dMndu1YaPjRs3LjNmzMhJJ51UvmyHHXZI%0A27Zt07Vr15x77rnp379/kqR79+7ZZJNNlvskAAAAAKgelYZHpaWlmTVrVoXhZrNnz86iRYuqdIDe%0AvXund+/ehe2dOnXKLbfcUqV9AQAAAFCzKg2P9t133xx00EE56KCDMmfOnNx666257bbb0r1795qo%0ADwAAAIBaVGl4dOyxx2aNNdbIXXfdlTXWWCPjxo1Lr1698stf/rIm6gMAAACgFpWUlZWV1XYRy6Pw%0AK+5Hj63ZQr6v/XvUdgUAAAAASZLmzRsVthV+29pnn32W0047LTvuuGM6d+6cIUOG5Msvv6yWAgEA%0AAABYORWGRxdddFHmz5+fYcOGZfDgwfnXv/6Vq666qiZrAwAAAKCWFc559OKLL+buu+9O3bp1kyRb%0Ab711Dj/88Jx44ok1VhwAAAAAtauw51FJSUl5cJQkjRs3zoIFC2qkKAAAAABWDoXh0WqrFTYBAAAA%0A8H9E4bC12bNn54EHHsg3v4xtzpw5FZZ169at+isEAAAAoNaUlH0zHfqGLl26LHvDkpI89NBD1VLU%0AskybNmvpDaPH1mwh39f+PWq7AgAAAIAkSfPmjQrbCnsePfzww9VSDAAAAACrDhMbAQAAAFBIeAQA%0AAABAIeERAAAAAIWERwAAAAAUqjQ8mjx5cq6//vokyb///e8ceuihOfTQQ/PWW29Ve3EAAAAA1K5K%0Aw6MBAwZkjTXWSJIMHjw4G220UfbZZ58MGjSo2osDAAAAoHaVVrbCxx9/nAMOOCCfffZZXnzxxVxx%0AxRVp2LBhbrrpppqoDwAAAIBaVGnPo7KysiTJk08+ma222ioNGzZMknz55ZfVWxkAAAAAta7Snkft%0A2rVLnz598tZbb+V3v/tdkuTqq6/O+uuvX+3FAQAAAFC7Kg2Pzj///Nxxxx055JBDsueeeyZJFi5c%0AmPPOO6/aiwMAAACgdpWULR6XtoqYNm3W0htGj63ZQr6v/XvUdgUAAAAASZLmzRsVtlXa8+iBBx7I%0AkCFDMnXq1CxatKhC28SJE79/dQAAAACstCoNjy644IL8+te/Tvv27VOnTp2aqAkAAACAlUSl4dEa%0Aa6yRgw8+uCZqAQAAAGAls1plK3Tq1MnwNAAAAID/oyrteTR//vwccsghadu2bdZaa60KbSNGjKi2%0AwgAAAACofZWGRxtssEGOOOKImqgFAAAAgJVMpeHR8ccfv9Tlf/rTn1Z4MQAAAACsXCoNjxYsWJDb%0Abrst7777bsrKypIkc+bMyYMPPph+/fpVe4EAAAAA1J5Kw6OzzjorL7/8crbccss89thj2WWXXfKP%0Af/wjQ4YMqYn6AAAAAKhFlYZHL7zwQu69997Ur18/++yzTy677LK88MILefDBB9OlS5eaqBEAAACA%0AWrJaZSvUq1cv9evXT5IsWrQoSbLttttmwoQJ1VsZAAAAALWu0vBogw02yKBBg/Lll1+mZcuWGT16%0AdF5//fXMnDmzJuoDAAAAoBZVGh7993//d2bOnJnVV189Rx99dM4///zst99+Oeigg2qiPgAAAABq%0AUUnZ4q9Qq6L58+dn4cKFadiwYXXVtEzTps1aesPosTVbyPe1f4/argAAAAAgSdK8eaPCtkonzP7y%0Ayy9z44035uGHH84nn3yS5s2bp1u3bjnwwAOz2mqVdlwCAAAAYBVWaXg0dOjQPP/88+nVq1eaNGmS%0AGTNm5LbbbsvHH3+ck046qSZqBAAAAKCWVBoeTZgwIWPGjCn/xrUk6dGjR3r37i08AgAAAPiBq3Tc%0A2VdffVUhOEqShg0bZjmnSgIAAABgFVRpeNSqVav84Q9/yLx585Ikc+fOzYgRI7LeeutVe3EAAAAA%0A1K5Kh60NHDgwJ510UoYPH5569erliy++SLt27TJs2LCaqA8AAACAWlRpeLThhhvm9ttvz5QpUzJ9%0A+vQ0b95cryMAAACA/yMqHba2WKtWrbLVVluVB0dHHXVUtRUFAAAAwMqhyuHRt73//vsrsg4AAAAA%0AVkLfOTwqKSlZkXUAAAAAsBL6zuHR8njjjTey55575i9/+csSbV26dMmvfvWrHHrooTn00EPz0Ucf%0A1URJAAAAAFRB4YTZ999//zI3nDNnTpUOMHfu3AwePDg77bRT4TojR45MgwYNqrQ/AAAAAGpOYXh0%0A0UUXLXvD0kq/qC1JUrdu3YwcOTIjR45cvsoAAAAAqHWFCdDDDz+8Yg5QWlpp0DRw4MBMmTIl2267%0Abfr3728+JQAAAICVRNW6D1WjE044IbvuumsaN26c4447LuPHj8/ee+9duH7TpmumtLTOEsunVWeR%0A1aB580a1XQIAAABApWo9POrZs2f57507d84bb7yxzPBoxoy5NVFWtZs2bVZtlwAAAACQZNmdXGrk%0A29aKzJo1K/369cuCBQuSJM8991zatGlTmyUBAAAA8A3V3vPo1VdfzZAhQzJlypSUlpZm/Pjx6dKl%0AS9Zff/107do1nTt3Tu/evVOvXr20a9dumb2OAAAAAKhZJWVlZWW1XcTyKBzuNXpszRbyfe3fo7Yr%0AAAAAAEiyEg9bAwAAAGDlJjwCAAAAoJDwCAAAAIBCwiMAAAAACgmPAAAAACgkPAIAAACgkPAIAAAA%0AgELCIwAAAAAKCY8AAAAAKCQ8AgAAAKCQ8AgAAACAQsIjAAAAAAoJjwAAAAAoJDwCAAAAoJDwCAAA%0AAIBCwiMAAAAACgmPAAAAACgkPAIAAACgkPAIAAAAgELCIwAAAAAKCY8AAAAAKCQ8AgAAAKCQ8AgA%0AAACAQsIjAAAAAAoJjwAAAAAoJDwCAAAAoJDwCAAAAIBCwiMAAAAACgmPAAAAACgkPAIAAACgkPAI%0AAAAAgELCIwAAAAAKCY8AAAAAKCQ8AgAAAKCQ8AgAAACAQsIjAAAAAAoJjwAAAAAoJDwCAAAAoJDw%0ACAAAAIBCwiMAAAAACgmPAAAAACgkPAIAAACgkPAIAAAAgELCIwAAAAAKCY8AAAAAKCQ8AgAAAKBQ%0AjYRHb7zxRvbcc8/85S9/WaLtySefzP7775/evXvnyiuvrIlyAAAAAKiiag+P5s6dm8GDB2ennXZa%0Aavt5552X4cOH569//WueeOKJvPXWW9VdEgAAAABVVO3hUd26dTNy5Miss846S7RNmjQpjRs3TsuW%0ALbPaaqtlt912y1NPPVXdJQEAAABQRdUeHpWWlqZ+/fpLbZs2bVqaNWtW/rhZs2aZNm1adZcEAAAA%0AQBWV1nYBy6tp0zVTWlpnieWrWuTUvHmj2i4BAAAAoFK1Gh6ts846mT59evnjjz76aKnD275pxoy5%0A1V1WjZg2bVZtlwAAAACQZNmdXGrk29aKrL/++pk9e3YmT56chQsX5pFHHskuu+xSmyUBAAAA8A3V%0A3vPo1VdfzZAhQzJlypSUlpZm/Pjx6dKlS9Zff/107do15557bvr3758k6d69ezbZZJPqLgkAAACA%0AKiopKysrq+0ilkfhcK/RY2u2kO9r/x61XQEAAABAkpV42BoAAAAAKzfhEQAAAACFhEcAAAAAFBIe%0AAQAAAFBIeAQAAABAIeERAAAAAIWERwAAAAAUEh4BAAAAUEh4BAAAAEAh4REAAAAAhYRHAAAAABQS%0AHgEAAABQSHgEAAAAQCHhEQAAAACFhEcAAAAAFBIeAQAAAFBIeAQAAABAIeERAAAAAIWERwAAAAAU%0AEh4BAAAAUEh4BAAAAEAh4REAAAAAhYRHAAAAABQSHgEAAADw/9u777AorvZv4N+lKIqIiCAWDAQx%0AqBjF+jwiGA0q+mgsoGgENRpjAbFGCaBEEEuUIGBJghjpVmxoILHERMWOGlCJDQNosFAEC8iy7x++%0AOz+QHQRkWRO/n+vKFYHZmXt2zpm5595zZkWxeERERERERERERKJYPCIiIiIiIiIiIlEsHhERERER%0AERERkSgWj4iIiIiIiIiISBSLR0REREREREREJIrFIyIiIiIiIiIiEsXiERERERERERERiWLxiIiI%0AiIiIiIiIRLF4REREREREREREolg8IiIiIiIiIiIiUSweERERERERERGRKBaPiIiIiIiIiIhIFItH%0AREREREREREQkSkPVAVDVSHcGqTqEalF3nK3qEIiIiIiIiIioFnDkERERERERERERiWLxiIiIiIiI%0AiIiIRLF4REREREREREREolg8IiIiIiIiIiIiUSweERERERERERGRKBaPiIiIiIiIiIhIFItHRERE%0AREREREQkisUjIiIiIiIiIiISxeIRERERERERERGJ0qiLjSxfvhyXLl2CRCKBp6cnPvzwQ+Fv/fv3%0Ah5GREdTV1QEAa9asQfPmzesiLCIiIiIiIiIieg2lF4/OnDmDO3fuYNu2bbh58yY8PT2xbdu2csuE%0AhoZCW1tb2aEQEREREREREVE1KX3aWlJSEuzs7AAAZmZmyM/PR2FhobI3S0REREREREREtUDpI48e%0APnyIjh07Cj83bdoUDx48QKNGjYTf+fj4ICsrC926dcP8+fMhkUhE16en1xAaGuoVfv+gdsNWOgMD%0AnWot/7eS4lCW6u4fEREREREREb2d6uSZR2XJZLJyP7u7u8PGxga6urpwdXVFYmIi7O3tRV+fm/tU%0A2SHWiQcPClQdglL92/ePiIiIiIiI6N+kskEgSp+2ZmhoiIcPHwo/379/HwYGBsLPI0aMgL6+PjQ0%0ANGBra4s///xT2SEREREREREREVEVKb14ZG1tjcTERABAamoqDA0NhSlrBQUFmDJlCoqLiwEAZ8+e%0Ahbm5ubJDIiIiIiIiIiKiKlL6tLWuXbuiY8eOGDt2LCQSCXx8fBAXFwcdHR0MGDAAtra2cHJyQv36%0A9dGhQ4dKp6wREREREREREVHdkshefQjRW070WTo799ZtIG/KcXi1FpfuDFJSIMqh7jhb1SEQERER%0AERERURWp9JlHRERERERERET0z8XiERERERERERERiWLxiIiIiIiIiIiIRLF4REREREREREREolg8%0AIiIiIiIiIiIiUSweERERERERERGRKBaPiIiIiIiIiIhIFItHREREREREREQkisUjIiIiIiIiIiIS%0AxeIRERERERERERGJYvGIiIiIiIiIiIhEsXhERERERERERESiWDwiIiIiIiIiIiJRLB4RERERERER%0AEZEoFo+IiIiIiIiIiEgUi0dERERERERERCSKxSMiIiIiIiIiIhKloeoAiB5td1Z1CNWmPyZK1SEQ%0AERERERER1QmOPCIiIiIiIiIiIlEsHhERERERERERkSgWj4iIiIiIiIiISBSLR0REREREREREJIrF%0AIyIiIiIiIiIiEsXiERERERERERERiWLxiIiIiIiIiIiIRLF4REREREREREREojRUHQDRv13qnrGq%0ADqHaOo7YWuVlj8WPVmIkytF36A5Vh0BERERERPSPweIREVEl4hIcVR1CtYyy36nqEIiIiIiI6F+G%0A09aIiIiIiIiIiEgURx4REb3D1h/9Z42scu3HkVVERERERHWNI4+IiIiIiIiIiEgURx4REdG/0oST%0Ak1QdQrVF9N6i6hCIiIiIiCrgyCMiIiIiIiIiIhLFkUdERET/QBOPB6k6hGoL7zO7ystO+j1KiZEo%0AxxYbZ1WHQERERKQULB4RERER1bHPju1TdQjV8mPfT1QdAhEREakQp60REREREREREZEoFo+IiIiI%0AiIiIiEgUi0dERERERERERCSKxSMiIiIiIiIiIhLFB2YTERERUa2acuxXVYdQLWF9P1J1CERERG81%0AFo+IiIiIiKroi98uqTqEavvBtrOqQyAion84Fo+IiIiIiAgA4PZ7tqpDqLZ1Ns2rvOz240+VGIly%0AjOnTsMrLnjtSpMRIal/3/vVVHQIRVRGLR0RERERERPTWy9z7TNUhVEvr4Q2qvGzJj4+VGIlyaHzW%0AuMrLlkb/qcRIlENtfLsqLyvblqTESJRD4vTfai3PB2YTEREREREREZEoFo+IiIiIiIiIiEgUi0dE%0ARERERERERCSqTopHy5cvh5OTE8aOHYvLly+X+9vJkyfh6OgIJycnrF+/vi7CISIiIiIiIiKiKlJ6%0A8ejMmTO4c+cOtm3bBn9/f/j7+5f7+7JlyxASEoLY2FicOHECN27cUHZIRERERERERERURUovHiUl%0AJcHOzg4AYGZmhvz8fBQWFgIAMjIyoKurixYtWkBNTQ19+/ZFUtI/7ynlRERERERERET/VkovHj18%0A+BB6enrCz02bNsWDBw8AAA8ePEDTpk0V/o2IiIiIiIiIiFRPIpPJZMrcwOLFi9G3b19h9NG4ceOw%0AfPlymJqa4sKFCwgLCxOedbRjxw5kZGRg3rx5ygyJiIiIiIiIiIiqSOkjjwwNDfHw4UPh5/v378PA%0AwEDh37Kzs2FoaKjskIiIiIiIiIiIqIqUXjyytrZGYmIiACA1NRWGhoZo1KgRAKB169YoLCxEZmYm%0ASkpKcPToUVhbWys7JCIiIiIiIiIiqiKlT1sDgDVr1uDcuXOQSCTw8fHBlStXoKOjgwEDBuDs2bNY%0As2YNAGDgwIGYMmWKssMhIiIiIiIiIqIqqpPiERERERERERER/TMpfdoaERERERERERH9c7F4RERE%0AREREREREot6Z4lF0dDTGjBkDZ2dnODo64uTJk6oOqVKZmZmwsrKCi4tLuf/y8vLg4eGBo0ePllv+%0AxYsXWLJkCcaOHYvx48djwoQJuHv3ruj6Q0JCEBUVVeP4oqKiEBISUuPXV0V8fDw6duyInJwcpW7n%0AwYMHWLJkiVK3AQArV66Ei4sL7O3t0bdvX7i4uMDNzU3hsn5+frh79y527NiBw4cP4+TJk5g7d265%0AZVJSUrBu3TrR7R06dAglJSW1ug9i0tPT8cUXX8DR0RGjRo2Cn58fiouLa7SuuLg4rFq1qtqve/Lk%0ACfr37w8AmDt3Lp4/f16j7Ss6ThMmTEBwcHCN1vc6Nd3fsuRfSlATmZmZaN++Pa5du1Yuph9++KFO%0A+kVdKHs+dXZ2xpgxY/DLL7+oOqw3IrZPYuf2GTNmAABcXFzw559/Ii4urtrvwdWrV5XWD2oqMzMT%0Ao0aNEn4+dOgQxo8fXzDH3jwAACAASURBVOPzjyq9ui9vupyqvE3H5OzZs3j06FGly1QnPzx9+jTc%0A3d1rO8zXet125f26pv7880+4uLhUukxleWltOXr0KDw8PGptfTX16r46OTnh3LlzosvK23tluccP%0AP/yA5ORkpcVcHYrOIf7+/sjIyKjx/UFd5dLVVZ3cu66JnXvkx0IZ+vfvjydPnihl3dWhqA2+6b3p%0AqFGjkJmZ+aah1bl/Wo6qoeoA6kJmZia2b9+OnTt3QlNTE+np6fD29kbv3r1VHVqlTE1NERkZWaVl%0A4+Pjoaamhq1btwIAdu/ejZiYGCxYsECZISpVfHw8jI2NkZiYiHHjxiltOwYGBvD19VXa+uXkCVFc%0AXByuX7+ORYsWiS67ePFiAMDo0aMBQGEya2lpCUtLS9F1hIWFwcbGBhoayu3mUqkUs2bNwuLFi9Gz%0AZ0/IZDIsW7YM69evr1DwqiuBgYE1fm11jtPbIDMzEwcOHMCgQYNqvI62bdsiICAAoaGhwu+aNWuG%0AL774ojZCfCuUPZ/m5eVh5MiRsLGxgZaWloojqzlF+zRkyBCFy27cuLHczzUpPrRv3x7t27evfqB1%0AJC0tDcHBwdiyZQvq1aun6nAIqj8mu3btwuTJk6Gvr6/w7//U/FBVqpOX/tOV3dezZ89i48aNCAsL%0Aq/Q1leUeb/v11MvL641eX1e5dHW9rTldZeeeNz0W9M/zT8pR34niUWFhIYqKivDixQtoamrCxMQE%0AUVFROHnyJIKCgqCpqYnGjRtj7dq1SE5ORkREBNTV1XHlyhVMnz4dv//+O65evYqFCxfCzs4OBw8e%0AxJYtW6Curo6OHTvC29sbf//9N7788ksAQElJCVatWoU2bdrU2T4+fvy4XCV55MiRwr83b96MxMRE%0AlJaWom/fvuUq7q6urpg0aRJ69OiB58+fY8iQIUhISMBXX32F7OxsPH36FLNmzUK/fv2QlJSE5cuX%0Ao1mzZjAwMICxsTEA4JtvvsGFCxcglUoxfvx4jBgxAi4uLjA3NweAGn0SkZeXh8uXL2P58uXYtGkT%0Axo0bV26denp6yM3NxZ07d5CZmYnZs2dj165dyMrKQmhoKIyNjREYGIhz585BKpXC2dkZQ4cOhYeH%0ABwwNDZGamoq7d+9izZo10NXVhbu7O+Li4rBv3z5ERUVBTU0N5ubm8PPzq9HxqKoXL15g0aJFuH//%0APp49ewZ3d3f07dsX48aNw7Jly7Bv3z4YGRnhvffeE14THR2NtLQ02NvbY8eOHQgMDMTSpUtx9epV%0A4RiUlpbijz/+wOTJkxEREYEVK1YgNTUVRUVFGD9+PBwcHLBgwQK0atUKKSkpuHfvHgICAmp0Y3ji%0AxAm8//776NmzJwBAIpHgyy+/hJqaGlasWIHLly+jqKgI48aNw+jRo+Hh4YGmTZsiNTUVOTk5mDp1%0AKuLi4pCbmyt84pCZmYmpU6fi77//xsSJE+Ho6IjTp08jMDAQGhoaaN68OVasWIHi4mLMmjULRUVF%0A6NatmxBT//79sX//fmRkZGDp0qXQ0NCAmpoagoKC0KRJk2rv4+nTpxEdHY3g4GDY2dmhf//+SEpK%0Ago2NDWQyGU6cOAFbW1ssWLAAaWlp8PX1hZqaGrS1tbFy5UqkpaVh8+bNePr0KRYtWlRp0U/u559/%0AxubNm6GhoQFLS0t4eHjg7t27wnsrlUqxevVq+Pr64vLly1i3bh0mTZoET09P5OfnQyqVwtvbGxYW%0AFq/dVseOHfHs2TMkJSXhv//9r/D7UaNGIS4uDidOnMC3334LdXV1DBkyBJMmTVLYV+Li4vDbb7/h%0A/v37CAwMxObNmysc/2vXrsHDwwM6OjqwtLREbm4u3NzchD4o325wcDAKCwtr5fi9qkmTJjAwMEB6%0AenqF9RcWFuLLL79Ew4YN4ezsjIKCggr7WVBQAHd3dzx//hx9+/bF9u3bceTIEaHdaWtrY9WqVTA3%0AN8fAgQMxf/58PH36FM+fP8fixYuRm5uL+Ph4rF69GgDg7e2Nfv364eOPP37jfXr48CEKCgowbdo0%0ApKenw8vLC7a2tujVqxdOnz4tLB8SEgI9PT2Ym5sjNDQU9erVw927dzFo0CDMmDEDLi4usLS0REpK%0ACoqKihAYGIjMzEyhHwwYMAB2dna4cOECdHR08MMPP+Dp06cK298PP/yAX375BWpqaujXrx+mT5/+%0AxsfwVTk5OVi0aBECAwPRtGlTZGdnw8vLCy9evIC6ujqWLVuGli1bVoj7+++/x6BBg7B3715oa2vj%0A/Pnz+PHHH+Ht7a3Sa7rcjRs34OvrC4lEIpxP5DEtWLAA6enp6NChA3x9fXHt2jWF7dnDwwPGxsZI%0AS0tD+/bt4e/vj7///huenp548eIFJBIJ/P39IZFIFC5bU2WPiYaGBgYNGoSEhARIJBLs27cPqamp%0AyM/Ph6amJvLy8rB8+fIK/crHx6dCX/noo48QHh4O4OU1NCUlBSkpKRXaWadOnXDo0CFcv34dISEh%0ASEhIqJALhYaG4u7du5g2bRqysrLg6ekpXIcUncvLUpQLhoSEvDY3EcuZevfujVOnTiE3Nxffffcd%0AWrZsqfB93bNnD6KioqCpqQkLCwv4+PgIfxPLRRX11/v372P27NmoV68ePvjgA2Edy5YtQ0pKCqRS%0AKcaNG/faQnNWVhY8PDwglUrRsmVLrFq1Cl5eXhg0aBD69euHo0ePIjExEStXrlSYE6SlpWHRokXQ%0A1dUt18fCw8Nx8OBBAMDHH3+ML774Ah4eHkJ7Ufbo97IePnwIQ0ND0X4j179/f0RGRmLy5MnCiODd%0Au3fj2rVryM/Px6BBg9CjR48K14QPP/ywzvZFjIuLi/DBpTx/vH//PhYuXAhbW1uFOUnZa/78+fPh%0A7++vkly6JlauXIlLly6hpKQEEyZMwLBhw/D7779j1apVMDAwwHvvvQdDQ0PMnDlT4bJvSuzeFPi/%0AY9GyZUuF19SBAwfC1tYW+vr6uHPnjtAnVqxYUaO2VVhYqHA7ivLu+Ph4nD9/Hjk5Obh9+zamTJmC%0A0aNH49y5c/j222+hoaGBFi1awM/Pr8YfGIj1/Vfv3zp27Ihly5YhOTkZpqamePHiBYCXBcNXzz9u%0Abm6vze0U5ditWrWq0T68CXk+l5qaio0bN1bIYwYOHIgOHTrA2toa+/btw+LFi9GuXTtERUUhNzcX%0As2bNUmp878S0NQsLC3z44Yf4+OOP4eHhgYMHD6KkpAT5+flYs2YNoqKi0KhRIxw/fhzAy6H5a9as%0AwdKlSxEQEIAVK1Zg6dKliIuLw5MnTxAYGIgff/wRsbGxyMzMxKlTp3D//n24uroiMjISDg4OiImJ%0AqdN9/OSTT3D9+nUMGjQIy5cvrzC8NiYmBtu3b0dcXBwKCwuF3w8YMABHjhwB8LIIYG1tjYKCAvTp%0A0wdRUVEICgoSLtABAQFYvXo1fvzxR+Tm5gJ4+WnM9evXsXXrVoSHh2PdunXC+s3NzWs8hDUhIQEf%0AffQRbGxskJ6ejuzs7ArrzM/PR1hYGOzt7bFnzx7h34cPH8a5c+eQlZWF6OhoREREYOPGjcJQ4uLi%0AYoSFhWHChAnYs2dPue0+e/YMmzZtwtatW3Hr1i2kpaXVKP6qysvLg62tLaKiorBmzZpKp6EBwLlz%0A53DkyJFy7+ujR49w8uRJbN26FdHR0Xjx4gVGjRqFpk2bYvPmzSguLoaJiQliY2OFYypXUlKCsLAw%0AfPrpp9i3b1+N9uHWrVsVik5aWlqQyWRo1aoVYmNjERMTU267GhoaCA8PR7t27ZCcnIwtW7agXbt2%0Aws1teno6NmzYgIiICAQHB0Mmk8HHxweBgYGIioqCrq4u9u/fj71798Lc3BwxMTEKC1+PHj3C4sWL%0AERkZia5du2L//v012seyMjMz4eTkhO3btyMyMhL29vbYvn07du3aBeDlcOOFCxciMjISPXr0QERE%0ABICX0wLCwsKqVDh68uQJNm7ciIiICERFReHevXs4f/48EhMT0bt3b0RGRsLLywsPHjzAlClT0LNn%0AT7i5uSE8PBw2NjYIDw/H119/Xa3pcHPnzsXatWvx6hdwymQyLF26FKGhoYiNjUVSUhKeP38u2lfu%0A3buH6OhoNGnSROHxX79+vXCurGxqLaCc4we8PIZ5eXmi65dfA/r166dwP/fs2QMzMzPExsZCR0en%0A0m09ePAAo0ePRmRkJObNm4fQ0FD06dNHuIEqLS3FhQsXYGNjUyv7ZGRkhLy8PHz//ffw9vYWRqNW%0AJiUlBatXr8a2bduwY8cO4fyup6eHyMhIDBs2TLhZl8vIyMDw4cOxbds2PH78GGlpaaLtb/PmzYiN%0AjcXWrVvRuHHjN9pPRUpKSuDu7o7BgwfDzMwMABAUFITJkycjPDwcEydOxIYNGxTG/eeff5a7Dh4+%0AfBhDhw5V+TVdzs/PD76+vggPD4e1tTWio6MBADdv3sT8+fOxY8cOpKamIi0tTbQ9p6amYt68edi5%0AcyeOHTuGx48fIygoCI6OjoiMjMSnn34qXHsULVsTrx6Txo0b44MPPhCm7cjfZwDQ1dVFSEiIwn6l%0AqK/Y2toiMjISkZGRsLKywvz58wFUbGfW1tZo3749VqxYIRRiXs2FmjVrhkaNGuHq1ato0aIFgoOD%0AheneYudyAKK5IFB5blJZztSoUSOEh4cLN+piwsLCEBISgtjYWFhaWpabJiXWbhX114iICAwZMgSR%0AkZEwNDQE8DIn+fXXX7F161bExMRUaep7YGAgJk2ahJiYGBgaGiIlJUXhckVFRQqvCRs2bBCuX2pq%0AakK8u3fvRnR0NKKjo/HTTz/hr7/+KtdelO327dtwcXHBmDFjsHLlSkyZMkW035TVpEkTGBkZ4fr1%0A6wBetvWyI4MVXRPeNo8ePcLmzZvx7bffYu3ataI5CfB/1/zmzZsLr6/rXLq6kpKSkJ6ejtjYWGzZ%0AsgVr167F06dPsXr1amEUtrwdiy37psTuTcsSu6aWlJTA1tZWmI4u7xM1bVti21GUdwMv89l169Zh%0A/fr1QsFr2bJlQt6ur6+PhISE125X3sfk/+3evRsymUy07796/3bjxg1cuHABO3bswPz583H79u1K%0At/e63E5Rjq0K8nxOPnJWUR7j6uoqzE6pa+/EyCPg5eiYmzdv4vfff8emTZsQGxsLV1dXeHt7QyqV%0AIiMjA//5z3+gra0NCwsL1KtXDwYGBjAxMUHDhg2hr6+PgoICpKen47333oO2tjYAoGfPnrh69Srs%0A7e2xbNkyhISE4PHjx+jYseMbxyzvVHKmpqaiQ0L19PSwe/dunD9/HsePH8f8+fPh4OAAd3d3aGlp%0AwdnZGRoaGsjNzS03P71///4ICwvDokWLcPjwYQwZMgSNGzfGH3/8gW3btkFNTU1YPisrSxjF0KNH%0ADxQVFSElJQU9evQAADRs2BBt27bFnTt3AOCNPkmJj4/HzJkzoa6uDnt7e6ECXXadnTp1AvByqKxc%0As2bNkJeXhwsXLuDSpUvC+1daWiqcBLp37w4AMDIywuXLl8ttV1dXFzNnzgTwMjmvzbn8iujq6uLi%0AxYvYunUrJBJJpdvLzs7Gl19+iV27dpWbita0aVO0atUKrq6uGDRoEIYPH17udVpaWnj06BHGjh0L%0ATU1N4cYQKP9elH3mTXVIJBJIpdIKv69fvz7y8/MVbld+HA0NDfH+++8DeHnsCgoKAABdu3aFpqYm%0A9PT00KhRI+Tk5EAikaBFixYAgF69euHs2bMoLS0V2p985FNZ+vr6WLNmDZ4/f4779+/XyqdFjRo1%0AEm5QGzZsiI4dO0JDQwOlpaUAXrabzp07C3GuW7cOvXr1wgcffFDlT2Fu3LiBu3fvYsqUKQCAgoIC%0A3L17F9bW1nBzc0NBQQEGDRoEKyurcqNJkpOTkZOTIxQCnz17VuX9MjExQYcOHYS+JpeTk4P69euj%0AadOmAIDvv/8egHhf6dSpEyQSiejxv3nzJrp27QoAwgguMbV5/OTnU5lMhvr162PVqlVo0KCBwvUb%0AGxtDT09PdD9v3rwptLePP/640qkMzZo1w4YNGxAWFobi4mI0bNgQ6urq+Oijj3Ds2DEYGBige/fu%0ANfqETtE+HT9+XHh/mzdvLvSpynTu3Fm4ppmbmwvPWpCPQuvSpQt+++23cq9p1KiRcD0wMjJCQUGB%0AaPsbNGgQPvvsMwwdOhSffPJJtffzdW7fvg0PDw+Eh4dj+PDhMDIyQnJyMm7fvo2NGzdCKpUK7VdR%0A3MOHD0dQUBCGDRuGM2fOYPbs2cjJyan1a3pNXL58WRgNUFxcLFz32rRpI5wPO3XqhNu3b8PExERh%0Ae27Tpo1wnTQ0NERBQQFSUlKEokuvXr2wfv160WVrUvBTdEyGDx+OgwcPwtLSEpmZmcK+yK8HivpV%0AZX3l5MmTuH79OhYuXAjg9e1MLBeaOHEibGxsEBcXh5iYGHz22WeIiIgQPZcDEM0F5ccDUJybVJYz%0Alb0eV5YLDB06FK6urvjkk08wdOjQctMaDAwMFLZbRe3+5s2bsLe3F/bv999/R5MmTWBiYoIZM2bA%0A3t4eI0aMqHBcX81Lr1y5IkyzkR+L2NjYCnFX5ZrQq1cv/Pbbb7h69So6d+4s5Dpdu3YVcpS6GqVT%0AdhrJzZs3MWfOHEilUoX95lUDBw7E0aNH0aZNG1y/fh1WVlbYvn07AMXXhLeNvB+2a9cO9+7dE81J%0AgP+75pdV17l0daWkpAj7qK2tDVNTU/z111/Izs4WRuH17du30mWrMqr7dRTdm5YtUleW05XtB/J/%0A17RtKdpOXl6ewry7Q4cO6NKlC9TV1YVzycOHD3Hnzh1hxMvTp0+FHKoyr06DDQkJQX5+vmjff/X+%0A7caNG+jcuTPU1NTQokULYUaMmNfldopy7LqiKJ/z9PRUmMc0aNBAmImjCu9E8Ugmk6G4uBhmZmYw%0AMzODi4sLBg8eDE9PT4SGhsLMzKxcUabsjfmrz4uRSCTlPpl/8eIF6tevj+DgYPTp0wfjxo1DQkIC%0Afv311zeOuzpzy4uLi6GhoYHu3buje/fuGD16NFxcXODg4IAtW7Zg9+7d0NbWFj7pk2vcuDEMDQ1x%0A69YtJCcnw9fXF/v370d+fj5iYmKQl5cHR0dHABA+EQIgvAevXjBevHghLKepqVmj/f77779x6dIl%0ArFy5EhKJBM+fP4eOjg4aNGhQbp1ix0kmk6FevXpwdHTEtGnTKqxfXV29wn4AL99DX19f7N27FwYG%0ABgpfW9v27t2Lp0+fIjY2Fg8fPsSnn34qumxGRgZ69uyJnTt3lps7L5FIsHnzZqSkpGD//v3Yt28f%0ANm3aJPz91KlTOHfuHKKioqCuri4kaYD4e1Ed77//vvBpuFxxcTEuXryIU6dOITIyEpqamuVOwmW3%0AqyiGV9uVmppahX4n74vy9iYv3pTl7++PqVOnwtbWFmFhYbXyaVHZeIGK54iyyvYH+Q1PRkYGPD09%0AAUB07r2mpiYsLS0VFiX27t0rTCNzcHAQLuzy1y1evLjGFzxXV1dMmTIF48ePF/ZLTU2twntbWV+R%0A99EzZ84oPP4ymUw4vq/+X67sJ/+1dfwUnU9dXFwUrl++D2L7WbbdvRq7nHz4dHh4OJo3b47Vq1fj%0Ajz/+wDfffAMAGDFiBEJDQ9GqVasK5+U32afjx49X+zlnZY9v2X4m/3fZYyb3aj+QyWSi7W/p0qW4%0AefMmfvrpJ7i4uGDHjh21+iw2c3NzjB8/Hvr6+liwYAHCw8OhqamJoKAgYURFZXFbWFjg4cOHuHz5%0AMszNzZV2Ta+JBg0aICIiotz7n5mZWeF4yKfQKGrPiva5bC5T9jylaNmaUHRMbG1tERQUhFOnTqFf%0Av37CsvL+JtavFPWVnJwcrFq1Cps2bRKWVdTO5LKyshTmQvL9MzMzw/Dhw3Hp0iVkZ2dXGBVZ9j2S%0Ax6coFwQqz00qy5mqej2eNm0ahg0bhsTEREycOLHcA2bF2q2i4yp2/dy0aRNSU1MRHx+PvXv3YvPm%0AzcLfFJ1zhg0bViHesvspP59X5Zogj0PR+/umueWbMDMzQ/369XH79m2F/eZVdnZ2mDNnDszNzWFj%0AY1Pu/RC7JrxNysYrkUhEc5K4uLgKx0MVuXR1Vda+yi5T1WVrQuzetOy5p7Kcruz7Lv93TduWou3k%0A5+crzLuBinmvpqYmDA0Na+V5aJW936+eI8uew4Dy5w+5sqO5XpfbtWvXrkKO/WoBXVkUnVvF8hix%0Ac2BdfUnSOzFtbefOnVi8eLHQGAsKClBaWoonT56gRYsWePz4MU6fPi0k+5UxMTHBnTt3hGHGZ86c%0AEZ7b0aZNG8hkMhw+fLhK66pNnp6ewrQZ4GUBxtjYGLm5uWjatCm0tbWRmpqKrKysCrENGDAA3333%0AHbp06SJ8Ite6dWuoqanhl19+Eb4hpXnz5rh16xZkMhnOnDkD4OVDm+UjH548eYK//vqr3PN5aiI+%0APh7jx4/Hvn37sHfvXiQkJCA/P18YtlgVH374IY4ePYrS0lIUFRVVab71kydPoK6uDgMDA9y7dw8p%0AKSlKP47y91oikeDnn3+udHvdu3eHv78/9u/fj5s3bwq/z8jIQHR0tDAHXf7tdGpqaigpKUFubi5a%0AtmwJDQ0NHDp0CKWlpbV6grG2tkZWVpYw7aO0tBSrV6+Gn58fjIyMoKmpicOHD0MqlVb523YuXrwI%0AqVSKnJwcPHv2DE2aNIFEIhEuqvJ+Z2pqKgwtLjsCRy4vLw9t2rRBcXExjh07Vif90tzcXJiacfbs%0A2QrT1IyNjYUpF2JT2ExNTXHz5k3hW4KCg4ORnZ2NAwcO4Pr167Czs8Ps2bORkpIiHGfg5QiSQ4cO%0AAXg5eunHH3+sVuzNmjWDnZ1dualOenp6kEqlyM7Ohkwmw7Rp06rUV3JzcxUe/zZt2gjHTD6apVGj%0ARnj06BFkMhkePHggjHxR9vF73frF9lPRPsj348GDB5BKpbh06ZLwPsif43Ho0CFhG+3bt0d2djYu%0AX74sjERQlStXruDZs2coKirCjRs3YGJiAgDC9OeLFy8Ko+0qo6j9FRQUYN26dTAzM4Obmxt0dXXL%0ATZ2uTfb29jA2Nsb69evLxZKUlPTaKY+DBw+Gr6+vMFpH1dd0OQsLC6GNHThwQBip99dff+H+/fvC%0A8+3MzMyq1V86deoknDMVnadqS9ljoqmpiR49eiA4OFjhKEKxfqWor3h5eWHevHnC6B6xdiYfGSuW%0AC125cgXx8fFCfiiVSlFaWgp9ff1Kz+ViueDrvGnOVFpaisDAQBgYGOCzzz5Dly5dyt1sVqfdKrp+%0AZmZmIiIiAh07dsSiRYuqNGLE0tJSmLIXFBSEkydPQltbWxjtLZ/eJHZNUBRH+/btcfHiRZSUlKCk%0ApASXLl1S6cP68/Ly8ODBAwwcOLBK/aZ58+aQSCSIj4+v8GUWYteEt4n8mF27dg0tW7YUzUkUUUUu%0AXV1lz3+FhYXIyspCmzZtoKenhzt37kAqlQqPMhFb9k2J3ZuWfbh/dXO6mrYtRdvR1dVVmHcroqur%0AK7wWACIjI2s8m0E+I6Mqfd/U1BSpqamQyWTIyspCVlYWACg8/5Ql1kYV5diqVJU8Rp53AsCFCxfq%0AJK53YuTRqFGjcOvWLYwePRoNGzZESUkJvL29cenSJYwbNw4mJib4/PPPERISgnnz5lW6roYNG2Lh%0AwoX4/PPPoaamhm7duqF79+4oKCiAn58fWrVqJTzo7Pjx4+jTp0+N4351eDAA4UGIr/L09MSSJUsQ%0AFxeHevXqQUNDA19//TXatGkDbW1tjB07Ft26dcPYsWOxdOnScg8XtrOzE74dC3g53HbGjBm4ePEi%0AHBwcYGRkhHXr1mHOnDmYPXs2WrZsCSMjIwAvCxqWlpYYP348SkpKMH/+/DcegnvgwIFyz2qRSCQY%0AMWKEMNezKrp27YpevXrByckJMpms0hE9cnp6erC2toaDgwMsLCzw+eefY8WKFdizZ4/SPumyt7eH%0Aq6srzp8/jzFjxkBPTw/fffed6PJaWlpYsmQJvLy84OrqCuBlknL69Gns378fmpqawhzYnj17wsnJ%0ACdHR0QgLC4OLiwvs7OzQp0+fWv1GDDU1NYSFhWHJkiVYt24d6tWrh969ewvD/52dnWFnZ4ePPvoI%0AX3/9dZXW+f7772P27Nm4c+cO5syZA4lEAj8/P8yfPx8aGhowNjbG//73Pzx9+hSurq6YOHFiuTYt%0A5+zsDFdXVxgbG8PFxQW+vr4YMmRIrQw3FuPt7Y2lS5dCIpFAV1dXeFh5ZQ4ePFjuIhUWFgZPT09M%0AnToV9erVQ4cOHWBoaAgTExP4+PgIU5+8vb2hp6eHK1euCA+b/eqrr/Dpp5+itLS0Rt/YMXny5ApT%0ADnx8fISviR48eLBoX5k4caLwmt69eyM0NLTC8Z8xYwa8vb0RHh6Otm3boqCgALq6uujdu7ewPnmi%0AoOzjJ7Z+ObH9jIyMxMyZM4WH3Mo/+XJ2dsb06dNhamqKtm3bAgCGDx+ORYsWISEhAePHj0d8fDx2%0A7doFBwcHWFtb48mTJ6Kjl+qKmZkZPD09kZ6ejrFjxwrTlOTTFAoKChASEoL09PRK1+Ps7Fyh/eno%0A6CA3NxeOjo5o2LAhrKysauWh52K8vb3h4OAAV1dX7NmzBwcOHIBEIsGKFSsqfd2QIUOwefNm/Oc/%0A/wEAODk51fo1vSpeve7PmjULa9euRWhoKOrXr4+AgAAUFhbCwsICgYGBuHHjBqysrNC2bdvXtuey%0A3N3d4eXlhe3bt0NTUxPLly9X2g2e/Jj06tULgwcPxuXLlxUWTEaOHKmwXwEo11eSk5ORlJSEwsJC%0AYZTtsmXLFLaznj17wt3dHRs2bFCYC1lZWeHChQsYPXo0JBIJbt26hYCAAGhpaVV6LhfLBSubhgu8%0Aec4kf3i3k5MTdHR0YGxsXO7GSqzdKjJhwgTMmTMHv/zyC9q1awfg5VTF5ORkHDx4EJqamnBwcCj3%0AGkV56axZs7BhZUXGbwAABm9JREFUwwbExMSgRYsWcHNzg46ODhYsWIDExEQhvsquCV999RUiIiJg%0AbGyMFy9eoHXr1nBycoKzszNkMhlGjx5d5w+uLbuvRUVFWLx4MTp16lTlftO/f39EREQID3uXq+ya%0AUJdePZZlH+Ogr6+P6dOnIzMzE15eXmjQoIHCnEQRVeTS1SWfHinvh4sWLYKWlhbmzp2LGTNmoHXr%0A1jA3N4e6urrosm9K7N607LoVXVMrU9W2NXXqVGEUz9ChQ0W3oyjvFns+qr+/P7766ithFJKTk1ON%0A35uq9n0LCwu0a9cOTk5OMDExEXLD4cOHVzj/lCXWRpcvXw5fX99yObYqubm5wdPTs9I8xsnJCb6+%0Avnjvvffq7Es9JLKajkkmIqVxdHREQEDAG4/iInrbXLx4EVpaWrCwsMD3338PmUymlG/fUqasrCzc%0AunULNjY2SE5ORkhISLmpHVUhk8nw2WefYenSpSrt52W/SbAs+Y2n/Kby307+jVjyIikpR3BwMFq1%0AaqXwRlmsX70tfYWI/t1+++03tG3bVviWsz59+ogW4IneVe/EyCOif5KAgABIpVKVfD0kkbLVq1cP%0AXl5e0NLSgpaWFgICAlQdUrXp6Ohgy5YtwmjN6o7wyszMhLu7O+zt7Xkz/Bbw9vZGRkaG6MNvqXZ8%0A8cUX0NLSEkbNvkpRv2JfIaK6IpPJMHPmTGhra8PAwAADBgxQdUhEbx2OPCIiIiIiIiIiIlHvxAOz%0AiYiIiIiIiIioZlg8IiIiIiIiIiIiUSweERERERERERGRKD4wm4iIiOj/279/P8LDw1FQUACpVIpm%0AzZph8uTJGDhwoNK2mZiYiC5duqB58+ZK2wYRERHRm2DxiIiIiAhAaGgooqOjERgYCCsrKwDAyZMn%0AMXfuXDx9+hQjRoxQynaDg4OxcuVKFo+IiIjorcVvWyMiIqJ33uPHj2Fra4vg4GDY2tqW+1tycjKa%0ANGkCHR0d+Pr6Ii0tDRKJBJ07d4a3tzd0dHTg4eGBhg0bYsmSJQCAhIQEfPPNNzhy5Aji4uKwZ88e%0AdO3aFYcPH0Zubi6mT58OZ2dnuLu7IzExEa1atcL06dORnZ2N27dvIycnB/r6+sjIyMCQIUMwadIk%0AAEBpaSn69u0Lf3//CnESERERKQufeURERETvvOTkZEgkEoUFGSsrK5iamsLHxwc6Ojr46aefEB8f%0Aj/z8fKxdu7ZK67948SIsLS2xf/9++Pn5YdWqVSguLkZwcDAAICgoCGPGjAEAHDt2DD4+PggICMDI%0AkSMRFxcnrOfs2bOQyWSwtrauhb0mIiIiqhoWj4iIiOidl5+fj2bNmon+vaSkBEePHsWkSZOgpqYG%0ADQ0NjBs3DkePHq3S+nV1dWFnZwcAsLS0RHFxMR49eqRw2bZt28LU1BQA8L///Q/p6en4448/AAAH%0ADhzAsGHDoK6uXp3dIyIiInojLB4RERHRO09PTw/Z2dkoLS1V+Pfc3FxIpVI0bdpU+F2TJk3w8OHD%0AKq1fV1dX+Le88COVShUu26RJE+HfjRs3hp2dHXbt2oWSkhL8/PPPSnv2EhEREZEYFo+IiIjonWdl%0AZQV1dXX8/PPPFf527NgxnD17FhoaGuVGC+Xk5MDAwAAAoKamVq4Y9Pjx41qLbdSoUUhISMDx48dh%0AZGSEDz74oNbWTURERFQVLB4RERHRO69Ro0aYM2cO/Pz8kJSUJPw+KSkJHh4e0NDQQP/+/REREQGZ%0ATIbi4mLExMRg4MCBAIAWLVogLS0NUqkUz549Q3x8fJW3rampifz8fNG/9+7dG/Xr14evry9HHRER%0AEZFKaKg6ACIiIqK3wcSJE2FgYICAgADk5eVBU1MTRkZGWLt2LXr16oVu3brBz88PgwcPBgD07NkT%0Abm5uAIAxY8bgxIkTsLOzQ+vWrWFvb4+wsLAqbXfYsGFwc3PDlClTFP5dTU0Nw4cPR1hYGIYOHVo7%0AO0tERERUDRKZTCZTdRBEREREJG7Hjh04cuQINm7cqOpQiIiI6B3EaWtEREREb7Hc3Fxs2rQJkydP%0AVnUoRERE9I5i8YiIiIjoLbVx40aMHDkSo0ePRo8ePVQdDhEREb2jOG2NiIiIiIiIiIhEceQRERER%0AERERERGJYvGIiIiIiIiIiIhEsXhERERERERERESiWDwiIiIiIiIiIiJRLB4REREREREREZEoFo+I%0AiIiIiIiIiEjU/wOHkIxAHP+ECgAAAABJRU5ErkJggg==">
            <a:extLst>
              <a:ext uri="{FF2B5EF4-FFF2-40B4-BE49-F238E27FC236}">
                <a16:creationId xmlns:a16="http://schemas.microsoft.com/office/drawing/2014/main" id="{39E4BC62-4306-47F5-8621-EFC0153578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978AE5-9B9A-4535-96B3-F3B561692E6A}"/>
              </a:ext>
            </a:extLst>
          </p:cNvPr>
          <p:cNvSpPr>
            <a:spLocks noGrp="1"/>
          </p:cNvSpPr>
          <p:nvPr>
            <p:ph type="title"/>
          </p:nvPr>
        </p:nvSpPr>
        <p:spPr>
          <a:xfrm>
            <a:off x="8210623" y="1447800"/>
            <a:ext cx="3333676" cy="4535126"/>
          </a:xfrm>
        </p:spPr>
        <p:txBody>
          <a:bodyPr vert="horz" lIns="91440" tIns="45720" rIns="91440" bIns="45720" rtlCol="0" anchor="t">
            <a:normAutofit/>
          </a:bodyPr>
          <a:lstStyle/>
          <a:p>
            <a:pPr>
              <a:lnSpc>
                <a:spcPct val="90000"/>
              </a:lnSpc>
            </a:pPr>
            <a:r>
              <a:rPr lang="en-US" sz="2500" b="1" u="sng" dirty="0"/>
              <a:t>Gender Analysis</a:t>
            </a:r>
            <a:br>
              <a:rPr lang="en-US" sz="1800" u="sng" dirty="0"/>
            </a:br>
            <a:br>
              <a:rPr lang="en-US" sz="1800" dirty="0"/>
            </a:br>
            <a:r>
              <a:rPr lang="en-US" sz="1800" dirty="0"/>
              <a:t>From our global analysis, we see that females outnumber males when requesting these non-profit loans. </a:t>
            </a:r>
            <a:br>
              <a:rPr lang="en-US" sz="1800" dirty="0"/>
            </a:br>
            <a:br>
              <a:rPr lang="en-US" sz="1800" dirty="0"/>
            </a:br>
            <a:r>
              <a:rPr lang="en-US" sz="1800" dirty="0"/>
              <a:t>We’ll look at other countries to determine if trend is consistent.</a:t>
            </a:r>
            <a:endParaRPr lang="en-US" sz="1800" u="sng" dirty="0"/>
          </a:p>
        </p:txBody>
      </p:sp>
    </p:spTree>
    <p:extLst>
      <p:ext uri="{BB962C8B-B14F-4D97-AF65-F5344CB8AC3E}">
        <p14:creationId xmlns:p14="http://schemas.microsoft.com/office/powerpoint/2010/main" val="115456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4CCD752-EAEC-4B99-9CB0-B9F30F61EB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1">
            <a:extLst>
              <a:ext uri="{FF2B5EF4-FFF2-40B4-BE49-F238E27FC236}">
                <a16:creationId xmlns:a16="http://schemas.microsoft.com/office/drawing/2014/main" id="{AEA0BB24-2B23-4B19-996F-58DA607EE2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0" name="Freeform 5">
            <a:extLst>
              <a:ext uri="{FF2B5EF4-FFF2-40B4-BE49-F238E27FC236}">
                <a16:creationId xmlns:a16="http://schemas.microsoft.com/office/drawing/2014/main" id="{84F0BDAE-5164-4EE4-AC1A-5EB8D343FD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9" name="Picture 8">
            <a:extLst>
              <a:ext uri="{FF2B5EF4-FFF2-40B4-BE49-F238E27FC236}">
                <a16:creationId xmlns:a16="http://schemas.microsoft.com/office/drawing/2014/main" id="{77E9560B-7DCF-4C10-9CD6-2AAEA8EFA94F}"/>
              </a:ext>
            </a:extLst>
          </p:cNvPr>
          <p:cNvPicPr>
            <a:picLocks noChangeAspect="1"/>
          </p:cNvPicPr>
          <p:nvPr/>
        </p:nvPicPr>
        <p:blipFill>
          <a:blip r:embed="rId7"/>
          <a:stretch>
            <a:fillRect/>
          </a:stretch>
        </p:blipFill>
        <p:spPr>
          <a:xfrm>
            <a:off x="289201" y="617934"/>
            <a:ext cx="3810239" cy="2658666"/>
          </a:xfrm>
          <a:prstGeom prst="rect">
            <a:avLst/>
          </a:prstGeom>
          <a:effectLst/>
        </p:spPr>
      </p:pic>
      <p:pic>
        <p:nvPicPr>
          <p:cNvPr id="7" name="Content Placeholder 6">
            <a:extLst>
              <a:ext uri="{FF2B5EF4-FFF2-40B4-BE49-F238E27FC236}">
                <a16:creationId xmlns:a16="http://schemas.microsoft.com/office/drawing/2014/main" id="{82400231-E903-4DB4-A863-38F864B4C8C1}"/>
              </a:ext>
            </a:extLst>
          </p:cNvPr>
          <p:cNvPicPr>
            <a:picLocks noGrp="1" noChangeAspect="1"/>
          </p:cNvPicPr>
          <p:nvPr>
            <p:ph idx="1"/>
          </p:nvPr>
        </p:nvPicPr>
        <p:blipFill>
          <a:blip r:embed="rId8"/>
          <a:stretch>
            <a:fillRect/>
          </a:stretch>
        </p:blipFill>
        <p:spPr>
          <a:xfrm>
            <a:off x="1825533" y="3501360"/>
            <a:ext cx="3907304" cy="2658666"/>
          </a:xfrm>
          <a:prstGeom prst="rect">
            <a:avLst/>
          </a:prstGeom>
          <a:effectLst/>
        </p:spPr>
      </p:pic>
      <p:sp>
        <p:nvSpPr>
          <p:cNvPr id="4" name="AutoShape 4" descr="data:image/png;base64,iVBORw0KGgoAAAANSUhEUgAABI8AAAH0CAYAAAC0KA2nAAAABHNCSVQICAgIfAhkiAAAAAlwSFlz%0AAAALEgAACxIB0t1+/AAAADl0RVh0U29mdHdhcmUAbWF0cGxvdGxpYiB2ZXJzaW9uIDIuMS4yLCBo%0AdHRwOi8vbWF0cGxvdGxpYi5vcmcvNQv5yAAAIABJREFUeJzs3Xu4lnO+P/D30lJR6WCS5LiVTBIh%0AxxEThWZM2TExTqmxHccpZhDSziky2cI0MjQM41DIoZHzkPNxDJMfxqkSiqKjpPX7w9XalrpbK1pr%0Alf16Xde6rvXc3/vwue/7eZ563uv7/T4lZWVlZQEAAACApVittgsAAAAAYOUlPAIAAACgkPAIAAAA%0AgELCIwAAAAAKCY8AAAAAKCQ8AgAAAKCQ8AiAGnfooYembdu2ef7555domzx5ctq2bZvJkydXaw3D%0Ahw9Pu3btqvUYy+tf//pX9tprr2yxxRa55557lrpOly5dMmDAgBqubNX27rvv5owzzshuu+2W9u3b%0A5yc/+UmOPvroPP3007Vd2krj9NNPT9euXZP872tw7NixtVzV0rVt2zZXXXXVd27/LoYPH562bdtW%0A+Gnfvn323Xff3HrrrSv0WMtT0/d9D1sZ3wcBWDkJjwCoFXXq1Mn555+fRYsW1XYpK40//elPmTNn%0ATsaOHZvdd9+9tsv5QXjmmWey3377Zfr06bnooosyfvz4XHbZZalfv3769OmTm266qVbq6tevX26/%0A/fZaOXZlWrZsmQkTJmTvvfdeYft8+eWX06VLlxW2v9pQp06dTJgwofzn9ttvz5577pmzzz47N9xw%0AQ22XVyXnnHNOhg8fXv64b9++eeyxx2qxIgBWFcIjAGpFjx498u9//ztjxoyp7VJWGp999lk22WST%0AtG7dOg0bNqztclZ5c+fOzSmnnJIdd9wxV199dXbaaae0atUq2223XS677LL07Nkzw4YNy+eff16j%0AdZWVleWf//xnjR5zedSpUyfNmzdPvXr1Vtg+X3755RW2r9rUvHnz8p/NNtssJ554Yvbcc89cf/31%0AtV1alfzjH/+o8LhBgwb50Y9+VEvVALAqER4BUCvWW2+99O3bN8OGDcvs2bML1/vmcJrF7r333gpD%0A204//fQcdNBBGTduXLp06ZKtttoqxx9/fObOnZv/+Z//yU477ZQddtghF1544RL7f+mll9KjR4+0%0Ab98+3bp1y4MPPlihffTo0enZs2e23nrr/OQnP8nFF1+cBQsWlLcfeuihOfXUU3Puuedm6623zpNP%0APrnU85g/f37OP//87Lrrrmnfvn26dOmSYcOGZeHChUm+Ho72+OOP59lnn03btm2/V6+UyZMn5ze/%0A+U06depUPrTmrrvuqrDOAw88kF69emXLLbdMp06d0qdPn7z++uvl7bfffnvatm2bt99+O3369EnH%0Ajh2z++6755prrqlwTuedd175cLDdd989Q4YMKT+npWnbtm1GjRqVc845J9tuu206duyY/v37Z86c%0AOeXrfPTRRzn55JPTuXPnbLXVVjnwwAPz0ksvlbc/88wzadu2bcaNG5euXbvm4IMPXuqxxo0bl+nT%0Ap+fUU09NSUnJEu1nnnlmHnrooay11lrl57Ose1Q0nGvvvffO6aefXmGdhx56KGeeeWa233777LDD%0ADjn99NMzb968JMnmm2+ezz77LGeccUbatm2b5H+fwyNGjEjHjh1z4403pm3btrn//vsrHOvTTz9N%0Au3btctttty31nD///POcddZZ2WmnndK+ffvsscceueKKK1JWVla+zpQpU3LEEUekQ4cO2XXXXXP1%0A1VdX2Me3z7Mqr8FJkybluOOOy0477ZQOHTrk5z//eUaPHp3k66FRF154YaZMmZK2bduW93yp7D4v%0APs6ee+6ZLbfcMv/5n/+ZV155Zann/W1fffVVzjvvvGy//fbp2LFjTjnllMyZMyczZ87Mlltumeuu%0Au67C+gsXLswOO+yQyy67rEr7/6a2bdvmww8/LH/86aef5owzzii/B3vttVdGjRpV3r74+TthwoT0%0A6dMnHTp0yM4775wrrriifJ2lDSd7+eWX07Zt2zzzzDNLreODDz7ISSedlO233z5bbrll9t577/z1%0Ar38tb+/SpUtef/31XHHFFeX37tvHqew1sPh8b7755lxyySXZeeeds+222+bYY4/Np59+utzXDoBV%0Ah/AIgFrzX//1X6lTp06uvPLK772vqVOnZvz48bn66qtzySWX5MEHH8wRRxyRRYsW5eabb87xxx+f%0AUaNGVfjgVVZWlksvvTQDBgzIHXfckdatW+fkk0/ORx99lCS54447MmDAgOy555658847M3DgwNx+%0A++254IILKhz7pZdeyqJFi3LvvfemY8eOS63vjDPOyN/+9rcMHjw4f/vb33LCCSfk+uuvz6WXXprk%0A65Bqhx12SMeOHTNhwoR07979O12HefPm5fDDD8/06dMzcuTI3HPPPdljjz1y2mmn5eGHH06SvP32%0A2znxxBOz4447Zty4cfnrX/+aNddcM8ccc0yFYCxJBg4cmD59+mTs2LHp2rVrLrnkkvJeM1dddVXu%0Av//+XHLJJbn//vszaNCgjB07dokw4tuuvfbatGrVKmPGjMn555+fBx98sPw6LFiwIIcffnjeeuut%0ADB06NKNHj85GG22Uvn37ZtKkSUvs54ILLsiwYcOWepwXXnghrVq1yqabbrrU9rXWWqs8OEoqv0fL%0AY9iwYdliiy0yevTonHnmmbnjjjvKh8gtDvLOPPPMTJgwoXybjz76KP/85z9z1113pUePHunYseMS%0AQdX999+funXrZp999lnqcQcPHpwJEybkyiuvzP3335/f/va3ufrqq3PzzTeXr3PyySfn/fffz7XX%0AXpvrrrsu7777bh5//PHlPsdvOu200zJ79uxcd911+dvf/paDDjooZ511Vp5//vn07ds3PXv2zLrr%0ArpsJEyakb9++VbrPb775Zk477bR06tQpd955Z0477bRcdNFFVarn1ltvTaNGjXLLLbfk/PPPz8MP%0AP5xLL700TZo0Sbdu3Za4rk899VRmzpyZ//zP/1zuc3///fezwQYbJPn6PeWYY47Jyy+/nMsuuyzj%0Axo3LwQcfnIsvvjh/+ctfKmx3wQUX5KCDDspdd92Vgw46KMOHD89999233Mdf7NRTT827776bUaNG%0A5b777kufPn0yaNCg8mFpo0ePTt26ddO3b99MmDAhLVu2XGIfVX0NXHfddVljjTVy00035fe//32e%0AeOKJCuEXAD88wiMAas2aa66Z/v3754Ybbsh77733vfb10Ucf5Zxzzknr1q3TrVu3tGnTJjNnzszJ%0AJ5+cjTbaKIccckgaNGiQiRMnlm+zaNGiHHPMMdl+++3Tpk2bnHPOOfnyyy/Lex9dffXV2WOPPXL8%0A8cdn4403TteuXXP88cfntttuqzDU6dNPP82AAQPSqlWrrLHGGkvU9uGHH5Z/ENt9992zwQYbpGfP%0Anjn00ENzyy235Msvv0yzZs2y+uqrZ/XVV0/z5s1Tv37973QdHnzwwUyePDkXXnhhtt5662y88cY5%0A6aSTynuzJEmrVq1y991358QTT8wGG2yQ1q1b5/DDD88HH3yQt99+u8L+DjjggOy+++7ZcMMNc/TR%0ARydJee+PiRMnZvPNN8/222+f9dZbL7vttltuuOGG/OIXv1hmjeutt16OOuqobLzxxunevXt+8Ytf%0AZNy4ceX1v/POO7n44ovL78vgwYPToEGDJeYn2mOPPdKpU6ess846Sz3Oxx9/vNQPyEtTlXu0PLbe%0AeuscfPDB2XDDDdOjR49suumm5detWbNmSZJGjRqlefPm5dt88MEHOfvss7PBBhukYcOG2X///fP3%0Av/89M2fOLF9n/Pjx6datW+GwxlNPPTU33nhjttlmm6y33nrZa6+9stVWW+WJJ55Ikrzzzjv5xz/+%0AkVNOOSXbbbddWrduncGDB6dOnTrLdX7fNnHixOy6667ZfPPN06pVqxx88MG59dZb07p16zRo0CD1%0A6tUrHw7XoEGDKt3nu+++O2ussUYGDRqUTTfdNDvttFOOOeaYKtXTqlWrnHjiidlkk03SvXv37Lvv%0AvuXPsf333z8TJ07MG2+8Ub7++PHjs91222XDDTes8jkvWLAg48aNy3333Zf99tsvyddB8ssvv5yz%0AzjorO+ywQzbccMMcdthh2WeffZYIj7p27Zq99torG2+8cX7zm99k4403Lq/xu7jkkkty9dVXp127%0AdmnVqlUOPPDArLfeeuX3fvHzbs0110zz5s2XuOfL8xpYb731yt8Xd9ttt2y//fZV7hUGwKpJeARA%0ArerRo0fatWu31CFly+NHP/pR1l577fLHjRs3zuabb17+uKSkJI0bN15iiNzWW29d/vu6666b5s2b%0A55133sns2bPz9ttvZ8cdd6yw/vbbb5+FCxdW+ODZunXrZc4P89prr6WsrKzCsZKkQ4cOmTNnzvcO%0Azr7p1VdfTZMmTbLxxhtXWL7lllvmX//6V5KkXr16+X//7//liCOOyM4775yOHTvmv/7rv5J8Pe/S%0At7dbbPGHz8XB2e67756///3vOeWUU/LAAw/k888/z6abbpr1119/mTV++zq0a9cuM2bMyLx58/KP%0Af/wjjRs3zo9//OPy9rp162abbbapEPwt3m5ZSkpKqjwh+4q+R9+8bsnX166yuZWaNWuWddddt/xx%0A9+7dU7du3fJAYcaMGXn22WfLg4qlKSkpyZ/+9Kd069atfFjgCy+8UH5f//3vfydJhddGnTp1lqh3%0Aee2+++654oorMmTIkDz99NNZsGBBOnTokCZNmix1/arc57feeiubbrpp6tatW77Ot+9PkW/3ANxy%0Ayy0zY8aMzJw5MzvuuGM23HDD8t5HX331VR588MFlXtfF63Xs2LH8Z6uttso555yTo48+Ov369Uvy%0A9etvaXVuueWWeeedd8qHLibJVlttVWGddu3a5YMPPqjS+S3NggULMnTo0HTp0iXbbLNNOnbsmA8+%0A+GCJ13SR5XkNfJfnNwCrttLaLuC7euONN3LsscemT58+OeSQQ5Zr26+++irnnHNO3n333Xz55Zf5%0A1a9+lZ49e1ZTpQAsS0lJSQYMGJDevXvniSeeyEYbbfSd9vPtnjolJSVL9AIqKSmpMPdLSUlJGjRo%0AUGGdNddcM/PmzSsPmS655JIKw6IWbz99+vTyZd/ex7ct3te3e4ss3m5Zcz4tr9mzZy+1V0qDBg3K%0Aj3Pffffl5JNPzv7775/f/va3adKkSSZOnJgTTzxxie2+eQ0Xzxu0+BocfPDBadq0aW6++eacfPLJ%0AKSsrS7du3TJw4MDC0CBZ8jqsueaaSb4OpWbPnp3PP/98iQ//CxYsyCabbLLEOS1Ly5Yt88gjjyxz%0AncWqco+WpzfY0p6P33zuLc3Snos/+9nPMnbs2PzqV7/Kgw8+mBYtWiwRaC5WVlaWfv36ZebMmTnj%0AjDOy2WabZfXVV8+ZZ55Zvs7i8/z2a2PxPfiuhgwZkhtuuCF33313rr322jRs2DCHHXZYfvOb32S1%0A1Zb8W2VV7vOcOXOWuI5VrfPb13Lx+c6fPz9NmjRJr169ctNNN6V///559tln88UXXxQOBVysTp06%0AufPOO8sf161bN82bN09p6f/+d3r27NlLfV9Z2mu9UaNGS5zbrFmzqnR+3zZ79uwceuihWWuttXL2%0A2Wdnww03TGlpaXmoVdV9JFV7n/ouz28AVm2rZHg0d+7cDB48ODvttNN32v6xxx7LvHnzcuONN2b+%0A/PnZc88984tf/GKp/7kBoPpttdVW2XfffXPhhRcuMf/R0j6UzJ07d4Uct6ysLPPnz6/wQWjOnDlZ%0Ac801yz9AHX300fn5z3++xLbf7OVUmcUfEr/9wXDx429/iPw+GjVqtNQwavbs2eXHuffee7Pxxhvn%0AvPPOKw+EvtmTanl079493bt3z+zZs/PAAw/koosuyqBBgwrnIUpSofdFkvLJshs3bpxGjRqlSZMm%0AueWWW5bY7psf0qtiu+22y6233ppXXnklHTp0WKJ9zpw5ueeee9KrV68q3aNvh2eLrajn49IccMAB%0AOeCAAzJp0qSMHz8+PXv2XOrk38nX9/CNN97I0KFDK8yZNWvWrDRu3DjJ/4Yv374HywotqvIarF+/%0Afo488sgceeSR+eijj3LLLbfkD3/4Q9ZZZ50cdNBBS+yzKvd5jTXWWGIS5qr2bvn2+S2ud/H577ff%0Afrn88svz3HPP5b777ku3bt0qDSOTVBpuN2rUKGVlZUuEuItDpW8u+/Y1nDNnTvkcXMv7vvfss89m%0A2rRpufzyy7PNNtuUL//mkMfK1OT7FACrnlUyLalbt25GjhxZYY6Dt956K4cddlgOP/zwHHvsscv8%0Az0XTpk3z+eefZ9GiRZk7d24aNGggOAKoZaeeemqmTJlSYWLf5Ou/en/7Pf3bXzf9fTz//PPlv3/8%0A8ceZPn16WrdunYYNG+Y//uM/MnXq1Gy00UblP4vnCimac2Zptthii6y22mp58cUXKyx/6aWX0qhR%0Ao+/c22pp2rdvn5kzZ5YPT/rmsRYPNfnyyy/TtGnTCiHE3XffnWTJYKTIokWL8sADD2Tq1KlJvu6t%0AsN9++2XffffNW2+9tcxtX3jhhQqPX3vttbRs2TL169dPhw4d8tlnn2X11VevcN2TVJgfqCr22muv%0AtGzZMkOGDFliIvAkufjiizNkyJB88sknVbpHi+/5N5+PU6dOzccff7xcdS1WlWvdoUOHbLbZZrn5%0A5pvz9NNPL3No1eI5aZo2bVq+7PXXX88bb7xRfqzFvXoWT3qefN0b59vn/U2VvQY/++yzjB07Nl99%0A9VWSpEWLFjnhhBPSpk2bCs+Fb55vVe7zJptskjfffDNffPFF+XZPPfVUYZ3ftLTnWPPmzcvDmRYt%0AWqRz58659957c999932nibKXpn379kmy1OdR69atK/T4WlqNi+9Pw4YNs2jRogpB8LLe95Z27x95%0A5JHMmjVriedZ0fOuJt+nAFj1rJKJSWlp6RLdZQcPHpz//u//zp///Ofssssu5ZOCLs3WW2+d9dZb%0AL3vssUf22muvnHrqqdVdMgCVaNGiRX7961/nhhtuqLC8ffv2+eyzz3L99ddn0qRJufnmm1dYeFSn%0ATp388Y9/zPPPP58333wzZ599dtZYY43sueeeSZJ+/frlzjvvzJ///Oe89957+ec//5mTTz45hx9+%0A+FLDiGWd289//vMMHz48Dz30UCZNmpTbbrstN910Uw4//PDl7lEzf/78TJs2bYmfhQsXpmvXrtlo%0Ao43yu9/9Lq+88krefvvtDBkyJK+99lr69OmT5OsP7q+++moeffTRvPvuuznvvPPKexW8/PLLVRpG%0At9pqq+Waa67JqaeempdeeilTp07Ns88+m0ceeSSdOnVa5raTJ0/OVVddlXfffTfjxo3L3XffnR49%0AeiT5ehLsDTfcMKecckpefPHFTJ48OWPGjEnPnj2X+IasytSvXz+///3vM3HixBx22GH5+9//nilT%0ApuSll17KSSedlNtvvz1DhgxJixYtqnSPGjdunPXXXz9jxozJ66+/ntdeey0DBgzIeuutt1x1Le7F%0A9Oyzz+b111/P/Pnzl7n+AQcckFGjRqVjx47l3+q1NJtsskkaNWqUm266Ke+//34ef/zxnHnmmenS%0ApUvef//9vPfee2nTpk3atm2bq666Ki+++GLeeOONnHXWWcscklfZa7CsrCznnntuBg0alDfffDMf%0AfPBBxo4dm3feeaf8udC4ceNMmzYtzz//fCZNmlSl+/yzn/0s8+bNy/nnn5+33347TzzxREaNGlWl%0A18uUKVPKn2P33HNP7rzzzuy7775LXNcxY8akYcOG2X777SvdZ1V07Ngx2267bc4777w8/fTTee+9%0A93LNNdfkgQceSN++fSuse//992fcuHF59913c/nll+f9998vfx1sscUWSZI//OEPmTRpUsaNG5eH%0AHnqo8LhbbLFF6tSpk1GjRmXSpEn529/+lhEjRmTbbbfNm2++mQ8//DDJ1/fh5Zdfzuuvv75EILii%0A36cA+GH5wfwr8Morr+Tss89O8vV4+S233DKvvfZaBg0aVGG9PfbYI9tuu22mTp2aBx54IJ988kkO%0AO+yw7LbbbhUmZASg5vXr1y9jxozJlClTypf9/Oc/z4svvpgrr7wyl112Wbp06ZJTTjml/Ju/vo+G%0ADRvm5JNPzqBBg/Lvf/8766+/fi6//PLyIWn7779/ysrKct111+WSSy5J/fr1s8suu2TUqFHL/W/G%0Aeeedl6FDh2bgwIGZMWNGWrZsmeOOOy5HHnnkctd9zz335J577lli+d13353NNtss1113XS688MIc%0AccQRWbBgQdq0aZOrrrqqfLj34q9I79+/f+rVq5devXrlzDPPzOeff54rrriiwrC9Zbn88stz4YUX%0A5phjjsns2bOzzjrrZI899sgpp5yyzO0OOOCATJ8+Pb/85S/z5ZdfZu+99y6/n/Xq1cuoUaMyZMiQ%0AHHXUUZk7d2423HDD/O53v8sBBxyw3Ndqm222ydixYzNixIicc845+eSTT/KjH/0o22yzTW677bYK%0AE0dX5R4NGTIkgwYNyi9/+cust956Oe200zJq1Kjlqql+/frp27dvbrzxxjz66KMV5tFZmr322ivn%0An39+evXqtcz1GjRokIsvvjgXXXRR9t1332y++eYZPHhw5s2bl+OOOy4HHnhgnnrqqfzP//xPzj77%0A7Bx22GFp0qRJDjnkkDRt2jSPPvroUvdb2WuwSZMmueaaa3LZZZflwAMPzMKFC8vv2d57753k62Fi%0A999/f/r06ZODDjooAwYMqPQ+t2/fPueff36uuOKK3H777dlss81yzjnn5Ne//nWl1/iII47IlClT%0Ayp9j++yzzxJzeu22224pLS3NfvvtVzgU8Lu46qqrctFFF+XEE0/MnDlzstFGG2Xw4MFL9G464YQT%0Acscdd+SMM85IgwYN0r9//+yyyy5Jkk6dOuXYY4/NrbfemhtvvDHbb799zjrrrPTu3Xupx1x//fUz%0AaNCgXHnllRk7dmw6duyYoUOH5p///GcGDBiQ4447LmPGjMlRRx2VYcOG5eCDD84111yzxH5W5PsU%0AAD8sJWWr8Ox2w4cPT9OmTXPIIYdk5513zhNPPFGlf/yvvvrqlJaWlv8FqHfv3hk6dOgy/5oHAHx/%0Abdu2zYknnphjjz22tktZZdx444258sor8+ijj9bIH7omTZqUPffcM0OHDl2it84Pyd///vccd9xx%0AefTRR/OjH/2oxo77zDPP5LDDDsuNN96Y7bbbrsaOCwDfxyo5bG1pNt988zz22GNJvp4IdFlj4jfa%0AaKO88sorSb6ewPCjjz5a7nkUAACq07Rp0/LAAw/k0ksvzYknnlgjwdGsWbPyxBNPJEmFuSV/SD79%0A9NM89dRTOfvss9O3b98aDY4AYFW1Sg5be/XVVzNkyJBMmTIlpaWlGT9+fE466aRceumlGTlyZOrV%0Aq5dLL720cPuuXbvmiSeeyEEHHZRFixbltNNOW66v3wUAqG4HH3xwZs+enb59++aXv/xljRzzqquu%0Ayl/+8pd07dr1B9srpn///nn11Vez77775vjjj6/tcgBglbBKD1sDAAAAoHr9YIatAQAAALDiCY8A%0AAAAAKLTKzXk0bdqs2i4BAAAA4AelefNGhW16HgEAAABQSHgEAAAAQCHhEQAAAACFhEcAAAAAFBIe%0AAQAAAFBIeAQAAABAIeERAAAAAIWERwAAAAAUEh4BAAAAUEh4BAAAAEAh4REAAAAAhYRHAAAAABQS%0AHgEAAABQSHgEAAAAQCHhEQAAAACFhEcAAAAAFBIeAQAAAFBIeAQAAABAIeERAAAAAIWERwAAAAAU%0AKq3tAlaY0WNru4Lls3+P2q4AAAAAoFJ6HgEAAABQSHgEAAAAQCHhEQAAAACFhEcAAAAAFBIeAQAA%0AAFBIeAQAAABAIeERAAAAAIWERwAAAAAUEh4BAAAAUEh4BAAAAEAh4REAAAAAhYRHAAAAABQSHgEA%0AAABQSHgEAAAAQCHhEQAAAACFhEcAAAAAFBIeAQAAAFBIeAQAAABAIeERAAAAAIWERwAAAAAUEh4B%0AAAAAUEh4BAAAAECh0uo+wLx583L66afnk08+yRdffJFjjz02P/3pT8vbu3TpknXXXTd16tRJkgwd%0AOjQtWrSo7rIAAAAAqIJqD48eeeSRtG/fPkceeWSmTJmSvn37VgiPkmTkyJFp0KBBdZcCAAAAwHKq%0A9vCoe/fu5b9PnTpVryIAAACAVUi1h0eLHXjggfnwww8zYsSIJdoGDhyYKVOmZNttt03//v1TUlJS%0AuJ+mTddMaWmdJZZPW6HVVr/mzRvVdgkAAAAAlSopKysrq6mDTZw4Mb/97W9z1113lQdEd955Z3bd%0Addc0btw4xx13XPbbb7/svffehfuYNm3W0htGj62OkqvP/j1quwIAAACAJMvu5FLt37b26quvZurU%0AqUmSH//4x/nqq6/y6aeflrf37Nkza6+9dkpLS9O5c+e88cYb1V0SAAAAAFVU7eHR888/n2uvvTZJ%0AMn369MydOzdNmzZNksyaNSv9+vXLggULkiTPPfdc2rRpU90lAQAAAFBF1T5sbf78+RkwYECmTp2a%0A+fPn5/jjj8/MmTPTqFGjdO3aNX/+859z5513pl69emnXrl3OPvvsZc55ZNgaAAAAwIq1rGFrNTrn%0A0YogPAIAAABYsWp1ziMAAAAAVl3CIwAAAAAKCY8AAAAAKCQ8AgAAAKCQ8AgAAACAQsIjAAAAAAoJ%0AjwAAAAAoJDwCAAAAoJDwCAAAAIBCwiMAAAAACgmPAAAAACgkPAIAAACgkPAIAAAAgELCIwAAAAAK%0ACY8AAAAAKCQ8AgAAAKCQ8AgAAACAQsIjAAAAAAoJjwAAAAAoJDwCAAAAoJDwCAAAAIBCwiMAAAAA%0ACgmPAAAAACgkPAIAAACgkPAIAAAAgELCIwAAAAAKCY8AAAAAKCQ8AgAAAKCQ8AgAAACAQsIjAAAA%0AAAoJjwAAAAAoJDwCAAAAoJDwCAAAAIBCwiMAAAAACgmPAAAAACgkPAIAAACgkPAIAAAAgELCIwAA%0AAAAKCY8AAAAAKCQ8AgAAAKD/lSsPAAAgAElEQVSQ8AgAAACAQsIjAAAAAAoJjwAAAAAoJDwCAAAA%0AoJDwCAAAAIBCwiMAAAAACpVW9wHmzZuX008/PZ988km++OKLHHvssfnpT39a3v7kk0/m97//ferU%0AqZPOnTvnuOOOq+6SAAAAAKiiag+PHnnkkbRv3z5HHnlkpkyZkr59+1YIj84777z86U9/SosWLXLI%0AIYdkr732SuvWrau7LAAAAACqoNrDo+7du5f/PnXq1LRo0aL88aRJk9K4ceO0bNkySbLbbrvlqaee%0AEh4BAAAArCSqPTxa7MADD8yHH36YESNGlC+bNm1amjVrVv64WbNmmTRpUk2VBAAAAEAlaiw8uvnm%0AmzNx4sScdtppueuuu1JSUvKd9tO06ZopLa2zxPJp37fAGta8eaPaLgEAAACgUtUeHr366qtZe+21%0A07Jly/z4xz/OV199lU8//TRrr7121llnnUyfPr183Y8++ijrrLPOMvc3Y8bc6i65RkybNqu2SwAA%0AAABIsuxOLqtV98Gff/75XHvttUmS6dOnZ+7cuWnatGmSZP3118/s2bMzefLkLFy4MI888kh22WWX%0A6i4JAAAAgCoqKSsrK6vOA8yfPz8DBgzI1KlTM3/+/Bx//PGZOXNmGjVqlK5du+a5557L0KFDkyTd%0AunVLv379lrm/wh47o8eu6NKr1/49arsCAAAAgCTL7nlU7eHRiiY8AgAAAFixanXYGgAAAACrLuER%0AAAAAAIWERwAAAAAUEh4BAAAAUEh4BAAAAEAh4REAAAAAhYRHAAAAABQSHgEAAABQSHgEAAAAQCHh%0AEQAAAACFhEcAAAAAFBIeAQAAAFBIeAQAAABAIeERAAAAAIWERwAAAAAUEh4BAAAAUEh4BAAAAEAh%0A4REAAAAAhYRHAAAAABQSHgEAAABQSHgEAAAAQCHhEQAAAACFhEcAAAAAFBIeAQAAAFBIeAQAAABA%0AIeERAAAAAIWERwAAAAAUEh4BAAAAUEh4BAAAAEAh4REAAAAAhYRHAAAAABQSHgEAAABQSHgEAAAA%0AQCHhEQAAAACFhEcAAAAAFBIeAQAAAFBIeAQAAABAIeERAAAAAIWERwAAAAAUEh4BAAAAUEh4BAAA%0AAEAh4REAAAAAhYRHAAAAABQSHgEAAABQSHgEAAAAQCHhEQAAAACFSmviIBdffHFeeOGFLFy4MEcd%0AdVS6detW3talS5esu+66qVOnTpJk6NChadGiRU2UBQAAAEAlqj08evrpp/Pmm2/mlltuyYwZM7Lf%0AfvtVCI+SZOTIkWnQoEF1lwIAAADAcqr28KhTp07p0KFDkmSttdbKvHnz8tVXX5X3NAIAAABg5VXt%0A4VGdOnWy5pprJklGjx6dzp07LxEcDRw4MFOmTMm2226b/v37p6SkpLrLAgAAAKAKamTOoyR58MEH%0AM3r06Fx77bUVlp9wwgnZdddd07hx4xx33HEZP3589t5778L9NG26ZkpLl+y1NG2FV1y9mjdvVNsl%0AAAAAAFSqRsKjxx9/PCNGjMg111yTRo0qhiY9e/Ys/71z58554403lhkezZgxt9rqrEnTps2q7RIA%0AAAAAkiy7k8tq1X3wWbNm5eKLL84f//jHNGnSZIm2fv36ZcGCBUmS5557Lm3atKnukgAAAACoomrv%0AeTRu3LjMmDEjJ510UvmyHXbYIW3btk3Xrl3TuXPn9O7dO/Xq1Uu7du2W2esIAAAAgJpVUlZWVlbb%0ARSyPwuFeo8fWbCHf1/49arsCAAAAgCS1PGwNAAAAgFWX8AgAAACAQsIjAAAAAAoJjwAAAAAoJDwC%0AAAAAoJDwCAAAAIBCpVVZ6fnnn88HH3yQRYsWVVjes2fPaikKAAAAgJVDpeHR7373u4wfPz4tW7ZM%0AaWnF1YVHAAAAAD9slYZHTz75ZB5++OE0a9asJuoBAAAAYCVS6ZxH6667ruAIAAAA4P+oSsOjfv36%0AZdiwYXn//fczc+bMCj8AAAAA/LCVlJWVlS1rhXbt2pVPlF1SUpIkKSsrS0lJSSZOnFj9FX7LtGmz%0Alt4wemzNFvJ97d+jtisAAAAASJI0b96osK3SOY8eeOCBFVoMAAAAAKuOSsOjVq1a5eOPP86TTz6Z%0A6dOnp3nz5vnJT36StddeuybqAwAAAKAWVTrn0SOPPJJu3brlxhtvzDPPPJPrr78+3bp1y1NPPVUT%0A9QEAAABQiyrteTR8+PCMGjUqW2+9dfmy5557LkOGDMno0aOrtTgAAAAAalelPY/mz59fIThKkk6d%0AOmXu3LnVVhQAAAAAK4dKw6M6derk3XffrbDsvffeS2lppZ2WAAAAAFjFVZoA/frXv85+++2X3Xbb%0ALc2aNcsnn3ySxx9/PIMHD66J+gAAAACoRZWGRz169EibNm3y8MMPZ9q0aWnTpk2OOeaYbL755jVR%0AHwAAAAC1qEpjz9q1a5d27dpVdy0AAAAArGQKw6NevXplzJgx6dixY0pKSpa6zosvvlhthQEAAABQ%0A+wrDo4EDByZJRowYURgeAQAAAPDDVhgedejQIUmyww471FgxAAAAAKxcCsOjZQ1XW8ywNQAAAIAf%0AtsLwyHA1AAAAAArDI8PVAAAAADBsDQAAAIBChq0BAAAAUMiwNQAAAAAKFYZHvXr1ypgxY5Y5fM2w%0ANQAAAIAftsLwaODAgUkMXwMAAAD4v6wwPOrQoUMSw9cAAAAA/i8rDI8OO+ywSje+/vrrV2gxAAAA%0AAKxcCsOjF198MS1atMgee+yRdu3apaysrCbrAgAAAGAlUBgeTZgwIXfddVduv/32PP3009lvv/3y%0Ai1/8ImuvvXZN1gcAAABALSopq0KXon/9618ZM2ZM7rvvvmy55Zbp1atXfvrTn6a0tDB7qjbTps1a%0AesPosTVbyPe1f4/argAAAAAgSdK8eaPCtiqFR4stWLAgd999d4YNG5aFCxfm6aefXiEFLg/hEQAA%0AAMCKtazwqMpdhyZMmJDRo0fnsccey6677ppevXqtkOIAAAAAWHktMzyaMmVKxowZkzvuuCNrrbVW%0AevXqlXPPPTdNmjSpqfoAAAAAqEWF4dERRxyRyZMnp0uXLrnyyivTrl27mqwLAAAAgJVA4ZxHm2++%0A+f+uVFJSoa2srCwlJSWZOHFi9Va3FOY8AgAAAFixvtOcR6+//nq1FAMAAADAqmO12i4AAAAAgJWX%0A8AgAAACAQsIjAAAAAApVGh4VzKcNAAAAwP8BlYZHP/vZz773QS6++OL07t07vXr1yv3331+h7ckn%0An8z++++f3r1758orr/zexwIAAABgxak0POrcuXPGjh2bBQsWfKcDPP3003nzzTdzyy235JprrskF%0AF1xQof28887L8OHD89e//jVPPPFE3nrrre90HAAAAABWvNLKVnjooYdy00035fTTT88aa6xRoe3F%0AF1+s9ACdOnVKhw4dkiRrrbVW5s2bl6+++ip16tTJpEmT0rhx47Rs2TJJsttuu+Wpp55K69atv8u5%0AAAAAALCCVRoenX/++d/rAHXq1Mmaa66ZJBk9enQ6d+6cOnXqJEmmTZuWZs2ala/brFmzTJo0aZn7%0Aa9p0zZSW1lli+bTvVWXNa968UW2XAAAAAFCpSsOj7bffPsnXQc/06dPz4x//+Dsd6MEHH8zo0aNz%0A7bXXfqftF5sxY+732n5lMW3arNouAQAAACDJsju5VDrn0aRJk3LIIYekc+fOOfLII5Mkp59+ep55%0A5pkqF/D4449nxIgRGTlyZBo1+t9i1llnnUyfPr388UcffZR11lmnyvsFAAAAoHpVGh6dc8452Xnn%0AnfPcc8+VBz+/+tWvcumll1bpALNmzcrFF1+cP/7xj2nSpEmFtvXXXz+zZ8/O5MmTs3DhwjzyyCPZ%0AZZddvsNpAAAAAFAdKh22NmnSpFx33XVJkpKSkiRJhw4dMndu1YaPjRs3LjNmzMhJJ51UvmyHHXZI%0A27Zt07Vr15x77rnp379/kqR79+7ZZJNNlvskAAAAAKgelYZHpaWlmTVrVoXhZrNnz86iRYuqdIDe%0AvXund+/ehe2dOnXKLbfcUqV9AQAAAFCzKg2P9t133xx00EE56KCDMmfOnNx666257bbb0r1795qo%0ADwAAAIBaVGl4dOyxx2aNNdbIXXfdlTXWWCPjxo1Lr1698stf/rIm6gMAAACgFpWUlZWV1XYRy6Pw%0AK+5Hj63ZQr6v/XvUdgUAAAAASZLmzRsVthV+29pnn32W0047LTvuuGM6d+6cIUOG5Msvv6yWAgEA%0AAABYORWGRxdddFHmz5+fYcOGZfDgwfnXv/6Vq666qiZrAwAAAKCWFc559OKLL+buu+9O3bp1kyRb%0Ab711Dj/88Jx44ok1VhwAAAAAtauw51FJSUl5cJQkjRs3zoIFC2qkKAAAAABWDoXh0WqrFTYBAAAA%0A8H9E4bC12bNn54EHHsg3v4xtzpw5FZZ169at+isEAAAAoNaUlH0zHfqGLl26LHvDkpI89NBD1VLU%0AskybNmvpDaPH1mwh39f+PWq7AgAAAIAkSfPmjQrbCnsePfzww9VSDAAAAACrDhMbAQAAAFBIeAQA%0AAABAIeERAAAAAIWERwAAAAAUqjQ8mjx5cq6//vokyb///e8ceuihOfTQQ/PWW29Ve3EAAAAA1K5K%0Aw6MBAwZkjTXWSJIMHjw4G220UfbZZ58MGjSo2osDAAAAoHaVVrbCxx9/nAMOOCCfffZZXnzxxVxx%0AxRVp2LBhbrrpppqoDwAAAIBaVGnPo7KysiTJk08+ma222ioNGzZMknz55ZfVWxkAAAAAta7Snkft%0A2rVLnz598tZbb+V3v/tdkuTqq6/O+uuvX+3FAQAAAFC7Kg2Pzj///Nxxxx055JBDsueeeyZJFi5c%0AmPPOO6/aiwMAAACgdpWULR6XtoqYNm3W0htGj63ZQr6v/XvUdgUAAAAASZLmzRsVtlXa8+iBBx7I%0AkCFDMnXq1CxatKhC28SJE79/dQAAAACstCoNjy644IL8+te/Tvv27VOnTp2aqAkAAACAlUSl4dEa%0Aa6yRgw8+uCZqAQAAAGAls1plK3Tq1MnwNAAAAID/oyrteTR//vwccsghadu2bdZaa60KbSNGjKi2%0AwgAAAACofZWGRxtssEGOOOKImqgFAAAAgJVMpeHR8ccfv9Tlf/rTn1Z4MQAAAACsXCoNjxYsWJDb%0Abrst7777bsrKypIkc+bMyYMPPph+/fpVe4EAAAAA1J5Kw6OzzjorL7/8crbccss89thj2WWXXfKP%0Af/wjQ4YMqYn6AAAAAKhFlYZHL7zwQu69997Ur18/++yzTy677LK88MILefDBB9OlS5eaqBEAAACA%0AWrJaZSvUq1cv9evXT5IsWrQoSbLttttmwoQJ1VsZAAAAALWu0vBogw02yKBBg/Lll1+mZcuWGT16%0AdF5//fXMnDmzJuoDAAAAoBZVGh7993//d2bOnJnVV189Rx99dM4///zst99+Oeigg2qiPgAAAABq%0AUUnZ4q9Qq6L58+dn4cKFadiwYXXVtEzTps1aesPosTVbyPe1f4/argAAAAAgSdK8eaPCtkonzP7y%0Ayy9z44035uGHH84nn3yS5s2bp1u3bjnwwAOz2mqVdlwCAAAAYBVWaXg0dOjQPP/88+nVq1eaNGmS%0AGTNm5LbbbsvHH3+ck046qSZqBAAAAKCWVBoeTZgwIWPGjCn/xrUk6dGjR3r37i08AgAAAPiBq3Tc%0A2VdffVUhOEqShg0bZjmnSgIAAABgFVRpeNSqVav84Q9/yLx585Ikc+fOzYgRI7LeeutVe3EAAAAA%0A1K5Kh60NHDgwJ510UoYPH5569erliy++SLt27TJs2LCaqA8AAACAWlRpeLThhhvm9ttvz5QpUzJ9%0A+vQ0b95cryMAAACA/yMqHba2WKtWrbLVVluVB0dHHXVUtRUFAAAAwMqhyuHRt73//vsrsg4AAAAA%0AVkLfOTwqKSlZkXUAAAAAsBL6zuHR8njjjTey55575i9/+csSbV26dMmvfvWrHHrooTn00EPz0Ucf%0A1URJAAAAAFRB4YTZ999//zI3nDNnTpUOMHfu3AwePDg77bRT4TojR45MgwYNqrQ/AAAAAGpOYXh0%0A0UUXLXvD0kq/qC1JUrdu3YwcOTIjR45cvsoAAAAAqHWFCdDDDz+8Yg5QWlpp0DRw4MBMmTIl2267%0Abfr3728+JQAAAICVRNW6D1WjE044IbvuumsaN26c4447LuPHj8/ee+9duH7TpmumtLTOEsunVWeR%0A1aB580a1XQIAAABApWo9POrZs2f57507d84bb7yxzPBoxoy5NVFWtZs2bVZtlwAAAACQZNmdXGrk%0A29aKzJo1K/369cuCBQuSJM8991zatGlTmyUBAAAA8A3V3vPo1VdfzZAhQzJlypSUlpZm/Pjx6dKl%0AS9Zff/107do1nTt3Tu/evVOvXr20a9dumb2OAAAAAKhZJWVlZWW1XcTyKBzuNXpszRbyfe3fo7Yr%0AAAAAAEiyEg9bAwAAAGDlJjwCAAAAoJDwCAAAAIBCwiMAAAAACgmPAAAAACgkPAIAAACgkPAIAAAA%0AgELCIwAAAAAKCY8AAAAAKCQ8AgAAAKCQ8AgAAACAQsIjAAAAAAoJjwAAAAAoJDwCAAAAoJDwCAAA%0AAIBCwiMAAAAACgmPAAAAACgkPAIAAACgkPAIAAAAgELCIwAAAAAKCY8AAAAAKCQ8AgAAAKCQ8AgA%0AAACAQsIjAAAAAAoJjwAAAAAoJDwCAAAAoJDwCAAAAIBCwiMAAAAACgmPAAAAACgkPAIAAACgkPAI%0AAAAAgELCIwAAAAAKCY8AAAAAKCQ8AgAAAKCQ8AgAAACAQsIjAAAAAAoJjwAAAAAoJDwCAAAAoJDw%0ACAAAAIBCwiMAAAAACgmPAAAAACgkPAIAAACgkPAIAAAAgELCIwAAAAAKCY8AAAAAKCQ8AgAAAKBQ%0AjYRHb7zxRvbcc8/85S9/WaLtySefzP7775/evXvnyiuvrIlyAAAAAKiiag+P5s6dm8GDB2ennXZa%0Aavt5552X4cOH569//WueeOKJvPXWW9VdEgAAAABVVO3hUd26dTNy5Miss846S7RNmjQpjRs3TsuW%0ALbPaaqtlt912y1NPPVXdJQEAAABQRdUeHpWWlqZ+/fpLbZs2bVqaNWtW/rhZs2aZNm1adZcEAAAA%0AQBWV1nYBy6tp0zVTWlpnieWrWuTUvHmj2i4BAAAAoFK1Gh6ts846mT59evnjjz76aKnD275pxoy5%0A1V1WjZg2bVZtlwAAAACQZNmdXGrk29aKrL/++pk9e3YmT56chQsX5pFHHskuu+xSmyUBAAAA8A3V%0A3vPo1VdfzZAhQzJlypSUlpZm/Pjx6dKlS9Zff/107do15557bvr3758k6d69ezbZZJPqLgkAAACA%0AKiopKysrq+0ilkfhcK/RY2u2kO9r/x61XQEAAABAkpV42BoAAAAAKzfhEQAAAACFhEcAAAAAFBIe%0AAQAAAFBIeAQAAABAIeERAAAAAIWERwAAAAAUEh4BAAAAUEh4BAAAAEAh4REAAAAAhYRHAAAAABQS%0AHgEAAABQSHgEAAAAQCHhEQAAAACFhEcAAAAAFBIeAQAAAFBIeAQAAABAIeERAAAAAIWERwAAAAAU%0AEh4BAAAAUEh4BAAAAEAh4REAAAAAhYRHAAAAABQSHgEAAADw/9u777AorvZv4N+lKIqIiCAWDAQx%0AqBjF+jwiGA0q+mgsoGgENRpjAbFGCaBEEEuUIGBJghjpVmxoILHERMWOGlCJDQNosFAEC8iy7x++%0AOz+QHQRkWRO/n+vKFYHZmXt2zpm5595zZkWxeERERERERERERKJYPCIiIiIiIiIiIlEsHhERERER%0AERERkSgWj4iIiIiIiIiISBSLR0REREREREREJIrFIyIiIiIiIiIiEsXiERERERERERERiWLxiIiI%0AiIiIiIiIRLF4REREREREREREolg8IiIiIiIiIiIiUSweERERERERERGRKBaPiIiIiIiIiIhIFItH%0AREREREREREQkSkPVAVDVSHcGqTqEalF3nK3qEIiIiIiIiIioFnDkERERERERERERiWLxiIiIiIiI%0AiIiIRLF4REREREREREREolg8IiIiIiIiIiIiUSweERERERERERGRKBaPiIiIiIiIiIhIFItHRERE%0AREREREQkisUjIiIiIiIiIiISxeIRERERERERERGJ0qiLjSxfvhyXLl2CRCKBp6cnPvzwQ+Fv/fv3%0Ah5GREdTV1QEAa9asQfPmzesiLCIiIiIiIiIieg2lF4/OnDmDO3fuYNu2bbh58yY8PT2xbdu2csuE%0AhoZCW1tb2aEQEREREREREVE1KX3aWlJSEuzs7AAAZmZmyM/PR2FhobI3S0REREREREREtUDpI48e%0APnyIjh07Cj83bdoUDx48QKNGjYTf+fj4ICsrC926dcP8+fMhkUhE16en1xAaGuoVfv+gdsNWOgMD%0AnWot/7eS4lCW6u4fEREREREREb2d6uSZR2XJZLJyP7u7u8PGxga6urpwdXVFYmIi7O3tRV+fm/tU%0A2SHWiQcPClQdglL92/ePiIiIiIiI6N+kskEgSp+2ZmhoiIcPHwo/379/HwYGBsLPI0aMgL6+PjQ0%0ANGBra4s///xT2SEREREREREREVEVKb14ZG1tjcTERABAamoqDA0NhSlrBQUFmDJlCoqLiwEAZ8+e%0Ahbm5ubJDIiIiIiIiIiKiKlL6tLWuXbuiY8eOGDt2LCQSCXx8fBAXFwcdHR0MGDAAtra2cHJyQv36%0A9dGhQ4dKp6wREREREREREVHdkshefQjRW070WTo799ZtIG/KcXi1FpfuDFJSIMqh7jhb1SEQERER%0AERERURWp9JlHRERERERERET0z8XiERERERERERERiWLxiIiIiIiIiIiIRLF4REREREREREREolg8%0AIiIiIiIiIiIiUSweERERERERERGRKBaPiIiIiIiIiIhIFItHREREREREREQkisUjIiIiIiIiIiIS%0AxeIRERERERERERGJYvGIiIiIiIiIiIhEsXhERERERERERESiWDwiIiIiIiIiIiJRLB4RERERERER%0AEZEoFo+IiIiIiIiIiEgUi0dERERERERERCSKxSMiIiIiIiIiIhKloeoAiB5td1Z1CNWmPyZK1SEQ%0AERERERER1QmOPCIiIiIiIiIiIlEsHhERERERERERkSgWj4iIiIiIiIiISBSLR0REREREREREJIrF%0AIyIiIiIiIiIiEsXiERERERERERERiWLxiIiIiIiIiIiIRLF4REREREREREREojRUHQDRv13qnrGq%0ADqHaOo7YWuVlj8WPVmIkytF36A5Vh0BERERERPSPweIREVEl4hIcVR1CtYyy36nqEIiIiIiI6F+G%0A09aIiIiIiIiIiEgURx4REb3D1h/9Z42scu3HkVVERERERHWNI4+IiIiIiIiIiEgURx4REdG/0oST%0Ak1QdQrVF9N6i6hCIiIiIiCrgyCMiIiIiIiIiIhLFkUdERET/QBOPB6k6hGoL7zO7ystO+j1KiZEo%0AxxYbZ1WHQERERKQULB4RERER1bHPju1TdQjV8mPfT1QdAhEREakQp60REREREREREZEoFo+IiIiI%0AiIiIiEgUi0dERERERERERCSKxSMiIiIiIiIiIhLFB2YTERERUa2acuxXVYdQLWF9P1J1CERERG81%0AFo+IiIiIiKroi98uqTqEavvBtrOqQyAion84Fo+IiIiIiAgA4PZ7tqpDqLZ1Ns2rvOz240+VGIly%0AjOnTsMrLnjtSpMRIal/3/vVVHQIRVRGLR0RERERERPTWy9z7TNUhVEvr4Q2qvGzJj4+VGIlyaHzW%0AuMrLlkb/qcRIlENtfLsqLyvblqTESJRD4vTfai3PB2YTEREREREREZEoFo+IiIiIiIiIiEgUi0dE%0ARERERERERCSqTopHy5cvh5OTE8aOHYvLly+X+9vJkyfh6OgIJycnrF+/vi7CISIiIiIiIiKiKlJ6%0A8ejMmTO4c+cOtm3bBn9/f/j7+5f7+7JlyxASEoLY2FicOHECN27cUHZIRERERERERERURUovHiUl%0AJcHOzg4AYGZmhvz8fBQWFgIAMjIyoKurixYtWkBNTQ19+/ZFUtI/7ynlRERERERERET/VkovHj18%0A+BB6enrCz02bNsWDBw8AAA8ePEDTpk0V/o2IiIiIiIiIiFRPIpPJZMrcwOLFi9G3b19h9NG4ceOw%0AfPlymJqa4sKFCwgLCxOedbRjxw5kZGRg3rx5ygyJiIiIiIiIiIiqSOkjjwwNDfHw4UPh5/v378PA%0AwEDh37Kzs2FoaKjskIiIiIiIiIiIqIqUXjyytrZGYmIiACA1NRWGhoZo1KgRAKB169YoLCxEZmYm%0ASkpKcPToUVhbWys7JCIiIiIiIiIiqiKlT1sDgDVr1uDcuXOQSCTw8fHBlStXoKOjgwEDBuDs2bNY%0As2YNAGDgwIGYMmWKssMhIiIiIiIiIqIqqpPiERERERERERER/TMpfdoaERERERERERH9c7F4RERE%0AREREREREot6Z4lF0dDTGjBkDZ2dnODo64uTJk6oOqVKZmZmwsrKCi4tLuf/y8vLg4eGBo0ePllv+%0AxYsXWLJkCcaOHYvx48djwoQJuHv3ruj6Q0JCEBUVVeP4oqKiEBISUuPXV0V8fDw6duyInJwcpW7n%0AwYMHWLJkiVK3AQArV66Ei4sL7O3t0bdvX7i4uMDNzU3hsn5+frh79y527NiBw4cP4+TJk5g7d265%0AZVJSUrBu3TrR7R06dAglJSW1ug9i0tPT8cUXX8DR0RGjRo2Cn58fiouLa7SuuLg4rFq1qtqve/Lk%0ACfr37w8AmDt3Lp4/f16j7Ss6ThMmTEBwcHCN1vc6Nd3fsuRfSlATmZmZaN++Pa5du1Yuph9++KFO%0A+kVdKHs+dXZ2xpgxY/DLL7+oOqw3IrZPYuf2GTNmAABcXFzw559/Ii4urtrvwdWrV5XWD2oqMzMT%0Ao0aNEn4+dOgQxo8fXzDH3jwAACAASURBVOPzjyq9ui9vupyqvE3H5OzZs3j06FGly1QnPzx9+jTc%0A3d1rO8zXet125f26pv7880+4uLhUukxleWltOXr0KDw8PGptfTX16r46OTnh3LlzosvK23tluccP%0AP/yA5ORkpcVcHYrOIf7+/sjIyKjx/UFd5dLVVZ3cu66JnXvkx0IZ+vfvjydPnihl3dWhqA2+6b3p%0AqFGjkJmZ+aah1bl/Wo6qoeoA6kJmZia2b9+OnTt3QlNTE+np6fD29kbv3r1VHVqlTE1NERkZWaVl%0A4+Pjoaamhq1btwIAdu/ejZiYGCxYsECZISpVfHw8jI2NkZiYiHHjxiltOwYGBvD19VXa+uXkCVFc%0AXByuX7+ORYsWiS67ePFiAMDo0aMBQGEya2lpCUtLS9F1hIWFwcbGBhoayu3mUqkUs2bNwuLFi9Gz%0AZ0/IZDIsW7YM69evr1DwqiuBgYE1fm11jtPbIDMzEwcOHMCgQYNqvI62bdsiICAAoaGhwu+aNWuG%0AL774ojZCfCuUPZ/m5eVh5MiRsLGxgZaWloojqzlF+zRkyBCFy27cuLHczzUpPrRv3x7t27evfqB1%0AJC0tDcHBwdiyZQvq1aun6nAIqj8mu3btwuTJk6Gvr6/w7//U/FBVqpOX/tOV3dezZ89i48aNCAsL%0Aq/Q1leUeb/v11MvL641eX1e5dHW9rTldZeeeNz0W9M/zT8pR34niUWFhIYqKivDixQtoamrCxMQE%0AUVFROHnyJIKCgqCpqYnGjRtj7dq1SE5ORkREBNTV1XHlyhVMnz4dv//+O65evYqFCxfCzs4OBw8e%0AxJYtW6Curo6OHTvC29sbf//9N7788ksAQElJCVatWoU2bdrU2T4+fvy4XCV55MiRwr83b96MxMRE%0AlJaWom/fvuUq7q6urpg0aRJ69OiB58+fY8iQIUhISMBXX32F7OxsPH36FLNmzUK/fv2QlJSE5cuX%0Ao1mzZjAwMICxsTEA4JtvvsGFCxcglUoxfvx4jBgxAi4uLjA3NweAGn0SkZeXh8uXL2P58uXYtGkT%0Axo0bV26denp6yM3NxZ07d5CZmYnZs2dj165dyMrKQmhoKIyNjREYGIhz585BKpXC2dkZQ4cOhYeH%0ABwwNDZGamoq7d+9izZo10NXVhbu7O+Li4rBv3z5ERUVBTU0N5ubm8PPzq9HxqKoXL15g0aJFuH//%0APp49ewZ3d3f07dsX48aNw7Jly7Bv3z4YGRnhvffeE14THR2NtLQ02NvbY8eOHQgMDMTSpUtx9epV%0A4RiUlpbijz/+wOTJkxEREYEVK1YgNTUVRUVFGD9+PBwcHLBgwQK0atUKKSkpuHfvHgICAmp0Y3ji%0AxAm8//776NmzJwBAIpHgyy+/hJqaGlasWIHLly+jqKgI48aNw+jRo+Hh4YGmTZsiNTUVOTk5mDp1%0AKuLi4pCbmyt84pCZmYmpU6fi77//xsSJE+Ho6IjTp08jMDAQGhoaaN68OVasWIHi4mLMmjULRUVF%0A6NatmxBT//79sX//fmRkZGDp0qXQ0NCAmpoagoKC0KRJk2rv4+nTpxEdHY3g4GDY2dmhf//+SEpK%0Ago2NDWQyGU6cOAFbW1ssWLAAaWlp8PX1hZqaGrS1tbFy5UqkpaVh8+bNePr0KRYtWlRp0U/u559/%0AxubNm6GhoQFLS0t4eHjg7t27wnsrlUqxevVq+Pr64vLly1i3bh0mTZoET09P5OfnQyqVwtvbGxYW%0AFq/dVseOHfHs2TMkJSXhv//9r/D7UaNGIS4uDidOnMC3334LdXV1DBkyBJMmTVLYV+Li4vDbb7/h%0A/v37CAwMxObNmysc/2vXrsHDwwM6OjqwtLREbm4u3NzchD4o325wcDAKCwtr5fi9qkmTJjAwMEB6%0AenqF9RcWFuLLL79Ew4YN4ezsjIKCggr7WVBQAHd3dzx//hx9+/bF9u3bceTIEaHdaWtrY9WqVTA3%0AN8fAgQMxf/58PH36FM+fP8fixYuRm5uL+Ph4rF69GgDg7e2Nfv364eOPP37jfXr48CEKCgowbdo0%0ApKenw8vLC7a2tujVqxdOnz4tLB8SEgI9PT2Ym5sjNDQU9erVw927dzFo0CDMmDEDLi4usLS0REpK%0ACoqKihAYGIjMzEyhHwwYMAB2dna4cOECdHR08MMPP+Dp06cK298PP/yAX375BWpqaujXrx+mT5/+%0AxsfwVTk5OVi0aBECAwPRtGlTZGdnw8vLCy9evIC6ujqWLVuGli1bVoj7+++/x6BBg7B3715oa2vj%0A/Pnz+PHHH+Ht7a3Sa7rcjRs34OvrC4lEIpxP5DEtWLAA6enp6NChA3x9fXHt2jWF7dnDwwPGxsZI%0AS0tD+/bt4e/vj7///huenp548eIFJBIJ/P39IZFIFC5bU2WPiYaGBgYNGoSEhARIJBLs27cPqamp%0AyM/Ph6amJvLy8rB8+fIK/crHx6dCX/noo48QHh4O4OU1NCUlBSkpKRXaWadOnXDo0CFcv34dISEh%0ASEhIqJALhYaG4u7du5g2bRqysrLg6ekpXIcUncvLUpQLhoSEvDY3EcuZevfujVOnTiE3Nxffffcd%0AWrZsqfB93bNnD6KioqCpqQkLCwv4+PgIfxPLRRX11/v372P27NmoV68ePvjgA2Edy5YtQ0pKCqRS%0AKcaNG/faQnNWVhY8PDwglUrRsmVLrFq1Cl5eXhg0aBD69euHo0ePIjExEStXrlSYE6SlpWHRokXQ%0A1dUt18fCw8Nx8OBBAMDHH3+ML774Ah4eHkJ7Ufbo97IePnwIQ0ND0X4j179/f0RGRmLy5MnCiODd%0Au3fj2rVryM/Px6BBg9CjR48K14QPP/ywzvZFjIuLi/DBpTx/vH//PhYuXAhbW1uFOUnZa/78+fPh%0A7++vkly6JlauXIlLly6hpKQEEyZMwLBhw/D7779j1apVMDAwwHvvvQdDQ0PMnDlT4bJvSuzeFPi/%0AY9GyZUuF19SBAwfC1tYW+vr6uHPnjtAnVqxYUaO2VVhYqHA7ivLu+Ph4nD9/Hjk5Obh9+zamTJmC%0A0aNH49y5c/j222+hoaGBFi1awM/Pr8YfGIj1/Vfv3zp27Ihly5YhOTkZpqamePHiBYCXBcNXzz9u%0Abm6vze0U5ditWrWq0T68CXk+l5qaio0bN1bIYwYOHIgOHTrA2toa+/btw+LFi9GuXTtERUUhNzcX%0As2bNUmp878S0NQsLC3z44Yf4+OOP4eHhgYMHD6KkpAT5+flYs2YNoqKi0KhRIxw/fhzAy6H5a9as%0AwdKlSxEQEIAVK1Zg6dKliIuLw5MnTxAYGIgff/wRsbGxyMzMxKlTp3D//n24uroiMjISDg4OiImJ%0AqdN9/OSTT3D9+nUMGjQIy5cvrzC8NiYmBtu3b0dcXBwKCwuF3w8YMABHjhwB8LIIYG1tjYKCAvTp%0A0wdRUVEICgoSLtABAQFYvXo1fvzxR+Tm5gJ4+WnM9evXsXXrVoSHh2PdunXC+s3NzWs8hDUhIQEf%0AffQRbGxskJ6ejuzs7ArrzM/PR1hYGOzt7bFnzx7h34cPH8a5c+eQlZWF6OhoREREYOPGjcJQ4uLi%0AYoSFhWHChAnYs2dPue0+e/YMmzZtwtatW3Hr1i2kpaXVKP6qysvLg62tLaKiorBmzZpKp6EBwLlz%0A53DkyJFy7+ujR49w8uRJbN26FdHR0Xjx4gVGjRqFpk2bYvPmzSguLoaJiQliY2OFYypXUlKCsLAw%0AfPrpp9i3b1+N9uHWrVsVik5aWlqQyWRo1aoVYmNjERMTU267GhoaCA8PR7t27ZCcnIwtW7agXbt2%0Aws1teno6NmzYgIiICAQHB0Mmk8HHxweBgYGIioqCrq4u9u/fj71798Lc3BwxMTEKC1+PHj3C4sWL%0AERkZia5du2L//v012seyMjMz4eTkhO3btyMyMhL29vbYvn07du3aBeDlcOOFCxciMjISPXr0QERE%0ABICX0wLCwsKqVDh68uQJNm7ciIiICERFReHevXs4f/48EhMT0bt3b0RGRsLLywsPHjzAlClT0LNn%0AT7i5uSE8PBw2NjYIDw/H119/Xa3pcHPnzsXatWvx6hdwymQyLF26FKGhoYiNjUVSUhKeP38u2lfu%0A3buH6OhoNGnSROHxX79+vXCurGxqLaCc4we8PIZ5eXmi65dfA/r166dwP/fs2QMzMzPExsZCR0en%0A0m09ePAAo0ePRmRkJObNm4fQ0FD06dNHuIEqLS3FhQsXYGNjUyv7ZGRkhLy8PHz//ffw9vYWRqNW%0AJiUlBatXr8a2bduwY8cO4fyup6eHyMhIDBs2TLhZl8vIyMDw4cOxbds2PH78GGlpaaLtb/PmzYiN%0AjcXWrVvRuHHjN9pPRUpKSuDu7o7BgwfDzMwMABAUFITJkycjPDwcEydOxIYNGxTG/eeff5a7Dh4+%0AfBhDhw5V+TVdzs/PD76+vggPD4e1tTWio6MBADdv3sT8+fOxY8cOpKamIi0tTbQ9p6amYt68edi5%0AcyeOHTuGx48fIygoCI6OjoiMjMSnn34qXHsULVsTrx6Txo0b44MPPhCm7cjfZwDQ1dVFSEiIwn6l%0AqK/Y2toiMjISkZGRsLKywvz58wFUbGfW1tZo3749VqxYIRRiXs2FmjVrhkaNGuHq1ato0aIFgoOD%0AheneYudyAKK5IFB5blJZztSoUSOEh4cLN+piwsLCEBISgtjYWFhaWpabJiXWbhX114iICAwZMgSR%0AkZEwNDQE8DIn+fXXX7F161bExMRUaep7YGAgJk2ahJiYGBgaGiIlJUXhckVFRQqvCRs2bBCuX2pq%0AakK8u3fvRnR0NKKjo/HTTz/hr7/+KtdelO327dtwcXHBmDFjsHLlSkyZMkW035TVpEkTGBkZ4fr1%0A6wBetvWyI4MVXRPeNo8ePcLmzZvx7bffYu3ataI5CfB/1/zmzZsLr6/rXLq6kpKSkJ6ejtjYWGzZ%0AsgVr167F06dPsXr1amEUtrwdiy37psTuTcsSu6aWlJTA1tZWmI4u7xM1bVti21GUdwMv89l169Zh%0A/fr1QsFr2bJlQt6ur6+PhISE125X3sfk/+3evRsymUy07796/3bjxg1cuHABO3bswPz583H79u1K%0At/e63E5Rjq0K8nxOPnJWUR7j6uoqzE6pa+/EyCPg5eiYmzdv4vfff8emTZsQGxsLV1dXeHt7QyqV%0AIiMjA//5z3+gra0NCwsL1KtXDwYGBjAxMUHDhg2hr6+PgoICpKen47333oO2tjYAoGfPnrh69Srs%0A7e2xbNkyhISE4PHjx+jYseMbxyzvVHKmpqaiQ0L19PSwe/dunD9/HsePH8f8+fPh4OAAd3d3aGlp%0AwdnZGRoaGsjNzS03P71///4ICwvDokWLcPjwYQwZMgSNGzfGH3/8gW3btkFNTU1YPisrSxjF0KNH%0ADxQVFSElJQU9evQAADRs2BBt27bFnTt3AOCNPkmJj4/HzJkzoa6uDnt7e6ECXXadnTp1AvByqKxc%0As2bNkJeXhwsXLuDSpUvC+1daWiqcBLp37w4AMDIywuXLl8ttV1dXFzNnzgTwMjmvzbn8iujq6uLi%0AxYvYunUrJBJJpdvLzs7Gl19+iV27dpWbita0aVO0atUKrq6uGDRoEIYPH17udVpaWnj06BHGjh0L%0ATU1N4cYQKP9elH3mTXVIJBJIpdIKv69fvz7y8/MVbld+HA0NDfH+++8DeHnsCgoKAABdu3aFpqYm%0A9PT00KhRI+Tk5EAikaBFixYAgF69euHs2bMoLS0V2p985FNZ+vr6WLNmDZ4/f4779+/XyqdFjRo1%0AEm5QGzZsiI4dO0JDQwOlpaUAXrabzp07C3GuW7cOvXr1wgcffFDlT2Fu3LiBu3fvYsqUKQCAgoIC%0A3L17F9bW1nBzc0NBQQEGDRoEKyurcqNJkpOTkZOTIxQCnz17VuX9MjExQYcOHYS+JpeTk4P69euj%0AadOmAIDvv/8egHhf6dSpEyQSiejxv3nzJrp27QoAwgguMbV5/OTnU5lMhvr162PVqlVo0KCBwvUb%0AGxtDT09PdD9v3rwptLePP/640qkMzZo1w4YNGxAWFobi4mI0bNgQ6urq+Oijj3Ds2DEYGBige/fu%0ANfqETtE+HT9+XHh/mzdvLvSpynTu3Fm4ppmbmwvPWpCPQuvSpQt+++23cq9p1KiRcD0wMjJCQUGB%0AaPsbNGgQPvvsMwwdOhSffPJJtffzdW7fvg0PDw+Eh4dj+PDhMDIyQnJyMm7fvo2NGzdCKpUK7VdR%0A3MOHD0dQUBCGDRuGM2fOYPbs2cjJyan1a3pNXL58WRgNUFxcLFz32rRpI5wPO3XqhNu3b8PExERh%0Ae27Tpo1wnTQ0NERBQQFSUlKEokuvXr2wfv160WVrUvBTdEyGDx+OgwcPwtLSEpmZmcK+yK8HivpV%0AZX3l5MmTuH79OhYuXAjg9e1MLBeaOHEibGxsEBcXh5iYGHz22WeIiIgQPZcDEM0F5ccDUJybVJYz%0Alb0eV5YLDB06FK6urvjkk08wdOjQctMaDAwMFLZbRe3+5s2bsLe3F/bv999/R5MmTWBiYoIZM2bA%0A3t4eI0aMqHBcX81Lr1y5IkyzkR+L2NjYCnFX5ZrQq1cv/Pbbb7h69So6d+4s5Dpdu3YVcpS6GqVT%0AdhrJzZs3MWfOHEilUoX95lUDBw7E0aNH0aZNG1y/fh1WVlbYvn07AMXXhLeNvB+2a9cO9+7dE81J%0AgP+75pdV17l0daWkpAj7qK2tDVNTU/z111/Izs4WRuH17du30mWrMqr7dRTdm5YtUleW05XtB/J/%0A17RtKdpOXl6ewry7Q4cO6NKlC9TV1YVzycOHD3Hnzh1hxMvTp0+FHKoyr06DDQkJQX5+vmjff/X+%0A7caNG+jcuTPU1NTQokULYUaMmNfldopy7LqiKJ/z9PRUmMc0aNBAmImjCu9E8Ugmk6G4uBhmZmYw%0AMzODi4sLBg8eDE9PT4SGhsLMzKxcUabsjfmrz4uRSCTlPpl/8eIF6tevj+DgYPTp0wfjxo1DQkIC%0Afv311zeOuzpzy4uLi6GhoYHu3buje/fuGD16NFxcXODg4IAtW7Zg9+7d0NbWFj7pk2vcuDEMDQ1x%0A69YtJCcnw9fXF/v370d+fj5iYmKQl5cHR0dHABA+EQIgvAevXjBevHghLKepqVmj/f77779x6dIl%0ArFy5EhKJBM+fP4eOjg4aNGhQbp1ix0kmk6FevXpwdHTEtGnTKqxfXV29wn4AL99DX19f7N27FwYG%0ABgpfW9v27t2Lp0+fIjY2Fg8fPsSnn34qumxGRgZ69uyJnTt3lps7L5FIsHnzZqSkpGD//v3Yt28f%0ANm3aJPz91KlTOHfuHKKioqCuri4kaYD4e1Ed77//vvBpuFxxcTEuXryIU6dOITIyEpqamuVOwmW3%0AqyiGV9uVmppahX4n74vy9iYv3pTl7++PqVOnwtbWFmFhYbXyaVHZeIGK54iyyvYH+Q1PRkYGPD09%0AAUB07r2mpiYsLS0VFiX27t0rTCNzcHAQLuzy1y1evLjGFzxXV1dMmTIF48ePF/ZLTU2twntbWV+R%0A99EzZ84oPP4ymUw4vq/+X67sJ/+1dfwUnU9dXFwUrl++D2L7WbbdvRq7nHz4dHh4OJo3b47Vq1fj%0Ajz/+wDfffAMAGDFiBEJDQ9GqVasK5+U32afjx49X+zlnZY9v2X4m/3fZYyb3aj+QyWSi7W/p0qW4%0AefMmfvrpJ7i4uGDHjh21+iw2c3NzjB8/Hvr6+liwYAHCw8OhqamJoKAgYURFZXFbWFjg4cOHuHz5%0AMszNzZV2Ta+JBg0aICIiotz7n5mZWeF4yKfQKGrPiva5bC5T9jylaNmaUHRMbG1tERQUhFOnTqFf%0Av37CsvL+JtavFPWVnJwcrFq1Cps2bRKWVdTO5LKyshTmQvL9MzMzw/Dhw3Hp0iVkZ2dXGBVZ9j2S%0Ax6coFwQqz00qy5mqej2eNm0ahg0bhsTEREycOLHcA2bF2q2i4yp2/dy0aRNSU1MRHx+PvXv3YvPm%0AzcLfFJ1zhg0bViHesvspP59X5Zogj0PR+/umueWbMDMzQ/369XH79m2F/eZVdnZ2mDNnDszNzWFj%0AY1Pu/RC7JrxNysYrkUhEc5K4uLgKx0MVuXR1Vda+yi5T1WVrQuzetOy5p7Kcruz7Lv93TduWou3k%0A5+crzLuBinmvpqYmDA0Na+V5aJW936+eI8uew4Dy5w+5sqO5XpfbtWvXrkKO/WoBXVkUnVvF8hix%0Ac2BdfUnSOzFtbefOnVi8eLHQGAsKClBaWoonT56gRYsWePz4MU6fPi0k+5UxMTHBnTt3hGHGZ86c%0AEZ7b0aZNG8hkMhw+fLhK66pNnp6ewrQZ4GUBxtjYGLm5uWjatCm0tbWRmpqKrKysCrENGDAA3333%0AHbp06SJ8Ite6dWuoqanhl19+Eb4hpXnz5rh16xZkMhnOnDkD4OVDm+UjH548eYK//vqr3PN5aiI+%0APh7jx4/Hvn37sHfvXiQkJCA/P18YtlgVH374IY4ePYrS0lIUFRVVab71kydPoK6uDgMDA9y7dw8p%0AKSlKP47y91oikeDnn3+udHvdu3eHv78/9u/fj5s3bwq/z8jIQHR0tDAHXf7tdGpqaigpKUFubi5a%0AtmwJDQ0NHDp0CKWlpbV6grG2tkZWVpYw7aO0tBSrV6+Gn58fjIyMoKmpicOHD0MqlVb523YuXrwI%0AqVSKnJwcPHv2DE2aNIFEIhEuqvJ+Z2pqKgwtLjsCRy4vLw9t2rRBcXExjh07Vif90tzcXJiacfbs%0A2QrT1IyNjYUpF2JT2ExNTXHz5k3hW4KCg4ORnZ2NAwcO4Pr167Czs8Ps2bORkpIiHGfg5QiSQ4cO%0AAXg5eunHH3+sVuzNmjWDnZ1dualOenp6kEqlyM7Ohkwmw7Rp06rUV3JzcxUe/zZt2gjHTD6apVGj%0ARnj06BFkMhkePHggjHxR9vF73frF9lPRPsj348GDB5BKpbh06ZLwPsif43Ho0CFhG+3bt0d2djYu%0AX74sjERQlStXruDZs2coKirCjRs3YGJiAgDC9OeLFy8Ko+0qo6j9FRQUYN26dTAzM4Obmxt0dXXL%0ATZ2uTfb29jA2Nsb69evLxZKUlPTaKY+DBw+Gr6+vMFpH1dd0OQsLC6GNHThwQBip99dff+H+/fvC%0A8+3MzMyq1V86deoknDMVnadqS9ljoqmpiR49eiA4OFjhKEKxfqWor3h5eWHevHnC6B6xdiYfGSuW%0AC125cgXx8fFCfiiVSlFaWgp9ff1Kz+ViueDrvGnOVFpaisDAQBgYGOCzzz5Dly5dyt1sVqfdKrp+%0AZmZmIiIiAh07dsSiRYuqNGLE0tJSmLIXFBSEkydPQltbWxjtLZ/eJHZNUBRH+/btcfHiRZSUlKCk%0ApASXLl1S6cP68/Ly8ODBAwwcOLBK/aZ58+aQSCSIj4+v8GUWYteEt4n8mF27dg0tW7YUzUkUUUUu%0AXV1lz3+FhYXIyspCmzZtoKenhzt37kAqlQqPMhFb9k2J3ZuWfbh/dXO6mrYtRdvR1dVVmHcroqur%0AK7wWACIjI2s8m0E+I6Mqfd/U1BSpqamQyWTIyspCVlYWACg8/5Ql1kYV5diqVJU8Rp53AsCFCxfq%0AJK53YuTRqFGjcOvWLYwePRoNGzZESUkJvL29cenSJYwbNw4mJib4/PPPERISgnnz5lW6roYNG2Lh%0AwoX4/PPPoaamhm7duqF79+4oKCiAn58fWrVqJTzo7Pjx4+jTp0+N4351eDAA4UGIr/L09MSSJUsQ%0AFxeHevXqQUNDA19//TXatGkDbW1tjB07Ft26dcPYsWOxdOnScg8XtrOzE74dC3g53HbGjBm4ePEi%0AHBwcYGRkhHXr1mHOnDmYPXs2WrZsCSMjIwAvCxqWlpYYP348SkpKMH/+/DcegnvgwIFyz2qRSCQY%0AMWKEMNezKrp27YpevXrByckJMpms0hE9cnp6erC2toaDgwMsLCzw+eefY8WKFdizZ4/SPumyt7eH%0Aq6srzp8/jzFjxkBPTw/fffed6PJaWlpYsmQJvLy84OrqCuBlknL69Gns378fmpqawhzYnj17wsnJ%0ACdHR0QgLC4OLiwvs7OzQp0+fWv1GDDU1NYSFhWHJkiVYt24d6tWrh969ewvD/52dnWFnZ4ePPvoI%0AX3/9dZXW+f7772P27Nm4c+cO5syZA4lEAj8/P8yfPx8aGhowNjbG//73Pzx9+hSurq6YOHFiuTYt%0A5+zsDFdXVxgbG8PFxQW+vr4YMmRIrQw3FuPt7Y2lS5dCIpFAV1dXeFh5ZQ4ePFjuIhUWFgZPT09M%0AnToV9erVQ4cOHWBoaAgTExP4+PgIU5+8vb2hp6eHK1euCA+b/eqrr/Dpp5+itLS0Rt/YMXny5ApT%0ADnx8fISviR48eLBoX5k4caLwmt69eyM0NLTC8Z8xYwa8vb0RHh6Otm3boqCgALq6uujdu7ewPnmi%0AoOzjJ7Z+ObH9jIyMxMyZM4WH3Mo/+XJ2dsb06dNhamqKtm3bAgCGDx+ORYsWISEhAePHj0d8fDx2%0A7doFBwcHWFtb48mTJ6Kjl+qKmZkZPD09kZ6ejrFjxwrTlOTTFAoKChASEoL09PRK1+Ps7Fyh/eno%0A6CA3NxeOjo5o2LAhrKysauWh52K8vb3h4OAAV1dX7NmzBwcOHIBEIsGKFSsqfd2QIUOwefNm/Oc/%0A/wEAODk51fo1vSpeve7PmjULa9euRWhoKOrXr4+AgAAUFhbCwsICgYGBuHHjBqysrNC2bdvXtuey%0A3N3d4eXlhe3bt0NTUxPLly9X2g2e/Jj06tULgwcPxuXLlxUWTEaOHKmwXwEo11eSk5ORlJSEwsJC%0AYZTtsmXLFLaznj17wt3dHRs2bFCYC1lZWeHChQsYPXo0JBIJbt26hYCAAGhpaVV6LhfLBSubhgu8%0Aec4kf3i3k5MTdHR0YGxsXO7GSqzdKjJhwgTMmTMHv/zyC9q1awfg5VTF5ORkHDx4EJqamnBwcCj3%0AGkV56axZs7BhZUXGbwAABm9JREFUwwbExMSgRYsWcHNzg46ODhYsWIDExEQhvsquCV999RUiIiJg%0AbGyMFy9eoHXr1nBycoKzszNkMhlGjx5d5w+uLbuvRUVFWLx4MTp16lTlftO/f39EREQID3uXq+ya%0AUJdePZZlH+Ogr6+P6dOnIzMzE15eXmjQoIHCnEQRVeTS1SWfHinvh4sWLYKWlhbmzp2LGTNmoHXr%0A1jA3N4e6urrosm9K7N607LoVXVMrU9W2NXXqVGEUz9ChQ0W3oyjvFns+qr+/P7766ithFJKTk1ON%0A35uq9n0LCwu0a9cOTk5OMDExEXLD4cOHVzj/lCXWRpcvXw5fX99yObYqubm5wdPTs9I8xsnJCb6+%0Avnjvvffq7Es9JLKajkkmIqVxdHREQEDAG4/iInrbXLx4EVpaWrCwsMD3338PmUymlG/fUqasrCzc%0AunULNjY2SE5ORkhISLmpHVUhk8nw2WefYenSpSrt52W/SbAs+Y2n/Kby307+jVjyIikpR3BwMFq1%0AaqXwRlmsX70tfYWI/t1+++03tG3bVviWsz59+ogW4IneVe/EyCOif5KAgABIpVKVfD0kkbLVq1cP%0AXl5e0NLSgpaWFgICAlQdUrXp6Ohgy5YtwmjN6o7wyszMhLu7O+zt7Xkz/Bbw9vZGRkaG6MNvqXZ8%0A8cUX0NLSEkbNvkpRv2JfIaK6IpPJMHPmTGhra8PAwAADBgxQdUhEbx2OPCIiIiIiIiIiIlHvxAOz%0AiYiIiIiIiIioZlg8IiIiIiIiIiIiUSweERERERERERGRKD4wm4iIiOj/279/P8LDw1FQUACpVIpm%0AzZph8uTJGDhwoNK2mZiYiC5duqB58+ZK2wYRERHRm2DxiIiIiAhAaGgooqOjERgYCCsrKwDAyZMn%0AMXfuXDx9+hQjRoxQynaDg4OxcuVKFo+IiIjorcVvWyMiIqJ33uPHj2Fra4vg4GDY2tqW+1tycjKa%0ANGkCHR0d+Pr6Ii0tDRKJBJ07d4a3tzd0dHTg4eGBhg0bYsmSJQCAhIQEfPPNNzhy5Aji4uKwZ88e%0AdO3aFYcPH0Zubi6mT58OZ2dnuLu7IzExEa1atcL06dORnZ2N27dvIycnB/r6+sjIyMCQIUMwadIk%0AAEBpaSn69u0Lf3//CnESERERKQufeURERETvvOTkZEgkEoUFGSsrK5iamsLHxwc6Ojr46aefEB8f%0Aj/z8fKxdu7ZK67948SIsLS2xf/9++Pn5YdWqVSguLkZwcDAAICgoCGPGjAEAHDt2DD4+PggICMDI%0AkSMRFxcnrOfs2bOQyWSwtrauhb0mIiIiqhoWj4iIiOidl5+fj2bNmon+vaSkBEePHsWkSZOgpqYG%0ADQ0NjBs3DkePHq3S+nV1dWFnZwcAsLS0RHFxMR49eqRw2bZt28LU1BQA8L///Q/p6en4448/AAAH%0ADhzAsGHDoK6uXp3dIyIiInojLB4RERHRO09PTw/Z2dkoLS1V+Pfc3FxIpVI0bdpU+F2TJk3w8OHD%0AKq1fV1dX+Le88COVShUu26RJE+HfjRs3hp2dHXbt2oWSkhL8/PPPSnv2EhEREZEYFo+IiIjonWdl%0AZQV1dXX8/PPPFf527NgxnD17FhoaGuVGC+Xk5MDAwAAAoKamVq4Y9Pjx41qLbdSoUUhISMDx48dh%0AZGSEDz74oNbWTURERFQVLB4RERHRO69Ro0aYM2cO/Pz8kJSUJPw+KSkJHh4e0NDQQP/+/REREQGZ%0ATIbi4mLExMRg4MCBAIAWLVogLS0NUqkUz549Q3x8fJW3rampifz8fNG/9+7dG/Xr14evry9HHRER%0AEZFKaKg6ACIiIqK3wcSJE2FgYICAgADk5eVBU1MTRkZGWLt2LXr16oVu3brBz88PgwcPBgD07NkT%0Abm5uAIAxY8bgxIkTsLOzQ+vWrWFvb4+wsLAqbXfYsGFwc3PDlClTFP5dTU0Nw4cPR1hYGIYOHVo7%0AO0tERERUDRKZTCZTdRBEREREJG7Hjh04cuQINm7cqOpQiIiI6B3EaWtEREREb7Hc3Fxs2rQJkydP%0AVnUoRERE9I5i8YiIiIjoLbVx40aMHDkSo0ePRo8ePVQdDhEREb2jOG2NiIiIiIiIiIhEceQRERER%0AERERERGJYvGIiIiIiIiIiIhEsXhERERERERERESiWDwiIiIiIiIiIiJRLB4REREREREREZEoFo+I%0AiIiIiIiIiEjU/wOHkIxAHP+ECgAAAABJRU5ErkJggg==">
            <a:extLst>
              <a:ext uri="{FF2B5EF4-FFF2-40B4-BE49-F238E27FC236}">
                <a16:creationId xmlns:a16="http://schemas.microsoft.com/office/drawing/2014/main" id="{39E4BC62-4306-47F5-8621-EFC0153578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978AE5-9B9A-4535-96B3-F3B561692E6A}"/>
              </a:ext>
            </a:extLst>
          </p:cNvPr>
          <p:cNvSpPr>
            <a:spLocks noGrp="1"/>
          </p:cNvSpPr>
          <p:nvPr>
            <p:ph type="title"/>
          </p:nvPr>
        </p:nvSpPr>
        <p:spPr>
          <a:xfrm>
            <a:off x="8210623" y="1447800"/>
            <a:ext cx="3333676" cy="4712226"/>
          </a:xfrm>
        </p:spPr>
        <p:txBody>
          <a:bodyPr vert="horz" lIns="91440" tIns="45720" rIns="91440" bIns="45720" rtlCol="0" anchor="t">
            <a:normAutofit fontScale="90000"/>
          </a:bodyPr>
          <a:lstStyle/>
          <a:p>
            <a:pPr>
              <a:lnSpc>
                <a:spcPct val="90000"/>
              </a:lnSpc>
            </a:pPr>
            <a:r>
              <a:rPr lang="en-US" sz="2500" b="1" u="sng" dirty="0"/>
              <a:t>Linear Regression</a:t>
            </a:r>
            <a:br>
              <a:rPr lang="en-US" sz="1800" u="sng" dirty="0"/>
            </a:br>
            <a:br>
              <a:rPr lang="en-US" sz="1800" dirty="0"/>
            </a:br>
            <a:r>
              <a:rPr lang="en-US" sz="1800" dirty="0"/>
              <a:t>We performed a linear regression on the funded amount and the loan amount to determine if there was anything that we could conclude. </a:t>
            </a:r>
            <a:br>
              <a:rPr lang="en-US" sz="1800" dirty="0"/>
            </a:br>
            <a:br>
              <a:rPr lang="en-US" sz="1800" dirty="0"/>
            </a:br>
            <a:r>
              <a:rPr lang="en-US" sz="1800" dirty="0"/>
              <a:t>After our analysis, we determined that the funded amount rarely differs from the loan amount on Kiva. This could be due to the nature of these requested loans and that it’s crowd sourced. </a:t>
            </a:r>
            <a:br>
              <a:rPr lang="en-US" sz="1800" dirty="0"/>
            </a:br>
            <a:br>
              <a:rPr lang="en-US" sz="1800" dirty="0"/>
            </a:br>
            <a:r>
              <a:rPr lang="en-US" sz="1800" dirty="0"/>
              <a:t>The Funded Statuses in the graph are as </a:t>
            </a:r>
            <a:r>
              <a:rPr lang="en-US" sz="1800"/>
              <a:t>follows:</a:t>
            </a:r>
            <a:br>
              <a:rPr lang="en-US" sz="1800"/>
            </a:br>
            <a:r>
              <a:rPr lang="en-US" sz="1800"/>
              <a:t>Expired = 0</a:t>
            </a:r>
            <a:br>
              <a:rPr lang="en-US" sz="1800"/>
            </a:br>
            <a:r>
              <a:rPr lang="en-US" sz="1800"/>
              <a:t>Fundraising = 1</a:t>
            </a:r>
            <a:br>
              <a:rPr lang="en-US" sz="1800"/>
            </a:br>
            <a:r>
              <a:rPr lang="en-US" sz="1800"/>
              <a:t>Funded = 2</a:t>
            </a:r>
            <a:endParaRPr lang="en-US" sz="1800" u="sng" dirty="0"/>
          </a:p>
        </p:txBody>
      </p:sp>
      <p:pic>
        <p:nvPicPr>
          <p:cNvPr id="3" name="Picture 2">
            <a:extLst>
              <a:ext uri="{FF2B5EF4-FFF2-40B4-BE49-F238E27FC236}">
                <a16:creationId xmlns:a16="http://schemas.microsoft.com/office/drawing/2014/main" id="{591BEBA0-D82E-4293-AC05-C3B3B9229762}"/>
              </a:ext>
            </a:extLst>
          </p:cNvPr>
          <p:cNvPicPr>
            <a:picLocks noChangeAspect="1"/>
          </p:cNvPicPr>
          <p:nvPr/>
        </p:nvPicPr>
        <p:blipFill>
          <a:blip r:embed="rId9"/>
          <a:stretch>
            <a:fillRect/>
          </a:stretch>
        </p:blipFill>
        <p:spPr>
          <a:xfrm>
            <a:off x="4497829" y="758562"/>
            <a:ext cx="2828925" cy="2114550"/>
          </a:xfrm>
          <a:prstGeom prst="rect">
            <a:avLst/>
          </a:prstGeom>
        </p:spPr>
      </p:pic>
    </p:spTree>
    <p:extLst>
      <p:ext uri="{BB962C8B-B14F-4D97-AF65-F5344CB8AC3E}">
        <p14:creationId xmlns:p14="http://schemas.microsoft.com/office/powerpoint/2010/main" val="1083527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1728</TotalTime>
  <Words>302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Kiva Loans</vt:lpstr>
      <vt:lpstr>Table of Contents</vt:lpstr>
      <vt:lpstr>Introduction - Project Description &amp; Team Members</vt:lpstr>
      <vt:lpstr>Tools &amp; Data </vt:lpstr>
      <vt:lpstr>Global Analysis  The top three countries that request loans and consequently have the largest loan amounts is Philippines, Kenya, and El Salvador.  </vt:lpstr>
      <vt:lpstr>Population Adjustment  Adjusting for the population size of 2018, we see that Samoa is the country with most loans given their population. Samoa is followed by El Salvador and Armenia.</vt:lpstr>
      <vt:lpstr>Sector Analysis  From our global analysis, we see that agriculture, food, and retail rank amongst the highest in terms of the sectors supported through these non-profit loans.   We’ll compare the global analysis to those of the top three countries that have Kiva Loans to see if that trend is consistent across the top three countries.</vt:lpstr>
      <vt:lpstr>Gender Analysis  From our global analysis, we see that females outnumber males when requesting these non-profit loans.   We’ll look at other countries to determine if trend is consistent.</vt:lpstr>
      <vt:lpstr>Linear Regression  We performed a linear regression on the funded amount and the loan amount to determine if there was anything that we could conclude.   After our analysis, we determined that the funded amount rarely differs from the loan amount on Kiva. This could be due to the nature of these requested loans and that it’s crowd sourced.   The Funded Statuses in the graph are as follows: Expired = 0 Fundraising = 1 Funded = 2</vt:lpstr>
      <vt:lpstr>Philippines Analysis</vt:lpstr>
      <vt:lpstr>Kenya Analysis</vt:lpstr>
      <vt:lpstr>El Salvador Analysis</vt:lpstr>
      <vt:lpstr>Conclusion &amp; 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Kiva Loan Analysis</dc:title>
  <dc:creator>Zhu, Gang Ping M.</dc:creator>
  <cp:lastModifiedBy>Zhu, Gang Ping M.</cp:lastModifiedBy>
  <cp:revision>20</cp:revision>
  <dcterms:created xsi:type="dcterms:W3CDTF">2018-03-19T03:05:39Z</dcterms:created>
  <dcterms:modified xsi:type="dcterms:W3CDTF">2018-05-06T22:13:15Z</dcterms:modified>
</cp:coreProperties>
</file>