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87" r:id="rId4"/>
    <p:sldId id="288" r:id="rId5"/>
    <p:sldId id="282" r:id="rId6"/>
    <p:sldId id="284" r:id="rId7"/>
    <p:sldId id="285" r:id="rId8"/>
    <p:sldId id="262" r:id="rId9"/>
    <p:sldId id="286" r:id="rId10"/>
    <p:sldId id="258" r:id="rId11"/>
    <p:sldId id="260" r:id="rId12"/>
    <p:sldId id="259" r:id="rId13"/>
    <p:sldId id="261" r:id="rId14"/>
    <p:sldId id="289"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B378B4-B9B4-4042-AEEC-DD5DECCFD8C9}">
          <p14:sldIdLst>
            <p14:sldId id="256"/>
            <p14:sldId id="257"/>
            <p14:sldId id="287"/>
            <p14:sldId id="288"/>
            <p14:sldId id="282"/>
            <p14:sldId id="284"/>
            <p14:sldId id="285"/>
            <p14:sldId id="262"/>
            <p14:sldId id="286"/>
            <p14:sldId id="258"/>
            <p14:sldId id="260"/>
            <p14:sldId id="259"/>
            <p14:sldId id="261"/>
            <p14:sldId id="289"/>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 Liu" initials="SL" lastIdx="1" clrIdx="0">
    <p:extLst/>
  </p:cmAuthor>
  <p:cmAuthor id="2" name="Su Liu" initials="SL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76"/>
    <p:restoredTop sz="94631"/>
  </p:normalViewPr>
  <p:slideViewPr>
    <p:cSldViewPr snapToGrid="0" snapToObjects="1">
      <p:cViewPr varScale="1">
        <p:scale>
          <a:sx n="102" d="100"/>
          <a:sy n="102" d="100"/>
        </p:scale>
        <p:origin x="128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 Gang Ping M." userId="811b2305-2b17-414a-a397-001d9e1fdb5e" providerId="ADAL" clId="{33435034-C283-44D7-A91A-94DDDD94CF01}"/>
    <pc:docChg chg="undo custSel addSld modSld">
      <pc:chgData name="Zhu, Gang Ping M." userId="811b2305-2b17-414a-a397-001d9e1fdb5e" providerId="ADAL" clId="{33435034-C283-44D7-A91A-94DDDD94CF01}" dt="2018-12-04T15:26:28.956" v="2326" actId="20577"/>
      <pc:docMkLst>
        <pc:docMk/>
      </pc:docMkLst>
      <pc:sldChg chg="modSp">
        <pc:chgData name="Zhu, Gang Ping M." userId="811b2305-2b17-414a-a397-001d9e1fdb5e" providerId="ADAL" clId="{33435034-C283-44D7-A91A-94DDDD94CF01}" dt="2018-12-04T09:55:33.026" v="31" actId="20577"/>
        <pc:sldMkLst>
          <pc:docMk/>
          <pc:sldMk cId="1124072702" sldId="257"/>
        </pc:sldMkLst>
        <pc:spChg chg="mod">
          <ac:chgData name="Zhu, Gang Ping M." userId="811b2305-2b17-414a-a397-001d9e1fdb5e" providerId="ADAL" clId="{33435034-C283-44D7-A91A-94DDDD94CF01}" dt="2018-12-04T09:55:33.026" v="31" actId="20577"/>
          <ac:spMkLst>
            <pc:docMk/>
            <pc:sldMk cId="1124072702" sldId="257"/>
            <ac:spMk id="3" creationId="{00000000-0000-0000-0000-000000000000}"/>
          </ac:spMkLst>
        </pc:spChg>
      </pc:sldChg>
      <pc:sldChg chg="modSp">
        <pc:chgData name="Zhu, Gang Ping M." userId="811b2305-2b17-414a-a397-001d9e1fdb5e" providerId="ADAL" clId="{33435034-C283-44D7-A91A-94DDDD94CF01}" dt="2018-12-04T15:09:37.593" v="1792" actId="1076"/>
        <pc:sldMkLst>
          <pc:docMk/>
          <pc:sldMk cId="1684615183" sldId="258"/>
        </pc:sldMkLst>
        <pc:spChg chg="mod">
          <ac:chgData name="Zhu, Gang Ping M." userId="811b2305-2b17-414a-a397-001d9e1fdb5e" providerId="ADAL" clId="{33435034-C283-44D7-A91A-94DDDD94CF01}" dt="2018-12-04T15:07:40.639" v="1699" actId="108"/>
          <ac:spMkLst>
            <pc:docMk/>
            <pc:sldMk cId="1684615183" sldId="258"/>
            <ac:spMk id="2" creationId="{12D6870E-BE56-4E34-8628-75349219F4D3}"/>
          </ac:spMkLst>
        </pc:spChg>
        <pc:spChg chg="mod">
          <ac:chgData name="Zhu, Gang Ping M." userId="811b2305-2b17-414a-a397-001d9e1fdb5e" providerId="ADAL" clId="{33435034-C283-44D7-A91A-94DDDD94CF01}" dt="2018-12-04T15:09:33.873" v="1791" actId="1036"/>
          <ac:spMkLst>
            <pc:docMk/>
            <pc:sldMk cId="1684615183" sldId="258"/>
            <ac:spMk id="3" creationId="{9070C6A0-D478-4835-B703-1008C4D85080}"/>
          </ac:spMkLst>
        </pc:spChg>
        <pc:graphicFrameChg chg="mod">
          <ac:chgData name="Zhu, Gang Ping M." userId="811b2305-2b17-414a-a397-001d9e1fdb5e" providerId="ADAL" clId="{33435034-C283-44D7-A91A-94DDDD94CF01}" dt="2018-12-04T15:09:37.593" v="1792" actId="1076"/>
          <ac:graphicFrameMkLst>
            <pc:docMk/>
            <pc:sldMk cId="1684615183" sldId="258"/>
            <ac:graphicFrameMk id="4" creationId="{D72AC02B-B9BF-4A2C-B00C-3845035D88A0}"/>
          </ac:graphicFrameMkLst>
        </pc:graphicFrameChg>
      </pc:sldChg>
      <pc:sldChg chg="modSp">
        <pc:chgData name="Zhu, Gang Ping M." userId="811b2305-2b17-414a-a397-001d9e1fdb5e" providerId="ADAL" clId="{33435034-C283-44D7-A91A-94DDDD94CF01}" dt="2018-12-04T15:08:50.830" v="1750" actId="1076"/>
        <pc:sldMkLst>
          <pc:docMk/>
          <pc:sldMk cId="2256729681" sldId="259"/>
        </pc:sldMkLst>
        <pc:spChg chg="mod">
          <ac:chgData name="Zhu, Gang Ping M." userId="811b2305-2b17-414a-a397-001d9e1fdb5e" providerId="ADAL" clId="{33435034-C283-44D7-A91A-94DDDD94CF01}" dt="2018-12-04T15:07:51.310" v="1713" actId="1036"/>
          <ac:spMkLst>
            <pc:docMk/>
            <pc:sldMk cId="2256729681" sldId="259"/>
            <ac:spMk id="2" creationId="{12D6870E-BE56-4E34-8628-75349219F4D3}"/>
          </ac:spMkLst>
        </pc:spChg>
        <pc:spChg chg="mod">
          <ac:chgData name="Zhu, Gang Ping M." userId="811b2305-2b17-414a-a397-001d9e1fdb5e" providerId="ADAL" clId="{33435034-C283-44D7-A91A-94DDDD94CF01}" dt="2018-12-04T15:08:45.403" v="1749" actId="242"/>
          <ac:spMkLst>
            <pc:docMk/>
            <pc:sldMk cId="2256729681" sldId="259"/>
            <ac:spMk id="3" creationId="{9070C6A0-D478-4835-B703-1008C4D85080}"/>
          </ac:spMkLst>
        </pc:spChg>
        <pc:graphicFrameChg chg="mod">
          <ac:chgData name="Zhu, Gang Ping M." userId="811b2305-2b17-414a-a397-001d9e1fdb5e" providerId="ADAL" clId="{33435034-C283-44D7-A91A-94DDDD94CF01}" dt="2018-12-04T15:08:50.830" v="1750" actId="1076"/>
          <ac:graphicFrameMkLst>
            <pc:docMk/>
            <pc:sldMk cId="2256729681" sldId="259"/>
            <ac:graphicFrameMk id="6" creationId="{99D8C153-8373-4E52-8A15-6D089EE850D1}"/>
          </ac:graphicFrameMkLst>
        </pc:graphicFrameChg>
      </pc:sldChg>
      <pc:sldChg chg="modSp">
        <pc:chgData name="Zhu, Gang Ping M." userId="811b2305-2b17-414a-a397-001d9e1fdb5e" providerId="ADAL" clId="{33435034-C283-44D7-A91A-94DDDD94CF01}" dt="2018-12-04T15:09:14.708" v="1756" actId="1076"/>
        <pc:sldMkLst>
          <pc:docMk/>
          <pc:sldMk cId="3975007339" sldId="260"/>
        </pc:sldMkLst>
        <pc:spChg chg="mod">
          <ac:chgData name="Zhu, Gang Ping M." userId="811b2305-2b17-414a-a397-001d9e1fdb5e" providerId="ADAL" clId="{33435034-C283-44D7-A91A-94DDDD94CF01}" dt="2018-12-04T15:07:44.195" v="1700" actId="108"/>
          <ac:spMkLst>
            <pc:docMk/>
            <pc:sldMk cId="3975007339" sldId="260"/>
            <ac:spMk id="2" creationId="{12D6870E-BE56-4E34-8628-75349219F4D3}"/>
          </ac:spMkLst>
        </pc:spChg>
        <pc:spChg chg="mod">
          <ac:chgData name="Zhu, Gang Ping M." userId="811b2305-2b17-414a-a397-001d9e1fdb5e" providerId="ADAL" clId="{33435034-C283-44D7-A91A-94DDDD94CF01}" dt="2018-12-04T15:09:04.225" v="1752" actId="242"/>
          <ac:spMkLst>
            <pc:docMk/>
            <pc:sldMk cId="3975007339" sldId="260"/>
            <ac:spMk id="3" creationId="{9070C6A0-D478-4835-B703-1008C4D85080}"/>
          </ac:spMkLst>
        </pc:spChg>
        <pc:picChg chg="mod">
          <ac:chgData name="Zhu, Gang Ping M." userId="811b2305-2b17-414a-a397-001d9e1fdb5e" providerId="ADAL" clId="{33435034-C283-44D7-A91A-94DDDD94CF01}" dt="2018-12-04T15:09:13.458" v="1754" actId="1076"/>
          <ac:picMkLst>
            <pc:docMk/>
            <pc:sldMk cId="3975007339" sldId="260"/>
            <ac:picMk id="4" creationId="{4A7CDC8F-0026-4055-8B3C-03E2A186D6D6}"/>
          </ac:picMkLst>
        </pc:picChg>
        <pc:picChg chg="mod">
          <ac:chgData name="Zhu, Gang Ping M." userId="811b2305-2b17-414a-a397-001d9e1fdb5e" providerId="ADAL" clId="{33435034-C283-44D7-A91A-94DDDD94CF01}" dt="2018-12-04T15:09:14.708" v="1756" actId="1076"/>
          <ac:picMkLst>
            <pc:docMk/>
            <pc:sldMk cId="3975007339" sldId="260"/>
            <ac:picMk id="5" creationId="{55722780-0A8E-49F7-B804-469D441F6ED5}"/>
          </ac:picMkLst>
        </pc:picChg>
      </pc:sldChg>
      <pc:sldChg chg="modSp">
        <pc:chgData name="Zhu, Gang Ping M." userId="811b2305-2b17-414a-a397-001d9e1fdb5e" providerId="ADAL" clId="{33435034-C283-44D7-A91A-94DDDD94CF01}" dt="2018-12-04T15:08:09" v="1748" actId="1036"/>
        <pc:sldMkLst>
          <pc:docMk/>
          <pc:sldMk cId="434218388" sldId="261"/>
        </pc:sldMkLst>
        <pc:spChg chg="mod">
          <ac:chgData name="Zhu, Gang Ping M." userId="811b2305-2b17-414a-a397-001d9e1fdb5e" providerId="ADAL" clId="{33435034-C283-44D7-A91A-94DDDD94CF01}" dt="2018-12-04T15:07:56.390" v="1714" actId="108"/>
          <ac:spMkLst>
            <pc:docMk/>
            <pc:sldMk cId="434218388" sldId="261"/>
            <ac:spMk id="2" creationId="{12D6870E-BE56-4E34-8628-75349219F4D3}"/>
          </ac:spMkLst>
        </pc:spChg>
        <pc:graphicFrameChg chg="mod">
          <ac:chgData name="Zhu, Gang Ping M." userId="811b2305-2b17-414a-a397-001d9e1fdb5e" providerId="ADAL" clId="{33435034-C283-44D7-A91A-94DDDD94CF01}" dt="2018-12-04T15:08:09" v="1748" actId="1036"/>
          <ac:graphicFrameMkLst>
            <pc:docMk/>
            <pc:sldMk cId="434218388" sldId="261"/>
            <ac:graphicFrameMk id="8" creationId="{8B04C5FA-D832-4DAA-9975-BE8ECDB40033}"/>
          </ac:graphicFrameMkLst>
        </pc:graphicFrameChg>
        <pc:picChg chg="mod">
          <ac:chgData name="Zhu, Gang Ping M." userId="811b2305-2b17-414a-a397-001d9e1fdb5e" providerId="ADAL" clId="{33435034-C283-44D7-A91A-94DDDD94CF01}" dt="2018-12-04T15:08:05.154" v="1727" actId="1035"/>
          <ac:picMkLst>
            <pc:docMk/>
            <pc:sldMk cId="434218388" sldId="261"/>
            <ac:picMk id="5" creationId="{30E38139-59E1-4590-AA43-EA2064C6D10F}"/>
          </ac:picMkLst>
        </pc:picChg>
      </pc:sldChg>
      <pc:sldChg chg="modSp">
        <pc:chgData name="Zhu, Gang Ping M." userId="811b2305-2b17-414a-a397-001d9e1fdb5e" providerId="ADAL" clId="{33435034-C283-44D7-A91A-94DDDD94CF01}" dt="2018-12-04T15:07:34.868" v="1697" actId="108"/>
        <pc:sldMkLst>
          <pc:docMk/>
          <pc:sldMk cId="1341706151" sldId="262"/>
        </pc:sldMkLst>
        <pc:spChg chg="mod">
          <ac:chgData name="Zhu, Gang Ping M." userId="811b2305-2b17-414a-a397-001d9e1fdb5e" providerId="ADAL" clId="{33435034-C283-44D7-A91A-94DDDD94CF01}" dt="2018-12-04T15:07:34.868" v="1697" actId="108"/>
          <ac:spMkLst>
            <pc:docMk/>
            <pc:sldMk cId="1341706151" sldId="262"/>
            <ac:spMk id="2" creationId="{12D6870E-BE56-4E34-8628-75349219F4D3}"/>
          </ac:spMkLst>
        </pc:spChg>
        <pc:spChg chg="mod">
          <ac:chgData name="Zhu, Gang Ping M." userId="811b2305-2b17-414a-a397-001d9e1fdb5e" providerId="ADAL" clId="{33435034-C283-44D7-A91A-94DDDD94CF01}" dt="2018-12-04T15:07:05.499" v="1695" actId="1037"/>
          <ac:spMkLst>
            <pc:docMk/>
            <pc:sldMk cId="1341706151" sldId="262"/>
            <ac:spMk id="3" creationId="{9070C6A0-D478-4835-B703-1008C4D85080}"/>
          </ac:spMkLst>
        </pc:spChg>
      </pc:sldChg>
      <pc:sldChg chg="modSp">
        <pc:chgData name="Zhu, Gang Ping M." userId="811b2305-2b17-414a-a397-001d9e1fdb5e" providerId="ADAL" clId="{33435034-C283-44D7-A91A-94DDDD94CF01}" dt="2018-12-04T15:07:38.085" v="1698" actId="108"/>
        <pc:sldMkLst>
          <pc:docMk/>
          <pc:sldMk cId="2888397083" sldId="286"/>
        </pc:sldMkLst>
        <pc:spChg chg="mod">
          <ac:chgData name="Zhu, Gang Ping M." userId="811b2305-2b17-414a-a397-001d9e1fdb5e" providerId="ADAL" clId="{33435034-C283-44D7-A91A-94DDDD94CF01}" dt="2018-12-04T15:07:38.085" v="1698" actId="108"/>
          <ac:spMkLst>
            <pc:docMk/>
            <pc:sldMk cId="2888397083" sldId="286"/>
            <ac:spMk id="2" creationId="{12D6870E-BE56-4E34-8628-75349219F4D3}"/>
          </ac:spMkLst>
        </pc:spChg>
      </pc:sldChg>
      <pc:sldChg chg="addSp delSp modSp add">
        <pc:chgData name="Zhu, Gang Ping M." userId="811b2305-2b17-414a-a397-001d9e1fdb5e" providerId="ADAL" clId="{33435034-C283-44D7-A91A-94DDDD94CF01}" dt="2018-12-04T13:02:47.757" v="1118" actId="20577"/>
        <pc:sldMkLst>
          <pc:docMk/>
          <pc:sldMk cId="1204813478" sldId="287"/>
        </pc:sldMkLst>
        <pc:spChg chg="mod">
          <ac:chgData name="Zhu, Gang Ping M." userId="811b2305-2b17-414a-a397-001d9e1fdb5e" providerId="ADAL" clId="{33435034-C283-44D7-A91A-94DDDD94CF01}" dt="2018-12-04T13:02:47.757" v="1118" actId="20577"/>
          <ac:spMkLst>
            <pc:docMk/>
            <pc:sldMk cId="1204813478" sldId="287"/>
            <ac:spMk id="2" creationId="{00000000-0000-0000-0000-000000000000}"/>
          </ac:spMkLst>
        </pc:spChg>
        <pc:spChg chg="add del mod">
          <ac:chgData name="Zhu, Gang Ping M." userId="811b2305-2b17-414a-a397-001d9e1fdb5e" providerId="ADAL" clId="{33435034-C283-44D7-A91A-94DDDD94CF01}" dt="2018-12-04T11:09:17.561" v="1116" actId="20577"/>
          <ac:spMkLst>
            <pc:docMk/>
            <pc:sldMk cId="1204813478" sldId="287"/>
            <ac:spMk id="3" creationId="{00000000-0000-0000-0000-000000000000}"/>
          </ac:spMkLst>
        </pc:spChg>
        <pc:graphicFrameChg chg="add del mod">
          <ac:chgData name="Zhu, Gang Ping M." userId="811b2305-2b17-414a-a397-001d9e1fdb5e" providerId="ADAL" clId="{33435034-C283-44D7-A91A-94DDDD94CF01}" dt="2018-12-04T10:12:56.261" v="49" actId="1032"/>
          <ac:graphicFrameMkLst>
            <pc:docMk/>
            <pc:sldMk cId="1204813478" sldId="287"/>
            <ac:graphicFrameMk id="4" creationId="{4540192E-796B-49D9-867F-226CAFED543F}"/>
          </ac:graphicFrameMkLst>
        </pc:graphicFrameChg>
        <pc:picChg chg="add mod">
          <ac:chgData name="Zhu, Gang Ping M." userId="811b2305-2b17-414a-a397-001d9e1fdb5e" providerId="ADAL" clId="{33435034-C283-44D7-A91A-94DDDD94CF01}" dt="2018-12-04T11:06:40.105" v="913" actId="1076"/>
          <ac:picMkLst>
            <pc:docMk/>
            <pc:sldMk cId="1204813478" sldId="287"/>
            <ac:picMk id="5" creationId="{3D8FFF2E-96DA-4DA6-A288-19925788407D}"/>
          </ac:picMkLst>
        </pc:picChg>
      </pc:sldChg>
      <pc:sldChg chg="modSp add">
        <pc:chgData name="Zhu, Gang Ping M." userId="811b2305-2b17-414a-a397-001d9e1fdb5e" providerId="ADAL" clId="{33435034-C283-44D7-A91A-94DDDD94CF01}" dt="2018-12-04T15:01:20.255" v="1689" actId="20577"/>
        <pc:sldMkLst>
          <pc:docMk/>
          <pc:sldMk cId="2975094821" sldId="288"/>
        </pc:sldMkLst>
        <pc:spChg chg="mod">
          <ac:chgData name="Zhu, Gang Ping M." userId="811b2305-2b17-414a-a397-001d9e1fdb5e" providerId="ADAL" clId="{33435034-C283-44D7-A91A-94DDDD94CF01}" dt="2018-12-04T13:02:59.017" v="1131" actId="20577"/>
          <ac:spMkLst>
            <pc:docMk/>
            <pc:sldMk cId="2975094821" sldId="288"/>
            <ac:spMk id="2" creationId="{00000000-0000-0000-0000-000000000000}"/>
          </ac:spMkLst>
        </pc:spChg>
        <pc:spChg chg="mod">
          <ac:chgData name="Zhu, Gang Ping M." userId="811b2305-2b17-414a-a397-001d9e1fdb5e" providerId="ADAL" clId="{33435034-C283-44D7-A91A-94DDDD94CF01}" dt="2018-12-04T15:01:20.255" v="1689" actId="20577"/>
          <ac:spMkLst>
            <pc:docMk/>
            <pc:sldMk cId="2975094821" sldId="288"/>
            <ac:spMk id="3" creationId="{00000000-0000-0000-0000-000000000000}"/>
          </ac:spMkLst>
        </pc:spChg>
      </pc:sldChg>
      <pc:sldChg chg="addSp delSp modSp add">
        <pc:chgData name="Zhu, Gang Ping M." userId="811b2305-2b17-414a-a397-001d9e1fdb5e" providerId="ADAL" clId="{33435034-C283-44D7-A91A-94DDDD94CF01}" dt="2018-12-04T15:26:28.956" v="2326" actId="20577"/>
        <pc:sldMkLst>
          <pc:docMk/>
          <pc:sldMk cId="923307927" sldId="289"/>
        </pc:sldMkLst>
        <pc:spChg chg="mod">
          <ac:chgData name="Zhu, Gang Ping M." userId="811b2305-2b17-414a-a397-001d9e1fdb5e" providerId="ADAL" clId="{33435034-C283-44D7-A91A-94DDDD94CF01}" dt="2018-12-04T15:10:42.108" v="1848" actId="6549"/>
          <ac:spMkLst>
            <pc:docMk/>
            <pc:sldMk cId="923307927" sldId="289"/>
            <ac:spMk id="2" creationId="{12D6870E-BE56-4E34-8628-75349219F4D3}"/>
          </ac:spMkLst>
        </pc:spChg>
        <pc:spChg chg="mod">
          <ac:chgData name="Zhu, Gang Ping M." userId="811b2305-2b17-414a-a397-001d9e1fdb5e" providerId="ADAL" clId="{33435034-C283-44D7-A91A-94DDDD94CF01}" dt="2018-12-04T15:26:28.956" v="2326" actId="20577"/>
          <ac:spMkLst>
            <pc:docMk/>
            <pc:sldMk cId="923307927" sldId="289"/>
            <ac:spMk id="3" creationId="{9070C6A0-D478-4835-B703-1008C4D85080}"/>
          </ac:spMkLst>
        </pc:spChg>
        <pc:spChg chg="add del">
          <ac:chgData name="Zhu, Gang Ping M." userId="811b2305-2b17-414a-a397-001d9e1fdb5e" providerId="ADAL" clId="{33435034-C283-44D7-A91A-94DDDD94CF01}" dt="2018-12-04T15:15:15.265" v="1867"/>
          <ac:spMkLst>
            <pc:docMk/>
            <pc:sldMk cId="923307927" sldId="289"/>
            <ac:spMk id="4" creationId="{2851DF6E-5B0F-4FE2-8F46-16ABC4EDAE6F}"/>
          </ac:spMkLst>
        </pc:spChg>
        <pc:graphicFrameChg chg="del">
          <ac:chgData name="Zhu, Gang Ping M." userId="811b2305-2b17-414a-a397-001d9e1fdb5e" providerId="ADAL" clId="{33435034-C283-44D7-A91A-94DDDD94CF01}" dt="2018-12-04T15:10:48.544" v="1850" actId="478"/>
          <ac:graphicFrameMkLst>
            <pc:docMk/>
            <pc:sldMk cId="923307927" sldId="289"/>
            <ac:graphicFrameMk id="8" creationId="{8B04C5FA-D832-4DAA-9975-BE8ECDB40033}"/>
          </ac:graphicFrameMkLst>
        </pc:graphicFrameChg>
        <pc:picChg chg="del">
          <ac:chgData name="Zhu, Gang Ping M." userId="811b2305-2b17-414a-a397-001d9e1fdb5e" providerId="ADAL" clId="{33435034-C283-44D7-A91A-94DDDD94CF01}" dt="2018-12-04T15:10:47.116" v="1849" actId="478"/>
          <ac:picMkLst>
            <pc:docMk/>
            <pc:sldMk cId="923307927" sldId="289"/>
            <ac:picMk id="5" creationId="{30E38139-59E1-4590-AA43-EA2064C6D10F}"/>
          </ac:picMkLst>
        </pc:picChg>
        <pc:picChg chg="add mod">
          <ac:chgData name="Zhu, Gang Ping M." userId="811b2305-2b17-414a-a397-001d9e1fdb5e" providerId="ADAL" clId="{33435034-C283-44D7-A91A-94DDDD94CF01}" dt="2018-12-04T15:23:24.922" v="2131" actId="14100"/>
          <ac:picMkLst>
            <pc:docMk/>
            <pc:sldMk cId="923307927" sldId="289"/>
            <ac:picMk id="7" creationId="{6A782D3A-6DB1-43A3-B532-5F8A196FCE04}"/>
          </ac:picMkLst>
        </pc:picChg>
        <pc:picChg chg="add mod">
          <ac:chgData name="Zhu, Gang Ping M." userId="811b2305-2b17-414a-a397-001d9e1fdb5e" providerId="ADAL" clId="{33435034-C283-44D7-A91A-94DDDD94CF01}" dt="2018-12-04T15:23:37.196" v="2134" actId="14100"/>
          <ac:picMkLst>
            <pc:docMk/>
            <pc:sldMk cId="923307927" sldId="289"/>
            <ac:picMk id="10" creationId="{85B05CD6-7FB9-4E92-93A6-2DF82AB4C61A}"/>
          </ac:picMkLst>
        </pc:picChg>
        <pc:picChg chg="add mod">
          <ac:chgData name="Zhu, Gang Ping M." userId="811b2305-2b17-414a-a397-001d9e1fdb5e" providerId="ADAL" clId="{33435034-C283-44D7-A91A-94DDDD94CF01}" dt="2018-12-04T15:25:22.069" v="2211" actId="1035"/>
          <ac:picMkLst>
            <pc:docMk/>
            <pc:sldMk cId="923307927" sldId="289"/>
            <ac:picMk id="12" creationId="{7D1DA670-4966-4FBA-BEB8-35B9CF9739FF}"/>
          </ac:picMkLst>
        </pc:picChg>
        <pc:picChg chg="add mod">
          <ac:chgData name="Zhu, Gang Ping M." userId="811b2305-2b17-414a-a397-001d9e1fdb5e" providerId="ADAL" clId="{33435034-C283-44D7-A91A-94DDDD94CF01}" dt="2018-12-04T15:25:21.089" v="2207" actId="1035"/>
          <ac:picMkLst>
            <pc:docMk/>
            <pc:sldMk cId="923307927" sldId="289"/>
            <ac:picMk id="14" creationId="{78F903CE-DBF5-44DA-BDD0-DA09BEAB8A86}"/>
          </ac:picMkLst>
        </pc:pic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07C10-165D-AD47-8BEC-DCA0C9FF0EE2}"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D7A01-000F-B54E-B37F-1E93E7D61E93}" type="slidenum">
              <a:rPr lang="en-US" smtClean="0"/>
              <a:t>‹#›</a:t>
            </a:fld>
            <a:endParaRPr lang="en-US"/>
          </a:p>
        </p:txBody>
      </p:sp>
    </p:spTree>
    <p:extLst>
      <p:ext uri="{BB962C8B-B14F-4D97-AF65-F5344CB8AC3E}">
        <p14:creationId xmlns:p14="http://schemas.microsoft.com/office/powerpoint/2010/main" val="30270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12/4/2018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12/4/2018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aii.com/sentimentsurvey" TargetMode="External"/><Relationship Id="rId2" Type="http://schemas.openxmlformats.org/officeDocument/2006/relationships/hyperlink" Target="https://coinmarketcap.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_Worksheet.xlsx"/><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88" y="1148653"/>
            <a:ext cx="10993549" cy="1937922"/>
          </a:xfrm>
        </p:spPr>
        <p:txBody>
          <a:bodyPr>
            <a:noAutofit/>
          </a:bodyPr>
          <a:lstStyle/>
          <a:p>
            <a:r>
              <a:rPr lang="en-US" sz="4000" cap="none" dirty="0"/>
              <a:t>Model Market Irrationality with Bitcoin and Other Cryptocurrencies</a:t>
            </a:r>
            <a:br>
              <a:rPr lang="en-US" sz="4000" cap="none" dirty="0"/>
            </a:br>
            <a:br>
              <a:rPr lang="en-US" sz="4000" cap="none" dirty="0"/>
            </a:br>
            <a:r>
              <a:rPr lang="en-US" sz="4000" cap="none" dirty="0"/>
              <a:t>Final Presentation</a:t>
            </a:r>
          </a:p>
        </p:txBody>
      </p:sp>
      <p:sp>
        <p:nvSpPr>
          <p:cNvPr id="3" name="Subtitle 2"/>
          <p:cNvSpPr>
            <a:spLocks noGrp="1"/>
          </p:cNvSpPr>
          <p:nvPr>
            <p:ph type="subTitle" idx="1"/>
          </p:nvPr>
        </p:nvSpPr>
        <p:spPr>
          <a:xfrm>
            <a:off x="581191" y="3266409"/>
            <a:ext cx="10993546" cy="2955097"/>
          </a:xfrm>
        </p:spPr>
        <p:txBody>
          <a:bodyPr>
            <a:normAutofit/>
          </a:bodyPr>
          <a:lstStyle/>
          <a:p>
            <a:pPr algn="r"/>
            <a:endParaRPr lang="en-US" sz="2000" cap="none" dirty="0">
              <a:solidFill>
                <a:schemeClr val="bg1"/>
              </a:solidFill>
            </a:endParaRPr>
          </a:p>
          <a:p>
            <a:pPr algn="r"/>
            <a:endParaRPr lang="en-US" sz="2000" cap="none" dirty="0">
              <a:solidFill>
                <a:schemeClr val="bg1"/>
              </a:solidFill>
            </a:endParaRPr>
          </a:p>
          <a:p>
            <a:pPr algn="r"/>
            <a:r>
              <a:rPr lang="en-US" sz="2800" cap="none" dirty="0">
                <a:solidFill>
                  <a:schemeClr val="bg1"/>
                </a:solidFill>
              </a:rPr>
              <a:t>Group 15:</a:t>
            </a:r>
          </a:p>
          <a:p>
            <a:pPr algn="r"/>
            <a:r>
              <a:rPr lang="en-US" sz="1800" cap="none" dirty="0">
                <a:solidFill>
                  <a:schemeClr val="bg1"/>
                </a:solidFill>
              </a:rPr>
              <a:t>Gang Ping Zhu</a:t>
            </a:r>
          </a:p>
          <a:p>
            <a:pPr algn="r"/>
            <a:r>
              <a:rPr lang="en-US" sz="1800" cap="none" dirty="0">
                <a:solidFill>
                  <a:schemeClr val="bg1"/>
                </a:solidFill>
              </a:rPr>
              <a:t>John Pak</a:t>
            </a:r>
          </a:p>
          <a:p>
            <a:pPr algn="r"/>
            <a:r>
              <a:rPr lang="en-US" sz="1800" cap="none" dirty="0" err="1">
                <a:solidFill>
                  <a:schemeClr val="bg1"/>
                </a:solidFill>
              </a:rPr>
              <a:t>Yiran</a:t>
            </a:r>
            <a:r>
              <a:rPr lang="en-US" sz="1800" cap="none" dirty="0">
                <a:solidFill>
                  <a:schemeClr val="bg1"/>
                </a:solidFill>
              </a:rPr>
              <a:t> Fan</a:t>
            </a:r>
          </a:p>
          <a:p>
            <a:pPr algn="r"/>
            <a:endParaRPr lang="en-US" sz="1800" cap="none"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3708400"/>
            <a:ext cx="4000500" cy="1714500"/>
          </a:xfrm>
          <a:prstGeom prst="rect">
            <a:avLst/>
          </a:prstGeom>
        </p:spPr>
      </p:pic>
    </p:spTree>
    <p:extLst>
      <p:ext uri="{BB962C8B-B14F-4D97-AF65-F5344CB8AC3E}">
        <p14:creationId xmlns:p14="http://schemas.microsoft.com/office/powerpoint/2010/main" val="170086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870E-BE56-4E34-8628-75349219F4D3}"/>
              </a:ext>
            </a:extLst>
          </p:cNvPr>
          <p:cNvSpPr>
            <a:spLocks noGrp="1"/>
          </p:cNvSpPr>
          <p:nvPr>
            <p:ph type="title"/>
          </p:nvPr>
        </p:nvSpPr>
        <p:spPr/>
        <p:txBody>
          <a:bodyPr>
            <a:normAutofit/>
          </a:bodyPr>
          <a:lstStyle/>
          <a:p>
            <a:r>
              <a:rPr lang="en-US" dirty="0"/>
              <a:t>GARCH and Model Comparison</a:t>
            </a:r>
          </a:p>
        </p:txBody>
      </p:sp>
      <p:sp>
        <p:nvSpPr>
          <p:cNvPr id="3" name="Content Placeholder 2">
            <a:extLst>
              <a:ext uri="{FF2B5EF4-FFF2-40B4-BE49-F238E27FC236}">
                <a16:creationId xmlns:a16="http://schemas.microsoft.com/office/drawing/2014/main" id="{9070C6A0-D478-4835-B703-1008C4D85080}"/>
              </a:ext>
            </a:extLst>
          </p:cNvPr>
          <p:cNvSpPr>
            <a:spLocks noGrp="1"/>
          </p:cNvSpPr>
          <p:nvPr>
            <p:ph idx="1"/>
          </p:nvPr>
        </p:nvSpPr>
        <p:spPr>
          <a:xfrm>
            <a:off x="545355" y="1911218"/>
            <a:ext cx="11172159" cy="4394097"/>
          </a:xfrm>
        </p:spPr>
        <p:txBody>
          <a:bodyPr anchor="t"/>
          <a:lstStyle/>
          <a:p>
            <a:r>
              <a:rPr lang="en-US" dirty="0"/>
              <a:t>We further optimize the fitting of ARIMA model on cryptocurrencies. For instance, using Hyndman-</a:t>
            </a:r>
            <a:r>
              <a:rPr lang="en-US" dirty="0" err="1"/>
              <a:t>Khandakar</a:t>
            </a:r>
            <a:r>
              <a:rPr lang="en-US" dirty="0"/>
              <a:t> algorithm, we decide that ARIMA(3,0,3) is the best model for Bitcoin. In addition, we fit cryptocurrencies on a standard GARCH model.</a:t>
            </a:r>
          </a:p>
          <a:p>
            <a:r>
              <a:rPr lang="en-US" dirty="0"/>
              <a:t>This table presents the results for model comparison. The comparison is between optimized ARIMA model and GARCH model. For instance, the best model for Bitcoin is GARCH since it has higher log likelihood and lower AIC</a:t>
            </a:r>
          </a:p>
          <a:p>
            <a:endParaRPr lang="en-US" dirty="0"/>
          </a:p>
        </p:txBody>
      </p:sp>
      <p:graphicFrame>
        <p:nvGraphicFramePr>
          <p:cNvPr id="4" name="Content Placeholder 3">
            <a:extLst>
              <a:ext uri="{FF2B5EF4-FFF2-40B4-BE49-F238E27FC236}">
                <a16:creationId xmlns:a16="http://schemas.microsoft.com/office/drawing/2014/main" id="{D72AC02B-B9BF-4A2C-B00C-3845035D88A0}"/>
              </a:ext>
            </a:extLst>
          </p:cNvPr>
          <p:cNvGraphicFramePr>
            <a:graphicFrameLocks/>
          </p:cNvGraphicFramePr>
          <p:nvPr>
            <p:extLst>
              <p:ext uri="{D42A27DB-BD31-4B8C-83A1-F6EECF244321}">
                <p14:modId xmlns:p14="http://schemas.microsoft.com/office/powerpoint/2010/main" val="1837488611"/>
              </p:ext>
            </p:extLst>
          </p:nvPr>
        </p:nvGraphicFramePr>
        <p:xfrm>
          <a:off x="981637" y="3643276"/>
          <a:ext cx="8144449" cy="2512568"/>
        </p:xfrm>
        <a:graphic>
          <a:graphicData uri="http://schemas.openxmlformats.org/drawingml/2006/table">
            <a:tbl>
              <a:tblPr firstRow="1" firstCol="1" bandRow="1">
                <a:tableStyleId>{5C22544A-7EE6-4342-B048-85BDC9FD1C3A}</a:tableStyleId>
              </a:tblPr>
              <a:tblGrid>
                <a:gridCol w="1558847">
                  <a:extLst>
                    <a:ext uri="{9D8B030D-6E8A-4147-A177-3AD203B41FA5}">
                      <a16:colId xmlns:a16="http://schemas.microsoft.com/office/drawing/2014/main" val="2898136622"/>
                    </a:ext>
                  </a:extLst>
                </a:gridCol>
                <a:gridCol w="1646808">
                  <a:extLst>
                    <a:ext uri="{9D8B030D-6E8A-4147-A177-3AD203B41FA5}">
                      <a16:colId xmlns:a16="http://schemas.microsoft.com/office/drawing/2014/main" val="683235831"/>
                    </a:ext>
                  </a:extLst>
                </a:gridCol>
                <a:gridCol w="1646808">
                  <a:extLst>
                    <a:ext uri="{9D8B030D-6E8A-4147-A177-3AD203B41FA5}">
                      <a16:colId xmlns:a16="http://schemas.microsoft.com/office/drawing/2014/main" val="1227508484"/>
                    </a:ext>
                  </a:extLst>
                </a:gridCol>
                <a:gridCol w="1646808">
                  <a:extLst>
                    <a:ext uri="{9D8B030D-6E8A-4147-A177-3AD203B41FA5}">
                      <a16:colId xmlns:a16="http://schemas.microsoft.com/office/drawing/2014/main" val="1557902451"/>
                    </a:ext>
                  </a:extLst>
                </a:gridCol>
                <a:gridCol w="1645178">
                  <a:extLst>
                    <a:ext uri="{9D8B030D-6E8A-4147-A177-3AD203B41FA5}">
                      <a16:colId xmlns:a16="http://schemas.microsoft.com/office/drawing/2014/main" val="3379065762"/>
                    </a:ext>
                  </a:extLst>
                </a:gridCol>
              </a:tblGrid>
              <a:tr h="166501">
                <a:tc gridSpan="5">
                  <a:txBody>
                    <a:bodyPr/>
                    <a:lstStyle/>
                    <a:p>
                      <a:pPr algn="ctr">
                        <a:lnSpc>
                          <a:spcPct val="200000"/>
                        </a:lnSpc>
                        <a:spcAft>
                          <a:spcPts val="0"/>
                        </a:spcAft>
                      </a:pPr>
                      <a:r>
                        <a:rPr lang="en-US" sz="1200" dirty="0">
                          <a:effectLst/>
                        </a:rPr>
                        <a:t>Log Likelihood</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07494967"/>
                  </a:ext>
                </a:extLst>
              </a:tr>
              <a:tr h="203854">
                <a:tc>
                  <a:txBody>
                    <a:bodyPr/>
                    <a:lstStyle/>
                    <a:p>
                      <a:pPr algn="ctr"/>
                      <a:endParaRPr lang="en-US" sz="1100">
                        <a:effectLst/>
                        <a:latin typeface="等线" panose="02010600030101010101" pitchFamily="2" charset="-122"/>
                        <a:ea typeface="等线" panose="02010600030101010101" pitchFamily="2" charset="-122"/>
                      </a:endParaRPr>
                    </a:p>
                  </a:txBody>
                  <a:tcPr marL="68580" marR="68580" marT="0" marB="0"/>
                </a:tc>
                <a:tc>
                  <a:txBody>
                    <a:bodyPr/>
                    <a:lstStyle/>
                    <a:p>
                      <a:pPr algn="ctr">
                        <a:lnSpc>
                          <a:spcPct val="200000"/>
                        </a:lnSpc>
                        <a:spcAft>
                          <a:spcPts val="0"/>
                        </a:spcAft>
                      </a:pPr>
                      <a:r>
                        <a:rPr lang="en-US" sz="1200">
                          <a:effectLst/>
                        </a:rPr>
                        <a:t>BTC</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ETH</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LTC</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XRP</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28715743"/>
                  </a:ext>
                </a:extLst>
              </a:tr>
              <a:tr h="203854">
                <a:tc>
                  <a:txBody>
                    <a:bodyPr/>
                    <a:lstStyle/>
                    <a:p>
                      <a:pPr algn="ctr">
                        <a:lnSpc>
                          <a:spcPct val="200000"/>
                        </a:lnSpc>
                        <a:spcAft>
                          <a:spcPts val="0"/>
                        </a:spcAft>
                      </a:pPr>
                      <a:r>
                        <a:rPr lang="en-US" sz="1200">
                          <a:effectLst/>
                        </a:rPr>
                        <a:t>ARIMA</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4302.85</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dirty="0">
                          <a:effectLst/>
                        </a:rPr>
                        <a:t>9.57</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dirty="0">
                          <a:effectLst/>
                        </a:rPr>
                        <a:t>2334.6</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1879.6</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72888046"/>
                  </a:ext>
                </a:extLst>
              </a:tr>
              <a:tr h="203854">
                <a:tc>
                  <a:txBody>
                    <a:bodyPr/>
                    <a:lstStyle/>
                    <a:p>
                      <a:pPr algn="ctr">
                        <a:lnSpc>
                          <a:spcPct val="200000"/>
                        </a:lnSpc>
                        <a:spcAft>
                          <a:spcPts val="0"/>
                        </a:spcAft>
                      </a:pPr>
                      <a:r>
                        <a:rPr lang="en-US" sz="1200">
                          <a:effectLst/>
                        </a:rPr>
                        <a:t>GARCH</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dirty="0">
                          <a:effectLst/>
                        </a:rPr>
                        <a:t>5148.935</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8.258826</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1982.948</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2596.224</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532821109"/>
                  </a:ext>
                </a:extLst>
              </a:tr>
              <a:tr h="203854">
                <a:tc gridSpan="5">
                  <a:txBody>
                    <a:bodyPr/>
                    <a:lstStyle/>
                    <a:p>
                      <a:pPr algn="ctr">
                        <a:lnSpc>
                          <a:spcPct val="200000"/>
                        </a:lnSpc>
                        <a:spcAft>
                          <a:spcPts val="0"/>
                        </a:spcAft>
                      </a:pPr>
                      <a:r>
                        <a:rPr lang="en-US" sz="1200" dirty="0">
                          <a:effectLst/>
                        </a:rPr>
                        <a:t>AIC</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8013729"/>
                  </a:ext>
                </a:extLst>
              </a:tr>
              <a:tr h="203854">
                <a:tc>
                  <a:txBody>
                    <a:bodyPr/>
                    <a:lstStyle/>
                    <a:p>
                      <a:pPr algn="ctr"/>
                      <a:endParaRPr lang="en-US" sz="1100">
                        <a:effectLst/>
                        <a:latin typeface="等线" panose="02010600030101010101" pitchFamily="2" charset="-122"/>
                        <a:ea typeface="等线" panose="02010600030101010101" pitchFamily="2" charset="-122"/>
                      </a:endParaRPr>
                    </a:p>
                  </a:txBody>
                  <a:tcPr marL="68580" marR="68580" marT="0" marB="0"/>
                </a:tc>
                <a:tc>
                  <a:txBody>
                    <a:bodyPr/>
                    <a:lstStyle/>
                    <a:p>
                      <a:pPr algn="ctr">
                        <a:lnSpc>
                          <a:spcPct val="200000"/>
                        </a:lnSpc>
                        <a:spcAft>
                          <a:spcPts val="0"/>
                        </a:spcAft>
                      </a:pPr>
                      <a:r>
                        <a:rPr lang="en-US" sz="1200">
                          <a:effectLst/>
                        </a:rPr>
                        <a:t>BTC</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ETH</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LTC</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XRP</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52002026"/>
                  </a:ext>
                </a:extLst>
              </a:tr>
              <a:tr h="203854">
                <a:tc>
                  <a:txBody>
                    <a:bodyPr/>
                    <a:lstStyle/>
                    <a:p>
                      <a:pPr algn="ctr">
                        <a:lnSpc>
                          <a:spcPct val="200000"/>
                        </a:lnSpc>
                        <a:spcAft>
                          <a:spcPts val="0"/>
                        </a:spcAft>
                      </a:pPr>
                      <a:r>
                        <a:rPr lang="en-US" sz="1200">
                          <a:effectLst/>
                        </a:rPr>
                        <a:t>ARIMA</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-8589.7</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-11.4</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-4663.2</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-3751.2</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10038858"/>
                  </a:ext>
                </a:extLst>
              </a:tr>
              <a:tr h="203854">
                <a:tc>
                  <a:txBody>
                    <a:bodyPr/>
                    <a:lstStyle/>
                    <a:p>
                      <a:pPr algn="ctr">
                        <a:lnSpc>
                          <a:spcPct val="200000"/>
                        </a:lnSpc>
                        <a:spcAft>
                          <a:spcPts val="0"/>
                        </a:spcAft>
                      </a:pPr>
                      <a:r>
                        <a:rPr lang="en-US" sz="1200" dirty="0">
                          <a:effectLst/>
                        </a:rPr>
                        <a:t>GARCH</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-10293.9</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-7.48078</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a:effectLst/>
                        </a:rPr>
                        <a:t>-3953.89</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ctr">
                        <a:lnSpc>
                          <a:spcPct val="200000"/>
                        </a:lnSpc>
                        <a:spcAft>
                          <a:spcPts val="0"/>
                        </a:spcAft>
                      </a:pPr>
                      <a:r>
                        <a:rPr lang="en-US" sz="1200" dirty="0">
                          <a:effectLst/>
                        </a:rPr>
                        <a:t>-5180.43</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71344967"/>
                  </a:ext>
                </a:extLst>
              </a:tr>
            </a:tbl>
          </a:graphicData>
        </a:graphic>
      </p:graphicFrame>
    </p:spTree>
    <p:extLst>
      <p:ext uri="{BB962C8B-B14F-4D97-AF65-F5344CB8AC3E}">
        <p14:creationId xmlns:p14="http://schemas.microsoft.com/office/powerpoint/2010/main" val="168461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870E-BE56-4E34-8628-75349219F4D3}"/>
              </a:ext>
            </a:extLst>
          </p:cNvPr>
          <p:cNvSpPr>
            <a:spLocks noGrp="1"/>
          </p:cNvSpPr>
          <p:nvPr>
            <p:ph type="title"/>
          </p:nvPr>
        </p:nvSpPr>
        <p:spPr/>
        <p:txBody>
          <a:bodyPr/>
          <a:lstStyle/>
          <a:p>
            <a:r>
              <a:rPr lang="en-US" altLang="zh-CN" dirty="0"/>
              <a:t>Testing for Herding Behavior</a:t>
            </a:r>
            <a:endParaRPr lang="en-US" dirty="0"/>
          </a:p>
        </p:txBody>
      </p:sp>
      <p:sp>
        <p:nvSpPr>
          <p:cNvPr id="3" name="Content Placeholder 2">
            <a:extLst>
              <a:ext uri="{FF2B5EF4-FFF2-40B4-BE49-F238E27FC236}">
                <a16:creationId xmlns:a16="http://schemas.microsoft.com/office/drawing/2014/main" id="{9070C6A0-D478-4835-B703-1008C4D85080}"/>
              </a:ext>
            </a:extLst>
          </p:cNvPr>
          <p:cNvSpPr>
            <a:spLocks noGrp="1"/>
          </p:cNvSpPr>
          <p:nvPr>
            <p:ph idx="1"/>
          </p:nvPr>
        </p:nvSpPr>
        <p:spPr>
          <a:xfrm>
            <a:off x="677333" y="2194207"/>
            <a:ext cx="11226161" cy="3880773"/>
          </a:xfrm>
        </p:spPr>
        <p:txBody>
          <a:bodyPr anchor="t"/>
          <a:lstStyle/>
          <a:p>
            <a:r>
              <a:rPr lang="en-US" dirty="0"/>
              <a:t>Generally, there are two methods to test for herding behavior</a:t>
            </a:r>
          </a:p>
          <a:p>
            <a:r>
              <a:rPr lang="en-US" altLang="zh-CN" dirty="0"/>
              <a:t>Cross-Sectional Standard Deviation (CSSD). Herding behavior exists if any beta is negative and statistically significant.</a:t>
            </a:r>
          </a:p>
          <a:p>
            <a:endParaRPr lang="en-US" dirty="0"/>
          </a:p>
          <a:p>
            <a:endParaRPr lang="en-US" dirty="0"/>
          </a:p>
          <a:p>
            <a:endParaRPr lang="en-US" dirty="0"/>
          </a:p>
          <a:p>
            <a:r>
              <a:rPr lang="en-US" dirty="0"/>
              <a:t>Cross-Sectional Absolute Deviation of Returns (CASD).</a:t>
            </a:r>
            <a:r>
              <a:rPr lang="en-US" altLang="zh-CN" dirty="0"/>
              <a:t> Herding behavior exists if beta_3 is negative and statistically significant.</a:t>
            </a:r>
            <a:endParaRPr lang="en-US" dirty="0"/>
          </a:p>
        </p:txBody>
      </p:sp>
      <p:pic>
        <p:nvPicPr>
          <p:cNvPr id="4" name="Picture 3" descr="A close up of a clock&#10;&#10;Description generated with high confidence">
            <a:extLst>
              <a:ext uri="{FF2B5EF4-FFF2-40B4-BE49-F238E27FC236}">
                <a16:creationId xmlns:a16="http://schemas.microsoft.com/office/drawing/2014/main" id="{4A7CDC8F-0026-4055-8B3C-03E2A186D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62" y="3340208"/>
            <a:ext cx="5216940" cy="1186876"/>
          </a:xfrm>
          <a:prstGeom prst="rect">
            <a:avLst/>
          </a:prstGeom>
        </p:spPr>
      </p:pic>
      <p:pic>
        <p:nvPicPr>
          <p:cNvPr id="5" name="Picture 4" descr="A picture containing object&#10;&#10;Description generated with high confidence">
            <a:extLst>
              <a:ext uri="{FF2B5EF4-FFF2-40B4-BE49-F238E27FC236}">
                <a16:creationId xmlns:a16="http://schemas.microsoft.com/office/drawing/2014/main" id="{55722780-0A8E-49F7-B804-469D441F6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4292" y="3432830"/>
            <a:ext cx="5423277" cy="1094254"/>
          </a:xfrm>
          <a:prstGeom prst="rect">
            <a:avLst/>
          </a:prstGeom>
        </p:spPr>
      </p:pic>
      <p:pic>
        <p:nvPicPr>
          <p:cNvPr id="6" name="Content Placeholder 4" descr="A picture containing object&#10;&#10;Description generated with very high confidence">
            <a:extLst>
              <a:ext uri="{FF2B5EF4-FFF2-40B4-BE49-F238E27FC236}">
                <a16:creationId xmlns:a16="http://schemas.microsoft.com/office/drawing/2014/main" id="{A2FC3212-4FDE-452B-9DE4-9E55C7D786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123" y="5414869"/>
            <a:ext cx="4168589" cy="1095788"/>
          </a:xfrm>
          <a:prstGeom prst="rect">
            <a:avLst/>
          </a:prstGeom>
        </p:spPr>
      </p:pic>
      <p:pic>
        <p:nvPicPr>
          <p:cNvPr id="7" name="Picture 6" descr="A picture containing object&#10;&#10;Description generated with high confidence">
            <a:extLst>
              <a:ext uri="{FF2B5EF4-FFF2-40B4-BE49-F238E27FC236}">
                <a16:creationId xmlns:a16="http://schemas.microsoft.com/office/drawing/2014/main" id="{0D025F22-B962-4F3C-AC25-44C68679F4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5324" y="5431795"/>
            <a:ext cx="6878171" cy="970435"/>
          </a:xfrm>
          <a:prstGeom prst="rect">
            <a:avLst/>
          </a:prstGeom>
        </p:spPr>
      </p:pic>
    </p:spTree>
    <p:extLst>
      <p:ext uri="{BB962C8B-B14F-4D97-AF65-F5344CB8AC3E}">
        <p14:creationId xmlns:p14="http://schemas.microsoft.com/office/powerpoint/2010/main" val="397500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870E-BE56-4E34-8628-75349219F4D3}"/>
              </a:ext>
            </a:extLst>
          </p:cNvPr>
          <p:cNvSpPr>
            <a:spLocks noGrp="1"/>
          </p:cNvSpPr>
          <p:nvPr>
            <p:ph type="title"/>
          </p:nvPr>
        </p:nvSpPr>
        <p:spPr>
          <a:xfrm>
            <a:off x="677334" y="722724"/>
            <a:ext cx="8596668" cy="903194"/>
          </a:xfrm>
        </p:spPr>
        <p:txBody>
          <a:bodyPr>
            <a:normAutofit/>
          </a:bodyPr>
          <a:lstStyle/>
          <a:p>
            <a:r>
              <a:rPr lang="en-US" dirty="0"/>
              <a:t>Testing Results</a:t>
            </a:r>
          </a:p>
        </p:txBody>
      </p:sp>
      <p:sp>
        <p:nvSpPr>
          <p:cNvPr id="3" name="Content Placeholder 2">
            <a:extLst>
              <a:ext uri="{FF2B5EF4-FFF2-40B4-BE49-F238E27FC236}">
                <a16:creationId xmlns:a16="http://schemas.microsoft.com/office/drawing/2014/main" id="{9070C6A0-D478-4835-B703-1008C4D85080}"/>
              </a:ext>
            </a:extLst>
          </p:cNvPr>
          <p:cNvSpPr>
            <a:spLocks noGrp="1"/>
          </p:cNvSpPr>
          <p:nvPr>
            <p:ph idx="1"/>
          </p:nvPr>
        </p:nvSpPr>
        <p:spPr>
          <a:xfrm>
            <a:off x="677334" y="2077572"/>
            <a:ext cx="9179360" cy="4246180"/>
          </a:xfrm>
        </p:spPr>
        <p:txBody>
          <a:bodyPr anchor="t"/>
          <a:lstStyle/>
          <a:p>
            <a:r>
              <a:rPr lang="en-US" dirty="0"/>
              <a:t>Results are very surprising. Many published papers state that herding behavior exists in cryptocurrencies. However, our results are contrary to their finding.</a:t>
            </a:r>
          </a:p>
          <a:p>
            <a:r>
              <a:rPr lang="en-US" dirty="0"/>
              <a:t>Since Lower is statistically significant at 5%, CSSD suggests that rational asset pricing model can explains the returns when returns are at extreme lower tails.</a:t>
            </a:r>
          </a:p>
          <a:p>
            <a:r>
              <a:rPr lang="en-US" dirty="0"/>
              <a:t>Since squared market return is strongly positive and statistically significant at 5%, CASD also suggests that rational asset pricing model works.</a:t>
            </a:r>
          </a:p>
        </p:txBody>
      </p:sp>
      <p:graphicFrame>
        <p:nvGraphicFramePr>
          <p:cNvPr id="6" name="Table 5">
            <a:extLst>
              <a:ext uri="{FF2B5EF4-FFF2-40B4-BE49-F238E27FC236}">
                <a16:creationId xmlns:a16="http://schemas.microsoft.com/office/drawing/2014/main" id="{99D8C153-8373-4E52-8A15-6D089EE850D1}"/>
              </a:ext>
            </a:extLst>
          </p:cNvPr>
          <p:cNvGraphicFramePr>
            <a:graphicFrameLocks noGrp="1"/>
          </p:cNvGraphicFramePr>
          <p:nvPr>
            <p:extLst>
              <p:ext uri="{D42A27DB-BD31-4B8C-83A1-F6EECF244321}">
                <p14:modId xmlns:p14="http://schemas.microsoft.com/office/powerpoint/2010/main" val="2379214727"/>
              </p:ext>
            </p:extLst>
          </p:nvPr>
        </p:nvGraphicFramePr>
        <p:xfrm>
          <a:off x="960980" y="4640020"/>
          <a:ext cx="7483287" cy="1334385"/>
        </p:xfrm>
        <a:graphic>
          <a:graphicData uri="http://schemas.openxmlformats.org/drawingml/2006/table">
            <a:tbl>
              <a:tblPr>
                <a:tableStyleId>{5C22544A-7EE6-4342-B048-85BDC9FD1C3A}</a:tableStyleId>
              </a:tblPr>
              <a:tblGrid>
                <a:gridCol w="868132">
                  <a:extLst>
                    <a:ext uri="{9D8B030D-6E8A-4147-A177-3AD203B41FA5}">
                      <a16:colId xmlns:a16="http://schemas.microsoft.com/office/drawing/2014/main" val="4134467750"/>
                    </a:ext>
                  </a:extLst>
                </a:gridCol>
                <a:gridCol w="1024393">
                  <a:extLst>
                    <a:ext uri="{9D8B030D-6E8A-4147-A177-3AD203B41FA5}">
                      <a16:colId xmlns:a16="http://schemas.microsoft.com/office/drawing/2014/main" val="46949412"/>
                    </a:ext>
                  </a:extLst>
                </a:gridCol>
                <a:gridCol w="902856">
                  <a:extLst>
                    <a:ext uri="{9D8B030D-6E8A-4147-A177-3AD203B41FA5}">
                      <a16:colId xmlns:a16="http://schemas.microsoft.com/office/drawing/2014/main" val="2204236554"/>
                    </a:ext>
                  </a:extLst>
                </a:gridCol>
                <a:gridCol w="2760657">
                  <a:extLst>
                    <a:ext uri="{9D8B030D-6E8A-4147-A177-3AD203B41FA5}">
                      <a16:colId xmlns:a16="http://schemas.microsoft.com/office/drawing/2014/main" val="2459052356"/>
                    </a:ext>
                  </a:extLst>
                </a:gridCol>
                <a:gridCol w="1024393">
                  <a:extLst>
                    <a:ext uri="{9D8B030D-6E8A-4147-A177-3AD203B41FA5}">
                      <a16:colId xmlns:a16="http://schemas.microsoft.com/office/drawing/2014/main" val="3164467485"/>
                    </a:ext>
                  </a:extLst>
                </a:gridCol>
                <a:gridCol w="902856">
                  <a:extLst>
                    <a:ext uri="{9D8B030D-6E8A-4147-A177-3AD203B41FA5}">
                      <a16:colId xmlns:a16="http://schemas.microsoft.com/office/drawing/2014/main" val="768311538"/>
                    </a:ext>
                  </a:extLst>
                </a:gridCol>
              </a:tblGrid>
              <a:tr h="266877">
                <a:tc gridSpan="3">
                  <a:txBody>
                    <a:bodyPr/>
                    <a:lstStyle/>
                    <a:p>
                      <a:pPr algn="ctr" fontAlgn="ctr"/>
                      <a:r>
                        <a:rPr lang="en-US" sz="1200" b="1" u="none" strike="noStrike" dirty="0">
                          <a:effectLst/>
                        </a:rPr>
                        <a:t>CSSD</a:t>
                      </a:r>
                      <a:endParaRPr lang="en-US" sz="12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tc hMerge="1">
                  <a:txBody>
                    <a:bodyPr/>
                    <a:lstStyle/>
                    <a:p>
                      <a:endParaRPr lang="en-US"/>
                    </a:p>
                  </a:txBody>
                  <a:tcPr/>
                </a:tc>
                <a:tc gridSpan="3">
                  <a:txBody>
                    <a:bodyPr/>
                    <a:lstStyle/>
                    <a:p>
                      <a:pPr algn="ctr" fontAlgn="ctr"/>
                      <a:r>
                        <a:rPr lang="en-US" sz="1200" b="1" u="none" strike="noStrike" dirty="0">
                          <a:effectLst/>
                        </a:rPr>
                        <a:t>CASD</a:t>
                      </a:r>
                      <a:endParaRPr lang="en-US" sz="12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6338924"/>
                  </a:ext>
                </a:extLst>
              </a:tr>
              <a:tr h="266877">
                <a:tc>
                  <a:txBody>
                    <a:bodyPr/>
                    <a:lstStyle/>
                    <a:p>
                      <a:pPr algn="ctr" fontAlgn="b"/>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1" u="none" strike="noStrike" dirty="0">
                          <a:effectLst/>
                        </a:rPr>
                        <a:t>Estimate</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1" u="none" strike="noStrike" dirty="0">
                          <a:effectLst/>
                        </a:rPr>
                        <a:t>P-Value</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1" u="none" strike="noStrike" dirty="0">
                          <a:effectLst/>
                        </a:rPr>
                        <a:t>Estimate</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1" u="none" strike="noStrike" dirty="0">
                          <a:effectLst/>
                        </a:rPr>
                        <a:t>P-Value</a:t>
                      </a:r>
                      <a:endParaRPr lang="en-US"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18832885"/>
                  </a:ext>
                </a:extLst>
              </a:tr>
              <a:tr h="266877">
                <a:tc>
                  <a:txBody>
                    <a:bodyPr/>
                    <a:lstStyle/>
                    <a:p>
                      <a:pPr algn="ctr" fontAlgn="b"/>
                      <a:r>
                        <a:rPr lang="en-US" sz="1200" b="1" u="none" strike="noStrike" dirty="0">
                          <a:effectLst/>
                        </a:rPr>
                        <a:t>Upper</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-0.0011</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0.9704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1" u="none" strike="noStrike" dirty="0">
                          <a:effectLst/>
                        </a:rPr>
                        <a:t>Market Return</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0.0092</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0.9560</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8840408"/>
                  </a:ext>
                </a:extLst>
              </a:tr>
              <a:tr h="266877">
                <a:tc>
                  <a:txBody>
                    <a:bodyPr/>
                    <a:lstStyle/>
                    <a:p>
                      <a:pPr algn="ctr" fontAlgn="b"/>
                      <a:r>
                        <a:rPr lang="en-US" sz="1200" b="1" u="none" strike="noStrike" dirty="0">
                          <a:effectLst/>
                        </a:rPr>
                        <a:t>Lower</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0.0861</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0.0011</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1" u="none" strike="noStrike" dirty="0">
                          <a:effectLst/>
                        </a:rPr>
                        <a:t>Market Return Absolute</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-1.1564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0.0200</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8816196"/>
                  </a:ext>
                </a:extLst>
              </a:tr>
              <a:tr h="266877">
                <a:tc>
                  <a:txBody>
                    <a:bodyPr/>
                    <a:lstStyle/>
                    <a:p>
                      <a:pPr algn="ctr" fontAlgn="b"/>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1" u="none" strike="noStrike" dirty="0">
                          <a:effectLst/>
                        </a:rPr>
                        <a:t>Market Return Squared</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0.6143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0.0024</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64880280"/>
                  </a:ext>
                </a:extLst>
              </a:tr>
            </a:tbl>
          </a:graphicData>
        </a:graphic>
      </p:graphicFrame>
    </p:spTree>
    <p:extLst>
      <p:ext uri="{BB962C8B-B14F-4D97-AF65-F5344CB8AC3E}">
        <p14:creationId xmlns:p14="http://schemas.microsoft.com/office/powerpoint/2010/main" val="2256729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870E-BE56-4E34-8628-75349219F4D3}"/>
              </a:ext>
            </a:extLst>
          </p:cNvPr>
          <p:cNvSpPr>
            <a:spLocks noGrp="1"/>
          </p:cNvSpPr>
          <p:nvPr>
            <p:ph type="title"/>
          </p:nvPr>
        </p:nvSpPr>
        <p:spPr/>
        <p:txBody>
          <a:bodyPr>
            <a:normAutofit/>
          </a:bodyPr>
          <a:lstStyle/>
          <a:p>
            <a:r>
              <a:rPr lang="en-US" dirty="0"/>
              <a:t>Potential Explanations for Testing Results</a:t>
            </a:r>
          </a:p>
        </p:txBody>
      </p:sp>
      <p:sp>
        <p:nvSpPr>
          <p:cNvPr id="3" name="Content Placeholder 2">
            <a:extLst>
              <a:ext uri="{FF2B5EF4-FFF2-40B4-BE49-F238E27FC236}">
                <a16:creationId xmlns:a16="http://schemas.microsoft.com/office/drawing/2014/main" id="{9070C6A0-D478-4835-B703-1008C4D85080}"/>
              </a:ext>
            </a:extLst>
          </p:cNvPr>
          <p:cNvSpPr>
            <a:spLocks noGrp="1"/>
          </p:cNvSpPr>
          <p:nvPr>
            <p:ph idx="1"/>
          </p:nvPr>
        </p:nvSpPr>
        <p:spPr>
          <a:xfrm>
            <a:off x="677334" y="2060704"/>
            <a:ext cx="8977654" cy="4421746"/>
          </a:xfrm>
        </p:spPr>
        <p:txBody>
          <a:bodyPr>
            <a:normAutofit lnSpcReduction="10000"/>
          </a:bodyPr>
          <a:lstStyle/>
          <a:p>
            <a:r>
              <a:rPr lang="en-US" dirty="0"/>
              <a:t>Potential Explanation 1: Herding behavior only exists during market upturn or downturn. Test this assumptions with a modified CASD model from (Chiang &amp; Zhang, 2010). D is 1 if market return is less than 0 and 0 otherwise.</a:t>
            </a:r>
          </a:p>
          <a:p>
            <a:endParaRPr lang="en-US" dirty="0"/>
          </a:p>
          <a:p>
            <a:endParaRPr lang="en-US" dirty="0"/>
          </a:p>
          <a:p>
            <a:endParaRPr lang="en-US" dirty="0"/>
          </a:p>
          <a:p>
            <a:endParaRPr lang="en-US" dirty="0"/>
          </a:p>
          <a:p>
            <a:endParaRPr lang="en-US" dirty="0"/>
          </a:p>
          <a:p>
            <a:r>
              <a:rPr lang="en-US" dirty="0"/>
              <a:t>However, results are the same with CSSD. Since beta 4 is strongly positive and statistically significant, </a:t>
            </a:r>
            <a:r>
              <a:rPr lang="en-US" altLang="zh-CN" dirty="0"/>
              <a:t>Under extreme lower tail return, rational asset pricing model can explain the returns while herding cannot.</a:t>
            </a:r>
            <a:endParaRPr lang="en-US" dirty="0"/>
          </a:p>
          <a:p>
            <a:r>
              <a:rPr lang="en-US" dirty="0"/>
              <a:t>Potential Explanation 2: Portfolio of cryptocurrencies used in testing. Largest cryptocurrencies are driving smaller cryptocurrencies, but not themselves.</a:t>
            </a:r>
          </a:p>
          <a:p>
            <a:endParaRPr lang="en-US" dirty="0"/>
          </a:p>
        </p:txBody>
      </p:sp>
      <p:pic>
        <p:nvPicPr>
          <p:cNvPr id="5" name="Picture 4">
            <a:extLst>
              <a:ext uri="{FF2B5EF4-FFF2-40B4-BE49-F238E27FC236}">
                <a16:creationId xmlns:a16="http://schemas.microsoft.com/office/drawing/2014/main" id="{30E38139-59E1-4590-AA43-EA2064C6D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659" y="2951420"/>
            <a:ext cx="8376236" cy="798404"/>
          </a:xfrm>
          <a:prstGeom prst="rect">
            <a:avLst/>
          </a:prstGeom>
        </p:spPr>
      </p:pic>
      <p:graphicFrame>
        <p:nvGraphicFramePr>
          <p:cNvPr id="8" name="Table 7">
            <a:extLst>
              <a:ext uri="{FF2B5EF4-FFF2-40B4-BE49-F238E27FC236}">
                <a16:creationId xmlns:a16="http://schemas.microsoft.com/office/drawing/2014/main" id="{8B04C5FA-D832-4DAA-9975-BE8ECDB40033}"/>
              </a:ext>
            </a:extLst>
          </p:cNvPr>
          <p:cNvGraphicFramePr>
            <a:graphicFrameLocks noGrp="1"/>
          </p:cNvGraphicFramePr>
          <p:nvPr>
            <p:extLst>
              <p:ext uri="{D42A27DB-BD31-4B8C-83A1-F6EECF244321}">
                <p14:modId xmlns:p14="http://schemas.microsoft.com/office/powerpoint/2010/main" val="2544652306"/>
              </p:ext>
            </p:extLst>
          </p:nvPr>
        </p:nvGraphicFramePr>
        <p:xfrm>
          <a:off x="1511197" y="3617852"/>
          <a:ext cx="6563762" cy="798405"/>
        </p:xfrm>
        <a:graphic>
          <a:graphicData uri="http://schemas.openxmlformats.org/drawingml/2006/table">
            <a:tbl>
              <a:tblPr>
                <a:tableStyleId>{5C22544A-7EE6-4342-B048-85BDC9FD1C3A}</a:tableStyleId>
              </a:tblPr>
              <a:tblGrid>
                <a:gridCol w="878250">
                  <a:extLst>
                    <a:ext uri="{9D8B030D-6E8A-4147-A177-3AD203B41FA5}">
                      <a16:colId xmlns:a16="http://schemas.microsoft.com/office/drawing/2014/main" val="2483776874"/>
                    </a:ext>
                  </a:extLst>
                </a:gridCol>
                <a:gridCol w="1368004">
                  <a:extLst>
                    <a:ext uri="{9D8B030D-6E8A-4147-A177-3AD203B41FA5}">
                      <a16:colId xmlns:a16="http://schemas.microsoft.com/office/drawing/2014/main" val="3086713927"/>
                    </a:ext>
                  </a:extLst>
                </a:gridCol>
                <a:gridCol w="1541649">
                  <a:extLst>
                    <a:ext uri="{9D8B030D-6E8A-4147-A177-3AD203B41FA5}">
                      <a16:colId xmlns:a16="http://schemas.microsoft.com/office/drawing/2014/main" val="1200752936"/>
                    </a:ext>
                  </a:extLst>
                </a:gridCol>
                <a:gridCol w="1498388">
                  <a:extLst>
                    <a:ext uri="{9D8B030D-6E8A-4147-A177-3AD203B41FA5}">
                      <a16:colId xmlns:a16="http://schemas.microsoft.com/office/drawing/2014/main" val="1084177460"/>
                    </a:ext>
                  </a:extLst>
                </a:gridCol>
                <a:gridCol w="1277471">
                  <a:extLst>
                    <a:ext uri="{9D8B030D-6E8A-4147-A177-3AD203B41FA5}">
                      <a16:colId xmlns:a16="http://schemas.microsoft.com/office/drawing/2014/main" val="4079058587"/>
                    </a:ext>
                  </a:extLst>
                </a:gridCol>
              </a:tblGrid>
              <a:tr h="266135">
                <a:tc>
                  <a:txBody>
                    <a:bodyPr/>
                    <a:lstStyle/>
                    <a:p>
                      <a:pPr algn="ctr" fontAlgn="b"/>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1" u="none" strike="noStrike" dirty="0">
                          <a:effectLst/>
                        </a:rPr>
                        <a:t>Beta 1</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1" u="none" strike="noStrike" dirty="0">
                          <a:effectLst/>
                        </a:rPr>
                        <a:t>Beta 2</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1" u="none" strike="noStrike" dirty="0">
                          <a:effectLst/>
                        </a:rPr>
                        <a:t>Beta 3</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1" u="none" strike="noStrike" dirty="0">
                          <a:effectLst/>
                        </a:rPr>
                        <a:t>Beta 4</a:t>
                      </a:r>
                      <a:endParaRPr lang="en-US"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3102168"/>
                  </a:ext>
                </a:extLst>
              </a:tr>
              <a:tr h="266135">
                <a:tc>
                  <a:txBody>
                    <a:bodyPr/>
                    <a:lstStyle/>
                    <a:p>
                      <a:pPr algn="ctr" fontAlgn="b"/>
                      <a:r>
                        <a:rPr lang="en-US" sz="1200" b="1" u="none" strike="noStrike" dirty="0">
                          <a:effectLst/>
                        </a:rPr>
                        <a:t>Estimate</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-0.3103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1.3214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0.0564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0.7140</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68815919"/>
                  </a:ext>
                </a:extLst>
              </a:tr>
              <a:tr h="266135">
                <a:tc>
                  <a:txBody>
                    <a:bodyPr/>
                    <a:lstStyle/>
                    <a:p>
                      <a:pPr algn="ctr" fontAlgn="b"/>
                      <a:r>
                        <a:rPr lang="en-US" sz="1200" b="1" u="none" strike="noStrike" dirty="0">
                          <a:effectLst/>
                        </a:rPr>
                        <a:t>P-Value</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0.6611</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0.0217</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0.8887</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0.0007</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8307383"/>
                  </a:ext>
                </a:extLst>
              </a:tr>
            </a:tbl>
          </a:graphicData>
        </a:graphic>
      </p:graphicFrame>
    </p:spTree>
    <p:extLst>
      <p:ext uri="{BB962C8B-B14F-4D97-AF65-F5344CB8AC3E}">
        <p14:creationId xmlns:p14="http://schemas.microsoft.com/office/powerpoint/2010/main" val="43421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870E-BE56-4E34-8628-75349219F4D3}"/>
              </a:ext>
            </a:extLst>
          </p:cNvPr>
          <p:cNvSpPr>
            <a:spLocks noGrp="1"/>
          </p:cNvSpPr>
          <p:nvPr>
            <p:ph type="title"/>
          </p:nvPr>
        </p:nvSpPr>
        <p:spPr/>
        <p:txBody>
          <a:bodyPr>
            <a:normAutofit/>
          </a:bodyPr>
          <a:lstStyle/>
          <a:p>
            <a:r>
              <a:rPr lang="en-US" dirty="0"/>
              <a:t>Predictions</a:t>
            </a:r>
          </a:p>
        </p:txBody>
      </p:sp>
      <p:sp>
        <p:nvSpPr>
          <p:cNvPr id="3" name="Content Placeholder 2">
            <a:extLst>
              <a:ext uri="{FF2B5EF4-FFF2-40B4-BE49-F238E27FC236}">
                <a16:creationId xmlns:a16="http://schemas.microsoft.com/office/drawing/2014/main" id="{9070C6A0-D478-4835-B703-1008C4D85080}"/>
              </a:ext>
            </a:extLst>
          </p:cNvPr>
          <p:cNvSpPr>
            <a:spLocks noGrp="1"/>
          </p:cNvSpPr>
          <p:nvPr>
            <p:ph idx="1"/>
          </p:nvPr>
        </p:nvSpPr>
        <p:spPr>
          <a:xfrm>
            <a:off x="677334" y="1825029"/>
            <a:ext cx="10933474" cy="4421746"/>
          </a:xfrm>
        </p:spPr>
        <p:txBody>
          <a:bodyPr anchor="t">
            <a:normAutofit/>
          </a:bodyPr>
          <a:lstStyle/>
          <a:p>
            <a:r>
              <a:rPr lang="en-US" dirty="0"/>
              <a:t>The predictions below are based on including investor behavior as a variable in our data incorporating the </a:t>
            </a:r>
            <a:r>
              <a:rPr lang="en-US"/>
              <a:t>initial refinement </a:t>
            </a:r>
            <a:r>
              <a:rPr lang="en-US" dirty="0"/>
              <a:t>for a best model. </a:t>
            </a:r>
          </a:p>
          <a:p>
            <a:pPr marL="0" indent="0">
              <a:buNone/>
            </a:pPr>
            <a:r>
              <a:rPr lang="en-US" b="1" u="sng" dirty="0"/>
              <a:t>BTC</a:t>
            </a:r>
            <a:r>
              <a:rPr lang="en-US" dirty="0"/>
              <a:t>										     </a:t>
            </a:r>
            <a:r>
              <a:rPr lang="en-US" b="1" u="sng" dirty="0"/>
              <a:t>LTC</a:t>
            </a:r>
          </a:p>
          <a:p>
            <a:pPr marL="0" indent="0">
              <a:buNone/>
            </a:pPr>
            <a:endParaRPr lang="en-US" dirty="0"/>
          </a:p>
          <a:p>
            <a:pPr marL="0" indent="0">
              <a:buNone/>
            </a:pPr>
            <a:endParaRPr lang="en-US" dirty="0"/>
          </a:p>
          <a:p>
            <a:pPr marL="0" indent="0">
              <a:buNone/>
            </a:pPr>
            <a:endParaRPr lang="en-US" dirty="0"/>
          </a:p>
          <a:p>
            <a:pPr marL="0" indent="0">
              <a:buNone/>
            </a:pPr>
            <a:r>
              <a:rPr lang="en-US" b="1" u="sng" dirty="0"/>
              <a:t>XRP</a:t>
            </a:r>
            <a:r>
              <a:rPr lang="en-US" dirty="0"/>
              <a:t>										     </a:t>
            </a:r>
            <a:r>
              <a:rPr lang="en-US" b="1" u="sng" dirty="0"/>
              <a:t>ETH</a:t>
            </a:r>
          </a:p>
        </p:txBody>
      </p:sp>
      <p:pic>
        <p:nvPicPr>
          <p:cNvPr id="7" name="Picture 6" descr="A screenshot of a cell phone&#10;&#10;Description generated with high confidence">
            <a:extLst>
              <a:ext uri="{FF2B5EF4-FFF2-40B4-BE49-F238E27FC236}">
                <a16:creationId xmlns:a16="http://schemas.microsoft.com/office/drawing/2014/main" id="{6A782D3A-6DB1-43A3-B532-5F8A196FCE04}"/>
              </a:ext>
            </a:extLst>
          </p:cNvPr>
          <p:cNvPicPr>
            <a:picLocks noChangeAspect="1"/>
          </p:cNvPicPr>
          <p:nvPr/>
        </p:nvPicPr>
        <p:blipFill>
          <a:blip r:embed="rId2"/>
          <a:stretch>
            <a:fillRect/>
          </a:stretch>
        </p:blipFill>
        <p:spPr>
          <a:xfrm>
            <a:off x="1272618" y="2432118"/>
            <a:ext cx="4823381" cy="1667600"/>
          </a:xfrm>
          <a:prstGeom prst="rect">
            <a:avLst/>
          </a:prstGeom>
        </p:spPr>
      </p:pic>
      <p:pic>
        <p:nvPicPr>
          <p:cNvPr id="10" name="Picture 9" descr="A screenshot of a cell phone&#10;&#10;Description generated with high confidence">
            <a:extLst>
              <a:ext uri="{FF2B5EF4-FFF2-40B4-BE49-F238E27FC236}">
                <a16:creationId xmlns:a16="http://schemas.microsoft.com/office/drawing/2014/main" id="{85B05CD6-7FB9-4E92-93A6-2DF82AB4C61A}"/>
              </a:ext>
            </a:extLst>
          </p:cNvPr>
          <p:cNvPicPr>
            <a:picLocks noChangeAspect="1"/>
          </p:cNvPicPr>
          <p:nvPr/>
        </p:nvPicPr>
        <p:blipFill>
          <a:blip r:embed="rId3"/>
          <a:stretch>
            <a:fillRect/>
          </a:stretch>
        </p:blipFill>
        <p:spPr>
          <a:xfrm>
            <a:off x="6583146" y="2434191"/>
            <a:ext cx="5184745" cy="1665527"/>
          </a:xfrm>
          <a:prstGeom prst="rect">
            <a:avLst/>
          </a:prstGeom>
        </p:spPr>
      </p:pic>
      <p:pic>
        <p:nvPicPr>
          <p:cNvPr id="12" name="Picture 11" descr="A screenshot of a cell phone&#10;&#10;Description generated with very high confidence">
            <a:extLst>
              <a:ext uri="{FF2B5EF4-FFF2-40B4-BE49-F238E27FC236}">
                <a16:creationId xmlns:a16="http://schemas.microsoft.com/office/drawing/2014/main" id="{7D1DA670-4966-4FBA-BEB8-35B9CF9739FF}"/>
              </a:ext>
            </a:extLst>
          </p:cNvPr>
          <p:cNvPicPr>
            <a:picLocks noChangeAspect="1"/>
          </p:cNvPicPr>
          <p:nvPr/>
        </p:nvPicPr>
        <p:blipFill>
          <a:blip r:embed="rId4"/>
          <a:stretch>
            <a:fillRect/>
          </a:stretch>
        </p:blipFill>
        <p:spPr>
          <a:xfrm>
            <a:off x="1272618" y="4607456"/>
            <a:ext cx="4823381" cy="1851766"/>
          </a:xfrm>
          <a:prstGeom prst="rect">
            <a:avLst/>
          </a:prstGeom>
        </p:spPr>
      </p:pic>
      <p:pic>
        <p:nvPicPr>
          <p:cNvPr id="14" name="Picture 13" descr="A close up of a map&#10;&#10;Description generated with high confidence">
            <a:extLst>
              <a:ext uri="{FF2B5EF4-FFF2-40B4-BE49-F238E27FC236}">
                <a16:creationId xmlns:a16="http://schemas.microsoft.com/office/drawing/2014/main" id="{78F903CE-DBF5-44DA-BDD0-DA09BEAB8A86}"/>
              </a:ext>
            </a:extLst>
          </p:cNvPr>
          <p:cNvPicPr>
            <a:picLocks noChangeAspect="1"/>
          </p:cNvPicPr>
          <p:nvPr/>
        </p:nvPicPr>
        <p:blipFill>
          <a:blip r:embed="rId5"/>
          <a:stretch>
            <a:fillRect/>
          </a:stretch>
        </p:blipFill>
        <p:spPr>
          <a:xfrm>
            <a:off x="6691283" y="4612509"/>
            <a:ext cx="4823381" cy="1837286"/>
          </a:xfrm>
          <a:prstGeom prst="rect">
            <a:avLst/>
          </a:prstGeom>
        </p:spPr>
      </p:pic>
    </p:spTree>
    <p:extLst>
      <p:ext uri="{BB962C8B-B14F-4D97-AF65-F5344CB8AC3E}">
        <p14:creationId xmlns:p14="http://schemas.microsoft.com/office/powerpoint/2010/main" val="923307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5400" dirty="0"/>
              <a:t>Thank you</a:t>
            </a:r>
          </a:p>
        </p:txBody>
      </p:sp>
      <p:sp>
        <p:nvSpPr>
          <p:cNvPr id="3" name="TextBox 2"/>
          <p:cNvSpPr txBox="1"/>
          <p:nvPr/>
        </p:nvSpPr>
        <p:spPr>
          <a:xfrm>
            <a:off x="995891" y="3301470"/>
            <a:ext cx="5551866" cy="1323439"/>
          </a:xfrm>
          <a:prstGeom prst="rect">
            <a:avLst/>
          </a:prstGeom>
          <a:noFill/>
        </p:spPr>
        <p:txBody>
          <a:bodyPr wrap="square" rtlCol="0">
            <a:spAutoFit/>
          </a:bodyPr>
          <a:lstStyle/>
          <a:p>
            <a:r>
              <a:rPr lang="en-US" sz="4000" dirty="0">
                <a:solidFill>
                  <a:schemeClr val="bg1"/>
                </a:solidFill>
              </a:rPr>
              <a:t>Q&amp;A</a:t>
            </a:r>
          </a:p>
          <a:p>
            <a:endParaRPr lang="en-US" sz="40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72" y="3526971"/>
            <a:ext cx="2297061" cy="2432182"/>
          </a:xfrm>
          <a:prstGeom prst="rect">
            <a:avLst/>
          </a:prstGeom>
        </p:spPr>
      </p:pic>
    </p:spTree>
    <p:extLst>
      <p:ext uri="{BB962C8B-B14F-4D97-AF65-F5344CB8AC3E}">
        <p14:creationId xmlns:p14="http://schemas.microsoft.com/office/powerpoint/2010/main" val="2038824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Project Overview</a:t>
            </a:r>
          </a:p>
        </p:txBody>
      </p:sp>
      <p:sp>
        <p:nvSpPr>
          <p:cNvPr id="3" name="Content Placeholder 2"/>
          <p:cNvSpPr>
            <a:spLocks noGrp="1"/>
          </p:cNvSpPr>
          <p:nvPr>
            <p:ph idx="1"/>
          </p:nvPr>
        </p:nvSpPr>
        <p:spPr>
          <a:xfrm>
            <a:off x="581192" y="1989667"/>
            <a:ext cx="11029615" cy="4501443"/>
          </a:xfrm>
        </p:spPr>
        <p:txBody>
          <a:bodyPr>
            <a:normAutofit lnSpcReduction="10000"/>
          </a:bodyPr>
          <a:lstStyle/>
          <a:p>
            <a:r>
              <a:rPr lang="en-US" sz="2400" b="1" dirty="0">
                <a:latin typeface="Calibri" panose="020F0502020204030204" pitchFamily="34" charset="0"/>
                <a:cs typeface="Calibri" panose="020F0502020204030204" pitchFamily="34" charset="0"/>
              </a:rPr>
              <a:t>Analyze the most valued cryptocurrencies in the market:</a:t>
            </a:r>
          </a:p>
          <a:p>
            <a:pPr lvl="1"/>
            <a:r>
              <a:rPr lang="en-US" sz="2200" b="1" dirty="0">
                <a:latin typeface="Calibri" panose="020F0502020204030204" pitchFamily="34" charset="0"/>
                <a:cs typeface="Calibri" panose="020F0502020204030204" pitchFamily="34" charset="0"/>
              </a:rPr>
              <a:t>BTC</a:t>
            </a:r>
          </a:p>
          <a:p>
            <a:pPr lvl="1"/>
            <a:r>
              <a:rPr lang="en-US" sz="2200" b="1" dirty="0">
                <a:latin typeface="Calibri" panose="020F0502020204030204" pitchFamily="34" charset="0"/>
                <a:cs typeface="Calibri" panose="020F0502020204030204" pitchFamily="34" charset="0"/>
              </a:rPr>
              <a:t>LTC</a:t>
            </a:r>
          </a:p>
          <a:p>
            <a:pPr lvl="1"/>
            <a:r>
              <a:rPr lang="en-US" sz="2200" b="1" dirty="0">
                <a:latin typeface="Calibri" panose="020F0502020204030204" pitchFamily="34" charset="0"/>
                <a:cs typeface="Calibri" panose="020F0502020204030204" pitchFamily="34" charset="0"/>
              </a:rPr>
              <a:t>XRP</a:t>
            </a:r>
          </a:p>
          <a:p>
            <a:pPr lvl="1"/>
            <a:r>
              <a:rPr lang="en-US" sz="2200" b="1" dirty="0">
                <a:latin typeface="Calibri" panose="020F0502020204030204" pitchFamily="34" charset="0"/>
                <a:cs typeface="Calibri" panose="020F0502020204030204" pitchFamily="34" charset="0"/>
              </a:rPr>
              <a:t>ETH</a:t>
            </a:r>
          </a:p>
          <a:p>
            <a:r>
              <a:rPr lang="en-US" sz="2400" b="1" dirty="0">
                <a:latin typeface="Calibri" panose="020F0502020204030204" pitchFamily="34" charset="0"/>
                <a:cs typeface="Calibri" panose="020F0502020204030204" pitchFamily="34" charset="0"/>
              </a:rPr>
              <a:t>Use behavioral finance theories to answer the following questions: </a:t>
            </a:r>
          </a:p>
          <a:p>
            <a:pPr lvl="1"/>
            <a:r>
              <a:rPr lang="en-US" sz="2200" b="1" dirty="0">
                <a:latin typeface="Calibri" panose="020F0502020204030204" pitchFamily="34" charset="0"/>
                <a:cs typeface="Calibri" panose="020F0502020204030204" pitchFamily="34" charset="0"/>
              </a:rPr>
              <a:t>How will the market volatility impact of cryptocurrency impact the financial system?</a:t>
            </a:r>
          </a:p>
          <a:p>
            <a:pPr lvl="1"/>
            <a:r>
              <a:rPr lang="en-US" sz="2200" b="1" dirty="0">
                <a:latin typeface="Calibri" panose="020F0502020204030204" pitchFamily="34" charset="0"/>
                <a:cs typeface="Calibri" panose="020F0502020204030204" pitchFamily="34" charset="0"/>
              </a:rPr>
              <a:t>What are the correlations between currency and cryptocurrency?</a:t>
            </a:r>
          </a:p>
          <a:p>
            <a:pPr lvl="1"/>
            <a:r>
              <a:rPr lang="en-US" sz="2200" b="1" dirty="0">
                <a:latin typeface="Calibri" panose="020F0502020204030204" pitchFamily="34" charset="0"/>
                <a:cs typeface="Calibri" panose="020F0502020204030204" pitchFamily="34" charset="0"/>
              </a:rPr>
              <a:t>How to measure cryptocurrency stability and the behavior’s of the investors of cryptocurrency?</a:t>
            </a:r>
          </a:p>
        </p:txBody>
      </p:sp>
    </p:spTree>
    <p:extLst>
      <p:ext uri="{BB962C8B-B14F-4D97-AF65-F5344CB8AC3E}">
        <p14:creationId xmlns:p14="http://schemas.microsoft.com/office/powerpoint/2010/main" val="112407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Methodology</a:t>
            </a:r>
          </a:p>
        </p:txBody>
      </p:sp>
      <p:sp>
        <p:nvSpPr>
          <p:cNvPr id="3" name="Content Placeholder 2"/>
          <p:cNvSpPr>
            <a:spLocks noGrp="1"/>
          </p:cNvSpPr>
          <p:nvPr>
            <p:ph idx="1"/>
          </p:nvPr>
        </p:nvSpPr>
        <p:spPr>
          <a:xfrm>
            <a:off x="581192" y="1894788"/>
            <a:ext cx="11029615" cy="4737727"/>
          </a:xfrm>
        </p:spPr>
        <p:txBody>
          <a:bodyPr>
            <a:normAutofit/>
          </a:bodyPr>
          <a:lstStyle/>
          <a:p>
            <a:r>
              <a:rPr lang="en-US" sz="2000" b="1" dirty="0">
                <a:latin typeface="Calibri" panose="020F0502020204030204" pitchFamily="34" charset="0"/>
                <a:cs typeface="Calibri" panose="020F0502020204030204" pitchFamily="34" charset="0"/>
              </a:rPr>
              <a:t>Initially started with research on the existing literature on cryptocurrency</a:t>
            </a:r>
          </a:p>
          <a:p>
            <a:r>
              <a:rPr lang="en-US" sz="2000" b="1" dirty="0">
                <a:latin typeface="Calibri" panose="020F0502020204030204" pitchFamily="34" charset="0"/>
                <a:cs typeface="Calibri" panose="020F0502020204030204" pitchFamily="34" charset="0"/>
              </a:rPr>
              <a:t>Exploratory analysis and trends within the cryptocurrencies selected (BTC, LTC, ETH, XRP)</a:t>
            </a:r>
          </a:p>
          <a:p>
            <a:r>
              <a:rPr lang="en-US" sz="2000" b="1" dirty="0">
                <a:latin typeface="Calibri" panose="020F0502020204030204" pitchFamily="34" charset="0"/>
                <a:cs typeface="Calibri" panose="020F0502020204030204" pitchFamily="34" charset="0"/>
              </a:rPr>
              <a:t>Analyzed data and trends between currency and cryptocurrency (e.g. Start exploring a historic volatility for </a:t>
            </a:r>
            <a:r>
              <a:rPr lang="en-US" sz="2000" b="1" dirty="0" err="1">
                <a:latin typeface="Calibri" panose="020F0502020204030204" pitchFamily="34" charset="0"/>
                <a:cs typeface="Calibri" panose="020F0502020204030204" pitchFamily="34" charset="0"/>
              </a:rPr>
              <a:t>crypotocurrency</a:t>
            </a:r>
            <a:r>
              <a:rPr lang="en-US" sz="2000" b="1" dirty="0">
                <a:latin typeface="Calibri" panose="020F0502020204030204" pitchFamily="34" charset="0"/>
                <a:cs typeface="Calibri" panose="020F0502020204030204" pitchFamily="34" charset="0"/>
              </a:rPr>
              <a:t> and currencies)</a:t>
            </a:r>
          </a:p>
          <a:p>
            <a:r>
              <a:rPr lang="en-US" sz="2000" b="1" dirty="0">
                <a:latin typeface="Calibri" panose="020F0502020204030204" pitchFamily="34" charset="0"/>
                <a:cs typeface="Calibri" panose="020F0502020204030204" pitchFamily="34" charset="0"/>
              </a:rPr>
              <a:t>Established criteria between investments and currencies </a:t>
            </a:r>
          </a:p>
          <a:p>
            <a:r>
              <a:rPr lang="en-US" sz="2000" b="1" dirty="0">
                <a:latin typeface="Calibri" panose="020F0502020204030204" pitchFamily="34" charset="0"/>
                <a:cs typeface="Calibri" panose="020F0502020204030204" pitchFamily="34" charset="0"/>
              </a:rPr>
              <a:t>Calculated and measured illiquidity and the index of Martin for our selected cryptocurrencies</a:t>
            </a:r>
          </a:p>
          <a:p>
            <a:r>
              <a:rPr lang="en-US" sz="2000" b="1" dirty="0">
                <a:latin typeface="Calibri" panose="020F0502020204030204" pitchFamily="34" charset="0"/>
                <a:cs typeface="Calibri" panose="020F0502020204030204" pitchFamily="34" charset="0"/>
              </a:rPr>
              <a:t>Ran different models against our cryptocurrencies (ARMA, GARCH, Decision Tree, Random Forest)</a:t>
            </a:r>
          </a:p>
          <a:p>
            <a:r>
              <a:rPr lang="en-US" sz="2000" b="1" dirty="0">
                <a:latin typeface="Calibri" panose="020F0502020204030204" pitchFamily="34" charset="0"/>
                <a:cs typeface="Calibri" panose="020F0502020204030204" pitchFamily="34" charset="0"/>
              </a:rPr>
              <a:t>Refined our models </a:t>
            </a:r>
          </a:p>
          <a:p>
            <a:r>
              <a:rPr lang="en-US" sz="2000" b="1" dirty="0">
                <a:latin typeface="Calibri" panose="020F0502020204030204" pitchFamily="34" charset="0"/>
                <a:cs typeface="Calibri" panose="020F0502020204030204" pitchFamily="34" charset="0"/>
              </a:rPr>
              <a:t>Analyzed sentiment analysis of the market over the same period of time</a:t>
            </a:r>
          </a:p>
          <a:p>
            <a:r>
              <a:rPr lang="en-US" sz="2000" b="1" dirty="0">
                <a:latin typeface="Calibri" panose="020F0502020204030204" pitchFamily="34" charset="0"/>
                <a:cs typeface="Calibri" panose="020F0502020204030204" pitchFamily="34" charset="0"/>
              </a:rPr>
              <a:t>Incorporated investor behavior impacts to refine our models further</a:t>
            </a:r>
          </a:p>
          <a:p>
            <a:r>
              <a:rPr lang="en-US" sz="2000" b="1" dirty="0">
                <a:latin typeface="Calibri" panose="020F0502020204030204" pitchFamily="34" charset="0"/>
                <a:cs typeface="Calibri" panose="020F0502020204030204" pitchFamily="34" charset="0"/>
              </a:rPr>
              <a:t>Create predictions on stability based on our research of currency and invest behavior</a:t>
            </a:r>
          </a:p>
        </p:txBody>
      </p:sp>
      <p:pic>
        <p:nvPicPr>
          <p:cNvPr id="5" name="Picture 2" descr="https://static1.squarespace.com/static/53ac905ee4b003339a856a1d/t/583db9c1893fc0fc9db68e59/1480440301761/?format=1500w">
            <a:extLst>
              <a:ext uri="{FF2B5EF4-FFF2-40B4-BE49-F238E27FC236}">
                <a16:creationId xmlns:a16="http://schemas.microsoft.com/office/drawing/2014/main" id="{3D8FFF2E-96DA-4DA6-A288-1992578840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67" r="32105"/>
          <a:stretch/>
        </p:blipFill>
        <p:spPr bwMode="auto">
          <a:xfrm>
            <a:off x="9557612" y="3429000"/>
            <a:ext cx="2634387" cy="535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81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Process, Tools, &amp; Sources</a:t>
            </a:r>
          </a:p>
        </p:txBody>
      </p:sp>
      <p:sp>
        <p:nvSpPr>
          <p:cNvPr id="3" name="Content Placeholder 2"/>
          <p:cNvSpPr>
            <a:spLocks noGrp="1"/>
          </p:cNvSpPr>
          <p:nvPr>
            <p:ph idx="1"/>
          </p:nvPr>
        </p:nvSpPr>
        <p:spPr>
          <a:xfrm>
            <a:off x="581192" y="1989667"/>
            <a:ext cx="11029615" cy="4501443"/>
          </a:xfrm>
        </p:spPr>
        <p:txBody>
          <a:bodyPr>
            <a:normAutofit fontScale="92500" lnSpcReduction="10000"/>
          </a:bodyPr>
          <a:lstStyle/>
          <a:p>
            <a:r>
              <a:rPr lang="en-US" sz="2200" b="1" dirty="0">
                <a:latin typeface="Calibri" panose="020F0502020204030204" pitchFamily="34" charset="0"/>
                <a:cs typeface="Calibri" panose="020F0502020204030204" pitchFamily="34" charset="0"/>
              </a:rPr>
              <a:t>Process for the data being used in our research</a:t>
            </a:r>
          </a:p>
          <a:p>
            <a:pPr lvl="1"/>
            <a:r>
              <a:rPr lang="en-US" sz="2000" b="1" dirty="0">
                <a:latin typeface="Calibri" panose="020F0502020204030204" pitchFamily="34" charset="0"/>
                <a:cs typeface="Calibri" panose="020F0502020204030204" pitchFamily="34" charset="0"/>
              </a:rPr>
              <a:t>Data is pulled from </a:t>
            </a:r>
            <a:r>
              <a:rPr lang="en-US" sz="2000" b="1" dirty="0">
                <a:latin typeface="Calibri" panose="020F0502020204030204" pitchFamily="34" charset="0"/>
                <a:cs typeface="Calibri" panose="020F0502020204030204" pitchFamily="34" charset="0"/>
                <a:hlinkClick r:id="rId2"/>
              </a:rPr>
              <a:t>https://coinmarketcap.com</a:t>
            </a:r>
            <a:r>
              <a:rPr lang="en-US" sz="2000" b="1" dirty="0">
                <a:latin typeface="Calibri" panose="020F0502020204030204" pitchFamily="34" charset="0"/>
                <a:cs typeface="Calibri" panose="020F0502020204030204" pitchFamily="34" charset="0"/>
              </a:rPr>
              <a:t> using the </a:t>
            </a:r>
            <a:r>
              <a:rPr lang="en-US" sz="2000" b="1" dirty="0" err="1">
                <a:latin typeface="Calibri" panose="020F0502020204030204" pitchFamily="34" charset="0"/>
                <a:cs typeface="Calibri" panose="020F0502020204030204" pitchFamily="34" charset="0"/>
              </a:rPr>
              <a:t>cryptoCMD</a:t>
            </a:r>
            <a:r>
              <a:rPr lang="en-US" sz="2000" b="1" dirty="0">
                <a:latin typeface="Calibri" panose="020F0502020204030204" pitchFamily="34" charset="0"/>
                <a:cs typeface="Calibri" panose="020F0502020204030204" pitchFamily="34" charset="0"/>
              </a:rPr>
              <a:t> API</a:t>
            </a:r>
          </a:p>
          <a:p>
            <a:pPr lvl="1"/>
            <a:r>
              <a:rPr lang="en-US" sz="2000" b="1" dirty="0">
                <a:latin typeface="Calibri" panose="020F0502020204030204" pitchFamily="34" charset="0"/>
                <a:cs typeface="Calibri" panose="020F0502020204030204" pitchFamily="34" charset="0"/>
              </a:rPr>
              <a:t>Data is also pulled from European Central Bank Feed for currency exchange rates</a:t>
            </a:r>
          </a:p>
          <a:p>
            <a:pPr lvl="1"/>
            <a:r>
              <a:rPr lang="en-US" sz="2000" b="1" dirty="0">
                <a:latin typeface="Calibri" panose="020F0502020204030204" pitchFamily="34" charset="0"/>
                <a:cs typeface="Calibri" panose="020F0502020204030204" pitchFamily="34" charset="0"/>
              </a:rPr>
              <a:t>Pull in sentiment data from </a:t>
            </a:r>
            <a:r>
              <a:rPr lang="en-US" sz="2000" b="1" dirty="0">
                <a:latin typeface="Calibri" panose="020F0502020204030204" pitchFamily="34" charset="0"/>
                <a:cs typeface="Calibri" panose="020F0502020204030204" pitchFamily="34" charset="0"/>
                <a:hlinkClick r:id="rId3"/>
              </a:rPr>
              <a:t>https://www.aaii.com/sentimentsurvey</a:t>
            </a:r>
            <a:r>
              <a:rPr lang="en-US" sz="2000" b="1" dirty="0">
                <a:latin typeface="Calibri" panose="020F0502020204030204" pitchFamily="34" charset="0"/>
                <a:cs typeface="Calibri" panose="020F0502020204030204" pitchFamily="34" charset="0"/>
              </a:rPr>
              <a:t> </a:t>
            </a:r>
          </a:p>
          <a:p>
            <a:pPr lvl="1"/>
            <a:r>
              <a:rPr lang="en-US" sz="2000" b="1" dirty="0">
                <a:latin typeface="Calibri" panose="020F0502020204030204" pitchFamily="34" charset="0"/>
                <a:cs typeface="Calibri" panose="020F0502020204030204" pitchFamily="34" charset="0"/>
              </a:rPr>
              <a:t>Data is joined and then cleansed in order to start analysis</a:t>
            </a:r>
          </a:p>
          <a:p>
            <a:pPr lvl="1"/>
            <a:r>
              <a:rPr lang="en-US" sz="2000" b="1" dirty="0">
                <a:latin typeface="Calibri" panose="020F0502020204030204" pitchFamily="34" charset="0"/>
                <a:cs typeface="Calibri" panose="020F0502020204030204" pitchFamily="34" charset="0"/>
              </a:rPr>
              <a:t>Run calculations on the current data</a:t>
            </a:r>
          </a:p>
          <a:p>
            <a:pPr lvl="1"/>
            <a:r>
              <a:rPr lang="en-US" sz="2000" b="1" dirty="0">
                <a:latin typeface="Calibri" panose="020F0502020204030204" pitchFamily="34" charset="0"/>
                <a:cs typeface="Calibri" panose="020F0502020204030204" pitchFamily="34" charset="0"/>
              </a:rPr>
              <a:t>Run models on the our data</a:t>
            </a:r>
          </a:p>
          <a:p>
            <a:pPr lvl="1"/>
            <a:r>
              <a:rPr lang="en-US" sz="2000" b="1" dirty="0">
                <a:latin typeface="Calibri" panose="020F0502020204030204" pitchFamily="34" charset="0"/>
                <a:cs typeface="Calibri" panose="020F0502020204030204" pitchFamily="34" charset="0"/>
              </a:rPr>
              <a:t>Refine our models</a:t>
            </a:r>
          </a:p>
          <a:p>
            <a:r>
              <a:rPr lang="en-US" sz="2200" b="1" dirty="0">
                <a:latin typeface="Calibri" panose="020F0502020204030204" pitchFamily="34" charset="0"/>
                <a:cs typeface="Calibri" panose="020F0502020204030204" pitchFamily="34" charset="0"/>
              </a:rPr>
              <a:t>Packages used:</a:t>
            </a:r>
          </a:p>
          <a:p>
            <a:pPr lvl="1"/>
            <a:r>
              <a:rPr lang="en-US" sz="2000" b="1" dirty="0" err="1">
                <a:latin typeface="Calibri" panose="020F0502020204030204" pitchFamily="34" charset="0"/>
                <a:cs typeface="Calibri" panose="020F0502020204030204" pitchFamily="34" charset="0"/>
              </a:rPr>
              <a:t>scikit</a:t>
            </a:r>
            <a:r>
              <a:rPr lang="en-US" sz="2000" b="1" dirty="0">
                <a:latin typeface="Calibri" panose="020F0502020204030204" pitchFamily="34" charset="0"/>
                <a:cs typeface="Calibri" panose="020F0502020204030204" pitchFamily="34" charset="0"/>
              </a:rPr>
              <a:t>-learn</a:t>
            </a:r>
          </a:p>
          <a:p>
            <a:pPr lvl="1"/>
            <a:r>
              <a:rPr lang="en-US" sz="2000" b="1" dirty="0">
                <a:latin typeface="Calibri" panose="020F0502020204030204" pitchFamily="34" charset="0"/>
                <a:cs typeface="Calibri" panose="020F0502020204030204" pitchFamily="34" charset="0"/>
              </a:rPr>
              <a:t>SciPy</a:t>
            </a:r>
          </a:p>
          <a:p>
            <a:pPr lvl="1"/>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5094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vert="horz" lIns="91440" tIns="45720" rIns="91440" bIns="45720" rtlCol="0" anchor="b">
            <a:normAutofit/>
          </a:bodyPr>
          <a:lstStyle/>
          <a:p>
            <a:r>
              <a:rPr lang="en-US" dirty="0"/>
              <a:t>Final Presentation</a:t>
            </a:r>
          </a:p>
        </p:txBody>
      </p:sp>
      <p:sp>
        <p:nvSpPr>
          <p:cNvPr id="7" name="Content Placeholder 6">
            <a:extLst>
              <a:ext uri="{FF2B5EF4-FFF2-40B4-BE49-F238E27FC236}">
                <a16:creationId xmlns:a16="http://schemas.microsoft.com/office/drawing/2014/main" id="{D886DBC9-7B87-4EE5-95A0-B1C06D04CA65}"/>
              </a:ext>
            </a:extLst>
          </p:cNvPr>
          <p:cNvSpPr>
            <a:spLocks noGrp="1"/>
          </p:cNvSpPr>
          <p:nvPr>
            <p:ph idx="1"/>
          </p:nvPr>
        </p:nvSpPr>
        <p:spPr>
          <a:xfrm>
            <a:off x="130524" y="2120822"/>
            <a:ext cx="4992295" cy="470523"/>
          </a:xfrm>
        </p:spPr>
        <p:txBody>
          <a:bodyPr>
            <a:normAutofit/>
          </a:bodyPr>
          <a:lstStyle/>
          <a:p>
            <a:pPr marL="0" indent="0">
              <a:buNone/>
            </a:pPr>
            <a:r>
              <a:rPr lang="en-US" dirty="0"/>
              <a:t>Prices From 1/1/2014 </a:t>
            </a:r>
            <a:r>
              <a:rPr lang="mr-IN" dirty="0"/>
              <a:t>–</a:t>
            </a:r>
            <a:r>
              <a:rPr lang="en-US" dirty="0"/>
              <a:t> 12/31/2015</a:t>
            </a:r>
          </a:p>
        </p:txBody>
      </p:sp>
      <p:graphicFrame>
        <p:nvGraphicFramePr>
          <p:cNvPr id="8" name="Object 7"/>
          <p:cNvGraphicFramePr>
            <a:graphicFrameLocks noChangeAspect="1"/>
          </p:cNvGraphicFramePr>
          <p:nvPr>
            <p:extLst>
              <p:ext uri="{D42A27DB-BD31-4B8C-83A1-F6EECF244321}">
                <p14:modId xmlns:p14="http://schemas.microsoft.com/office/powerpoint/2010/main" val="925089506"/>
              </p:ext>
            </p:extLst>
          </p:nvPr>
        </p:nvGraphicFramePr>
        <p:xfrm>
          <a:off x="229170" y="2650732"/>
          <a:ext cx="11715378" cy="589837"/>
        </p:xfrm>
        <a:graphic>
          <a:graphicData uri="http://schemas.openxmlformats.org/presentationml/2006/ole">
            <mc:AlternateContent xmlns:mc="http://schemas.openxmlformats.org/markup-compatibility/2006">
              <mc:Choice xmlns:v="urn:schemas-microsoft-com:vml" Requires="v">
                <p:oleObj spid="_x0000_s1026" name="Worksheet" r:id="rId3" imgW="17894300" imgH="901700" progId="Excel.Sheet.8">
                  <p:embed/>
                </p:oleObj>
              </mc:Choice>
              <mc:Fallback>
                <p:oleObj name="Worksheet" r:id="rId3" imgW="17894300" imgH="901700" progId="Excel.Sheet.8">
                  <p:embed/>
                  <p:pic>
                    <p:nvPicPr>
                      <p:cNvPr id="8" name="Object 7"/>
                      <p:cNvPicPr/>
                      <p:nvPr/>
                    </p:nvPicPr>
                    <p:blipFill>
                      <a:blip r:embed="rId4"/>
                      <a:stretch>
                        <a:fillRect/>
                      </a:stretch>
                    </p:blipFill>
                    <p:spPr>
                      <a:xfrm>
                        <a:off x="229170" y="2650732"/>
                        <a:ext cx="11715378" cy="589837"/>
                      </a:xfrm>
                      <a:prstGeom prst="rect">
                        <a:avLst/>
                      </a:prstGeom>
                    </p:spPr>
                  </p:pic>
                </p:oleObj>
              </mc:Fallback>
            </mc:AlternateContent>
          </a:graphicData>
        </a:graphic>
      </p:graphicFrame>
      <p:sp>
        <p:nvSpPr>
          <p:cNvPr id="11" name="Content Placeholder 6">
            <a:extLst>
              <a:ext uri="{FF2B5EF4-FFF2-40B4-BE49-F238E27FC236}">
                <a16:creationId xmlns:a16="http://schemas.microsoft.com/office/drawing/2014/main" id="{D886DBC9-7B87-4EE5-95A0-B1C06D04CA65}"/>
              </a:ext>
            </a:extLst>
          </p:cNvPr>
          <p:cNvSpPr txBox="1">
            <a:spLocks/>
          </p:cNvSpPr>
          <p:nvPr/>
        </p:nvSpPr>
        <p:spPr>
          <a:xfrm>
            <a:off x="130524" y="3506003"/>
            <a:ext cx="4992295" cy="47052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t>Prices From 1/1/2016 </a:t>
            </a:r>
            <a:r>
              <a:rPr lang="mr-IN" dirty="0"/>
              <a:t>–</a:t>
            </a:r>
            <a:r>
              <a:rPr lang="en-US" dirty="0"/>
              <a:t> 4/24/2018</a:t>
            </a:r>
          </a:p>
        </p:txBody>
      </p:sp>
      <p:graphicFrame>
        <p:nvGraphicFramePr>
          <p:cNvPr id="12" name="Object 11"/>
          <p:cNvGraphicFramePr>
            <a:graphicFrameLocks noChangeAspect="1"/>
          </p:cNvGraphicFramePr>
          <p:nvPr>
            <p:extLst>
              <p:ext uri="{D42A27DB-BD31-4B8C-83A1-F6EECF244321}">
                <p14:modId xmlns:p14="http://schemas.microsoft.com/office/powerpoint/2010/main" val="2933490746"/>
              </p:ext>
            </p:extLst>
          </p:nvPr>
        </p:nvGraphicFramePr>
        <p:xfrm>
          <a:off x="229169" y="4066586"/>
          <a:ext cx="11715378" cy="760686"/>
        </p:xfrm>
        <a:graphic>
          <a:graphicData uri="http://schemas.openxmlformats.org/presentationml/2006/ole">
            <mc:AlternateContent xmlns:mc="http://schemas.openxmlformats.org/markup-compatibility/2006">
              <mc:Choice xmlns:v="urn:schemas-microsoft-com:vml" Requires="v">
                <p:oleObj spid="_x0000_s1027" name="Worksheet" r:id="rId5" imgW="19367500" imgH="1257300" progId="Excel.Sheet.12">
                  <p:embed/>
                </p:oleObj>
              </mc:Choice>
              <mc:Fallback>
                <p:oleObj name="Worksheet" r:id="rId5" imgW="19367500" imgH="1257300" progId="Excel.Sheet.12">
                  <p:embed/>
                  <p:pic>
                    <p:nvPicPr>
                      <p:cNvPr id="12" name="Object 11"/>
                      <p:cNvPicPr/>
                      <p:nvPr/>
                    </p:nvPicPr>
                    <p:blipFill>
                      <a:blip r:embed="rId6"/>
                      <a:stretch>
                        <a:fillRect/>
                      </a:stretch>
                    </p:blipFill>
                    <p:spPr>
                      <a:xfrm>
                        <a:off x="229169" y="4066586"/>
                        <a:ext cx="11715378" cy="760686"/>
                      </a:xfrm>
                      <a:prstGeom prst="rect">
                        <a:avLst/>
                      </a:prstGeom>
                    </p:spPr>
                  </p:pic>
                </p:oleObj>
              </mc:Fallback>
            </mc:AlternateContent>
          </a:graphicData>
        </a:graphic>
      </p:graphicFrame>
      <p:sp>
        <p:nvSpPr>
          <p:cNvPr id="9" name="Content Placeholder 6">
            <a:extLst>
              <a:ext uri="{FF2B5EF4-FFF2-40B4-BE49-F238E27FC236}">
                <a16:creationId xmlns:a16="http://schemas.microsoft.com/office/drawing/2014/main" id="{D886DBC9-7B87-4EE5-95A0-B1C06D04CA65}"/>
              </a:ext>
            </a:extLst>
          </p:cNvPr>
          <p:cNvSpPr txBox="1">
            <a:spLocks/>
          </p:cNvSpPr>
          <p:nvPr/>
        </p:nvSpPr>
        <p:spPr>
          <a:xfrm>
            <a:off x="327918" y="5042556"/>
            <a:ext cx="7625397" cy="163975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Large positive </a:t>
            </a:r>
            <a:r>
              <a:rPr lang="en-US" dirty="0" err="1"/>
              <a:t>skewness</a:t>
            </a:r>
            <a:r>
              <a:rPr lang="en-US" dirty="0"/>
              <a:t> (greater than 1) implies that the mean returns fall above the median returns</a:t>
            </a:r>
          </a:p>
          <a:p>
            <a:r>
              <a:rPr lang="en-US" dirty="0"/>
              <a:t>High kurtosis (greater than 3) implies a higher number of fat tails</a:t>
            </a:r>
          </a:p>
          <a:p>
            <a:pPr marL="0" indent="0">
              <a:buNone/>
            </a:pPr>
            <a:endParaRPr lang="en-US" dirty="0"/>
          </a:p>
        </p:txBody>
      </p:sp>
    </p:spTree>
    <p:extLst>
      <p:ext uri="{BB962C8B-B14F-4D97-AF65-F5344CB8AC3E}">
        <p14:creationId xmlns:p14="http://schemas.microsoft.com/office/powerpoint/2010/main" val="2868194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vert="horz" lIns="91440" tIns="45720" rIns="91440" bIns="45720" rtlCol="0" anchor="b">
            <a:normAutofit/>
          </a:bodyPr>
          <a:lstStyle/>
          <a:p>
            <a:r>
              <a:rPr lang="en-US" dirty="0"/>
              <a:t>Final Presentation</a:t>
            </a:r>
          </a:p>
        </p:txBody>
      </p:sp>
      <p:sp>
        <p:nvSpPr>
          <p:cNvPr id="7" name="Content Placeholder 6">
            <a:extLst>
              <a:ext uri="{FF2B5EF4-FFF2-40B4-BE49-F238E27FC236}">
                <a16:creationId xmlns:a16="http://schemas.microsoft.com/office/drawing/2014/main" id="{D886DBC9-7B87-4EE5-95A0-B1C06D04CA65}"/>
              </a:ext>
            </a:extLst>
          </p:cNvPr>
          <p:cNvSpPr>
            <a:spLocks noGrp="1"/>
          </p:cNvSpPr>
          <p:nvPr>
            <p:ph idx="1"/>
          </p:nvPr>
        </p:nvSpPr>
        <p:spPr>
          <a:xfrm>
            <a:off x="130524" y="2120822"/>
            <a:ext cx="4992295" cy="470523"/>
          </a:xfrm>
        </p:spPr>
        <p:txBody>
          <a:bodyPr>
            <a:normAutofit fontScale="85000" lnSpcReduction="10000"/>
          </a:bodyPr>
          <a:lstStyle/>
          <a:p>
            <a:pPr marL="0" indent="0">
              <a:buNone/>
            </a:pPr>
            <a:r>
              <a:rPr lang="en-US" dirty="0"/>
              <a:t>% Change of Volume and ROI From 1/1/2014 </a:t>
            </a:r>
            <a:r>
              <a:rPr lang="mr-IN" dirty="0"/>
              <a:t>–</a:t>
            </a:r>
            <a:r>
              <a:rPr lang="en-US" dirty="0"/>
              <a:t> 12/31/2015</a:t>
            </a:r>
          </a:p>
        </p:txBody>
      </p:sp>
      <p:sp>
        <p:nvSpPr>
          <p:cNvPr id="11" name="Content Placeholder 6">
            <a:extLst>
              <a:ext uri="{FF2B5EF4-FFF2-40B4-BE49-F238E27FC236}">
                <a16:creationId xmlns:a16="http://schemas.microsoft.com/office/drawing/2014/main" id="{D886DBC9-7B87-4EE5-95A0-B1C06D04CA65}"/>
              </a:ext>
            </a:extLst>
          </p:cNvPr>
          <p:cNvSpPr txBox="1">
            <a:spLocks/>
          </p:cNvSpPr>
          <p:nvPr/>
        </p:nvSpPr>
        <p:spPr>
          <a:xfrm>
            <a:off x="130524" y="3506003"/>
            <a:ext cx="4992295" cy="470523"/>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t>% Change of Volume and ROI From 1/1/2016 </a:t>
            </a:r>
            <a:r>
              <a:rPr lang="mr-IN" dirty="0"/>
              <a:t>–</a:t>
            </a:r>
            <a:r>
              <a:rPr lang="en-US" dirty="0"/>
              <a:t> 4/24/2018</a:t>
            </a:r>
          </a:p>
        </p:txBody>
      </p:sp>
      <p:graphicFrame>
        <p:nvGraphicFramePr>
          <p:cNvPr id="3" name="Object 2"/>
          <p:cNvGraphicFramePr>
            <a:graphicFrameLocks noChangeAspect="1"/>
          </p:cNvGraphicFramePr>
          <p:nvPr>
            <p:extLst>
              <p:ext uri="{D42A27DB-BD31-4B8C-83A1-F6EECF244321}">
                <p14:modId xmlns:p14="http://schemas.microsoft.com/office/powerpoint/2010/main" val="977689276"/>
              </p:ext>
            </p:extLst>
          </p:nvPr>
        </p:nvGraphicFramePr>
        <p:xfrm>
          <a:off x="229169" y="2629278"/>
          <a:ext cx="11715378" cy="726109"/>
        </p:xfrm>
        <a:graphic>
          <a:graphicData uri="http://schemas.openxmlformats.org/presentationml/2006/ole">
            <mc:AlternateContent xmlns:mc="http://schemas.openxmlformats.org/markup-compatibility/2006">
              <mc:Choice xmlns:v="urn:schemas-microsoft-com:vml" Requires="v">
                <p:oleObj spid="_x0000_s2050" name="Worksheet" r:id="rId3" imgW="17437100" imgH="1079500" progId="Excel.Sheet.12">
                  <p:embed/>
                </p:oleObj>
              </mc:Choice>
              <mc:Fallback>
                <p:oleObj name="Worksheet" r:id="rId3" imgW="17437100" imgH="1079500" progId="Excel.Sheet.12">
                  <p:embed/>
                  <p:pic>
                    <p:nvPicPr>
                      <p:cNvPr id="3" name="Object 2"/>
                      <p:cNvPicPr/>
                      <p:nvPr/>
                    </p:nvPicPr>
                    <p:blipFill>
                      <a:blip r:embed="rId4"/>
                      <a:stretch>
                        <a:fillRect/>
                      </a:stretch>
                    </p:blipFill>
                    <p:spPr>
                      <a:xfrm>
                        <a:off x="229169" y="2629278"/>
                        <a:ext cx="11715378" cy="72610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23554719"/>
              </p:ext>
            </p:extLst>
          </p:nvPr>
        </p:nvGraphicFramePr>
        <p:xfrm>
          <a:off x="229169" y="3984193"/>
          <a:ext cx="11715378" cy="677295"/>
        </p:xfrm>
        <a:graphic>
          <a:graphicData uri="http://schemas.openxmlformats.org/presentationml/2006/ole">
            <mc:AlternateContent xmlns:mc="http://schemas.openxmlformats.org/markup-compatibility/2006">
              <mc:Choice xmlns:v="urn:schemas-microsoft-com:vml" Requires="v">
                <p:oleObj spid="_x0000_s2051" name="Worksheet" r:id="rId5" imgW="21717000" imgH="1257300" progId="Excel.Sheet.12">
                  <p:embed/>
                </p:oleObj>
              </mc:Choice>
              <mc:Fallback>
                <p:oleObj name="Worksheet" r:id="rId5" imgW="21717000" imgH="1257300" progId="Excel.Sheet.12">
                  <p:embed/>
                  <p:pic>
                    <p:nvPicPr>
                      <p:cNvPr id="5" name="Object 4"/>
                      <p:cNvPicPr/>
                      <p:nvPr/>
                    </p:nvPicPr>
                    <p:blipFill>
                      <a:blip r:embed="rId6"/>
                      <a:stretch>
                        <a:fillRect/>
                      </a:stretch>
                    </p:blipFill>
                    <p:spPr>
                      <a:xfrm>
                        <a:off x="229169" y="3984193"/>
                        <a:ext cx="11715378" cy="677295"/>
                      </a:xfrm>
                      <a:prstGeom prst="rect">
                        <a:avLst/>
                      </a:prstGeom>
                    </p:spPr>
                  </p:pic>
                </p:oleObj>
              </mc:Fallback>
            </mc:AlternateContent>
          </a:graphicData>
        </a:graphic>
      </p:graphicFrame>
      <p:sp>
        <p:nvSpPr>
          <p:cNvPr id="8" name="Content Placeholder 6">
            <a:extLst>
              <a:ext uri="{FF2B5EF4-FFF2-40B4-BE49-F238E27FC236}">
                <a16:creationId xmlns:a16="http://schemas.microsoft.com/office/drawing/2014/main" id="{D886DBC9-7B87-4EE5-95A0-B1C06D04CA65}"/>
              </a:ext>
            </a:extLst>
          </p:cNvPr>
          <p:cNvSpPr txBox="1">
            <a:spLocks/>
          </p:cNvSpPr>
          <p:nvPr/>
        </p:nvSpPr>
        <p:spPr>
          <a:xfrm>
            <a:off x="327918" y="4795977"/>
            <a:ext cx="7625397" cy="150413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Money/Currency vs. Investment</a:t>
            </a:r>
          </a:p>
          <a:p>
            <a:r>
              <a:rPr lang="en-US" dirty="0"/>
              <a:t>Money/Currency = Easily Transferrable and High Volume</a:t>
            </a:r>
          </a:p>
          <a:p>
            <a:r>
              <a:rPr lang="en-US" dirty="0"/>
              <a:t>Investment = Volatile Price Fluctuations and Return on Investment (ROI)</a:t>
            </a:r>
          </a:p>
          <a:p>
            <a:endParaRPr lang="en-US" dirty="0"/>
          </a:p>
        </p:txBody>
      </p:sp>
    </p:spTree>
    <p:extLst>
      <p:ext uri="{BB962C8B-B14F-4D97-AF65-F5344CB8AC3E}">
        <p14:creationId xmlns:p14="http://schemas.microsoft.com/office/powerpoint/2010/main" val="414359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vert="horz" lIns="91440" tIns="45720" rIns="91440" bIns="45720" rtlCol="0" anchor="b">
            <a:normAutofit/>
          </a:bodyPr>
          <a:lstStyle/>
          <a:p>
            <a:r>
              <a:rPr lang="en-US" dirty="0"/>
              <a:t>Final Presentation</a:t>
            </a:r>
          </a:p>
        </p:txBody>
      </p:sp>
      <p:sp>
        <p:nvSpPr>
          <p:cNvPr id="11" name="Content Placeholder 6">
            <a:extLst>
              <a:ext uri="{FF2B5EF4-FFF2-40B4-BE49-F238E27FC236}">
                <a16:creationId xmlns:a16="http://schemas.microsoft.com/office/drawing/2014/main" id="{D886DBC9-7B87-4EE5-95A0-B1C06D04CA65}"/>
              </a:ext>
            </a:extLst>
          </p:cNvPr>
          <p:cNvSpPr txBox="1">
            <a:spLocks/>
          </p:cNvSpPr>
          <p:nvPr/>
        </p:nvSpPr>
        <p:spPr>
          <a:xfrm>
            <a:off x="130524" y="2211459"/>
            <a:ext cx="4992295" cy="47052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t>Min and Max Rank From 1/1/2016 </a:t>
            </a:r>
            <a:r>
              <a:rPr lang="mr-IN" dirty="0"/>
              <a:t>–</a:t>
            </a:r>
            <a:r>
              <a:rPr lang="en-US" dirty="0"/>
              <a:t> 4/24/2018</a:t>
            </a:r>
          </a:p>
        </p:txBody>
      </p:sp>
      <p:graphicFrame>
        <p:nvGraphicFramePr>
          <p:cNvPr id="4" name="Object 3"/>
          <p:cNvGraphicFramePr>
            <a:graphicFrameLocks noChangeAspect="1"/>
          </p:cNvGraphicFramePr>
          <p:nvPr>
            <p:extLst>
              <p:ext uri="{D42A27DB-BD31-4B8C-83A1-F6EECF244321}">
                <p14:modId xmlns:p14="http://schemas.microsoft.com/office/powerpoint/2010/main" val="137930024"/>
              </p:ext>
            </p:extLst>
          </p:nvPr>
        </p:nvGraphicFramePr>
        <p:xfrm>
          <a:off x="253934" y="2736324"/>
          <a:ext cx="11356873" cy="827765"/>
        </p:xfrm>
        <a:graphic>
          <a:graphicData uri="http://schemas.openxmlformats.org/presentationml/2006/ole">
            <mc:AlternateContent xmlns:mc="http://schemas.openxmlformats.org/markup-compatibility/2006">
              <mc:Choice xmlns:v="urn:schemas-microsoft-com:vml" Requires="v">
                <p:oleObj spid="_x0000_s3074" name="Worksheet" r:id="rId3" imgW="17513300" imgH="546100" progId="Excel.Sheet.12">
                  <p:embed/>
                </p:oleObj>
              </mc:Choice>
              <mc:Fallback>
                <p:oleObj name="Worksheet" r:id="rId3" imgW="17513300" imgH="546100" progId="Excel.Sheet.12">
                  <p:embed/>
                  <p:pic>
                    <p:nvPicPr>
                      <p:cNvPr id="4" name="Object 3"/>
                      <p:cNvPicPr/>
                      <p:nvPr/>
                    </p:nvPicPr>
                    <p:blipFill>
                      <a:blip r:embed="rId4"/>
                      <a:stretch>
                        <a:fillRect/>
                      </a:stretch>
                    </p:blipFill>
                    <p:spPr>
                      <a:xfrm>
                        <a:off x="253934" y="2736324"/>
                        <a:ext cx="11356873" cy="827765"/>
                      </a:xfrm>
                      <a:prstGeom prst="rect">
                        <a:avLst/>
                      </a:prstGeom>
                    </p:spPr>
                  </p:pic>
                </p:oleObj>
              </mc:Fallback>
            </mc:AlternateContent>
          </a:graphicData>
        </a:graphic>
      </p:graphicFrame>
      <p:sp>
        <p:nvSpPr>
          <p:cNvPr id="8" name="Content Placeholder 6">
            <a:extLst>
              <a:ext uri="{FF2B5EF4-FFF2-40B4-BE49-F238E27FC236}">
                <a16:creationId xmlns:a16="http://schemas.microsoft.com/office/drawing/2014/main" id="{D886DBC9-7B87-4EE5-95A0-B1C06D04CA65}"/>
              </a:ext>
            </a:extLst>
          </p:cNvPr>
          <p:cNvSpPr>
            <a:spLocks noGrp="1"/>
          </p:cNvSpPr>
          <p:nvPr>
            <p:ph idx="1"/>
          </p:nvPr>
        </p:nvSpPr>
        <p:spPr>
          <a:xfrm>
            <a:off x="253934" y="3725593"/>
            <a:ext cx="8920122" cy="2278625"/>
          </a:xfrm>
        </p:spPr>
        <p:txBody>
          <a:bodyPr>
            <a:normAutofit/>
          </a:bodyPr>
          <a:lstStyle/>
          <a:p>
            <a:r>
              <a:rPr lang="en-US" dirty="0"/>
              <a:t>BTG experienced greatest variance in rank</a:t>
            </a:r>
          </a:p>
          <a:p>
            <a:r>
              <a:rPr lang="en-US" dirty="0"/>
              <a:t>BCC does not experience change in rank; however, remains top 25 in terms of market capitalization</a:t>
            </a:r>
          </a:p>
          <a:p>
            <a:endParaRPr lang="en-US" dirty="0"/>
          </a:p>
        </p:txBody>
      </p:sp>
    </p:spTree>
    <p:extLst>
      <p:ext uri="{BB962C8B-B14F-4D97-AF65-F5344CB8AC3E}">
        <p14:creationId xmlns:p14="http://schemas.microsoft.com/office/powerpoint/2010/main" val="370284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870E-BE56-4E34-8628-75349219F4D3}"/>
              </a:ext>
            </a:extLst>
          </p:cNvPr>
          <p:cNvSpPr>
            <a:spLocks noGrp="1"/>
          </p:cNvSpPr>
          <p:nvPr>
            <p:ph type="title"/>
          </p:nvPr>
        </p:nvSpPr>
        <p:spPr/>
        <p:txBody>
          <a:bodyPr/>
          <a:lstStyle/>
          <a:p>
            <a:r>
              <a:rPr lang="en-US" dirty="0"/>
              <a:t>Objective of the Study</a:t>
            </a:r>
          </a:p>
        </p:txBody>
      </p:sp>
      <p:sp>
        <p:nvSpPr>
          <p:cNvPr id="3" name="Content Placeholder 2">
            <a:extLst>
              <a:ext uri="{FF2B5EF4-FFF2-40B4-BE49-F238E27FC236}">
                <a16:creationId xmlns:a16="http://schemas.microsoft.com/office/drawing/2014/main" id="{9070C6A0-D478-4835-B703-1008C4D85080}"/>
              </a:ext>
            </a:extLst>
          </p:cNvPr>
          <p:cNvSpPr>
            <a:spLocks noGrp="1"/>
          </p:cNvSpPr>
          <p:nvPr>
            <p:ph idx="1"/>
          </p:nvPr>
        </p:nvSpPr>
        <p:spPr>
          <a:xfrm>
            <a:off x="677263" y="1930400"/>
            <a:ext cx="10955411" cy="3880773"/>
          </a:xfrm>
        </p:spPr>
        <p:txBody>
          <a:bodyPr>
            <a:noAutofit/>
          </a:bodyPr>
          <a:lstStyle/>
          <a:p>
            <a:r>
              <a:rPr lang="en-US" sz="2400" dirty="0"/>
              <a:t>Explore time-series models and fit the models on cryptocurrencies data</a:t>
            </a:r>
          </a:p>
          <a:p>
            <a:pPr lvl="1"/>
            <a:r>
              <a:rPr lang="en-US" sz="2400" dirty="0"/>
              <a:t>ARMA </a:t>
            </a:r>
          </a:p>
          <a:p>
            <a:pPr lvl="1"/>
            <a:r>
              <a:rPr lang="en-US" sz="2400" dirty="0"/>
              <a:t>GARCH</a:t>
            </a:r>
          </a:p>
          <a:p>
            <a:r>
              <a:rPr lang="en-US" sz="2400" dirty="0"/>
              <a:t>Examine how behavior finance factors influence returns/volatility of cryptocurrencies</a:t>
            </a:r>
          </a:p>
          <a:p>
            <a:pPr lvl="1"/>
            <a:r>
              <a:rPr lang="en-US" sz="2400" dirty="0"/>
              <a:t>Prospect Theory</a:t>
            </a:r>
          </a:p>
          <a:p>
            <a:pPr lvl="1"/>
            <a:r>
              <a:rPr lang="en-US" sz="2400" dirty="0"/>
              <a:t>Herding Behavior</a:t>
            </a:r>
          </a:p>
          <a:p>
            <a:r>
              <a:rPr lang="en-US" sz="2400" dirty="0"/>
              <a:t>Reconciliate  our results with results from published papers</a:t>
            </a:r>
          </a:p>
        </p:txBody>
      </p:sp>
    </p:spTree>
    <p:extLst>
      <p:ext uri="{BB962C8B-B14F-4D97-AF65-F5344CB8AC3E}">
        <p14:creationId xmlns:p14="http://schemas.microsoft.com/office/powerpoint/2010/main" val="134170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870E-BE56-4E34-8628-75349219F4D3}"/>
              </a:ext>
            </a:extLst>
          </p:cNvPr>
          <p:cNvSpPr>
            <a:spLocks noGrp="1"/>
          </p:cNvSpPr>
          <p:nvPr>
            <p:ph type="title"/>
          </p:nvPr>
        </p:nvSpPr>
        <p:spPr/>
        <p:txBody>
          <a:bodyPr/>
          <a:lstStyle/>
          <a:p>
            <a:r>
              <a:rPr lang="en-US" dirty="0"/>
              <a:t>ARMA </a:t>
            </a:r>
            <a:r>
              <a:rPr lang="en-US" altLang="zh-CN" dirty="0"/>
              <a:t>Model</a:t>
            </a:r>
            <a:endParaRPr lang="en-US" dirty="0"/>
          </a:p>
        </p:txBody>
      </p:sp>
      <p:sp>
        <p:nvSpPr>
          <p:cNvPr id="3" name="Content Placeholder 2">
            <a:extLst>
              <a:ext uri="{FF2B5EF4-FFF2-40B4-BE49-F238E27FC236}">
                <a16:creationId xmlns:a16="http://schemas.microsoft.com/office/drawing/2014/main" id="{9070C6A0-D478-4835-B703-1008C4D85080}"/>
              </a:ext>
            </a:extLst>
          </p:cNvPr>
          <p:cNvSpPr>
            <a:spLocks noGrp="1"/>
          </p:cNvSpPr>
          <p:nvPr>
            <p:ph idx="1"/>
          </p:nvPr>
        </p:nvSpPr>
        <p:spPr>
          <a:xfrm>
            <a:off x="677334" y="2160589"/>
            <a:ext cx="9777754" cy="4246935"/>
          </a:xfrm>
        </p:spPr>
        <p:txBody>
          <a:bodyPr/>
          <a:lstStyle/>
          <a:p>
            <a:r>
              <a:rPr lang="en-US" dirty="0"/>
              <a:t>ARIMA models work best for Bitcoin and Litecoin</a:t>
            </a:r>
          </a:p>
          <a:p>
            <a:endParaRPr lang="en-US" dirty="0"/>
          </a:p>
          <a:p>
            <a:endParaRPr lang="en-US" dirty="0"/>
          </a:p>
          <a:p>
            <a:endParaRPr lang="en-US" dirty="0"/>
          </a:p>
          <a:p>
            <a:endParaRPr lang="en-US" dirty="0"/>
          </a:p>
          <a:p>
            <a:endParaRPr lang="en-US" dirty="0"/>
          </a:p>
          <a:p>
            <a:r>
              <a:rPr lang="en-US" dirty="0"/>
              <a:t>Here are two results from ARMA(2,2). Bitcoin results is on the left while Litecoin is on the right. It is easy to see that two AR coefficients and two MA coefficients are significant for Bitcoin and only AR(1) and MA(1) are significantly for Litecoin.</a:t>
            </a:r>
          </a:p>
          <a:p>
            <a:r>
              <a:rPr lang="en-US" dirty="0"/>
              <a:t>However, none of the coefficients are significant for Ethereum and XRP. This is certainly unexpected. </a:t>
            </a:r>
          </a:p>
          <a:p>
            <a:endParaRPr lang="en-US" dirty="0"/>
          </a:p>
        </p:txBody>
      </p:sp>
      <p:pic>
        <p:nvPicPr>
          <p:cNvPr id="4" name="Picture 3" descr="A picture containing bottle, indoor&#10;&#10;Description generated with high confidence">
            <a:extLst>
              <a:ext uri="{FF2B5EF4-FFF2-40B4-BE49-F238E27FC236}">
                <a16:creationId xmlns:a16="http://schemas.microsoft.com/office/drawing/2014/main" id="{2E3DF5CA-B1CA-4BA0-ACB4-43405BDD2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489" y="3078851"/>
            <a:ext cx="4807591" cy="1269810"/>
          </a:xfrm>
          <a:prstGeom prst="rect">
            <a:avLst/>
          </a:prstGeom>
        </p:spPr>
      </p:pic>
      <p:pic>
        <p:nvPicPr>
          <p:cNvPr id="5" name="Picture 4">
            <a:extLst>
              <a:ext uri="{FF2B5EF4-FFF2-40B4-BE49-F238E27FC236}">
                <a16:creationId xmlns:a16="http://schemas.microsoft.com/office/drawing/2014/main" id="{ACDBF9F1-E763-43A7-A455-E4EC6D93B197}"/>
              </a:ext>
            </a:extLst>
          </p:cNvPr>
          <p:cNvPicPr>
            <a:picLocks noChangeAspect="1"/>
          </p:cNvPicPr>
          <p:nvPr/>
        </p:nvPicPr>
        <p:blipFill>
          <a:blip r:embed="rId3"/>
          <a:stretch>
            <a:fillRect/>
          </a:stretch>
        </p:blipFill>
        <p:spPr>
          <a:xfrm>
            <a:off x="762499" y="3036396"/>
            <a:ext cx="5272990" cy="1354721"/>
          </a:xfrm>
          <a:prstGeom prst="rect">
            <a:avLst/>
          </a:prstGeom>
        </p:spPr>
      </p:pic>
      <p:sp>
        <p:nvSpPr>
          <p:cNvPr id="6" name="TextBox 5">
            <a:extLst>
              <a:ext uri="{FF2B5EF4-FFF2-40B4-BE49-F238E27FC236}">
                <a16:creationId xmlns:a16="http://schemas.microsoft.com/office/drawing/2014/main" id="{D4DCE47C-6CCC-4DFD-97C0-86D1BA926FA4}"/>
              </a:ext>
            </a:extLst>
          </p:cNvPr>
          <p:cNvSpPr txBox="1"/>
          <p:nvPr/>
        </p:nvSpPr>
        <p:spPr>
          <a:xfrm>
            <a:off x="7757585" y="2688292"/>
            <a:ext cx="1223682" cy="369332"/>
          </a:xfrm>
          <a:prstGeom prst="rect">
            <a:avLst/>
          </a:prstGeom>
          <a:noFill/>
        </p:spPr>
        <p:txBody>
          <a:bodyPr wrap="square" rtlCol="0">
            <a:spAutoFit/>
          </a:bodyPr>
          <a:lstStyle/>
          <a:p>
            <a:r>
              <a:rPr lang="en-US" dirty="0"/>
              <a:t>Litecoin</a:t>
            </a:r>
          </a:p>
        </p:txBody>
      </p:sp>
      <p:sp>
        <p:nvSpPr>
          <p:cNvPr id="7" name="TextBox 6">
            <a:extLst>
              <a:ext uri="{FF2B5EF4-FFF2-40B4-BE49-F238E27FC236}">
                <a16:creationId xmlns:a16="http://schemas.microsoft.com/office/drawing/2014/main" id="{FCE56402-2584-4A04-82ED-AEBF199FA2D8}"/>
              </a:ext>
            </a:extLst>
          </p:cNvPr>
          <p:cNvSpPr txBox="1"/>
          <p:nvPr/>
        </p:nvSpPr>
        <p:spPr>
          <a:xfrm>
            <a:off x="2787153" y="2692704"/>
            <a:ext cx="1223682" cy="369332"/>
          </a:xfrm>
          <a:prstGeom prst="rect">
            <a:avLst/>
          </a:prstGeom>
          <a:noFill/>
        </p:spPr>
        <p:txBody>
          <a:bodyPr wrap="square" rtlCol="0">
            <a:spAutoFit/>
          </a:bodyPr>
          <a:lstStyle/>
          <a:p>
            <a:r>
              <a:rPr lang="en-US" dirty="0"/>
              <a:t>Bitcoin</a:t>
            </a:r>
          </a:p>
        </p:txBody>
      </p:sp>
    </p:spTree>
    <p:extLst>
      <p:ext uri="{BB962C8B-B14F-4D97-AF65-F5344CB8AC3E}">
        <p14:creationId xmlns:p14="http://schemas.microsoft.com/office/powerpoint/2010/main" val="28883970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4475</TotalTime>
  <Words>984</Words>
  <Application>Microsoft Office PowerPoint</Application>
  <PresentationFormat>Widescreen</PresentationFormat>
  <Paragraphs>171</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等线</vt:lpstr>
      <vt:lpstr>华文中宋</vt:lpstr>
      <vt:lpstr>Arial</vt:lpstr>
      <vt:lpstr>Calibri</vt:lpstr>
      <vt:lpstr>Gill Sans MT</vt:lpstr>
      <vt:lpstr>Mangal</vt:lpstr>
      <vt:lpstr>Wingdings 2</vt:lpstr>
      <vt:lpstr>Dividend</vt:lpstr>
      <vt:lpstr>Worksheet</vt:lpstr>
      <vt:lpstr>Model Market Irrationality with Bitcoin and Other Cryptocurrencies  Final Presentation</vt:lpstr>
      <vt:lpstr>Project Overview</vt:lpstr>
      <vt:lpstr>Methodology</vt:lpstr>
      <vt:lpstr>Process, Tools, &amp; Sources</vt:lpstr>
      <vt:lpstr>Final Presentation</vt:lpstr>
      <vt:lpstr>Final Presentation</vt:lpstr>
      <vt:lpstr>Final Presentation</vt:lpstr>
      <vt:lpstr>Objective of the Study</vt:lpstr>
      <vt:lpstr>ARMA Model</vt:lpstr>
      <vt:lpstr>GARCH and Model Comparison</vt:lpstr>
      <vt:lpstr>Testing for Herding Behavior</vt:lpstr>
      <vt:lpstr>Testing Results</vt:lpstr>
      <vt:lpstr>Potential Explanations for Testing Results</vt:lpstr>
      <vt:lpstr>Predictions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Genetic Programming and Neural-evolution of fixed topology in generating trading decisions</dc:title>
  <dc:creator>Microsoft Office User</dc:creator>
  <cp:lastModifiedBy>Zhu, Gang Ping M.</cp:lastModifiedBy>
  <cp:revision>204</cp:revision>
  <dcterms:created xsi:type="dcterms:W3CDTF">2016-12-14T18:59:08Z</dcterms:created>
  <dcterms:modified xsi:type="dcterms:W3CDTF">2018-12-04T15:26:30Z</dcterms:modified>
</cp:coreProperties>
</file>