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erriweather Light"/>
      <p:regular r:id="rId37"/>
      <p:bold r:id="rId38"/>
      <p:italic r:id="rId39"/>
      <p:boldItalic r:id="rId40"/>
    </p:embeddedFont>
    <p:embeddedFont>
      <p:font typeface="Montserrat"/>
      <p:regular r:id="rId41"/>
      <p:bold r:id="rId42"/>
      <p:italic r:id="rId43"/>
      <p:boldItalic r:id="rId44"/>
    </p:embeddedFont>
    <p:embeddedFont>
      <p:font typeface="Open Sans SemiBold"/>
      <p:regular r:id="rId45"/>
      <p:bold r:id="rId46"/>
      <p:italic r:id="rId47"/>
      <p:boldItalic r:id="rId48"/>
    </p:embeddedFont>
    <p:embeddedFont>
      <p:font typeface="Vidaloka"/>
      <p:regular r:id="rId49"/>
    </p:embeddedFont>
    <p:embeddedFont>
      <p:font typeface="Russo One"/>
      <p:regular r:id="rId50"/>
    </p:embeddedFont>
    <p:embeddedFont>
      <p:font typeface="Crimson Text"/>
      <p:regular r:id="rId51"/>
      <p:bold r:id="rId52"/>
      <p:italic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132FE9-A3B0-4217-A0C6-7DAB4346F6BA}">
  <a:tblStyle styleId="{D7132FE9-A3B0-4217-A0C6-7DAB4346F6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erriweatherLight-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OpenSansSemiBold-bold.fntdata"/><Relationship Id="rId45" Type="http://schemas.openxmlformats.org/officeDocument/2006/relationships/font" Target="fonts/OpenSans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SemiBold-boldItalic.fntdata"/><Relationship Id="rId47" Type="http://schemas.openxmlformats.org/officeDocument/2006/relationships/font" Target="fonts/OpenSansSemiBold-italic.fntdata"/><Relationship Id="rId49" Type="http://schemas.openxmlformats.org/officeDocument/2006/relationships/font" Target="fonts/Vidalok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MerriweatherLight-regular.fntdata"/><Relationship Id="rId36" Type="http://schemas.openxmlformats.org/officeDocument/2006/relationships/slide" Target="slides/slide31.xml"/><Relationship Id="rId39" Type="http://schemas.openxmlformats.org/officeDocument/2006/relationships/font" Target="fonts/MerriweatherLight-italic.fntdata"/><Relationship Id="rId38" Type="http://schemas.openxmlformats.org/officeDocument/2006/relationships/font" Target="fonts/MerriweatherLight-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rimsonText-regular.fntdata"/><Relationship Id="rId50" Type="http://schemas.openxmlformats.org/officeDocument/2006/relationships/font" Target="fonts/RussoOne-regular.fntdata"/><Relationship Id="rId53" Type="http://schemas.openxmlformats.org/officeDocument/2006/relationships/font" Target="fonts/CrimsonText-italic.fntdata"/><Relationship Id="rId52" Type="http://schemas.openxmlformats.org/officeDocument/2006/relationships/font" Target="fonts/CrimsonText-bold.fntdata"/><Relationship Id="rId11" Type="http://schemas.openxmlformats.org/officeDocument/2006/relationships/slide" Target="slides/slide6.xml"/><Relationship Id="rId55" Type="http://schemas.openxmlformats.org/officeDocument/2006/relationships/font" Target="fonts/OpenSans-regular.fntdata"/><Relationship Id="rId10" Type="http://schemas.openxmlformats.org/officeDocument/2006/relationships/slide" Target="slides/slide5.xml"/><Relationship Id="rId54" Type="http://schemas.openxmlformats.org/officeDocument/2006/relationships/font" Target="fonts/CrimsonText-boldItalic.fntdata"/><Relationship Id="rId13" Type="http://schemas.openxmlformats.org/officeDocument/2006/relationships/slide" Target="slides/slide8.xml"/><Relationship Id="rId57" Type="http://schemas.openxmlformats.org/officeDocument/2006/relationships/font" Target="fonts/OpenSans-italic.fntdata"/><Relationship Id="rId12" Type="http://schemas.openxmlformats.org/officeDocument/2006/relationships/slide" Target="slides/slide7.xml"/><Relationship Id="rId56"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245ed89b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245ed89b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35edd7c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35edd7c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3637e5a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3637e5a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3637e5a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3637e5a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3637e5a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3637e5a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3637e5a6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3637e5a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3637e5a6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3637e5a6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3637e5a6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3637e5a6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3637e5a6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3637e5a6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3637e5a6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3637e5a6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c582487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c582487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3637e5a6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3637e5a6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c5824870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c5824870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36f7243f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36f7243f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245ed89be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245ed89be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c5824870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c5824870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245ed89b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245ed89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245ed89be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245ed89be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245ed89be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245ed89be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245ed89be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245ed89be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035edd7c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035edd7c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245ed89b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245ed89b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036f7243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036f7243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36f7243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036f7243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245ed89b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245ed89b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c582487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c582487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36f724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36f724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c5824870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c5824870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c5824870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c5824870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245ed89be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245ed89be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ctrTitle"/>
          </p:nvPr>
        </p:nvSpPr>
        <p:spPr>
          <a:xfrm>
            <a:off x="1039950" y="1145550"/>
            <a:ext cx="7064100" cy="24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An Analysis on Tweets About Bong Go and His Candidacy for President in the 2022 Elections</a:t>
            </a:r>
            <a:endParaRPr sz="3600"/>
          </a:p>
        </p:txBody>
      </p:sp>
      <p:sp>
        <p:nvSpPr>
          <p:cNvPr id="246" name="Google Shape;246;p34"/>
          <p:cNvSpPr txBox="1"/>
          <p:nvPr>
            <p:ph idx="1" type="subTitle"/>
          </p:nvPr>
        </p:nvSpPr>
        <p:spPr>
          <a:xfrm>
            <a:off x="1039950" y="355605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Campos, Hizon, Maroket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717738" y="960938"/>
            <a:ext cx="7708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Raw T</a:t>
            </a:r>
            <a:r>
              <a:rPr lang="en"/>
              <a:t>weets on Bong Go for President</a:t>
            </a:r>
            <a:endParaRPr/>
          </a:p>
          <a:p>
            <a:pPr indent="0" lvl="0" marL="0" rtl="0" algn="l">
              <a:spcBef>
                <a:spcPts val="0"/>
              </a:spcBef>
              <a:spcAft>
                <a:spcPts val="0"/>
              </a:spcAft>
              <a:buNone/>
            </a:pPr>
            <a:r>
              <a:t/>
            </a:r>
            <a:endParaRPr/>
          </a:p>
        </p:txBody>
      </p:sp>
      <p:graphicFrame>
        <p:nvGraphicFramePr>
          <p:cNvPr id="299" name="Google Shape;299;p43"/>
          <p:cNvGraphicFramePr/>
          <p:nvPr/>
        </p:nvGraphicFramePr>
        <p:xfrm>
          <a:off x="952500" y="1826163"/>
          <a:ext cx="3000000" cy="3000000"/>
        </p:xfrm>
        <a:graphic>
          <a:graphicData uri="http://schemas.openxmlformats.org/drawingml/2006/table">
            <a:tbl>
              <a:tblPr>
                <a:noFill/>
                <a:tableStyleId>{D7132FE9-A3B0-4217-A0C6-7DAB4346F6BA}</a:tableStyleId>
              </a:tblPr>
              <a:tblGrid>
                <a:gridCol w="761550"/>
                <a:gridCol w="1555700"/>
                <a:gridCol w="4921750"/>
              </a:tblGrid>
              <a:tr h="381000">
                <a:tc>
                  <a:txBody>
                    <a:bodyPr/>
                    <a:lstStyle/>
                    <a:p>
                      <a:pPr indent="0" lvl="0" marL="0" rtl="0" algn="l">
                        <a:spcBef>
                          <a:spcPts val="0"/>
                        </a:spcBef>
                        <a:spcAft>
                          <a:spcPts val="0"/>
                        </a:spcAft>
                        <a:buNone/>
                      </a:pPr>
                      <a:r>
                        <a:rPr b="1" lang="en">
                          <a:latin typeface="Montserrat"/>
                          <a:ea typeface="Montserrat"/>
                          <a:cs typeface="Montserrat"/>
                          <a:sym typeface="Montserrat"/>
                        </a:rPr>
                        <a:t>date</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latin typeface="Montserrat"/>
                          <a:ea typeface="Montserrat"/>
                          <a:cs typeface="Montserrat"/>
                          <a:sym typeface="Montserrat"/>
                        </a:rPr>
                        <a:t>username</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latin typeface="Montserrat"/>
                          <a:ea typeface="Montserrat"/>
                          <a:cs typeface="Montserrat"/>
                          <a:sym typeface="Montserrat"/>
                        </a:rPr>
                        <a:t>tweet</a:t>
                      </a:r>
                      <a:endParaRPr b="1">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
                          <a:latin typeface="Montserrat"/>
                          <a:ea typeface="Montserrat"/>
                          <a:cs typeface="Montserrat"/>
                          <a:sym typeface="Montserrat"/>
                        </a:rPr>
                        <a:t>11/17/21</a:t>
                      </a:r>
                      <a:endParaRPr>
                        <a:latin typeface="Montserrat"/>
                        <a:ea typeface="Montserrat"/>
                        <a:cs typeface="Montserrat"/>
                        <a:sym typeface="Montserrat"/>
                      </a:endParaRPr>
                    </a:p>
                  </a:txBody>
                  <a:tcPr marT="9525" marB="91425" marR="9525" marL="9525" anchor="b"/>
                </a:tc>
                <a:tc>
                  <a:txBody>
                    <a:bodyPr/>
                    <a:lstStyle/>
                    <a:p>
                      <a:pPr indent="0" lvl="0" marL="0" rtl="0" algn="l">
                        <a:spcBef>
                          <a:spcPts val="0"/>
                        </a:spcBef>
                        <a:spcAft>
                          <a:spcPts val="0"/>
                        </a:spcAft>
                        <a:buNone/>
                      </a:pPr>
                      <a:r>
                        <a:rPr lang="en">
                          <a:latin typeface="Montserrat"/>
                          <a:ea typeface="Montserrat"/>
                          <a:cs typeface="Montserrat"/>
                          <a:sym typeface="Montserrat"/>
                        </a:rPr>
                        <a:t>coachcrisol</a:t>
                      </a:r>
                      <a:endParaRPr>
                        <a:latin typeface="Montserrat"/>
                        <a:ea typeface="Montserrat"/>
                        <a:cs typeface="Montserrat"/>
                        <a:sym typeface="Montserrat"/>
                      </a:endParaRPr>
                    </a:p>
                  </a:txBody>
                  <a:tcPr marT="9525" marB="91425" marR="9525" marL="9525" anchor="b"/>
                </a:tc>
                <a:tc>
                  <a:txBody>
                    <a:bodyPr/>
                    <a:lstStyle/>
                    <a:p>
                      <a:pPr indent="0" lvl="0" marL="0" rtl="0" algn="l">
                        <a:spcBef>
                          <a:spcPts val="0"/>
                        </a:spcBef>
                        <a:spcAft>
                          <a:spcPts val="0"/>
                        </a:spcAft>
                        <a:buNone/>
                      </a:pPr>
                      <a:r>
                        <a:rPr lang="en">
                          <a:latin typeface="Montserrat"/>
                          <a:ea typeface="Montserrat"/>
                          <a:cs typeface="Montserrat"/>
                          <a:sym typeface="Montserrat"/>
                        </a:rPr>
                        <a:t>Methinks Bong Go will eventually backout to give way to the Marcos Jr. and Sara tandem.  #TheCircusContinues #GodHelpThePhilippines</a:t>
                      </a:r>
                      <a:endParaRPr>
                        <a:latin typeface="Montserrat"/>
                        <a:ea typeface="Montserrat"/>
                        <a:cs typeface="Montserrat"/>
                        <a:sym typeface="Montserrat"/>
                      </a:endParaRPr>
                    </a:p>
                  </a:txBody>
                  <a:tcPr marT="91425" marB="91425" marR="91425" marL="91425"/>
                </a:tc>
              </a:tr>
              <a:tr h="381000">
                <a:tc>
                  <a:txBody>
                    <a:bodyPr/>
                    <a:lstStyle/>
                    <a:p>
                      <a:pPr indent="0" lvl="0" marL="0" rtl="0" algn="l">
                        <a:lnSpc>
                          <a:spcPct val="115000"/>
                        </a:lnSpc>
                        <a:spcBef>
                          <a:spcPts val="0"/>
                        </a:spcBef>
                        <a:spcAft>
                          <a:spcPts val="0"/>
                        </a:spcAft>
                        <a:buNone/>
                      </a:pPr>
                      <a:r>
                        <a:rPr lang="en">
                          <a:latin typeface="Montserrat"/>
                          <a:ea typeface="Montserrat"/>
                          <a:cs typeface="Montserrat"/>
                          <a:sym typeface="Montserrat"/>
                        </a:rPr>
                        <a:t>11/17/21</a:t>
                      </a:r>
                      <a:endParaRPr>
                        <a:latin typeface="Montserrat"/>
                        <a:ea typeface="Montserrat"/>
                        <a:cs typeface="Montserrat"/>
                        <a:sym typeface="Montserrat"/>
                      </a:endParaRPr>
                    </a:p>
                  </a:txBody>
                  <a:tcPr marT="9525" marB="91425" marR="9525" marL="9525" anchor="b"/>
                </a:tc>
                <a:tc>
                  <a:txBody>
                    <a:bodyPr/>
                    <a:lstStyle/>
                    <a:p>
                      <a:pPr indent="0" lvl="0" marL="0" rtl="0" algn="l">
                        <a:spcBef>
                          <a:spcPts val="0"/>
                        </a:spcBef>
                        <a:spcAft>
                          <a:spcPts val="0"/>
                        </a:spcAft>
                        <a:buNone/>
                      </a:pPr>
                      <a:r>
                        <a:rPr lang="en">
                          <a:latin typeface="Montserrat"/>
                          <a:ea typeface="Montserrat"/>
                          <a:cs typeface="Montserrat"/>
                          <a:sym typeface="Montserrat"/>
                        </a:rPr>
                        <a:t>tgifbbm</a:t>
                      </a:r>
                      <a:endParaRPr>
                        <a:latin typeface="Montserrat"/>
                        <a:ea typeface="Montserrat"/>
                        <a:cs typeface="Montserrat"/>
                        <a:sym typeface="Montserrat"/>
                      </a:endParaRPr>
                    </a:p>
                  </a:txBody>
                  <a:tcPr marT="9525" marB="91425" marR="9525" marL="9525" anchor="b"/>
                </a:tc>
                <a:tc>
                  <a:txBody>
                    <a:bodyPr/>
                    <a:lstStyle/>
                    <a:p>
                      <a:pPr indent="0" lvl="0" marL="0" rtl="0" algn="l">
                        <a:spcBef>
                          <a:spcPts val="0"/>
                        </a:spcBef>
                        <a:spcAft>
                          <a:spcPts val="0"/>
                        </a:spcAft>
                        <a:buNone/>
                      </a:pPr>
                      <a:r>
                        <a:rPr lang="en">
                          <a:latin typeface="Montserrat"/>
                          <a:ea typeface="Montserrat"/>
                          <a:cs typeface="Montserrat"/>
                          <a:sym typeface="Montserrat"/>
                        </a:rPr>
                        <a:t>Bong Go is Good but not a Leader material. ‚ÄºÔ∏è</a:t>
                      </a:r>
                      <a:endParaRPr>
                        <a:latin typeface="Montserrat"/>
                        <a:ea typeface="Montserrat"/>
                        <a:cs typeface="Montserrat"/>
                        <a:sym typeface="Montserrat"/>
                      </a:endParaRPr>
                    </a:p>
                  </a:txBody>
                  <a:tcPr marT="91425" marB="91425" marR="91425" marL="91425"/>
                </a:tc>
              </a:tr>
              <a:tr h="381000">
                <a:tc>
                  <a:txBody>
                    <a:bodyPr/>
                    <a:lstStyle/>
                    <a:p>
                      <a:pPr indent="0" lvl="0" marL="0" rtl="0" algn="l">
                        <a:lnSpc>
                          <a:spcPct val="115000"/>
                        </a:lnSpc>
                        <a:spcBef>
                          <a:spcPts val="0"/>
                        </a:spcBef>
                        <a:spcAft>
                          <a:spcPts val="0"/>
                        </a:spcAft>
                        <a:buNone/>
                      </a:pPr>
                      <a:r>
                        <a:rPr lang="en">
                          <a:latin typeface="Montserrat"/>
                          <a:ea typeface="Montserrat"/>
                          <a:cs typeface="Montserrat"/>
                          <a:sym typeface="Montserrat"/>
                        </a:rPr>
                        <a:t>11/17/21</a:t>
                      </a:r>
                      <a:endParaRPr>
                        <a:latin typeface="Montserrat"/>
                        <a:ea typeface="Montserrat"/>
                        <a:cs typeface="Montserrat"/>
                        <a:sym typeface="Montserrat"/>
                      </a:endParaRPr>
                    </a:p>
                  </a:txBody>
                  <a:tcPr marT="9525" marB="91425" marR="9525" marL="9525" anchor="b"/>
                </a:tc>
                <a:tc>
                  <a:txBody>
                    <a:bodyPr/>
                    <a:lstStyle/>
                    <a:p>
                      <a:pPr indent="0" lvl="0" marL="0" rtl="0" algn="l">
                        <a:spcBef>
                          <a:spcPts val="0"/>
                        </a:spcBef>
                        <a:spcAft>
                          <a:spcPts val="0"/>
                        </a:spcAft>
                        <a:buNone/>
                      </a:pPr>
                      <a:r>
                        <a:rPr lang="en">
                          <a:latin typeface="Montserrat"/>
                          <a:ea typeface="Montserrat"/>
                          <a:cs typeface="Montserrat"/>
                          <a:sym typeface="Montserrat"/>
                        </a:rPr>
                        <a:t>tweet_ronperez</a:t>
                      </a:r>
                      <a:endParaRPr>
                        <a:latin typeface="Montserrat"/>
                        <a:ea typeface="Montserrat"/>
                        <a:cs typeface="Montserrat"/>
                        <a:sym typeface="Montserrat"/>
                      </a:endParaRPr>
                    </a:p>
                  </a:txBody>
                  <a:tcPr marT="9525" marB="91425" marR="9525" marL="9525" anchor="b"/>
                </a:tc>
                <a:tc>
                  <a:txBody>
                    <a:bodyPr/>
                    <a:lstStyle/>
                    <a:p>
                      <a:pPr indent="0" lvl="0" marL="0" rtl="0" algn="l">
                        <a:spcBef>
                          <a:spcPts val="0"/>
                        </a:spcBef>
                        <a:spcAft>
                          <a:spcPts val="0"/>
                        </a:spcAft>
                        <a:buNone/>
                      </a:pPr>
                      <a:r>
                        <a:rPr lang="en">
                          <a:latin typeface="Montserrat"/>
                          <a:ea typeface="Montserrat"/>
                          <a:cs typeface="Montserrat"/>
                          <a:sym typeface="Montserrat"/>
                        </a:rPr>
                        <a:t>I have nothing against Bong Go and I think he‚Äôs a good man who cares about the country and our fellow Filipinos, but I am sorry, he is no Duterte!</a:t>
                      </a:r>
                      <a:endParaRPr>
                        <a:latin typeface="Montserrat"/>
                        <a:ea typeface="Montserrat"/>
                        <a:cs typeface="Montserrat"/>
                        <a:sym typeface="Montserrat"/>
                      </a:endParaRPr>
                    </a:p>
                  </a:txBody>
                  <a:tcPr marT="9525" marB="91425" marR="9525" marL="9525" anchor="b"/>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717738" y="1205913"/>
            <a:ext cx="7708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Cleaned </a:t>
            </a:r>
            <a:r>
              <a:rPr lang="en"/>
              <a:t>Tweets on Bong Go for President</a:t>
            </a:r>
            <a:endParaRPr/>
          </a:p>
          <a:p>
            <a:pPr indent="0" lvl="0" marL="0" rtl="0" algn="l">
              <a:spcBef>
                <a:spcPts val="0"/>
              </a:spcBef>
              <a:spcAft>
                <a:spcPts val="0"/>
              </a:spcAft>
              <a:buNone/>
            </a:pPr>
            <a:r>
              <a:t/>
            </a:r>
            <a:endParaRPr/>
          </a:p>
        </p:txBody>
      </p:sp>
      <p:graphicFrame>
        <p:nvGraphicFramePr>
          <p:cNvPr id="305" name="Google Shape;305;p44"/>
          <p:cNvGraphicFramePr/>
          <p:nvPr/>
        </p:nvGraphicFramePr>
        <p:xfrm>
          <a:off x="1263900" y="2078350"/>
          <a:ext cx="3000000" cy="3000000"/>
        </p:xfrm>
        <a:graphic>
          <a:graphicData uri="http://schemas.openxmlformats.org/drawingml/2006/table">
            <a:tbl>
              <a:tblPr>
                <a:noFill/>
                <a:tableStyleId>{D7132FE9-A3B0-4217-A0C6-7DAB4346F6BA}</a:tableStyleId>
              </a:tblPr>
              <a:tblGrid>
                <a:gridCol w="2459325"/>
                <a:gridCol w="1945275"/>
                <a:gridCol w="2211575"/>
              </a:tblGrid>
              <a:tr h="609575">
                <a:tc>
                  <a:txBody>
                    <a:bodyPr/>
                    <a:lstStyle/>
                    <a:p>
                      <a:pPr indent="0" lvl="0" marL="0" rtl="0" algn="l">
                        <a:spcBef>
                          <a:spcPts val="0"/>
                        </a:spcBef>
                        <a:spcAft>
                          <a:spcPts val="0"/>
                        </a:spcAft>
                        <a:buNone/>
                      </a:pPr>
                      <a:r>
                        <a:rPr b="1" lang="en">
                          <a:latin typeface="Montserrat"/>
                          <a:ea typeface="Montserrat"/>
                          <a:cs typeface="Montserrat"/>
                          <a:sym typeface="Montserrat"/>
                        </a:rPr>
                        <a:t>tweet</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latin typeface="Montserrat"/>
                          <a:ea typeface="Montserrat"/>
                          <a:cs typeface="Montserrat"/>
                          <a:sym typeface="Montserrat"/>
                        </a:rPr>
                        <a:t>cleaned_text</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latin typeface="Montserrat"/>
                          <a:ea typeface="Montserrat"/>
                          <a:cs typeface="Montserrat"/>
                          <a:sym typeface="Montserrat"/>
                        </a:rPr>
                        <a:t>removed_stopwords</a:t>
                      </a:r>
                      <a:endParaRPr b="1">
                        <a:latin typeface="Montserrat"/>
                        <a:ea typeface="Montserrat"/>
                        <a:cs typeface="Montserrat"/>
                        <a:sym typeface="Montserrat"/>
                      </a:endParaRPr>
                    </a:p>
                  </a:txBody>
                  <a:tcPr marT="91425" marB="91425" marR="91425" marL="91425"/>
                </a:tc>
              </a:tr>
              <a:tr h="1249650">
                <a:tc>
                  <a:txBody>
                    <a:bodyPr/>
                    <a:lstStyle/>
                    <a:p>
                      <a:pPr indent="0" lvl="0" marL="0" rtl="0" algn="l">
                        <a:spcBef>
                          <a:spcPts val="0"/>
                        </a:spcBef>
                        <a:spcAft>
                          <a:spcPts val="0"/>
                        </a:spcAft>
                        <a:buNone/>
                      </a:pPr>
                      <a:r>
                        <a:rPr lang="en">
                          <a:latin typeface="Montserrat"/>
                          <a:ea typeface="Montserrat"/>
                          <a:cs typeface="Montserrat"/>
                          <a:sym typeface="Montserrat"/>
                        </a:rPr>
                        <a:t>@BJoie @gmanews @dzbb sinusunod lang ni bong go si digong. kapag sinabi ni digong sit uupo si Go.</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bong go just follows digong when digong sit tells Go to sit down</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bong go follows digong digong sit tells Go sit</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2679875" y="2568631"/>
            <a:ext cx="4057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On Tweet Translation</a:t>
            </a:r>
            <a:endParaRPr/>
          </a:p>
        </p:txBody>
      </p:sp>
      <p:sp>
        <p:nvSpPr>
          <p:cNvPr id="311" name="Google Shape;311;p45"/>
          <p:cNvSpPr txBox="1"/>
          <p:nvPr>
            <p:ph idx="2" type="title"/>
          </p:nvPr>
        </p:nvSpPr>
        <p:spPr>
          <a:xfrm>
            <a:off x="3558425" y="1466600"/>
            <a:ext cx="23007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713225" y="785988"/>
            <a:ext cx="476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Barriers</a:t>
            </a:r>
            <a:endParaRPr/>
          </a:p>
          <a:p>
            <a:pPr indent="0" lvl="0" marL="0" rtl="0" algn="l">
              <a:spcBef>
                <a:spcPts val="0"/>
              </a:spcBef>
              <a:spcAft>
                <a:spcPts val="0"/>
              </a:spcAft>
              <a:buNone/>
            </a:pPr>
            <a:r>
              <a:t/>
            </a:r>
            <a:endParaRPr/>
          </a:p>
        </p:txBody>
      </p:sp>
      <p:sp>
        <p:nvSpPr>
          <p:cNvPr id="317" name="Google Shape;317;p46"/>
          <p:cNvSpPr txBox="1"/>
          <p:nvPr>
            <p:ph idx="4" type="subTitle"/>
          </p:nvPr>
        </p:nvSpPr>
        <p:spPr>
          <a:xfrm>
            <a:off x="713225" y="1467913"/>
            <a:ext cx="6897900" cy="288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One challenge of the dataset we collected and cleaned was that a large number of tweets were in Tagalog, which would not allow us to extract insight via VADER/Spacey.</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2300"/>
              <a:t>Preparing this data therefore meant detecting tweets in Tagalog and translating them</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713225" y="785988"/>
            <a:ext cx="476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Tagalog Tweet Detection</a:t>
            </a:r>
            <a:endParaRPr/>
          </a:p>
          <a:p>
            <a:pPr indent="0" lvl="0" marL="0" rtl="0" algn="l">
              <a:spcBef>
                <a:spcPts val="0"/>
              </a:spcBef>
              <a:spcAft>
                <a:spcPts val="0"/>
              </a:spcAft>
              <a:buNone/>
            </a:pPr>
            <a:r>
              <a:t/>
            </a:r>
            <a:endParaRPr/>
          </a:p>
        </p:txBody>
      </p:sp>
      <p:sp>
        <p:nvSpPr>
          <p:cNvPr id="323" name="Google Shape;323;p47"/>
          <p:cNvSpPr txBox="1"/>
          <p:nvPr>
            <p:ph idx="4" type="subTitle"/>
          </p:nvPr>
        </p:nvSpPr>
        <p:spPr>
          <a:xfrm>
            <a:off x="713225" y="1467913"/>
            <a:ext cx="6897900" cy="288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Given the use of English/Tagalog code-switching, binarily classifying tweets as Tagalog or English would be counterproductive and lead to false positives / negatives in detecting Tagalog Tweets. Instead, a discrete value could be used in order to establish the “Tagalogness” of a tweet</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type="title"/>
          </p:nvPr>
        </p:nvSpPr>
        <p:spPr>
          <a:xfrm>
            <a:off x="713225" y="785988"/>
            <a:ext cx="476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Tagalog Tweet Detection</a:t>
            </a:r>
            <a:endParaRPr/>
          </a:p>
          <a:p>
            <a:pPr indent="0" lvl="0" marL="0" rtl="0" algn="l">
              <a:spcBef>
                <a:spcPts val="0"/>
              </a:spcBef>
              <a:spcAft>
                <a:spcPts val="0"/>
              </a:spcAft>
              <a:buNone/>
            </a:pPr>
            <a:r>
              <a:t/>
            </a:r>
            <a:endParaRPr/>
          </a:p>
        </p:txBody>
      </p:sp>
      <p:sp>
        <p:nvSpPr>
          <p:cNvPr id="329" name="Google Shape;329;p48"/>
          <p:cNvSpPr txBox="1"/>
          <p:nvPr>
            <p:ph idx="4" type="subTitle"/>
          </p:nvPr>
        </p:nvSpPr>
        <p:spPr>
          <a:xfrm>
            <a:off x="713225" y="1659924"/>
            <a:ext cx="6589200" cy="270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This project defines “Tagalogness” as the proportion of Tagalog words in a tweet with relation to the total amount of words of said Tweet.</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2300"/>
              <a:t>For this project, an English word is any case-agnostic string that is present in the list obtained from the words() list from nltk.corpus import words</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type="title"/>
          </p:nvPr>
        </p:nvSpPr>
        <p:spPr>
          <a:xfrm>
            <a:off x="713225" y="785988"/>
            <a:ext cx="476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Tagalog Tweet Detection</a:t>
            </a:r>
            <a:endParaRPr/>
          </a:p>
          <a:p>
            <a:pPr indent="0" lvl="0" marL="0" rtl="0" algn="l">
              <a:spcBef>
                <a:spcPts val="0"/>
              </a:spcBef>
              <a:spcAft>
                <a:spcPts val="0"/>
              </a:spcAft>
              <a:buNone/>
            </a:pPr>
            <a:r>
              <a:t/>
            </a:r>
            <a:endParaRPr/>
          </a:p>
        </p:txBody>
      </p:sp>
      <p:sp>
        <p:nvSpPr>
          <p:cNvPr id="335" name="Google Shape;335;p49"/>
          <p:cNvSpPr txBox="1"/>
          <p:nvPr>
            <p:ph idx="4" type="subTitle"/>
          </p:nvPr>
        </p:nvSpPr>
        <p:spPr>
          <a:xfrm>
            <a:off x="713225" y="1659924"/>
            <a:ext cx="6589200" cy="270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This therefore requires us to assume that the NLTK words list is sufficient enough for us to use as a sufficient (not perfect) litmus test for English words.</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717738" y="463588"/>
            <a:ext cx="7708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Sample of tweets with varying English Word Proportions</a:t>
            </a:r>
            <a:endParaRPr sz="2500"/>
          </a:p>
          <a:p>
            <a:pPr indent="0" lvl="0" marL="0" rtl="0" algn="l">
              <a:spcBef>
                <a:spcPts val="0"/>
              </a:spcBef>
              <a:spcAft>
                <a:spcPts val="0"/>
              </a:spcAft>
              <a:buNone/>
            </a:pPr>
            <a:r>
              <a:t/>
            </a:r>
            <a:endParaRPr sz="2500"/>
          </a:p>
        </p:txBody>
      </p:sp>
      <p:graphicFrame>
        <p:nvGraphicFramePr>
          <p:cNvPr id="341" name="Google Shape;341;p50"/>
          <p:cNvGraphicFramePr/>
          <p:nvPr/>
        </p:nvGraphicFramePr>
        <p:xfrm>
          <a:off x="717750" y="1438463"/>
          <a:ext cx="3000000" cy="3000000"/>
        </p:xfrm>
        <a:graphic>
          <a:graphicData uri="http://schemas.openxmlformats.org/drawingml/2006/table">
            <a:tbl>
              <a:tblPr>
                <a:noFill/>
                <a:tableStyleId>{D7132FE9-A3B0-4217-A0C6-7DAB4346F6BA}</a:tableStyleId>
              </a:tblPr>
              <a:tblGrid>
                <a:gridCol w="4047200"/>
                <a:gridCol w="4047200"/>
              </a:tblGrid>
              <a:tr h="458750">
                <a:tc>
                  <a:txBody>
                    <a:bodyPr/>
                    <a:lstStyle/>
                    <a:p>
                      <a:pPr indent="0" lvl="0" marL="0" rtl="0" algn="l">
                        <a:spcBef>
                          <a:spcPts val="0"/>
                        </a:spcBef>
                        <a:spcAft>
                          <a:spcPts val="0"/>
                        </a:spcAft>
                        <a:buNone/>
                      </a:pPr>
                      <a:r>
                        <a:rPr b="1" lang="en">
                          <a:latin typeface="Montserrat"/>
                          <a:ea typeface="Montserrat"/>
                          <a:cs typeface="Montserrat"/>
                          <a:sym typeface="Montserrat"/>
                        </a:rPr>
                        <a:t>cleaned_text</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latin typeface="Montserrat"/>
                          <a:ea typeface="Montserrat"/>
                          <a:cs typeface="Montserrat"/>
                          <a:sym typeface="Montserrat"/>
                        </a:rPr>
                        <a:t>EN_PERCENTAGE</a:t>
                      </a:r>
                      <a:endParaRPr b="1">
                        <a:latin typeface="Montserrat"/>
                        <a:ea typeface="Montserrat"/>
                        <a:cs typeface="Montserrat"/>
                        <a:sym typeface="Montserrat"/>
                      </a:endParaRPr>
                    </a:p>
                  </a:txBody>
                  <a:tcPr marT="91425" marB="91425" marR="91425" marL="91425"/>
                </a:tc>
              </a:tr>
              <a:tr h="431925">
                <a:tc>
                  <a:txBody>
                    <a:bodyPr/>
                    <a:lstStyle/>
                    <a:p>
                      <a:pPr indent="0" lvl="0" marL="0" rtl="0" algn="l">
                        <a:spcBef>
                          <a:spcPts val="0"/>
                        </a:spcBef>
                        <a:spcAft>
                          <a:spcPts val="0"/>
                        </a:spcAft>
                        <a:buNone/>
                      </a:pPr>
                      <a:r>
                        <a:rPr lang="en">
                          <a:latin typeface="Montserrat"/>
                          <a:ea typeface="Montserrat"/>
                          <a:cs typeface="Montserrat"/>
                          <a:sym typeface="Montserrat"/>
                        </a:rPr>
                        <a:t>What do you think Bong GO will do next</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1.000000</a:t>
                      </a:r>
                      <a:endParaRPr>
                        <a:latin typeface="Montserrat"/>
                        <a:ea typeface="Montserrat"/>
                        <a:cs typeface="Montserrat"/>
                        <a:sym typeface="Montserrat"/>
                      </a:endParaRPr>
                    </a:p>
                  </a:txBody>
                  <a:tcPr marT="91425" marB="91425" marR="91425" marL="91425"/>
                </a:tc>
              </a:tr>
              <a:tr h="705800">
                <a:tc>
                  <a:txBody>
                    <a:bodyPr/>
                    <a:lstStyle/>
                    <a:p>
                      <a:pPr indent="0" lvl="0" marL="0" rtl="0" algn="l">
                        <a:spcBef>
                          <a:spcPts val="0"/>
                        </a:spcBef>
                        <a:spcAft>
                          <a:spcPts val="0"/>
                        </a:spcAft>
                        <a:buNone/>
                      </a:pPr>
                      <a:r>
                        <a:rPr lang="en">
                          <a:latin typeface="Montserrat"/>
                          <a:ea typeface="Montserrat"/>
                          <a:cs typeface="Montserrat"/>
                          <a:sym typeface="Montserrat"/>
                        </a:rPr>
                        <a:t>Makikinabang sa bbm vote ay si bong go and also isko and pacquiao but not leni Kaya wag nila isisi kay leni</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0.387097</a:t>
                      </a:r>
                      <a:endParaRPr>
                        <a:latin typeface="Montserrat"/>
                        <a:ea typeface="Montserrat"/>
                        <a:cs typeface="Montserrat"/>
                        <a:sym typeface="Montserrat"/>
                      </a:endParaRPr>
                    </a:p>
                  </a:txBody>
                  <a:tcPr marT="91425" marB="91425" marR="91425" marL="91425"/>
                </a:tc>
              </a:tr>
              <a:tr h="1105075">
                <a:tc>
                  <a:txBody>
                    <a:bodyPr/>
                    <a:lstStyle/>
                    <a:p>
                      <a:pPr indent="0" lvl="0" marL="0" rtl="0" algn="l">
                        <a:spcBef>
                          <a:spcPts val="0"/>
                        </a:spcBef>
                        <a:spcAft>
                          <a:spcPts val="0"/>
                        </a:spcAft>
                        <a:buNone/>
                      </a:pPr>
                      <a:r>
                        <a:rPr lang="en">
                          <a:latin typeface="Montserrat"/>
                          <a:ea typeface="Montserrat"/>
                          <a:cs typeface="Montserrat"/>
                          <a:sym typeface="Montserrat"/>
                        </a:rPr>
                        <a:t>Dinadaan na lang sa itsura dahil walang maibatong bahid Saka dyosko saksakan napan ng pangit itong si Nieto Parang niluwa sa pwet ni duterte na ang ama ay si Bong Go</a:t>
                      </a:r>
                      <a:endParaRPr>
                        <a:latin typeface="Montserrat"/>
                        <a:ea typeface="Montserrat"/>
                        <a:cs typeface="Montserrat"/>
                        <a:sym typeface="Montserrat"/>
                      </a:endParaRPr>
                    </a:p>
                  </a:txBody>
                  <a:tcPr marT="9525" marB="91425" marR="9525" marL="9525" anchor="b"/>
                </a:tc>
                <a:tc>
                  <a:txBody>
                    <a:bodyPr/>
                    <a:lstStyle/>
                    <a:p>
                      <a:pPr indent="0" lvl="0" marL="0" rtl="0" algn="l">
                        <a:spcBef>
                          <a:spcPts val="0"/>
                        </a:spcBef>
                        <a:spcAft>
                          <a:spcPts val="0"/>
                        </a:spcAft>
                        <a:buNone/>
                      </a:pPr>
                      <a:r>
                        <a:rPr lang="en">
                          <a:latin typeface="Montserrat"/>
                          <a:ea typeface="Montserrat"/>
                          <a:cs typeface="Montserrat"/>
                          <a:sym typeface="Montserrat"/>
                        </a:rPr>
                        <a:t>0.387097</a:t>
                      </a:r>
                      <a:endParaRPr>
                        <a:latin typeface="Montserrat"/>
                        <a:ea typeface="Montserrat"/>
                        <a:cs typeface="Montserrat"/>
                        <a:sym typeface="Montserrat"/>
                      </a:endParaRPr>
                    </a:p>
                  </a:txBody>
                  <a:tcPr marT="9525" marB="91425" marR="9525" marL="9525" anchor="b"/>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713225" y="785988"/>
            <a:ext cx="476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Translation</a:t>
            </a:r>
            <a:endParaRPr/>
          </a:p>
          <a:p>
            <a:pPr indent="0" lvl="0" marL="0" rtl="0" algn="l">
              <a:spcBef>
                <a:spcPts val="0"/>
              </a:spcBef>
              <a:spcAft>
                <a:spcPts val="0"/>
              </a:spcAft>
              <a:buNone/>
            </a:pPr>
            <a:r>
              <a:t/>
            </a:r>
            <a:endParaRPr/>
          </a:p>
        </p:txBody>
      </p:sp>
      <p:sp>
        <p:nvSpPr>
          <p:cNvPr id="347" name="Google Shape;347;p51"/>
          <p:cNvSpPr txBox="1"/>
          <p:nvPr>
            <p:ph idx="4" type="subTitle"/>
          </p:nvPr>
        </p:nvSpPr>
        <p:spPr>
          <a:xfrm>
            <a:off x="713225" y="1659924"/>
            <a:ext cx="6589200" cy="270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We have decided to use the Google Cloud Platform’s Translation Service. A free tier is available for use.</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2300"/>
              <a:t>Tweets with an English word proposition of less than 0.75 were flagged for translation.</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2"/>
          <p:cNvSpPr txBox="1"/>
          <p:nvPr>
            <p:ph type="title"/>
          </p:nvPr>
        </p:nvSpPr>
        <p:spPr>
          <a:xfrm>
            <a:off x="717738" y="463588"/>
            <a:ext cx="7708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Sample of Translation</a:t>
            </a:r>
            <a:endParaRPr sz="2500"/>
          </a:p>
          <a:p>
            <a:pPr indent="0" lvl="0" marL="0" rtl="0" algn="l">
              <a:spcBef>
                <a:spcPts val="0"/>
              </a:spcBef>
              <a:spcAft>
                <a:spcPts val="0"/>
              </a:spcAft>
              <a:buNone/>
            </a:pPr>
            <a:r>
              <a:t/>
            </a:r>
            <a:endParaRPr sz="2500"/>
          </a:p>
        </p:txBody>
      </p:sp>
      <p:graphicFrame>
        <p:nvGraphicFramePr>
          <p:cNvPr id="353" name="Google Shape;353;p52"/>
          <p:cNvGraphicFramePr/>
          <p:nvPr/>
        </p:nvGraphicFramePr>
        <p:xfrm>
          <a:off x="717750" y="1294463"/>
          <a:ext cx="3000000" cy="3000000"/>
        </p:xfrm>
        <a:graphic>
          <a:graphicData uri="http://schemas.openxmlformats.org/drawingml/2006/table">
            <a:tbl>
              <a:tblPr>
                <a:noFill/>
                <a:tableStyleId>{D7132FE9-A3B0-4217-A0C6-7DAB4346F6BA}</a:tableStyleId>
              </a:tblPr>
              <a:tblGrid>
                <a:gridCol w="4047200"/>
                <a:gridCol w="4047200"/>
              </a:tblGrid>
              <a:tr h="379600">
                <a:tc>
                  <a:txBody>
                    <a:bodyPr/>
                    <a:lstStyle/>
                    <a:p>
                      <a:pPr indent="0" lvl="0" marL="0" rtl="0" algn="l">
                        <a:spcBef>
                          <a:spcPts val="0"/>
                        </a:spcBef>
                        <a:spcAft>
                          <a:spcPts val="0"/>
                        </a:spcAft>
                        <a:buNone/>
                      </a:pPr>
                      <a:r>
                        <a:rPr b="1" lang="en">
                          <a:latin typeface="Montserrat"/>
                          <a:ea typeface="Montserrat"/>
                          <a:cs typeface="Montserrat"/>
                          <a:sym typeface="Montserrat"/>
                        </a:rPr>
                        <a:t>cleaned_text</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latin typeface="Montserrat"/>
                          <a:ea typeface="Montserrat"/>
                          <a:cs typeface="Montserrat"/>
                          <a:sym typeface="Montserrat"/>
                        </a:rPr>
                        <a:t>EN_PERCENTAGE</a:t>
                      </a:r>
                      <a:endParaRPr b="1">
                        <a:latin typeface="Montserrat"/>
                        <a:ea typeface="Montserrat"/>
                        <a:cs typeface="Montserrat"/>
                        <a:sym typeface="Montserrat"/>
                      </a:endParaRPr>
                    </a:p>
                  </a:txBody>
                  <a:tcPr marT="91425" marB="91425" marR="91425" marL="91425"/>
                </a:tc>
              </a:tr>
              <a:tr h="916300">
                <a:tc>
                  <a:txBody>
                    <a:bodyPr/>
                    <a:lstStyle/>
                    <a:p>
                      <a:pPr indent="0" lvl="0" marL="0" rtl="0" algn="l">
                        <a:spcBef>
                          <a:spcPts val="0"/>
                        </a:spcBef>
                        <a:spcAft>
                          <a:spcPts val="0"/>
                        </a:spcAft>
                        <a:buNone/>
                      </a:pPr>
                      <a:r>
                        <a:rPr lang="en" sz="1200">
                          <a:latin typeface="Montserrat"/>
                          <a:ea typeface="Montserrat"/>
                          <a:cs typeface="Montserrat"/>
                          <a:sym typeface="Montserrat"/>
                        </a:rPr>
                        <a:t>Sokatawa laugh the PDP E Duterte ran to another party left The PDP Bong Go is the same Tsk tsk Made humor and shame shame</a:t>
                      </a:r>
                      <a:endParaRPr sz="12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0.392857</a:t>
                      </a:r>
                      <a:endParaRPr>
                        <a:latin typeface="Montserrat"/>
                        <a:ea typeface="Montserrat"/>
                        <a:cs typeface="Montserrat"/>
                        <a:sym typeface="Montserrat"/>
                      </a:endParaRPr>
                    </a:p>
                  </a:txBody>
                  <a:tcPr marT="91425" marB="91425" marR="91425" marL="91425"/>
                </a:tc>
              </a:tr>
              <a:tr h="1107900">
                <a:tc>
                  <a:txBody>
                    <a:bodyPr/>
                    <a:lstStyle/>
                    <a:p>
                      <a:pPr indent="0" lvl="0" marL="0" rtl="0" algn="l">
                        <a:spcBef>
                          <a:spcPts val="0"/>
                        </a:spcBef>
                        <a:spcAft>
                          <a:spcPts val="0"/>
                        </a:spcAft>
                        <a:buNone/>
                      </a:pPr>
                      <a:r>
                        <a:rPr lang="en" sz="1200">
                          <a:latin typeface="Montserrat"/>
                          <a:ea typeface="Montserrat"/>
                          <a:cs typeface="Montserrat"/>
                          <a:sym typeface="Montserrat"/>
                        </a:rPr>
                        <a:t>It&amp;#39;s ok with the voters Some of you vote for Bong Go Some of you vote for Bong Bong We have no problem with that Anyway VP Leni can&amp;#39;t really get the DDS and BBM voters Just divide them int...</a:t>
                      </a:r>
                      <a:endParaRPr sz="12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0.377778</a:t>
                      </a:r>
                      <a:endParaRPr>
                        <a:latin typeface="Montserrat"/>
                        <a:ea typeface="Montserrat"/>
                        <a:cs typeface="Montserrat"/>
                        <a:sym typeface="Montserrat"/>
                      </a:endParaRPr>
                    </a:p>
                  </a:txBody>
                  <a:tcPr marT="91425" marB="91425" marR="91425" marL="91425"/>
                </a:tc>
              </a:tr>
              <a:tr h="914375">
                <a:tc>
                  <a:txBody>
                    <a:bodyPr/>
                    <a:lstStyle/>
                    <a:p>
                      <a:pPr indent="0" lvl="0" marL="0" rtl="0" algn="l">
                        <a:spcBef>
                          <a:spcPts val="0"/>
                        </a:spcBef>
                        <a:spcAft>
                          <a:spcPts val="0"/>
                        </a:spcAft>
                        <a:buNone/>
                      </a:pPr>
                      <a:r>
                        <a:rPr lang="en" sz="1200">
                          <a:latin typeface="Montserrat"/>
                          <a:ea typeface="Montserrat"/>
                          <a:cs typeface="Montserrat"/>
                          <a:sym typeface="Montserrat"/>
                        </a:rPr>
                        <a:t>Hahahahha Envy PIKIT Thank you very much Sen Bong Go for your concern for the Filipinos. You are helping so much</a:t>
                      </a:r>
                      <a:endParaRPr sz="1200">
                        <a:latin typeface="Montserrat"/>
                        <a:ea typeface="Montserrat"/>
                        <a:cs typeface="Montserrat"/>
                        <a:sym typeface="Montserrat"/>
                      </a:endParaRPr>
                    </a:p>
                  </a:txBody>
                  <a:tcPr marT="9525" marB="91425" marR="9525" marL="9525" anchor="b"/>
                </a:tc>
                <a:tc>
                  <a:txBody>
                    <a:bodyPr/>
                    <a:lstStyle/>
                    <a:p>
                      <a:pPr indent="0" lvl="0" marL="0" rtl="0" algn="l">
                        <a:spcBef>
                          <a:spcPts val="0"/>
                        </a:spcBef>
                        <a:spcAft>
                          <a:spcPts val="0"/>
                        </a:spcAft>
                        <a:buNone/>
                      </a:pPr>
                      <a:r>
                        <a:rPr lang="en">
                          <a:latin typeface="Montserrat"/>
                          <a:ea typeface="Montserrat"/>
                          <a:cs typeface="Montserrat"/>
                          <a:sym typeface="Montserrat"/>
                        </a:rPr>
                        <a:t>0.350000</a:t>
                      </a:r>
                      <a:endParaRPr>
                        <a:latin typeface="Montserrat"/>
                        <a:ea typeface="Montserrat"/>
                        <a:cs typeface="Montserrat"/>
                        <a:sym typeface="Montserrat"/>
                      </a:endParaRPr>
                    </a:p>
                  </a:txBody>
                  <a:tcPr marT="9525" marB="91425" marR="9525" marL="9525" anchor="b"/>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2714550" y="2543963"/>
            <a:ext cx="3714900" cy="6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Context</a:t>
            </a:r>
            <a:endParaRPr/>
          </a:p>
        </p:txBody>
      </p:sp>
      <p:sp>
        <p:nvSpPr>
          <p:cNvPr id="252" name="Google Shape;252;p35"/>
          <p:cNvSpPr txBox="1"/>
          <p:nvPr>
            <p:ph idx="2" type="title"/>
          </p:nvPr>
        </p:nvSpPr>
        <p:spPr>
          <a:xfrm>
            <a:off x="3746550" y="1478925"/>
            <a:ext cx="16509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type="title"/>
          </p:nvPr>
        </p:nvSpPr>
        <p:spPr>
          <a:xfrm>
            <a:off x="713225" y="785988"/>
            <a:ext cx="476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Translation - Conclusion</a:t>
            </a:r>
            <a:endParaRPr/>
          </a:p>
          <a:p>
            <a:pPr indent="0" lvl="0" marL="0" rtl="0" algn="l">
              <a:spcBef>
                <a:spcPts val="0"/>
              </a:spcBef>
              <a:spcAft>
                <a:spcPts val="0"/>
              </a:spcAft>
              <a:buNone/>
            </a:pPr>
            <a:r>
              <a:t/>
            </a:r>
            <a:endParaRPr/>
          </a:p>
        </p:txBody>
      </p:sp>
      <p:sp>
        <p:nvSpPr>
          <p:cNvPr id="359" name="Google Shape;359;p53"/>
          <p:cNvSpPr txBox="1"/>
          <p:nvPr>
            <p:ph idx="4" type="subTitle"/>
          </p:nvPr>
        </p:nvSpPr>
        <p:spPr>
          <a:xfrm>
            <a:off x="713225" y="1659924"/>
            <a:ext cx="6589200" cy="270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Translation was effective to an extent--previously low English-proportion tweets now had more English words, save for some exceptions (contracted words like </a:t>
            </a:r>
            <a:r>
              <a:rPr i="1" lang="en" sz="2300"/>
              <a:t>kmu</a:t>
            </a:r>
            <a:r>
              <a:rPr lang="en" sz="2300"/>
              <a:t> or </a:t>
            </a:r>
            <a:r>
              <a:rPr i="1" lang="en" sz="2300"/>
              <a:t>bwas</a:t>
            </a:r>
            <a:r>
              <a:rPr lang="en" sz="2300"/>
              <a:t> were not detected for translation)</a:t>
            </a:r>
            <a:endParaRPr sz="2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4"/>
          <p:cNvSpPr txBox="1"/>
          <p:nvPr>
            <p:ph type="title"/>
          </p:nvPr>
        </p:nvSpPr>
        <p:spPr>
          <a:xfrm>
            <a:off x="1912200" y="2534425"/>
            <a:ext cx="5319600" cy="6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Methodology</a:t>
            </a:r>
            <a:endParaRPr/>
          </a:p>
        </p:txBody>
      </p:sp>
      <p:sp>
        <p:nvSpPr>
          <p:cNvPr id="365" name="Google Shape;365;p54"/>
          <p:cNvSpPr txBox="1"/>
          <p:nvPr>
            <p:ph idx="2" type="title"/>
          </p:nvPr>
        </p:nvSpPr>
        <p:spPr>
          <a:xfrm>
            <a:off x="3746550" y="1478925"/>
            <a:ext cx="16509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ph type="title"/>
          </p:nvPr>
        </p:nvSpPr>
        <p:spPr>
          <a:xfrm>
            <a:off x="713225" y="785988"/>
            <a:ext cx="476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assumptions</a:t>
            </a:r>
            <a:endParaRPr/>
          </a:p>
          <a:p>
            <a:pPr indent="0" lvl="0" marL="0" rtl="0" algn="l">
              <a:spcBef>
                <a:spcPts val="0"/>
              </a:spcBef>
              <a:spcAft>
                <a:spcPts val="0"/>
              </a:spcAft>
              <a:buNone/>
            </a:pPr>
            <a:r>
              <a:t/>
            </a:r>
            <a:endParaRPr/>
          </a:p>
        </p:txBody>
      </p:sp>
      <p:sp>
        <p:nvSpPr>
          <p:cNvPr id="371" name="Google Shape;371;p55"/>
          <p:cNvSpPr txBox="1"/>
          <p:nvPr>
            <p:ph idx="4" type="subTitle"/>
          </p:nvPr>
        </p:nvSpPr>
        <p:spPr>
          <a:xfrm>
            <a:off x="713225" y="1783749"/>
            <a:ext cx="6589200" cy="27033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AutoNum type="arabicPeriod"/>
            </a:pPr>
            <a:r>
              <a:rPr lang="en" sz="1500"/>
              <a:t>Twitter tweets collected on the day of Bong Go’s announcement are representative of public opinion towards his candidacy</a:t>
            </a:r>
            <a:endParaRPr sz="1500"/>
          </a:p>
          <a:p>
            <a:pPr indent="-323850" lvl="0" marL="457200" rtl="0" algn="l">
              <a:spcBef>
                <a:spcPts val="0"/>
              </a:spcBef>
              <a:spcAft>
                <a:spcPts val="0"/>
              </a:spcAft>
              <a:buSzPts val="1500"/>
              <a:buAutoNum type="arabicPeriod"/>
            </a:pPr>
            <a:r>
              <a:rPr lang="en" sz="1500"/>
              <a:t>Compound polarity scores can be used to evaluate a tweet being ‘positive’, ‘negative’ , or ‘neutral’</a:t>
            </a:r>
            <a:endParaRPr sz="1500"/>
          </a:p>
          <a:p>
            <a:pPr indent="-323850" lvl="0" marL="457200" rtl="0" algn="l">
              <a:spcBef>
                <a:spcPts val="0"/>
              </a:spcBef>
              <a:spcAft>
                <a:spcPts val="0"/>
              </a:spcAft>
              <a:buSzPts val="1500"/>
              <a:buAutoNum type="arabicPeriod"/>
            </a:pPr>
            <a:r>
              <a:rPr lang="en" sz="1500"/>
              <a:t>Tweet sentiment strictly concerns Bong Go’s candidacy, and no other topic (other candidates mentioned like BBM)</a:t>
            </a:r>
            <a:endParaRPr sz="1500"/>
          </a:p>
          <a:p>
            <a:pPr indent="-323850" lvl="0" marL="457200" rtl="0" algn="l">
              <a:spcBef>
                <a:spcPts val="0"/>
              </a:spcBef>
              <a:spcAft>
                <a:spcPts val="0"/>
              </a:spcAft>
              <a:buSzPts val="1500"/>
              <a:buAutoNum type="arabicPeriod"/>
            </a:pPr>
            <a:r>
              <a:rPr lang="en" sz="1500"/>
              <a:t>Google Cloud’s Translate product produces sufficiently faithful translations for use in sentiment analysis</a:t>
            </a:r>
            <a:endParaRPr sz="1500"/>
          </a:p>
          <a:p>
            <a:pPr indent="-323850" lvl="0" marL="457200" rtl="0" algn="l">
              <a:spcBef>
                <a:spcPts val="0"/>
              </a:spcBef>
              <a:spcAft>
                <a:spcPts val="0"/>
              </a:spcAft>
              <a:buSzPts val="1500"/>
              <a:buAutoNum type="arabicPeriod"/>
            </a:pPr>
            <a:r>
              <a:rPr lang="en" sz="1500"/>
              <a:t>Evaluating proportion of Tagalog/English words in a phrase is sufficient to deduce how much of the sentence’s meaning is conveyed in the language constituting that proportion</a:t>
            </a:r>
            <a:endParaRPr sz="1500"/>
          </a:p>
          <a:p>
            <a:pPr indent="-323850" lvl="0" marL="457200" rtl="0" algn="l">
              <a:spcBef>
                <a:spcPts val="0"/>
              </a:spcBef>
              <a:spcAft>
                <a:spcPts val="0"/>
              </a:spcAft>
              <a:buSzPts val="1500"/>
              <a:buAutoNum type="arabicPeriod"/>
            </a:pPr>
            <a:r>
              <a:rPr lang="en" sz="1500"/>
              <a:t>Presence of BBM’s name in any of the tweets indicates comparison between Bong Go and BBM as presidential candidates</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6"/>
          <p:cNvSpPr txBox="1"/>
          <p:nvPr>
            <p:ph idx="4" type="subTitle"/>
          </p:nvPr>
        </p:nvSpPr>
        <p:spPr>
          <a:xfrm>
            <a:off x="897000" y="1012050"/>
            <a:ext cx="7350000" cy="31194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SzPts val="1900"/>
              <a:buAutoNum type="arabicPeriod"/>
            </a:pPr>
            <a:r>
              <a:rPr lang="en" sz="1900"/>
              <a:t>Perform Vader Sentiment Analysis on cleaned tweets</a:t>
            </a:r>
            <a:endParaRPr sz="1900"/>
          </a:p>
          <a:p>
            <a:pPr indent="-349250" lvl="1" marL="914400" rtl="0" algn="l">
              <a:spcBef>
                <a:spcPts val="0"/>
              </a:spcBef>
              <a:spcAft>
                <a:spcPts val="0"/>
              </a:spcAft>
              <a:buSzPts val="1900"/>
              <a:buAutoNum type="alphaLcPeriod"/>
            </a:pPr>
            <a:r>
              <a:rPr lang="en" sz="1900"/>
              <a:t>Getting polarity score of each tweet</a:t>
            </a:r>
            <a:endParaRPr sz="1900"/>
          </a:p>
          <a:p>
            <a:pPr indent="-349250" lvl="1" marL="914400" rtl="0" algn="l">
              <a:spcBef>
                <a:spcPts val="0"/>
              </a:spcBef>
              <a:spcAft>
                <a:spcPts val="0"/>
              </a:spcAft>
              <a:buSzPts val="1900"/>
              <a:buAutoNum type="alphaLcPeriod"/>
            </a:pPr>
            <a:r>
              <a:rPr lang="en" sz="1900"/>
              <a:t>Assigning of sentiment according to polarity score, based of thresholds from VADER developers</a:t>
            </a:r>
            <a:endParaRPr sz="1900"/>
          </a:p>
          <a:p>
            <a:pPr indent="0" lvl="0" marL="0" rtl="0" algn="l">
              <a:spcBef>
                <a:spcPts val="1200"/>
              </a:spcBef>
              <a:spcAft>
                <a:spcPts val="0"/>
              </a:spcAft>
              <a:buNone/>
            </a:pPr>
            <a:r>
              <a:t/>
            </a:r>
            <a:endParaRPr sz="1900"/>
          </a:p>
          <a:p>
            <a:pPr indent="-349250" lvl="0" marL="457200" rtl="0" algn="l">
              <a:spcBef>
                <a:spcPts val="0"/>
              </a:spcBef>
              <a:spcAft>
                <a:spcPts val="0"/>
              </a:spcAft>
              <a:buSzPts val="1900"/>
              <a:buAutoNum type="arabicPeriod"/>
            </a:pPr>
            <a:r>
              <a:rPr lang="en" sz="1900"/>
              <a:t>Perform topic modeling through Gensim LDA</a:t>
            </a:r>
            <a:endParaRPr sz="1900"/>
          </a:p>
          <a:p>
            <a:pPr indent="-349250" lvl="1" marL="914400" rtl="0" algn="l">
              <a:spcBef>
                <a:spcPts val="0"/>
              </a:spcBef>
              <a:spcAft>
                <a:spcPts val="0"/>
              </a:spcAft>
              <a:buSzPts val="1900"/>
              <a:buAutoNum type="alphaLcPeriod"/>
            </a:pPr>
            <a:r>
              <a:rPr lang="en" sz="1900"/>
              <a:t>Splitting tweets into individual words</a:t>
            </a:r>
            <a:endParaRPr sz="1900"/>
          </a:p>
          <a:p>
            <a:pPr indent="-349250" lvl="1" marL="914400" rtl="0" algn="l">
              <a:spcBef>
                <a:spcPts val="0"/>
              </a:spcBef>
              <a:spcAft>
                <a:spcPts val="0"/>
              </a:spcAft>
              <a:buSzPts val="1900"/>
              <a:buAutoNum type="alphaLcPeriod"/>
            </a:pPr>
            <a:r>
              <a:rPr lang="en" sz="1900"/>
              <a:t>Organizing into topics</a:t>
            </a: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7"/>
          <p:cNvSpPr txBox="1"/>
          <p:nvPr>
            <p:ph type="title"/>
          </p:nvPr>
        </p:nvSpPr>
        <p:spPr>
          <a:xfrm>
            <a:off x="1912200" y="2534425"/>
            <a:ext cx="5319600" cy="6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Results</a:t>
            </a:r>
            <a:endParaRPr/>
          </a:p>
        </p:txBody>
      </p:sp>
      <p:sp>
        <p:nvSpPr>
          <p:cNvPr id="382" name="Google Shape;382;p57"/>
          <p:cNvSpPr txBox="1"/>
          <p:nvPr>
            <p:ph idx="2" type="title"/>
          </p:nvPr>
        </p:nvSpPr>
        <p:spPr>
          <a:xfrm>
            <a:off x="3746550" y="1478925"/>
            <a:ext cx="16509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713250" y="3574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Vader Sentiment Analysis</a:t>
            </a:r>
            <a:endParaRPr/>
          </a:p>
        </p:txBody>
      </p:sp>
      <p:pic>
        <p:nvPicPr>
          <p:cNvPr id="388" name="Google Shape;388;p58"/>
          <p:cNvPicPr preferRelativeResize="0"/>
          <p:nvPr/>
        </p:nvPicPr>
        <p:blipFill>
          <a:blip r:embed="rId3">
            <a:alphaModFix/>
          </a:blip>
          <a:stretch>
            <a:fillRect/>
          </a:stretch>
        </p:blipFill>
        <p:spPr>
          <a:xfrm>
            <a:off x="1904950" y="930100"/>
            <a:ext cx="5334089" cy="3908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9"/>
          <p:cNvSpPr txBox="1"/>
          <p:nvPr>
            <p:ph type="title"/>
          </p:nvPr>
        </p:nvSpPr>
        <p:spPr>
          <a:xfrm>
            <a:off x="713250" y="3311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Gensim LDA Topic Modeling - appearance of term BBM</a:t>
            </a:r>
            <a:endParaRPr sz="2400"/>
          </a:p>
        </p:txBody>
      </p:sp>
      <p:pic>
        <p:nvPicPr>
          <p:cNvPr id="394" name="Google Shape;394;p59"/>
          <p:cNvPicPr preferRelativeResize="0"/>
          <p:nvPr/>
        </p:nvPicPr>
        <p:blipFill>
          <a:blip r:embed="rId3">
            <a:alphaModFix/>
          </a:blip>
          <a:stretch>
            <a:fillRect/>
          </a:stretch>
        </p:blipFill>
        <p:spPr>
          <a:xfrm>
            <a:off x="843875" y="903800"/>
            <a:ext cx="7845077" cy="3837650"/>
          </a:xfrm>
          <a:prstGeom prst="rect">
            <a:avLst/>
          </a:prstGeom>
          <a:noFill/>
          <a:ln>
            <a:noFill/>
          </a:ln>
        </p:spPr>
      </p:pic>
      <p:sp>
        <p:nvSpPr>
          <p:cNvPr id="395" name="Google Shape;395;p59"/>
          <p:cNvSpPr/>
          <p:nvPr/>
        </p:nvSpPr>
        <p:spPr>
          <a:xfrm>
            <a:off x="4411600" y="1379125"/>
            <a:ext cx="186600" cy="105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60"/>
          <p:cNvPicPr preferRelativeResize="0"/>
          <p:nvPr/>
        </p:nvPicPr>
        <p:blipFill>
          <a:blip r:embed="rId3">
            <a:alphaModFix/>
          </a:blip>
          <a:stretch>
            <a:fillRect/>
          </a:stretch>
        </p:blipFill>
        <p:spPr>
          <a:xfrm>
            <a:off x="586625" y="837850"/>
            <a:ext cx="7844115" cy="3934900"/>
          </a:xfrm>
          <a:prstGeom prst="rect">
            <a:avLst/>
          </a:prstGeom>
          <a:noFill/>
          <a:ln>
            <a:noFill/>
          </a:ln>
        </p:spPr>
      </p:pic>
      <p:sp>
        <p:nvSpPr>
          <p:cNvPr id="401" name="Google Shape;401;p60"/>
          <p:cNvSpPr/>
          <p:nvPr/>
        </p:nvSpPr>
        <p:spPr>
          <a:xfrm>
            <a:off x="4154425" y="3350800"/>
            <a:ext cx="186600" cy="105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0"/>
          <p:cNvSpPr txBox="1"/>
          <p:nvPr/>
        </p:nvSpPr>
        <p:spPr>
          <a:xfrm>
            <a:off x="190500" y="219075"/>
            <a:ext cx="8430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Vidaloka"/>
                <a:ea typeface="Vidaloka"/>
                <a:cs typeface="Vidaloka"/>
                <a:sym typeface="Vidaloka"/>
              </a:rPr>
              <a:t>Gensim LDA Topic Modeling - appearance of term BBM</a:t>
            </a:r>
            <a:endParaRPr sz="2400">
              <a:solidFill>
                <a:schemeClr val="dk1"/>
              </a:solidFill>
              <a:latin typeface="Vidaloka"/>
              <a:ea typeface="Vidaloka"/>
              <a:cs typeface="Vidaloka"/>
              <a:sym typeface="Vidalok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61"/>
          <p:cNvPicPr preferRelativeResize="0"/>
          <p:nvPr/>
        </p:nvPicPr>
        <p:blipFill>
          <a:blip r:embed="rId3">
            <a:alphaModFix/>
          </a:blip>
          <a:stretch>
            <a:fillRect/>
          </a:stretch>
        </p:blipFill>
        <p:spPr>
          <a:xfrm>
            <a:off x="1062225" y="903800"/>
            <a:ext cx="7319999" cy="3767239"/>
          </a:xfrm>
          <a:prstGeom prst="rect">
            <a:avLst/>
          </a:prstGeom>
          <a:noFill/>
          <a:ln>
            <a:noFill/>
          </a:ln>
        </p:spPr>
      </p:pic>
      <p:sp>
        <p:nvSpPr>
          <p:cNvPr id="408" name="Google Shape;408;p61"/>
          <p:cNvSpPr/>
          <p:nvPr/>
        </p:nvSpPr>
        <p:spPr>
          <a:xfrm>
            <a:off x="4316350" y="2036350"/>
            <a:ext cx="186600" cy="105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1"/>
          <p:cNvSpPr txBox="1"/>
          <p:nvPr/>
        </p:nvSpPr>
        <p:spPr>
          <a:xfrm>
            <a:off x="256200" y="295275"/>
            <a:ext cx="8745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Vidaloka"/>
                <a:ea typeface="Vidaloka"/>
                <a:cs typeface="Vidaloka"/>
                <a:sym typeface="Vidaloka"/>
              </a:rPr>
              <a:t>Gensim LDA Topic Modeling - appearance of term BBM</a:t>
            </a:r>
            <a:endParaRPr sz="2400">
              <a:solidFill>
                <a:schemeClr val="dk1"/>
              </a:solidFill>
              <a:latin typeface="Vidaloka"/>
              <a:ea typeface="Vidaloka"/>
              <a:cs typeface="Vidaloka"/>
              <a:sym typeface="Vidalok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2"/>
          <p:cNvSpPr txBox="1"/>
          <p:nvPr>
            <p:ph type="title"/>
          </p:nvPr>
        </p:nvSpPr>
        <p:spPr>
          <a:xfrm>
            <a:off x="1912200" y="2534425"/>
            <a:ext cx="5319600" cy="6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Conclusion</a:t>
            </a:r>
            <a:endParaRPr/>
          </a:p>
        </p:txBody>
      </p:sp>
      <p:sp>
        <p:nvSpPr>
          <p:cNvPr id="415" name="Google Shape;415;p62"/>
          <p:cNvSpPr txBox="1"/>
          <p:nvPr>
            <p:ph idx="2" type="title"/>
          </p:nvPr>
        </p:nvSpPr>
        <p:spPr>
          <a:xfrm>
            <a:off x="3746550" y="1478925"/>
            <a:ext cx="16509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idx="1" type="subTitle"/>
          </p:nvPr>
        </p:nvSpPr>
        <p:spPr>
          <a:xfrm>
            <a:off x="926700" y="3648100"/>
            <a:ext cx="7290600" cy="1074900"/>
          </a:xfrm>
          <a:prstGeom prst="rect">
            <a:avLst/>
          </a:prstGeom>
        </p:spPr>
        <p:txBody>
          <a:bodyPr anchorCtr="0" anchor="t" bIns="91425" lIns="91425" spcFirstLastPara="1" rIns="91425" wrap="square" tIns="91425">
            <a:noAutofit/>
          </a:bodyPr>
          <a:lstStyle/>
          <a:p>
            <a:pPr indent="457200" lvl="0" marL="0" rtl="0" algn="just">
              <a:spcBef>
                <a:spcPts val="0"/>
              </a:spcBef>
              <a:spcAft>
                <a:spcPts val="1000"/>
              </a:spcAft>
              <a:buNone/>
            </a:pPr>
            <a:r>
              <a:rPr lang="en" sz="1500"/>
              <a:t>Last November 13, Senator Bong Go withdrew from his first candidacy as Vice President and instead chose to run for the position of President for the upcoming 2022 Elections.</a:t>
            </a:r>
            <a:endParaRPr sz="1500"/>
          </a:p>
        </p:txBody>
      </p:sp>
      <p:pic>
        <p:nvPicPr>
          <p:cNvPr id="258" name="Google Shape;258;p36"/>
          <p:cNvPicPr preferRelativeResize="0"/>
          <p:nvPr/>
        </p:nvPicPr>
        <p:blipFill>
          <a:blip r:embed="rId3">
            <a:alphaModFix/>
          </a:blip>
          <a:stretch>
            <a:fillRect/>
          </a:stretch>
        </p:blipFill>
        <p:spPr>
          <a:xfrm>
            <a:off x="2415612" y="420487"/>
            <a:ext cx="4312787" cy="3056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713225" y="445025"/>
            <a:ext cx="654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TPB - Vader Sentiment Analysis</a:t>
            </a:r>
            <a:endParaRPr/>
          </a:p>
        </p:txBody>
      </p:sp>
      <p:sp>
        <p:nvSpPr>
          <p:cNvPr id="421" name="Google Shape;421;p63"/>
          <p:cNvSpPr txBox="1"/>
          <p:nvPr>
            <p:ph idx="1" type="body"/>
          </p:nvPr>
        </p:nvSpPr>
        <p:spPr>
          <a:xfrm>
            <a:off x="713250" y="1163250"/>
            <a:ext cx="7717500" cy="32958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Based on the result of the sentiment analysis, assuming that Attitudes are equated to the sentiments, the majority of tweets show positive sentiments towards Bong Go’s run for presidency.</a:t>
            </a:r>
            <a:endParaRPr sz="2500"/>
          </a:p>
          <a:p>
            <a:pPr indent="-387350" lvl="0" marL="457200" rtl="0" algn="l">
              <a:spcBef>
                <a:spcPts val="0"/>
              </a:spcBef>
              <a:spcAft>
                <a:spcPts val="0"/>
              </a:spcAft>
              <a:buSzPts val="2500"/>
              <a:buChar char="●"/>
            </a:pPr>
            <a:r>
              <a:rPr lang="en" sz="2500"/>
              <a:t>Therefore, the resulting attitudes of people who talk about Bong Go are also positive.</a:t>
            </a:r>
            <a:endParaRPr sz="2500"/>
          </a:p>
          <a:p>
            <a:pPr indent="-387350" lvl="0" marL="457200" rtl="0" algn="l">
              <a:spcBef>
                <a:spcPts val="0"/>
              </a:spcBef>
              <a:spcAft>
                <a:spcPts val="0"/>
              </a:spcAft>
              <a:buSzPts val="2500"/>
              <a:buChar char="●"/>
            </a:pPr>
            <a:r>
              <a:rPr lang="en" sz="2500"/>
              <a:t>This may possibly indicate the intention to vote for Bong Go</a:t>
            </a:r>
            <a:endParaRPr sz="2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4"/>
          <p:cNvSpPr txBox="1"/>
          <p:nvPr>
            <p:ph type="title"/>
          </p:nvPr>
        </p:nvSpPr>
        <p:spPr>
          <a:xfrm>
            <a:off x="713225" y="445025"/>
            <a:ext cx="654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Gensim/LDA Topic Analysis</a:t>
            </a:r>
            <a:endParaRPr/>
          </a:p>
        </p:txBody>
      </p:sp>
      <p:sp>
        <p:nvSpPr>
          <p:cNvPr id="427" name="Google Shape;427;p64"/>
          <p:cNvSpPr txBox="1"/>
          <p:nvPr>
            <p:ph idx="1" type="body"/>
          </p:nvPr>
        </p:nvSpPr>
        <p:spPr>
          <a:xfrm>
            <a:off x="713250" y="1163250"/>
            <a:ext cx="7717500" cy="32958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The presence of BBM’s name in all three of the Gensim/LDA produced topics indicates interest in BBM as a rival against Bong GO for the presidential elections</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idx="1" type="subTitle"/>
          </p:nvPr>
        </p:nvSpPr>
        <p:spPr>
          <a:xfrm>
            <a:off x="926700" y="3756861"/>
            <a:ext cx="7290600" cy="857400"/>
          </a:xfrm>
          <a:prstGeom prst="rect">
            <a:avLst/>
          </a:prstGeom>
        </p:spPr>
        <p:txBody>
          <a:bodyPr anchorCtr="0" anchor="t" bIns="91425" lIns="91425" spcFirstLastPara="1" rIns="91425" wrap="square" tIns="91425">
            <a:noAutofit/>
          </a:bodyPr>
          <a:lstStyle/>
          <a:p>
            <a:pPr indent="457200" lvl="0" marL="0" rtl="0" algn="just">
              <a:spcBef>
                <a:spcPts val="0"/>
              </a:spcBef>
              <a:spcAft>
                <a:spcPts val="1000"/>
              </a:spcAft>
              <a:buNone/>
            </a:pPr>
            <a:r>
              <a:rPr lang="en" sz="1500"/>
              <a:t>Though the current President Rodrigo Duterte has recommended Go to run for the position, this has caused an online discussion as Go would be competing against strong competitors, such as Bongbong Marcos.</a:t>
            </a:r>
            <a:endParaRPr sz="1500"/>
          </a:p>
        </p:txBody>
      </p:sp>
      <p:pic>
        <p:nvPicPr>
          <p:cNvPr id="264" name="Google Shape;264;p37"/>
          <p:cNvPicPr preferRelativeResize="0"/>
          <p:nvPr/>
        </p:nvPicPr>
        <p:blipFill>
          <a:blip r:embed="rId3">
            <a:alphaModFix/>
          </a:blip>
          <a:stretch>
            <a:fillRect/>
          </a:stretch>
        </p:blipFill>
        <p:spPr>
          <a:xfrm>
            <a:off x="2279100" y="529225"/>
            <a:ext cx="4585812" cy="305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2714550" y="2543963"/>
            <a:ext cx="3714900" cy="6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Goal</a:t>
            </a:r>
            <a:endParaRPr/>
          </a:p>
        </p:txBody>
      </p:sp>
      <p:sp>
        <p:nvSpPr>
          <p:cNvPr id="270" name="Google Shape;270;p38"/>
          <p:cNvSpPr txBox="1"/>
          <p:nvPr>
            <p:ph idx="2" type="title"/>
          </p:nvPr>
        </p:nvSpPr>
        <p:spPr>
          <a:xfrm>
            <a:off x="3746550" y="1478925"/>
            <a:ext cx="16509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713225" y="445025"/>
            <a:ext cx="73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Theory of Planned Behavior as a Framework for our study’s analysis</a:t>
            </a:r>
            <a:endParaRPr/>
          </a:p>
        </p:txBody>
      </p:sp>
      <p:sp>
        <p:nvSpPr>
          <p:cNvPr id="276" name="Google Shape;276;p3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p>
          <a:p>
            <a:pPr indent="-336550" lvl="0" marL="457200" rtl="0" algn="l">
              <a:spcBef>
                <a:spcPts val="1200"/>
              </a:spcBef>
              <a:spcAft>
                <a:spcPts val="0"/>
              </a:spcAft>
              <a:buSzPts val="1700"/>
              <a:buChar char="●"/>
            </a:pPr>
            <a:r>
              <a:rPr lang="en" sz="1700"/>
              <a:t>The TPB framework is used as a model for understanding and predicting intended behavior of human beings.</a:t>
            </a:r>
            <a:endParaRPr sz="1700"/>
          </a:p>
          <a:p>
            <a:pPr indent="-336550" lvl="0" marL="457200" rtl="0" algn="l">
              <a:spcBef>
                <a:spcPts val="0"/>
              </a:spcBef>
              <a:spcAft>
                <a:spcPts val="0"/>
              </a:spcAft>
              <a:buSzPts val="1700"/>
              <a:buChar char="●"/>
            </a:pPr>
            <a:r>
              <a:rPr lang="en" sz="1700"/>
              <a:t>Applied to political elections, this framework can see use as a possible prediction model for voter preferences</a:t>
            </a:r>
            <a:endParaRPr sz="1700"/>
          </a:p>
          <a:p>
            <a:pPr indent="-336550" lvl="0" marL="457200" rtl="0" algn="l">
              <a:spcBef>
                <a:spcPts val="0"/>
              </a:spcBef>
              <a:spcAft>
                <a:spcPts val="0"/>
              </a:spcAft>
              <a:buSzPts val="1700"/>
              <a:buChar char="●"/>
            </a:pPr>
            <a:r>
              <a:rPr lang="en" sz="1700"/>
              <a:t>For the sake of our study, we will focus on the ‘Attitude’ element of the theory, and extrapolate the attitude towards Bong Go candidacy for the Philippine presidency</a:t>
            </a:r>
            <a:endParaRPr sz="1700"/>
          </a:p>
          <a:p>
            <a:pPr indent="0" lvl="0" marL="45720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713225" y="413113"/>
            <a:ext cx="476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a:p>
            <a:pPr indent="0" lvl="0" marL="0" rtl="0" algn="l">
              <a:spcBef>
                <a:spcPts val="0"/>
              </a:spcBef>
              <a:spcAft>
                <a:spcPts val="0"/>
              </a:spcAft>
              <a:buNone/>
            </a:pPr>
            <a:r>
              <a:t/>
            </a:r>
            <a:endParaRPr/>
          </a:p>
        </p:txBody>
      </p:sp>
      <p:sp>
        <p:nvSpPr>
          <p:cNvPr id="282" name="Google Shape;282;p40"/>
          <p:cNvSpPr txBox="1"/>
          <p:nvPr>
            <p:ph idx="4" type="subTitle"/>
          </p:nvPr>
        </p:nvSpPr>
        <p:spPr>
          <a:xfrm>
            <a:off x="713225" y="1281488"/>
            <a:ext cx="6897900" cy="28896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AutoNum type="arabicPeriod"/>
            </a:pPr>
            <a:r>
              <a:rPr lang="en" sz="1700"/>
              <a:t>Public opinion towards Bong Go running for president would be positive</a:t>
            </a:r>
            <a:endParaRPr sz="1700"/>
          </a:p>
          <a:p>
            <a:pPr indent="-317500" lvl="1" marL="914400" rtl="0" algn="l">
              <a:spcBef>
                <a:spcPts val="0"/>
              </a:spcBef>
              <a:spcAft>
                <a:spcPts val="0"/>
              </a:spcAft>
              <a:buSzPts val="1400"/>
              <a:buAutoNum type="alphaLcPeriod"/>
            </a:pPr>
            <a:r>
              <a:rPr lang="en"/>
              <a:t>Analysis-Metric wise: This would entail a majority of tweets being classed as sentimentally positive based on their compound polarity score</a:t>
            </a:r>
            <a:endParaRPr/>
          </a:p>
          <a:p>
            <a:pPr indent="-317500" lvl="1" marL="914400" rtl="0" algn="l">
              <a:spcBef>
                <a:spcPts val="0"/>
              </a:spcBef>
              <a:spcAft>
                <a:spcPts val="0"/>
              </a:spcAft>
              <a:buSzPts val="1400"/>
              <a:buAutoNum type="alphaLcPeriod"/>
            </a:pPr>
            <a:r>
              <a:rPr lang="en"/>
              <a:t>This will enable us to assess attitude of the PH voter base towards Bong Go as a candidate</a:t>
            </a:r>
            <a:endParaRPr/>
          </a:p>
          <a:p>
            <a:pPr indent="-336550" lvl="0" marL="457200" rtl="0" algn="l">
              <a:spcBef>
                <a:spcPts val="0"/>
              </a:spcBef>
              <a:spcAft>
                <a:spcPts val="0"/>
              </a:spcAft>
              <a:buSzPts val="1700"/>
              <a:buAutoNum type="arabicPeriod"/>
            </a:pPr>
            <a:r>
              <a:rPr lang="en" sz="1700"/>
              <a:t>Public opinion would consider Bongbong Marcos to be a noteworthy rival against Bong Go</a:t>
            </a:r>
            <a:endParaRPr sz="1700"/>
          </a:p>
          <a:p>
            <a:pPr indent="-317500" lvl="1" marL="914400" rtl="0" algn="l">
              <a:spcBef>
                <a:spcPts val="0"/>
              </a:spcBef>
              <a:spcAft>
                <a:spcPts val="0"/>
              </a:spcAft>
              <a:buSzPts val="1400"/>
              <a:buAutoNum type="alphaLcPeriod"/>
            </a:pPr>
            <a:r>
              <a:rPr lang="en"/>
              <a:t>Analysis-Metric wise: Bongbong Marcos’ name must appear as a top-3o term in at least two topics out of three after using Gensim/LDA Topic Analysis on our dataset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2714550" y="2543963"/>
            <a:ext cx="3714900" cy="6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Data</a:t>
            </a:r>
            <a:endParaRPr/>
          </a:p>
        </p:txBody>
      </p:sp>
      <p:sp>
        <p:nvSpPr>
          <p:cNvPr id="288" name="Google Shape;288;p41"/>
          <p:cNvSpPr txBox="1"/>
          <p:nvPr>
            <p:ph idx="2" type="title"/>
          </p:nvPr>
        </p:nvSpPr>
        <p:spPr>
          <a:xfrm>
            <a:off x="3746550" y="1478925"/>
            <a:ext cx="16509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idx="4" type="subTitle"/>
          </p:nvPr>
        </p:nvSpPr>
        <p:spPr>
          <a:xfrm>
            <a:off x="897000" y="575850"/>
            <a:ext cx="7350000" cy="39918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AutoNum type="arabicPeriod"/>
            </a:pPr>
            <a:r>
              <a:rPr lang="en" sz="2000"/>
              <a:t>Extract tweets with keyword “Bong Go” from current to November 13, when it was announced Bong Go would run for president. </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AutoNum type="arabicPeriod"/>
            </a:pPr>
            <a:r>
              <a:rPr lang="en" sz="2000"/>
              <a:t>Clean tweets </a:t>
            </a:r>
            <a:r>
              <a:rPr lang="en" sz="2000"/>
              <a:t>in context form</a:t>
            </a:r>
            <a:r>
              <a:rPr lang="en" sz="2000"/>
              <a:t>:</a:t>
            </a:r>
            <a:endParaRPr sz="2000"/>
          </a:p>
          <a:p>
            <a:pPr indent="-355600" lvl="1" marL="914400" rtl="0" algn="l">
              <a:spcBef>
                <a:spcPts val="0"/>
              </a:spcBef>
              <a:spcAft>
                <a:spcPts val="0"/>
              </a:spcAft>
              <a:buSzPts val="2000"/>
              <a:buAutoNum type="alphaLcPeriod"/>
            </a:pPr>
            <a:r>
              <a:rPr lang="en" sz="2000"/>
              <a:t>Removal of blank text</a:t>
            </a:r>
            <a:endParaRPr sz="2000"/>
          </a:p>
          <a:p>
            <a:pPr indent="-355600" lvl="1" marL="914400" rtl="0" algn="l">
              <a:spcBef>
                <a:spcPts val="0"/>
              </a:spcBef>
              <a:spcAft>
                <a:spcPts val="0"/>
              </a:spcAft>
              <a:buSzPts val="2000"/>
              <a:buAutoNum type="alphaLcPeriod"/>
            </a:pPr>
            <a:r>
              <a:rPr lang="en" sz="2000"/>
              <a:t>Removal of Twitter mentions and hashtags</a:t>
            </a:r>
            <a:endParaRPr sz="2000"/>
          </a:p>
          <a:p>
            <a:pPr indent="-355600" lvl="1" marL="914400" rtl="0" algn="l">
              <a:spcBef>
                <a:spcPts val="0"/>
              </a:spcBef>
              <a:spcAft>
                <a:spcPts val="0"/>
              </a:spcAft>
              <a:buSzPts val="2000"/>
              <a:buAutoNum type="alphaLcPeriod"/>
            </a:pPr>
            <a:r>
              <a:rPr lang="en" sz="2000"/>
              <a:t>Removal of non-alphanumeric characters</a:t>
            </a:r>
            <a:endParaRPr sz="2000"/>
          </a:p>
          <a:p>
            <a:pPr indent="-355600" lvl="1" marL="914400" rtl="0" algn="l">
              <a:spcBef>
                <a:spcPts val="0"/>
              </a:spcBef>
              <a:spcAft>
                <a:spcPts val="0"/>
              </a:spcAft>
              <a:buSzPts val="2000"/>
              <a:buAutoNum type="alphaLcPeriod"/>
            </a:pPr>
            <a:r>
              <a:rPr lang="en" sz="2000"/>
              <a:t>Removal of trailing and whitespaces</a:t>
            </a:r>
            <a:endParaRPr sz="2000"/>
          </a:p>
          <a:p>
            <a:pPr indent="-355600" lvl="1" marL="914400" rtl="0" algn="l">
              <a:spcBef>
                <a:spcPts val="0"/>
              </a:spcBef>
              <a:spcAft>
                <a:spcPts val="0"/>
              </a:spcAft>
              <a:buSzPts val="2000"/>
              <a:buAutoNum type="alphaLcPeriod"/>
            </a:pPr>
            <a:r>
              <a:rPr lang="en" sz="2000"/>
              <a:t>Removal of stopwords (for Topic Modeling only)</a:t>
            </a:r>
            <a:endParaRPr sz="2000"/>
          </a:p>
          <a:p>
            <a:pPr indent="-355600" lvl="1" marL="914400" rtl="0" algn="l">
              <a:spcBef>
                <a:spcPts val="0"/>
              </a:spcBef>
              <a:spcAft>
                <a:spcPts val="0"/>
              </a:spcAft>
              <a:buSzPts val="2000"/>
              <a:buAutoNum type="alphaLcPeriod"/>
            </a:pPr>
            <a:r>
              <a:rPr lang="en" sz="2000"/>
              <a:t>Translating of Tagalog words into English</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