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/>
          <a:stretch>
            <a:fillRect/>
          </a:stretch>
        </p:blipFill>
        <p:spPr bwMode="auto">
          <a:xfrm>
            <a:off x="-34925" y="-34925"/>
            <a:ext cx="12280900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177800"/>
            <a:ext cx="1228090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1639888"/>
            <a:ext cx="122809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177800"/>
            <a:ext cx="1232217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/>
          <a:stretch>
            <a:fillRect/>
          </a:stretch>
        </p:blipFill>
        <p:spPr bwMode="auto">
          <a:xfrm>
            <a:off x="-76200" y="-6350"/>
            <a:ext cx="1225867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311525"/>
            <a:ext cx="2187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44637" y="1833562"/>
            <a:ext cx="9144000" cy="13922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8087" y="1236664"/>
            <a:ext cx="4610100" cy="5508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6987-DF3A-4A4D-8673-5314374A1DD3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F8D5-DAD2-4801-9752-B6D6227126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85800"/>
            <a:ext cx="10515600" cy="5486400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9B0E-A8CA-498D-8D5C-0CE793A6F3F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87C2B-DD02-4E25-BAB5-88F4BEBD5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94ADA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0437-A7C4-4AE9-801D-B6B2F13D48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B436-C817-4613-B0B2-E489AB82F4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/>
          <a:stretch>
            <a:fillRect/>
          </a:stretch>
        </p:blipFill>
        <p:spPr bwMode="auto">
          <a:xfrm rot="10800000">
            <a:off x="-41275" y="-47625"/>
            <a:ext cx="12280900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"/>
          <p:cNvGrpSpPr/>
          <p:nvPr/>
        </p:nvGrpSpPr>
        <p:grpSpPr bwMode="auto">
          <a:xfrm rot="10800000">
            <a:off x="0" y="919163"/>
            <a:ext cx="12363450" cy="5938837"/>
            <a:chOff x="-76200" y="-177710"/>
            <a:chExt cx="12363450" cy="5938300"/>
          </a:xfrm>
        </p:grpSpPr>
        <p:pic>
          <p:nvPicPr>
            <p:cNvPr id="6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697" y="-177710"/>
              <a:ext cx="12280445" cy="59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698" y="1639569"/>
              <a:ext cx="12280446" cy="3859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699" y="-177710"/>
              <a:ext cx="12321949" cy="538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0"/>
            <a:stretch>
              <a:fillRect/>
            </a:stretch>
          </p:blipFill>
          <p:spPr bwMode="auto">
            <a:xfrm>
              <a:off x="-76200" y="-6570"/>
              <a:ext cx="12259162" cy="504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直接连接符 56"/>
          <p:cNvSpPr>
            <a:spLocks noChangeShapeType="1"/>
          </p:cNvSpPr>
          <p:nvPr/>
        </p:nvSpPr>
        <p:spPr bwMode="auto">
          <a:xfrm rot="5400000">
            <a:off x="6282532" y="2824956"/>
            <a:ext cx="0" cy="4941887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7650" y="4245220"/>
            <a:ext cx="6616700" cy="102210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87650" y="5301672"/>
            <a:ext cx="6616700" cy="78797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9FE46-1F20-4515-84E4-2D1F3CA05C2B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407C6-1EDB-4721-9BA1-775ECDE831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94ADA3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121B6-6011-4019-8C14-297EC848C80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B4C8F-D6A2-4839-B0BF-1A6CD29DF2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90976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90976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EA56F-0A4F-49C6-ADD0-3FE3FC005A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377C-3DF3-472C-B049-C6229161FD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/>
          <a:stretch>
            <a:fillRect/>
          </a:stretch>
        </p:blipFill>
        <p:spPr bwMode="auto">
          <a:xfrm>
            <a:off x="-34925" y="-34925"/>
            <a:ext cx="12280900" cy="6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177800"/>
            <a:ext cx="1228090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1639888"/>
            <a:ext cx="122809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177800"/>
            <a:ext cx="1232217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/>
          <a:stretch>
            <a:fillRect/>
          </a:stretch>
        </p:blipFill>
        <p:spPr bwMode="auto">
          <a:xfrm>
            <a:off x="-76200" y="-6350"/>
            <a:ext cx="1225867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311525"/>
            <a:ext cx="2187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ctrTitle" hasCustomPrompt="1"/>
          </p:nvPr>
        </p:nvSpPr>
        <p:spPr>
          <a:xfrm>
            <a:off x="1544637" y="1833562"/>
            <a:ext cx="9144000" cy="13922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3748087" y="1236664"/>
            <a:ext cx="4610100" cy="5508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05BCA-5F25-495C-96B7-5B08856D8319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0792-5F26-46D1-B3A4-5C43653CAF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6CC2A-E4DC-435C-9A50-1024983A587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CAE11-23F6-4071-93FC-EF0B2FDF3A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7700"/>
            <a:ext cx="3932237" cy="1409699"/>
          </a:xfrm>
        </p:spPr>
        <p:txBody>
          <a:bodyPr anchor="t"/>
          <a:lstStyle>
            <a:lvl1pPr>
              <a:defRPr sz="4000">
                <a:solidFill>
                  <a:srgbClr val="94ADA3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7701"/>
            <a:ext cx="6172200" cy="5213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E55EB-93A5-4373-9FE7-F2DBA4947E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132D7-B053-48B6-89F3-D138CB0D42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21-5F51-43E9-87F2-1F5160A56D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619CB-BD50-41F9-A399-3B8170D1AB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7319F1-6F6A-4D9A-88D9-59F789BB0C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5020F2-D6B8-4396-B1F0-5BEF1C996C26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17" y="2443797"/>
            <a:ext cx="9144000" cy="1392238"/>
          </a:xfrm>
        </p:spPr>
        <p:txBody>
          <a:bodyPr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微信公众号开发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Access Token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85" y="1882140"/>
            <a:ext cx="11753215" cy="2582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i="1" u="sng">
                <a:solidFill>
                  <a:schemeClr val="bg1"/>
                </a:solidFill>
              </a:rPr>
              <a:t>https://api.weixin.qq.com/cgi-bin/token?grant_type=client_credential&amp;appid=</a:t>
            </a:r>
            <a:r>
              <a:rPr lang="zh-CN" altLang="en-US" i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APPID</a:t>
            </a:r>
            <a:r>
              <a:rPr lang="zh-CN" altLang="en-US" i="1" u="sng">
                <a:solidFill>
                  <a:schemeClr val="bg1"/>
                </a:solidFill>
              </a:rPr>
              <a:t>&amp;secret=</a:t>
            </a:r>
            <a:r>
              <a:rPr lang="zh-CN" altLang="en-US" i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APPSECRET</a:t>
            </a:r>
            <a:endParaRPr lang="zh-CN" altLang="en-US" i="1" u="sng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sz="2400">
                <a:solidFill>
                  <a:schemeClr val="bg1"/>
                </a:solidFill>
              </a:rPr>
              <a:t>公众号调用各接口时都需使用access_token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sz="2400">
                <a:solidFill>
                  <a:schemeClr val="bg1"/>
                </a:solidFill>
              </a:rPr>
              <a:t>access_token的有效期目前为2个小时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bg1"/>
                </a:solidFill>
              </a:rPr>
              <a:t>自定义菜单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85" y="1882140"/>
            <a:ext cx="577913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i="1" u="sng">
                <a:solidFill>
                  <a:schemeClr val="bg1"/>
                </a:solidFill>
              </a:rPr>
              <a:t>https://api.weixin.qq.com/cgi-bin/menu/create?access_token=</a:t>
            </a:r>
            <a:r>
              <a:rPr lang="zh-CN" altLang="en-US" i="1" u="sng">
                <a:solidFill>
                  <a:schemeClr val="accent4">
                    <a:lumMod val="60000"/>
                    <a:lumOff val="40000"/>
                  </a:schemeClr>
                </a:solidFill>
              </a:rPr>
              <a:t>ACCESS_TOKEN</a:t>
            </a:r>
            <a:endParaRPr lang="zh-CN" altLang="en-US" sz="2400" i="1" u="sng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8010" y="6985"/>
            <a:ext cx="5228590" cy="6864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FastWeixin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5600" y="1477645"/>
            <a:ext cx="76911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https://github.com/sd4324530/fastweixin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3440" y="2354580"/>
            <a:ext cx="923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zh-CN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XML</a:t>
            </a:r>
            <a:r>
              <a:rPr lang="zh-CN" altLang="en-US" sz="2000">
                <a:solidFill>
                  <a:schemeClr val="bg1"/>
                </a:solidFill>
              </a:rPr>
              <a:t>消息和</a:t>
            </a:r>
            <a:r>
              <a:rPr lang="en-US" altLang="zh-CN" sz="2000">
                <a:solidFill>
                  <a:schemeClr val="bg1"/>
                </a:solidFill>
              </a:rPr>
              <a:t>JSON</a:t>
            </a:r>
            <a:r>
              <a:rPr lang="zh-CN" altLang="en-US" sz="2000">
                <a:solidFill>
                  <a:schemeClr val="bg1"/>
                </a:solidFill>
              </a:rPr>
              <a:t>消息封装撑</a:t>
            </a:r>
            <a:r>
              <a:rPr lang="en-US" altLang="zh-CN" sz="2000">
                <a:solidFill>
                  <a:schemeClr val="bg1"/>
                </a:solidFill>
              </a:rPr>
              <a:t>Java</a:t>
            </a:r>
            <a:r>
              <a:rPr lang="zh-CN" altLang="en-US" sz="2000">
                <a:solidFill>
                  <a:schemeClr val="bg1"/>
                </a:solidFill>
              </a:rPr>
              <a:t>类，不用自己解析</a:t>
            </a:r>
            <a:r>
              <a:rPr lang="en-US" altLang="zh-CN" sz="2000">
                <a:solidFill>
                  <a:schemeClr val="bg1"/>
                </a:solidFill>
              </a:rPr>
              <a:t>XML</a:t>
            </a:r>
            <a:r>
              <a:rPr lang="zh-CN" altLang="en-US" sz="2000">
                <a:solidFill>
                  <a:schemeClr val="bg1"/>
                </a:solidFill>
              </a:rPr>
              <a:t>和封装</a:t>
            </a:r>
            <a:r>
              <a:rPr lang="en-US" altLang="zh-CN" sz="2000">
                <a:solidFill>
                  <a:schemeClr val="bg1"/>
                </a:solidFill>
              </a:rPr>
              <a:t>JSON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</a:rPr>
              <a:t>不用自己维护</a:t>
            </a:r>
            <a:r>
              <a:rPr lang="en-US" altLang="zh-CN" sz="2000">
                <a:solidFill>
                  <a:schemeClr val="bg1"/>
                </a:solidFill>
              </a:rPr>
              <a:t>Access Token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</a:rPr>
              <a:t>将微信提供的</a:t>
            </a:r>
            <a:r>
              <a:rPr lang="en-US" altLang="zh-CN" sz="2000">
                <a:solidFill>
                  <a:schemeClr val="bg1"/>
                </a:solidFill>
              </a:rPr>
              <a:t>HTTP</a:t>
            </a:r>
            <a:r>
              <a:rPr lang="zh-CN" altLang="en-US" sz="2000">
                <a:solidFill>
                  <a:schemeClr val="bg1"/>
                </a:solidFill>
              </a:rPr>
              <a:t>接口封装成方法，代码中只需要调用相关的</a:t>
            </a:r>
            <a:r>
              <a:rPr lang="en-US" altLang="zh-CN" sz="2000">
                <a:solidFill>
                  <a:schemeClr val="bg1"/>
                </a:solidFill>
              </a:rPr>
              <a:t>API</a:t>
            </a:r>
            <a:r>
              <a:rPr lang="zh-CN" altLang="en-US" sz="2000">
                <a:solidFill>
                  <a:schemeClr val="bg1"/>
                </a:solidFill>
              </a:rPr>
              <a:t>即可</a:t>
            </a:r>
            <a:endParaRPr lang="zh-CN" altLang="en-US" sz="2000">
              <a:solidFill>
                <a:schemeClr val="bg1"/>
              </a:solidFill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</a:rPr>
              <a:t>可以和</a:t>
            </a:r>
            <a:r>
              <a:rPr lang="en-US" altLang="zh-CN" sz="2000">
                <a:solidFill>
                  <a:schemeClr val="bg1"/>
                </a:solidFill>
              </a:rPr>
              <a:t>Struts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Spring</a:t>
            </a:r>
            <a:r>
              <a:rPr lang="zh-CN" altLang="en-US" sz="2000">
                <a:solidFill>
                  <a:schemeClr val="bg1"/>
                </a:solidFill>
              </a:rPr>
              <a:t>等框架结合使用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网页身份认证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 descr="IMG_5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691005"/>
            <a:ext cx="1835785" cy="3265170"/>
          </a:xfrm>
          <a:prstGeom prst="rect">
            <a:avLst/>
          </a:prstGeom>
        </p:spPr>
      </p:pic>
      <p:sp>
        <p:nvSpPr>
          <p:cNvPr id="301" name="微信"/>
          <p:cNvSpPr/>
          <p:nvPr/>
        </p:nvSpPr>
        <p:spPr>
          <a:xfrm>
            <a:off x="8978265" y="1593215"/>
            <a:ext cx="608965" cy="47625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194560" y="1447800"/>
            <a:ext cx="6202680" cy="341376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9860000">
            <a:off x="2449195" y="1913255"/>
            <a:ext cx="602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Candara" panose="020E0502030303020204" charset="0"/>
              </a:rPr>
              <a:t>https://open.weixin.qq.com/connect/oauth2/authorize?appid=APPID&amp;redirect_uri=REDIRECT_URI&amp;response_type=code&amp;scope=SCOPE&amp;state=STATE#wechat_redirect</a:t>
            </a:r>
            <a:endParaRPr lang="zh-CN" altLang="en-US">
              <a:solidFill>
                <a:schemeClr val="bg1"/>
              </a:solidFill>
              <a:latin typeface="Candara" panose="020E050203030302020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346960" y="1905000"/>
            <a:ext cx="6233160" cy="295656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0040000">
            <a:off x="5457190" y="2955290"/>
            <a:ext cx="2668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redirect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显示器"/>
          <p:cNvSpPr/>
          <p:nvPr/>
        </p:nvSpPr>
        <p:spPr bwMode="auto">
          <a:xfrm>
            <a:off x="7768590" y="4830445"/>
            <a:ext cx="2891155" cy="1605915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9557385" y="2927350"/>
            <a:ext cx="0" cy="181102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095105" y="2927350"/>
            <a:ext cx="20320" cy="177228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件夹"/>
          <p:cNvSpPr/>
          <p:nvPr/>
        </p:nvSpPr>
        <p:spPr bwMode="auto">
          <a:xfrm>
            <a:off x="8625205" y="129540"/>
            <a:ext cx="1315085" cy="2552065"/>
          </a:xfrm>
          <a:custGeom>
            <a:avLst/>
            <a:gdLst>
              <a:gd name="T0" fmla="*/ 1799508 w 3431"/>
              <a:gd name="T1" fmla="*/ 1498757 h 3432"/>
              <a:gd name="T2" fmla="*/ 1485866 w 3431"/>
              <a:gd name="T3" fmla="*/ 1800397 h 3432"/>
              <a:gd name="T4" fmla="*/ 1331667 w 3431"/>
              <a:gd name="T5" fmla="*/ 1800397 h 3432"/>
              <a:gd name="T6" fmla="*/ 1187434 w 3431"/>
              <a:gd name="T7" fmla="*/ 1800397 h 3432"/>
              <a:gd name="T8" fmla="*/ 313118 w 3431"/>
              <a:gd name="T9" fmla="*/ 1800397 h 3432"/>
              <a:gd name="T10" fmla="*/ 0 w 3431"/>
              <a:gd name="T11" fmla="*/ 1498757 h 3432"/>
              <a:gd name="T12" fmla="*/ 0 w 3431"/>
              <a:gd name="T13" fmla="*/ 903871 h 3432"/>
              <a:gd name="T14" fmla="*/ 0 w 3431"/>
              <a:gd name="T15" fmla="*/ 903871 h 3432"/>
              <a:gd name="T16" fmla="*/ 0 w 3431"/>
              <a:gd name="T17" fmla="*/ 301640 h 3432"/>
              <a:gd name="T18" fmla="*/ 301054 w 3431"/>
              <a:gd name="T19" fmla="*/ 0 h 3432"/>
              <a:gd name="T20" fmla="*/ 703334 w 3431"/>
              <a:gd name="T21" fmla="*/ 0 h 3432"/>
              <a:gd name="T22" fmla="*/ 986032 w 3431"/>
              <a:gd name="T23" fmla="*/ 215082 h 3432"/>
              <a:gd name="T24" fmla="*/ 1485866 w 3431"/>
              <a:gd name="T25" fmla="*/ 215082 h 3432"/>
              <a:gd name="T26" fmla="*/ 1799508 w 3431"/>
              <a:gd name="T27" fmla="*/ 502558 h 3432"/>
              <a:gd name="T28" fmla="*/ 1799508 w 3431"/>
              <a:gd name="T29" fmla="*/ 903871 h 3432"/>
              <a:gd name="T30" fmla="*/ 1799508 w 3431"/>
              <a:gd name="T31" fmla="*/ 903871 h 3432"/>
              <a:gd name="T32" fmla="*/ 1799508 w 3431"/>
              <a:gd name="T33" fmla="*/ 1498757 h 3432"/>
              <a:gd name="T34" fmla="*/ 179898 w 3431"/>
              <a:gd name="T35" fmla="*/ 1516593 h 3432"/>
              <a:gd name="T36" fmla="*/ 280075 w 3431"/>
              <a:gd name="T37" fmla="*/ 1617315 h 3432"/>
              <a:gd name="T38" fmla="*/ 1187434 w 3431"/>
              <a:gd name="T39" fmla="*/ 1617315 h 3432"/>
              <a:gd name="T40" fmla="*/ 1331667 w 3431"/>
              <a:gd name="T41" fmla="*/ 1617315 h 3432"/>
              <a:gd name="T42" fmla="*/ 1518909 w 3431"/>
              <a:gd name="T43" fmla="*/ 1617315 h 3432"/>
              <a:gd name="T44" fmla="*/ 1619610 w 3431"/>
              <a:gd name="T45" fmla="*/ 1516593 h 3432"/>
              <a:gd name="T46" fmla="*/ 1619610 w 3431"/>
              <a:gd name="T47" fmla="*/ 972067 h 3432"/>
              <a:gd name="T48" fmla="*/ 1619610 w 3431"/>
              <a:gd name="T49" fmla="*/ 930625 h 3432"/>
              <a:gd name="T50" fmla="*/ 1518909 w 3431"/>
              <a:gd name="T51" fmla="*/ 830428 h 3432"/>
              <a:gd name="T52" fmla="*/ 1331667 w 3431"/>
              <a:gd name="T53" fmla="*/ 830428 h 3432"/>
              <a:gd name="T54" fmla="*/ 1187434 w 3431"/>
              <a:gd name="T55" fmla="*/ 830428 h 3432"/>
              <a:gd name="T56" fmla="*/ 280075 w 3431"/>
              <a:gd name="T57" fmla="*/ 830428 h 3432"/>
              <a:gd name="T58" fmla="*/ 260145 w 3431"/>
              <a:gd name="T59" fmla="*/ 832526 h 3432"/>
              <a:gd name="T60" fmla="*/ 250704 w 3431"/>
              <a:gd name="T61" fmla="*/ 835149 h 3432"/>
              <a:gd name="T62" fmla="*/ 241263 w 3431"/>
              <a:gd name="T63" fmla="*/ 838297 h 3432"/>
              <a:gd name="T64" fmla="*/ 228151 w 3431"/>
              <a:gd name="T65" fmla="*/ 845116 h 3432"/>
              <a:gd name="T66" fmla="*/ 223955 w 3431"/>
              <a:gd name="T67" fmla="*/ 847215 h 3432"/>
              <a:gd name="T68" fmla="*/ 209794 w 3431"/>
              <a:gd name="T69" fmla="*/ 859280 h 3432"/>
              <a:gd name="T70" fmla="*/ 209270 w 3431"/>
              <a:gd name="T71" fmla="*/ 859805 h 3432"/>
              <a:gd name="T72" fmla="*/ 179898 w 3431"/>
              <a:gd name="T73" fmla="*/ 930625 h 3432"/>
              <a:gd name="T74" fmla="*/ 179898 w 3431"/>
              <a:gd name="T75" fmla="*/ 972067 h 3432"/>
              <a:gd name="T76" fmla="*/ 179898 w 3431"/>
              <a:gd name="T77" fmla="*/ 972067 h 3432"/>
              <a:gd name="T78" fmla="*/ 179898 w 3431"/>
              <a:gd name="T79" fmla="*/ 1516593 h 3432"/>
              <a:gd name="T80" fmla="*/ 1518909 w 3431"/>
              <a:gd name="T81" fmla="*/ 429116 h 3432"/>
              <a:gd name="T82" fmla="*/ 791448 w 3431"/>
              <a:gd name="T83" fmla="*/ 429116 h 3432"/>
              <a:gd name="T84" fmla="*/ 791448 w 3431"/>
              <a:gd name="T85" fmla="*/ 313706 h 3432"/>
              <a:gd name="T86" fmla="*/ 691271 w 3431"/>
              <a:gd name="T87" fmla="*/ 212984 h 3432"/>
              <a:gd name="T88" fmla="*/ 280075 w 3431"/>
              <a:gd name="T89" fmla="*/ 212984 h 3432"/>
              <a:gd name="T90" fmla="*/ 179898 w 3431"/>
              <a:gd name="T91" fmla="*/ 313706 h 3432"/>
              <a:gd name="T92" fmla="*/ 179898 w 3431"/>
              <a:gd name="T93" fmla="*/ 639477 h 3432"/>
              <a:gd name="T94" fmla="*/ 210318 w 3431"/>
              <a:gd name="T95" fmla="*/ 627936 h 3432"/>
              <a:gd name="T96" fmla="*/ 211892 w 3431"/>
              <a:gd name="T97" fmla="*/ 627411 h 3432"/>
              <a:gd name="T98" fmla="*/ 241263 w 3431"/>
              <a:gd name="T99" fmla="*/ 619542 h 3432"/>
              <a:gd name="T100" fmla="*/ 245983 w 3431"/>
              <a:gd name="T101" fmla="*/ 618493 h 3432"/>
              <a:gd name="T102" fmla="*/ 273257 w 3431"/>
              <a:gd name="T103" fmla="*/ 613772 h 3432"/>
              <a:gd name="T104" fmla="*/ 279550 w 3431"/>
              <a:gd name="T105" fmla="*/ 612723 h 3432"/>
              <a:gd name="T106" fmla="*/ 313118 w 3431"/>
              <a:gd name="T107" fmla="*/ 611149 h 3432"/>
              <a:gd name="T108" fmla="*/ 1187434 w 3431"/>
              <a:gd name="T109" fmla="*/ 611149 h 3432"/>
              <a:gd name="T110" fmla="*/ 1331667 w 3431"/>
              <a:gd name="T111" fmla="*/ 611149 h 3432"/>
              <a:gd name="T112" fmla="*/ 1485866 w 3431"/>
              <a:gd name="T113" fmla="*/ 611149 h 3432"/>
              <a:gd name="T114" fmla="*/ 1619610 w 3431"/>
              <a:gd name="T115" fmla="*/ 639477 h 3432"/>
              <a:gd name="T116" fmla="*/ 1619610 w 3431"/>
              <a:gd name="T117" fmla="*/ 529313 h 3432"/>
              <a:gd name="T118" fmla="*/ 1518909 w 3431"/>
              <a:gd name="T119" fmla="*/ 429116 h 343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31" h="3432">
                <a:moveTo>
                  <a:pt x="3431" y="2857"/>
                </a:moveTo>
                <a:cubicBezTo>
                  <a:pt x="3431" y="3174"/>
                  <a:pt x="3151" y="3432"/>
                  <a:pt x="2833" y="3432"/>
                </a:cubicBezTo>
                <a:cubicBezTo>
                  <a:pt x="2539" y="3432"/>
                  <a:pt x="2539" y="3432"/>
                  <a:pt x="2539" y="3432"/>
                </a:cubicBezTo>
                <a:cubicBezTo>
                  <a:pt x="2264" y="3432"/>
                  <a:pt x="2264" y="3432"/>
                  <a:pt x="2264" y="3432"/>
                </a:cubicBezTo>
                <a:cubicBezTo>
                  <a:pt x="597" y="3432"/>
                  <a:pt x="597" y="3432"/>
                  <a:pt x="597" y="3432"/>
                </a:cubicBezTo>
                <a:cubicBezTo>
                  <a:pt x="280" y="3432"/>
                  <a:pt x="0" y="3174"/>
                  <a:pt x="0" y="2857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7"/>
                  <a:pt x="257" y="0"/>
                  <a:pt x="574" y="0"/>
                </a:cubicBezTo>
                <a:cubicBezTo>
                  <a:pt x="1341" y="0"/>
                  <a:pt x="1341" y="0"/>
                  <a:pt x="1341" y="0"/>
                </a:cubicBezTo>
                <a:cubicBezTo>
                  <a:pt x="1591" y="0"/>
                  <a:pt x="1801" y="187"/>
                  <a:pt x="1880" y="410"/>
                </a:cubicBezTo>
                <a:cubicBezTo>
                  <a:pt x="2833" y="410"/>
                  <a:pt x="2833" y="410"/>
                  <a:pt x="2833" y="410"/>
                </a:cubicBezTo>
                <a:cubicBezTo>
                  <a:pt x="3151" y="410"/>
                  <a:pt x="3431" y="641"/>
                  <a:pt x="3431" y="958"/>
                </a:cubicBezTo>
                <a:cubicBezTo>
                  <a:pt x="3431" y="1723"/>
                  <a:pt x="3431" y="1723"/>
                  <a:pt x="3431" y="1723"/>
                </a:cubicBezTo>
                <a:cubicBezTo>
                  <a:pt x="3431" y="1723"/>
                  <a:pt x="3431" y="1723"/>
                  <a:pt x="3431" y="1723"/>
                </a:cubicBezTo>
                <a:lnTo>
                  <a:pt x="3431" y="2857"/>
                </a:lnTo>
                <a:close/>
                <a:moveTo>
                  <a:pt x="343" y="2891"/>
                </a:moveTo>
                <a:cubicBezTo>
                  <a:pt x="343" y="2997"/>
                  <a:pt x="429" y="3083"/>
                  <a:pt x="534" y="3083"/>
                </a:cubicBezTo>
                <a:cubicBezTo>
                  <a:pt x="2264" y="3083"/>
                  <a:pt x="2264" y="3083"/>
                  <a:pt x="2264" y="3083"/>
                </a:cubicBezTo>
                <a:cubicBezTo>
                  <a:pt x="2539" y="3083"/>
                  <a:pt x="2539" y="3083"/>
                  <a:pt x="2539" y="3083"/>
                </a:cubicBezTo>
                <a:cubicBezTo>
                  <a:pt x="2896" y="3083"/>
                  <a:pt x="2896" y="3083"/>
                  <a:pt x="2896" y="3083"/>
                </a:cubicBezTo>
                <a:cubicBezTo>
                  <a:pt x="3002" y="3083"/>
                  <a:pt x="3088" y="2997"/>
                  <a:pt x="3088" y="2891"/>
                </a:cubicBezTo>
                <a:cubicBezTo>
                  <a:pt x="3088" y="1853"/>
                  <a:pt x="3088" y="1853"/>
                  <a:pt x="3088" y="1853"/>
                </a:cubicBezTo>
                <a:cubicBezTo>
                  <a:pt x="3088" y="1774"/>
                  <a:pt x="3088" y="1774"/>
                  <a:pt x="3088" y="1774"/>
                </a:cubicBezTo>
                <a:cubicBezTo>
                  <a:pt x="3088" y="1668"/>
                  <a:pt x="3002" y="1583"/>
                  <a:pt x="2896" y="1583"/>
                </a:cubicBezTo>
                <a:cubicBezTo>
                  <a:pt x="2539" y="1583"/>
                  <a:pt x="2539" y="1583"/>
                  <a:pt x="2539" y="1583"/>
                </a:cubicBezTo>
                <a:cubicBezTo>
                  <a:pt x="2264" y="1583"/>
                  <a:pt x="2264" y="1583"/>
                  <a:pt x="2264" y="1583"/>
                </a:cubicBezTo>
                <a:cubicBezTo>
                  <a:pt x="534" y="1583"/>
                  <a:pt x="534" y="1583"/>
                  <a:pt x="534" y="1583"/>
                </a:cubicBezTo>
                <a:cubicBezTo>
                  <a:pt x="521" y="1583"/>
                  <a:pt x="508" y="1584"/>
                  <a:pt x="496" y="1587"/>
                </a:cubicBezTo>
                <a:cubicBezTo>
                  <a:pt x="490" y="1588"/>
                  <a:pt x="484" y="1590"/>
                  <a:pt x="478" y="1592"/>
                </a:cubicBezTo>
                <a:cubicBezTo>
                  <a:pt x="472" y="1594"/>
                  <a:pt x="466" y="1595"/>
                  <a:pt x="460" y="1598"/>
                </a:cubicBezTo>
                <a:cubicBezTo>
                  <a:pt x="451" y="1601"/>
                  <a:pt x="443" y="1606"/>
                  <a:pt x="435" y="1611"/>
                </a:cubicBezTo>
                <a:cubicBezTo>
                  <a:pt x="433" y="1613"/>
                  <a:pt x="430" y="1614"/>
                  <a:pt x="427" y="1615"/>
                </a:cubicBezTo>
                <a:cubicBezTo>
                  <a:pt x="417" y="1622"/>
                  <a:pt x="408" y="1630"/>
                  <a:pt x="400" y="1638"/>
                </a:cubicBezTo>
                <a:cubicBezTo>
                  <a:pt x="400" y="1638"/>
                  <a:pt x="399" y="1638"/>
                  <a:pt x="399" y="1639"/>
                </a:cubicBezTo>
                <a:cubicBezTo>
                  <a:pt x="364" y="1673"/>
                  <a:pt x="343" y="1721"/>
                  <a:pt x="343" y="1774"/>
                </a:cubicBezTo>
                <a:cubicBezTo>
                  <a:pt x="343" y="1853"/>
                  <a:pt x="343" y="1853"/>
                  <a:pt x="343" y="1853"/>
                </a:cubicBezTo>
                <a:cubicBezTo>
                  <a:pt x="343" y="1853"/>
                  <a:pt x="343" y="1853"/>
                  <a:pt x="343" y="1853"/>
                </a:cubicBezTo>
                <a:lnTo>
                  <a:pt x="343" y="2891"/>
                </a:lnTo>
                <a:close/>
                <a:moveTo>
                  <a:pt x="2896" y="818"/>
                </a:moveTo>
                <a:cubicBezTo>
                  <a:pt x="1509" y="818"/>
                  <a:pt x="1509" y="818"/>
                  <a:pt x="1509" y="818"/>
                </a:cubicBezTo>
                <a:cubicBezTo>
                  <a:pt x="1509" y="598"/>
                  <a:pt x="1509" y="598"/>
                  <a:pt x="1509" y="598"/>
                </a:cubicBezTo>
                <a:cubicBezTo>
                  <a:pt x="1509" y="492"/>
                  <a:pt x="1424" y="406"/>
                  <a:pt x="1318" y="406"/>
                </a:cubicBezTo>
                <a:cubicBezTo>
                  <a:pt x="534" y="406"/>
                  <a:pt x="534" y="406"/>
                  <a:pt x="534" y="406"/>
                </a:cubicBezTo>
                <a:cubicBezTo>
                  <a:pt x="429" y="406"/>
                  <a:pt x="343" y="492"/>
                  <a:pt x="343" y="598"/>
                </a:cubicBezTo>
                <a:cubicBezTo>
                  <a:pt x="343" y="1219"/>
                  <a:pt x="343" y="1219"/>
                  <a:pt x="343" y="1219"/>
                </a:cubicBezTo>
                <a:cubicBezTo>
                  <a:pt x="362" y="1211"/>
                  <a:pt x="381" y="1204"/>
                  <a:pt x="401" y="1197"/>
                </a:cubicBezTo>
                <a:cubicBezTo>
                  <a:pt x="402" y="1197"/>
                  <a:pt x="403" y="1196"/>
                  <a:pt x="404" y="1196"/>
                </a:cubicBezTo>
                <a:cubicBezTo>
                  <a:pt x="422" y="1190"/>
                  <a:pt x="441" y="1185"/>
                  <a:pt x="460" y="1181"/>
                </a:cubicBezTo>
                <a:cubicBezTo>
                  <a:pt x="463" y="1180"/>
                  <a:pt x="466" y="1179"/>
                  <a:pt x="469" y="1179"/>
                </a:cubicBezTo>
                <a:cubicBezTo>
                  <a:pt x="486" y="1175"/>
                  <a:pt x="503" y="1172"/>
                  <a:pt x="521" y="1170"/>
                </a:cubicBezTo>
                <a:cubicBezTo>
                  <a:pt x="525" y="1170"/>
                  <a:pt x="529" y="1169"/>
                  <a:pt x="533" y="1168"/>
                </a:cubicBezTo>
                <a:cubicBezTo>
                  <a:pt x="554" y="1166"/>
                  <a:pt x="576" y="1165"/>
                  <a:pt x="597" y="1165"/>
                </a:cubicBezTo>
                <a:cubicBezTo>
                  <a:pt x="2264" y="1165"/>
                  <a:pt x="2264" y="1165"/>
                  <a:pt x="2264" y="1165"/>
                </a:cubicBezTo>
                <a:cubicBezTo>
                  <a:pt x="2539" y="1165"/>
                  <a:pt x="2539" y="1165"/>
                  <a:pt x="2539" y="1165"/>
                </a:cubicBezTo>
                <a:cubicBezTo>
                  <a:pt x="2833" y="1165"/>
                  <a:pt x="2833" y="1165"/>
                  <a:pt x="2833" y="1165"/>
                </a:cubicBezTo>
                <a:cubicBezTo>
                  <a:pt x="2923" y="1165"/>
                  <a:pt x="3009" y="1185"/>
                  <a:pt x="3088" y="1219"/>
                </a:cubicBezTo>
                <a:cubicBezTo>
                  <a:pt x="3088" y="1009"/>
                  <a:pt x="3088" y="1009"/>
                  <a:pt x="3088" y="1009"/>
                </a:cubicBezTo>
                <a:cubicBezTo>
                  <a:pt x="3088" y="903"/>
                  <a:pt x="3002" y="818"/>
                  <a:pt x="2896" y="8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392680" y="4945380"/>
            <a:ext cx="5196840" cy="47244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300000">
            <a:off x="3956050" y="5271770"/>
            <a:ext cx="29140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REDIRECT_URI</a:t>
            </a:r>
            <a:r>
              <a:rPr lang="en-US" altLang="zh-CN" sz="2000" b="1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?code=xxx</a:t>
            </a:r>
            <a:endParaRPr lang="en-US" altLang="zh-CN" sz="2000" b="1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960" y="1879600"/>
            <a:ext cx="11307445" cy="3538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https://open.weixin.qq.com/connect/oauth2/authorize</a:t>
            </a:r>
            <a:endParaRPr lang="zh-CN" altLang="en-US" sz="2800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?appid=</a:t>
            </a:r>
            <a:r>
              <a:rPr lang="zh-CN" altLang="en-US" sz="2800">
                <a:solidFill>
                  <a:schemeClr val="accent2"/>
                </a:solidFill>
                <a:latin typeface="Candara" panose="020E0502030303020204" charset="0"/>
                <a:sym typeface="+mn-ea"/>
              </a:rPr>
              <a:t>APPID</a:t>
            </a:r>
            <a:endParaRPr lang="zh-CN" altLang="en-US" sz="2800">
              <a:solidFill>
                <a:schemeClr val="accent2"/>
              </a:solidFill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&amp;redirect_uri=</a:t>
            </a:r>
            <a:r>
              <a:rPr lang="zh-CN" altLang="en-US" sz="2800">
                <a:solidFill>
                  <a:schemeClr val="accent2"/>
                </a:solidFill>
                <a:latin typeface="Candara" panose="020E0502030303020204" charset="0"/>
                <a:sym typeface="+mn-ea"/>
              </a:rPr>
              <a:t>REDIRECT_URI</a:t>
            </a:r>
            <a:endParaRPr lang="zh-CN" altLang="en-US" sz="2800">
              <a:solidFill>
                <a:schemeClr val="accent2"/>
              </a:solidFill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&amp;response_type=code</a:t>
            </a:r>
            <a:endParaRPr lang="zh-CN" altLang="en-US" sz="2800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&amp;scope=SCOPE</a:t>
            </a:r>
            <a:endParaRPr lang="zh-CN" altLang="en-US" sz="2800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&amp;state=</a:t>
            </a:r>
            <a:r>
              <a:rPr lang="zh-CN" altLang="en-US" sz="2800">
                <a:solidFill>
                  <a:schemeClr val="accent2"/>
                </a:solidFill>
                <a:effectLst/>
                <a:latin typeface="Candara" panose="020E0502030303020204" charset="0"/>
                <a:sym typeface="+mn-ea"/>
              </a:rPr>
              <a:t>STATE</a:t>
            </a:r>
            <a:endParaRPr lang="zh-CN" altLang="en-US" sz="2800">
              <a:solidFill>
                <a:schemeClr val="accent2"/>
              </a:solidFill>
              <a:effectLst/>
              <a:latin typeface="Candara" panose="020E0502030303020204" charset="0"/>
              <a:sym typeface="+mn-ea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#wechat_redirect</a:t>
            </a:r>
            <a:endParaRPr lang="zh-CN" altLang="en-US" sz="2800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  <a:p>
            <a:endParaRPr lang="zh-CN" altLang="en-US" sz="2800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0085" y="3648710"/>
            <a:ext cx="707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code</a:t>
            </a:r>
            <a:endParaRPr lang="en-US" altLang="zh-CN" sz="2000" b="1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40265" y="3679190"/>
            <a:ext cx="9715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 b="1">
                <a:solidFill>
                  <a:schemeClr val="bg1"/>
                </a:solidFill>
                <a:latin typeface="Candara" panose="020E0502030303020204" charset="0"/>
                <a:sym typeface="+mn-ea"/>
              </a:rPr>
              <a:t>openID</a:t>
            </a:r>
            <a:endParaRPr lang="en-US" sz="2000" b="1">
              <a:solidFill>
                <a:schemeClr val="bg1"/>
              </a:solidFill>
              <a:latin typeface="Candara" panose="020E050203030302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1" animBg="1"/>
      <p:bldP spid="301" grpId="0" animBg="1"/>
      <p:bldP spid="16" grpId="0"/>
      <p:bldP spid="19" grpId="0" bldLvl="0" animBg="1"/>
      <p:bldP spid="19" grpId="1" bldLvl="0" animBg="1"/>
      <p:bldP spid="18" grpId="0"/>
      <p:bldP spid="6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320" y="2635885"/>
            <a:ext cx="10515600" cy="1325563"/>
          </a:xfrm>
        </p:spPr>
        <p:txBody>
          <a:bodyPr/>
          <a:p>
            <a:pPr algn="ctr"/>
            <a:r>
              <a:rPr lang="en-US" altLang="zh-CN" sz="8800">
                <a:solidFill>
                  <a:schemeClr val="bg1"/>
                </a:solidFill>
              </a:rPr>
              <a:t>Thanks</a:t>
            </a:r>
            <a:r>
              <a:rPr lang="zh-CN" altLang="en-US" sz="8800">
                <a:solidFill>
                  <a:schemeClr val="bg1"/>
                </a:solidFill>
              </a:rPr>
              <a:t>！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微信公众号可以做什么？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IMG_5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1809750"/>
            <a:ext cx="2740025" cy="4872355"/>
          </a:xfrm>
          <a:prstGeom prst="rect">
            <a:avLst/>
          </a:prstGeom>
        </p:spPr>
      </p:pic>
      <p:pic>
        <p:nvPicPr>
          <p:cNvPr id="6" name="图片 5" descr="IMG_59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90" y="1809750"/>
            <a:ext cx="2739390" cy="4871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55735" y="1329055"/>
            <a:ext cx="2566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2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发送图文消息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55735" y="2058670"/>
            <a:ext cx="29984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2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响应用户发送的消息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55735" y="3392170"/>
            <a:ext cx="2566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2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打开网页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IMG_59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15" y="1809750"/>
            <a:ext cx="2739390" cy="4871085"/>
          </a:xfrm>
          <a:prstGeom prst="rect">
            <a:avLst/>
          </a:prstGeom>
        </p:spPr>
      </p:pic>
      <p:pic>
        <p:nvPicPr>
          <p:cNvPr id="7" name="图片 6" descr="IMG_59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85" y="1809115"/>
            <a:ext cx="2738755" cy="48717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55735" y="2722880"/>
            <a:ext cx="2566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20000"/>
              </a:lnSpc>
              <a:buFont typeface="Wingdings" panose="05000000000000000000" charset="0"/>
              <a:buChar char="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配置功能菜单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bg1"/>
                </a:solidFill>
              </a:rPr>
              <a:t>常见的一个理解误区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3682" y="2048827"/>
            <a:ext cx="9144000" cy="139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我们把开发好的公众号程序，放到微信上，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...”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017395" y="4101465"/>
            <a:ext cx="7681595" cy="13671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我们开发微信公众号，到底要开发什么？用户、微信、我们的后台服务，三者直接到底如何交互数据？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bg1"/>
                </a:solidFill>
              </a:rPr>
              <a:t>用户和微信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 descr="IMG_5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691005"/>
            <a:ext cx="1835785" cy="3265170"/>
          </a:xfrm>
          <a:prstGeom prst="rect">
            <a:avLst/>
          </a:prstGeom>
        </p:spPr>
      </p:pic>
      <p:sp>
        <p:nvSpPr>
          <p:cNvPr id="2050" name="人"/>
          <p:cNvSpPr/>
          <p:nvPr/>
        </p:nvSpPr>
        <p:spPr bwMode="auto">
          <a:xfrm>
            <a:off x="1790700" y="4595495"/>
            <a:ext cx="1577340" cy="2075180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件夹"/>
          <p:cNvSpPr/>
          <p:nvPr/>
        </p:nvSpPr>
        <p:spPr bwMode="auto">
          <a:xfrm>
            <a:off x="6978650" y="1484630"/>
            <a:ext cx="1771650" cy="3471545"/>
          </a:xfrm>
          <a:custGeom>
            <a:avLst/>
            <a:gdLst>
              <a:gd name="T0" fmla="*/ 1799508 w 3431"/>
              <a:gd name="T1" fmla="*/ 1498757 h 3432"/>
              <a:gd name="T2" fmla="*/ 1485866 w 3431"/>
              <a:gd name="T3" fmla="*/ 1800397 h 3432"/>
              <a:gd name="T4" fmla="*/ 1331667 w 3431"/>
              <a:gd name="T5" fmla="*/ 1800397 h 3432"/>
              <a:gd name="T6" fmla="*/ 1187434 w 3431"/>
              <a:gd name="T7" fmla="*/ 1800397 h 3432"/>
              <a:gd name="T8" fmla="*/ 313118 w 3431"/>
              <a:gd name="T9" fmla="*/ 1800397 h 3432"/>
              <a:gd name="T10" fmla="*/ 0 w 3431"/>
              <a:gd name="T11" fmla="*/ 1498757 h 3432"/>
              <a:gd name="T12" fmla="*/ 0 w 3431"/>
              <a:gd name="T13" fmla="*/ 903871 h 3432"/>
              <a:gd name="T14" fmla="*/ 0 w 3431"/>
              <a:gd name="T15" fmla="*/ 903871 h 3432"/>
              <a:gd name="T16" fmla="*/ 0 w 3431"/>
              <a:gd name="T17" fmla="*/ 301640 h 3432"/>
              <a:gd name="T18" fmla="*/ 301054 w 3431"/>
              <a:gd name="T19" fmla="*/ 0 h 3432"/>
              <a:gd name="T20" fmla="*/ 703334 w 3431"/>
              <a:gd name="T21" fmla="*/ 0 h 3432"/>
              <a:gd name="T22" fmla="*/ 986032 w 3431"/>
              <a:gd name="T23" fmla="*/ 215082 h 3432"/>
              <a:gd name="T24" fmla="*/ 1485866 w 3431"/>
              <a:gd name="T25" fmla="*/ 215082 h 3432"/>
              <a:gd name="T26" fmla="*/ 1799508 w 3431"/>
              <a:gd name="T27" fmla="*/ 502558 h 3432"/>
              <a:gd name="T28" fmla="*/ 1799508 w 3431"/>
              <a:gd name="T29" fmla="*/ 903871 h 3432"/>
              <a:gd name="T30" fmla="*/ 1799508 w 3431"/>
              <a:gd name="T31" fmla="*/ 903871 h 3432"/>
              <a:gd name="T32" fmla="*/ 1799508 w 3431"/>
              <a:gd name="T33" fmla="*/ 1498757 h 3432"/>
              <a:gd name="T34" fmla="*/ 179898 w 3431"/>
              <a:gd name="T35" fmla="*/ 1516593 h 3432"/>
              <a:gd name="T36" fmla="*/ 280075 w 3431"/>
              <a:gd name="T37" fmla="*/ 1617315 h 3432"/>
              <a:gd name="T38" fmla="*/ 1187434 w 3431"/>
              <a:gd name="T39" fmla="*/ 1617315 h 3432"/>
              <a:gd name="T40" fmla="*/ 1331667 w 3431"/>
              <a:gd name="T41" fmla="*/ 1617315 h 3432"/>
              <a:gd name="T42" fmla="*/ 1518909 w 3431"/>
              <a:gd name="T43" fmla="*/ 1617315 h 3432"/>
              <a:gd name="T44" fmla="*/ 1619610 w 3431"/>
              <a:gd name="T45" fmla="*/ 1516593 h 3432"/>
              <a:gd name="T46" fmla="*/ 1619610 w 3431"/>
              <a:gd name="T47" fmla="*/ 972067 h 3432"/>
              <a:gd name="T48" fmla="*/ 1619610 w 3431"/>
              <a:gd name="T49" fmla="*/ 930625 h 3432"/>
              <a:gd name="T50" fmla="*/ 1518909 w 3431"/>
              <a:gd name="T51" fmla="*/ 830428 h 3432"/>
              <a:gd name="T52" fmla="*/ 1331667 w 3431"/>
              <a:gd name="T53" fmla="*/ 830428 h 3432"/>
              <a:gd name="T54" fmla="*/ 1187434 w 3431"/>
              <a:gd name="T55" fmla="*/ 830428 h 3432"/>
              <a:gd name="T56" fmla="*/ 280075 w 3431"/>
              <a:gd name="T57" fmla="*/ 830428 h 3432"/>
              <a:gd name="T58" fmla="*/ 260145 w 3431"/>
              <a:gd name="T59" fmla="*/ 832526 h 3432"/>
              <a:gd name="T60" fmla="*/ 250704 w 3431"/>
              <a:gd name="T61" fmla="*/ 835149 h 3432"/>
              <a:gd name="T62" fmla="*/ 241263 w 3431"/>
              <a:gd name="T63" fmla="*/ 838297 h 3432"/>
              <a:gd name="T64" fmla="*/ 228151 w 3431"/>
              <a:gd name="T65" fmla="*/ 845116 h 3432"/>
              <a:gd name="T66" fmla="*/ 223955 w 3431"/>
              <a:gd name="T67" fmla="*/ 847215 h 3432"/>
              <a:gd name="T68" fmla="*/ 209794 w 3431"/>
              <a:gd name="T69" fmla="*/ 859280 h 3432"/>
              <a:gd name="T70" fmla="*/ 209270 w 3431"/>
              <a:gd name="T71" fmla="*/ 859805 h 3432"/>
              <a:gd name="T72" fmla="*/ 179898 w 3431"/>
              <a:gd name="T73" fmla="*/ 930625 h 3432"/>
              <a:gd name="T74" fmla="*/ 179898 w 3431"/>
              <a:gd name="T75" fmla="*/ 972067 h 3432"/>
              <a:gd name="T76" fmla="*/ 179898 w 3431"/>
              <a:gd name="T77" fmla="*/ 972067 h 3432"/>
              <a:gd name="T78" fmla="*/ 179898 w 3431"/>
              <a:gd name="T79" fmla="*/ 1516593 h 3432"/>
              <a:gd name="T80" fmla="*/ 1518909 w 3431"/>
              <a:gd name="T81" fmla="*/ 429116 h 3432"/>
              <a:gd name="T82" fmla="*/ 791448 w 3431"/>
              <a:gd name="T83" fmla="*/ 429116 h 3432"/>
              <a:gd name="T84" fmla="*/ 791448 w 3431"/>
              <a:gd name="T85" fmla="*/ 313706 h 3432"/>
              <a:gd name="T86" fmla="*/ 691271 w 3431"/>
              <a:gd name="T87" fmla="*/ 212984 h 3432"/>
              <a:gd name="T88" fmla="*/ 280075 w 3431"/>
              <a:gd name="T89" fmla="*/ 212984 h 3432"/>
              <a:gd name="T90" fmla="*/ 179898 w 3431"/>
              <a:gd name="T91" fmla="*/ 313706 h 3432"/>
              <a:gd name="T92" fmla="*/ 179898 w 3431"/>
              <a:gd name="T93" fmla="*/ 639477 h 3432"/>
              <a:gd name="T94" fmla="*/ 210318 w 3431"/>
              <a:gd name="T95" fmla="*/ 627936 h 3432"/>
              <a:gd name="T96" fmla="*/ 211892 w 3431"/>
              <a:gd name="T97" fmla="*/ 627411 h 3432"/>
              <a:gd name="T98" fmla="*/ 241263 w 3431"/>
              <a:gd name="T99" fmla="*/ 619542 h 3432"/>
              <a:gd name="T100" fmla="*/ 245983 w 3431"/>
              <a:gd name="T101" fmla="*/ 618493 h 3432"/>
              <a:gd name="T102" fmla="*/ 273257 w 3431"/>
              <a:gd name="T103" fmla="*/ 613772 h 3432"/>
              <a:gd name="T104" fmla="*/ 279550 w 3431"/>
              <a:gd name="T105" fmla="*/ 612723 h 3432"/>
              <a:gd name="T106" fmla="*/ 313118 w 3431"/>
              <a:gd name="T107" fmla="*/ 611149 h 3432"/>
              <a:gd name="T108" fmla="*/ 1187434 w 3431"/>
              <a:gd name="T109" fmla="*/ 611149 h 3432"/>
              <a:gd name="T110" fmla="*/ 1331667 w 3431"/>
              <a:gd name="T111" fmla="*/ 611149 h 3432"/>
              <a:gd name="T112" fmla="*/ 1485866 w 3431"/>
              <a:gd name="T113" fmla="*/ 611149 h 3432"/>
              <a:gd name="T114" fmla="*/ 1619610 w 3431"/>
              <a:gd name="T115" fmla="*/ 639477 h 3432"/>
              <a:gd name="T116" fmla="*/ 1619610 w 3431"/>
              <a:gd name="T117" fmla="*/ 529313 h 3432"/>
              <a:gd name="T118" fmla="*/ 1518909 w 3431"/>
              <a:gd name="T119" fmla="*/ 429116 h 343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31" h="3432">
                <a:moveTo>
                  <a:pt x="3431" y="2857"/>
                </a:moveTo>
                <a:cubicBezTo>
                  <a:pt x="3431" y="3174"/>
                  <a:pt x="3151" y="3432"/>
                  <a:pt x="2833" y="3432"/>
                </a:cubicBezTo>
                <a:cubicBezTo>
                  <a:pt x="2539" y="3432"/>
                  <a:pt x="2539" y="3432"/>
                  <a:pt x="2539" y="3432"/>
                </a:cubicBezTo>
                <a:cubicBezTo>
                  <a:pt x="2264" y="3432"/>
                  <a:pt x="2264" y="3432"/>
                  <a:pt x="2264" y="3432"/>
                </a:cubicBezTo>
                <a:cubicBezTo>
                  <a:pt x="597" y="3432"/>
                  <a:pt x="597" y="3432"/>
                  <a:pt x="597" y="3432"/>
                </a:cubicBezTo>
                <a:cubicBezTo>
                  <a:pt x="280" y="3432"/>
                  <a:pt x="0" y="3174"/>
                  <a:pt x="0" y="2857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7"/>
                  <a:pt x="257" y="0"/>
                  <a:pt x="574" y="0"/>
                </a:cubicBezTo>
                <a:cubicBezTo>
                  <a:pt x="1341" y="0"/>
                  <a:pt x="1341" y="0"/>
                  <a:pt x="1341" y="0"/>
                </a:cubicBezTo>
                <a:cubicBezTo>
                  <a:pt x="1591" y="0"/>
                  <a:pt x="1801" y="187"/>
                  <a:pt x="1880" y="410"/>
                </a:cubicBezTo>
                <a:cubicBezTo>
                  <a:pt x="2833" y="410"/>
                  <a:pt x="2833" y="410"/>
                  <a:pt x="2833" y="410"/>
                </a:cubicBezTo>
                <a:cubicBezTo>
                  <a:pt x="3151" y="410"/>
                  <a:pt x="3431" y="641"/>
                  <a:pt x="3431" y="958"/>
                </a:cubicBezTo>
                <a:cubicBezTo>
                  <a:pt x="3431" y="1723"/>
                  <a:pt x="3431" y="1723"/>
                  <a:pt x="3431" y="1723"/>
                </a:cubicBezTo>
                <a:cubicBezTo>
                  <a:pt x="3431" y="1723"/>
                  <a:pt x="3431" y="1723"/>
                  <a:pt x="3431" y="1723"/>
                </a:cubicBezTo>
                <a:lnTo>
                  <a:pt x="3431" y="2857"/>
                </a:lnTo>
                <a:close/>
                <a:moveTo>
                  <a:pt x="343" y="2891"/>
                </a:moveTo>
                <a:cubicBezTo>
                  <a:pt x="343" y="2997"/>
                  <a:pt x="429" y="3083"/>
                  <a:pt x="534" y="3083"/>
                </a:cubicBezTo>
                <a:cubicBezTo>
                  <a:pt x="2264" y="3083"/>
                  <a:pt x="2264" y="3083"/>
                  <a:pt x="2264" y="3083"/>
                </a:cubicBezTo>
                <a:cubicBezTo>
                  <a:pt x="2539" y="3083"/>
                  <a:pt x="2539" y="3083"/>
                  <a:pt x="2539" y="3083"/>
                </a:cubicBezTo>
                <a:cubicBezTo>
                  <a:pt x="2896" y="3083"/>
                  <a:pt x="2896" y="3083"/>
                  <a:pt x="2896" y="3083"/>
                </a:cubicBezTo>
                <a:cubicBezTo>
                  <a:pt x="3002" y="3083"/>
                  <a:pt x="3088" y="2997"/>
                  <a:pt x="3088" y="2891"/>
                </a:cubicBezTo>
                <a:cubicBezTo>
                  <a:pt x="3088" y="1853"/>
                  <a:pt x="3088" y="1853"/>
                  <a:pt x="3088" y="1853"/>
                </a:cubicBezTo>
                <a:cubicBezTo>
                  <a:pt x="3088" y="1774"/>
                  <a:pt x="3088" y="1774"/>
                  <a:pt x="3088" y="1774"/>
                </a:cubicBezTo>
                <a:cubicBezTo>
                  <a:pt x="3088" y="1668"/>
                  <a:pt x="3002" y="1583"/>
                  <a:pt x="2896" y="1583"/>
                </a:cubicBezTo>
                <a:cubicBezTo>
                  <a:pt x="2539" y="1583"/>
                  <a:pt x="2539" y="1583"/>
                  <a:pt x="2539" y="1583"/>
                </a:cubicBezTo>
                <a:cubicBezTo>
                  <a:pt x="2264" y="1583"/>
                  <a:pt x="2264" y="1583"/>
                  <a:pt x="2264" y="1583"/>
                </a:cubicBezTo>
                <a:cubicBezTo>
                  <a:pt x="534" y="1583"/>
                  <a:pt x="534" y="1583"/>
                  <a:pt x="534" y="1583"/>
                </a:cubicBezTo>
                <a:cubicBezTo>
                  <a:pt x="521" y="1583"/>
                  <a:pt x="508" y="1584"/>
                  <a:pt x="496" y="1587"/>
                </a:cubicBezTo>
                <a:cubicBezTo>
                  <a:pt x="490" y="1588"/>
                  <a:pt x="484" y="1590"/>
                  <a:pt x="478" y="1592"/>
                </a:cubicBezTo>
                <a:cubicBezTo>
                  <a:pt x="472" y="1594"/>
                  <a:pt x="466" y="1595"/>
                  <a:pt x="460" y="1598"/>
                </a:cubicBezTo>
                <a:cubicBezTo>
                  <a:pt x="451" y="1601"/>
                  <a:pt x="443" y="1606"/>
                  <a:pt x="435" y="1611"/>
                </a:cubicBezTo>
                <a:cubicBezTo>
                  <a:pt x="433" y="1613"/>
                  <a:pt x="430" y="1614"/>
                  <a:pt x="427" y="1615"/>
                </a:cubicBezTo>
                <a:cubicBezTo>
                  <a:pt x="417" y="1622"/>
                  <a:pt x="408" y="1630"/>
                  <a:pt x="400" y="1638"/>
                </a:cubicBezTo>
                <a:cubicBezTo>
                  <a:pt x="400" y="1638"/>
                  <a:pt x="399" y="1638"/>
                  <a:pt x="399" y="1639"/>
                </a:cubicBezTo>
                <a:cubicBezTo>
                  <a:pt x="364" y="1673"/>
                  <a:pt x="343" y="1721"/>
                  <a:pt x="343" y="1774"/>
                </a:cubicBezTo>
                <a:cubicBezTo>
                  <a:pt x="343" y="1853"/>
                  <a:pt x="343" y="1853"/>
                  <a:pt x="343" y="1853"/>
                </a:cubicBezTo>
                <a:cubicBezTo>
                  <a:pt x="343" y="1853"/>
                  <a:pt x="343" y="1853"/>
                  <a:pt x="343" y="1853"/>
                </a:cubicBezTo>
                <a:lnTo>
                  <a:pt x="343" y="2891"/>
                </a:lnTo>
                <a:close/>
                <a:moveTo>
                  <a:pt x="2896" y="818"/>
                </a:moveTo>
                <a:cubicBezTo>
                  <a:pt x="1509" y="818"/>
                  <a:pt x="1509" y="818"/>
                  <a:pt x="1509" y="818"/>
                </a:cubicBezTo>
                <a:cubicBezTo>
                  <a:pt x="1509" y="598"/>
                  <a:pt x="1509" y="598"/>
                  <a:pt x="1509" y="598"/>
                </a:cubicBezTo>
                <a:cubicBezTo>
                  <a:pt x="1509" y="492"/>
                  <a:pt x="1424" y="406"/>
                  <a:pt x="1318" y="406"/>
                </a:cubicBezTo>
                <a:cubicBezTo>
                  <a:pt x="534" y="406"/>
                  <a:pt x="534" y="406"/>
                  <a:pt x="534" y="406"/>
                </a:cubicBezTo>
                <a:cubicBezTo>
                  <a:pt x="429" y="406"/>
                  <a:pt x="343" y="492"/>
                  <a:pt x="343" y="598"/>
                </a:cubicBezTo>
                <a:cubicBezTo>
                  <a:pt x="343" y="1219"/>
                  <a:pt x="343" y="1219"/>
                  <a:pt x="343" y="1219"/>
                </a:cubicBezTo>
                <a:cubicBezTo>
                  <a:pt x="362" y="1211"/>
                  <a:pt x="381" y="1204"/>
                  <a:pt x="401" y="1197"/>
                </a:cubicBezTo>
                <a:cubicBezTo>
                  <a:pt x="402" y="1197"/>
                  <a:pt x="403" y="1196"/>
                  <a:pt x="404" y="1196"/>
                </a:cubicBezTo>
                <a:cubicBezTo>
                  <a:pt x="422" y="1190"/>
                  <a:pt x="441" y="1185"/>
                  <a:pt x="460" y="1181"/>
                </a:cubicBezTo>
                <a:cubicBezTo>
                  <a:pt x="463" y="1180"/>
                  <a:pt x="466" y="1179"/>
                  <a:pt x="469" y="1179"/>
                </a:cubicBezTo>
                <a:cubicBezTo>
                  <a:pt x="486" y="1175"/>
                  <a:pt x="503" y="1172"/>
                  <a:pt x="521" y="1170"/>
                </a:cubicBezTo>
                <a:cubicBezTo>
                  <a:pt x="525" y="1170"/>
                  <a:pt x="529" y="1169"/>
                  <a:pt x="533" y="1168"/>
                </a:cubicBezTo>
                <a:cubicBezTo>
                  <a:pt x="554" y="1166"/>
                  <a:pt x="576" y="1165"/>
                  <a:pt x="597" y="1165"/>
                </a:cubicBezTo>
                <a:cubicBezTo>
                  <a:pt x="2264" y="1165"/>
                  <a:pt x="2264" y="1165"/>
                  <a:pt x="2264" y="1165"/>
                </a:cubicBezTo>
                <a:cubicBezTo>
                  <a:pt x="2539" y="1165"/>
                  <a:pt x="2539" y="1165"/>
                  <a:pt x="2539" y="1165"/>
                </a:cubicBezTo>
                <a:cubicBezTo>
                  <a:pt x="2833" y="1165"/>
                  <a:pt x="2833" y="1165"/>
                  <a:pt x="2833" y="1165"/>
                </a:cubicBezTo>
                <a:cubicBezTo>
                  <a:pt x="2923" y="1165"/>
                  <a:pt x="3009" y="1185"/>
                  <a:pt x="3088" y="1219"/>
                </a:cubicBezTo>
                <a:cubicBezTo>
                  <a:pt x="3088" y="1009"/>
                  <a:pt x="3088" y="1009"/>
                  <a:pt x="3088" y="1009"/>
                </a:cubicBezTo>
                <a:cubicBezTo>
                  <a:pt x="3088" y="903"/>
                  <a:pt x="3002" y="818"/>
                  <a:pt x="2896" y="8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1" name="微信"/>
          <p:cNvSpPr/>
          <p:nvPr/>
        </p:nvSpPr>
        <p:spPr>
          <a:xfrm>
            <a:off x="7588250" y="3379470"/>
            <a:ext cx="704850" cy="57277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8486775" y="468630"/>
            <a:ext cx="3551555" cy="1671955"/>
          </a:xfrm>
          <a:prstGeom prst="wedgeRectCallout">
            <a:avLst>
              <a:gd name="adj1" fmla="val -56996"/>
              <a:gd name="adj2" fmla="val 71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70" y="537210"/>
            <a:ext cx="3407410" cy="149796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914650" y="2681605"/>
            <a:ext cx="3677285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06115" y="1921510"/>
            <a:ext cx="2654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用户的任何操作都会发送给</a:t>
            </a:r>
            <a:r>
              <a:rPr lang="zh-CN" altLang="en-US" sz="2400" b="1">
                <a:solidFill>
                  <a:schemeClr val="bg1"/>
                </a:solidFill>
                <a:latin typeface="Candara" panose="020E0502030303020204" charset="0"/>
                <a:ea typeface="微软雅黑" panose="020B0503020204020204" charset="-122"/>
              </a:rPr>
              <a:t>微信服务器</a:t>
            </a:r>
            <a:endParaRPr lang="zh-CN" altLang="en-US" sz="2400" b="1">
              <a:solidFill>
                <a:schemeClr val="bg1"/>
              </a:solidFill>
              <a:latin typeface="Candara" panose="020E0502030303020204" charset="0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985135" y="4036695"/>
            <a:ext cx="3552190" cy="2730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34080" y="3303270"/>
            <a:ext cx="2654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微信服务器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将响应消息发送至微信</a:t>
            </a:r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endParaRPr lang="zh-CN" alt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7" grpId="0" animBg="1"/>
      <p:bldP spid="301" grpId="0" animBg="1"/>
      <p:bldP spid="14" grpId="0"/>
      <p:bldP spid="11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bg1"/>
                </a:solidFill>
              </a:rPr>
              <a:t>用户、微信和开发者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 descr="IMG_5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691005"/>
            <a:ext cx="1835785" cy="3265170"/>
          </a:xfrm>
          <a:prstGeom prst="rect">
            <a:avLst/>
          </a:prstGeom>
        </p:spPr>
      </p:pic>
      <p:sp>
        <p:nvSpPr>
          <p:cNvPr id="2050" name="人"/>
          <p:cNvSpPr/>
          <p:nvPr/>
        </p:nvSpPr>
        <p:spPr bwMode="auto">
          <a:xfrm>
            <a:off x="1790700" y="4595495"/>
            <a:ext cx="1577340" cy="2075180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件夹"/>
          <p:cNvSpPr/>
          <p:nvPr/>
        </p:nvSpPr>
        <p:spPr bwMode="auto">
          <a:xfrm>
            <a:off x="8625205" y="129540"/>
            <a:ext cx="1315085" cy="2552065"/>
          </a:xfrm>
          <a:custGeom>
            <a:avLst/>
            <a:gdLst>
              <a:gd name="T0" fmla="*/ 1799508 w 3431"/>
              <a:gd name="T1" fmla="*/ 1498757 h 3432"/>
              <a:gd name="T2" fmla="*/ 1485866 w 3431"/>
              <a:gd name="T3" fmla="*/ 1800397 h 3432"/>
              <a:gd name="T4" fmla="*/ 1331667 w 3431"/>
              <a:gd name="T5" fmla="*/ 1800397 h 3432"/>
              <a:gd name="T6" fmla="*/ 1187434 w 3431"/>
              <a:gd name="T7" fmla="*/ 1800397 h 3432"/>
              <a:gd name="T8" fmla="*/ 313118 w 3431"/>
              <a:gd name="T9" fmla="*/ 1800397 h 3432"/>
              <a:gd name="T10" fmla="*/ 0 w 3431"/>
              <a:gd name="T11" fmla="*/ 1498757 h 3432"/>
              <a:gd name="T12" fmla="*/ 0 w 3431"/>
              <a:gd name="T13" fmla="*/ 903871 h 3432"/>
              <a:gd name="T14" fmla="*/ 0 w 3431"/>
              <a:gd name="T15" fmla="*/ 903871 h 3432"/>
              <a:gd name="T16" fmla="*/ 0 w 3431"/>
              <a:gd name="T17" fmla="*/ 301640 h 3432"/>
              <a:gd name="T18" fmla="*/ 301054 w 3431"/>
              <a:gd name="T19" fmla="*/ 0 h 3432"/>
              <a:gd name="T20" fmla="*/ 703334 w 3431"/>
              <a:gd name="T21" fmla="*/ 0 h 3432"/>
              <a:gd name="T22" fmla="*/ 986032 w 3431"/>
              <a:gd name="T23" fmla="*/ 215082 h 3432"/>
              <a:gd name="T24" fmla="*/ 1485866 w 3431"/>
              <a:gd name="T25" fmla="*/ 215082 h 3432"/>
              <a:gd name="T26" fmla="*/ 1799508 w 3431"/>
              <a:gd name="T27" fmla="*/ 502558 h 3432"/>
              <a:gd name="T28" fmla="*/ 1799508 w 3431"/>
              <a:gd name="T29" fmla="*/ 903871 h 3432"/>
              <a:gd name="T30" fmla="*/ 1799508 w 3431"/>
              <a:gd name="T31" fmla="*/ 903871 h 3432"/>
              <a:gd name="T32" fmla="*/ 1799508 w 3431"/>
              <a:gd name="T33" fmla="*/ 1498757 h 3432"/>
              <a:gd name="T34" fmla="*/ 179898 w 3431"/>
              <a:gd name="T35" fmla="*/ 1516593 h 3432"/>
              <a:gd name="T36" fmla="*/ 280075 w 3431"/>
              <a:gd name="T37" fmla="*/ 1617315 h 3432"/>
              <a:gd name="T38" fmla="*/ 1187434 w 3431"/>
              <a:gd name="T39" fmla="*/ 1617315 h 3432"/>
              <a:gd name="T40" fmla="*/ 1331667 w 3431"/>
              <a:gd name="T41" fmla="*/ 1617315 h 3432"/>
              <a:gd name="T42" fmla="*/ 1518909 w 3431"/>
              <a:gd name="T43" fmla="*/ 1617315 h 3432"/>
              <a:gd name="T44" fmla="*/ 1619610 w 3431"/>
              <a:gd name="T45" fmla="*/ 1516593 h 3432"/>
              <a:gd name="T46" fmla="*/ 1619610 w 3431"/>
              <a:gd name="T47" fmla="*/ 972067 h 3432"/>
              <a:gd name="T48" fmla="*/ 1619610 w 3431"/>
              <a:gd name="T49" fmla="*/ 930625 h 3432"/>
              <a:gd name="T50" fmla="*/ 1518909 w 3431"/>
              <a:gd name="T51" fmla="*/ 830428 h 3432"/>
              <a:gd name="T52" fmla="*/ 1331667 w 3431"/>
              <a:gd name="T53" fmla="*/ 830428 h 3432"/>
              <a:gd name="T54" fmla="*/ 1187434 w 3431"/>
              <a:gd name="T55" fmla="*/ 830428 h 3432"/>
              <a:gd name="T56" fmla="*/ 280075 w 3431"/>
              <a:gd name="T57" fmla="*/ 830428 h 3432"/>
              <a:gd name="T58" fmla="*/ 260145 w 3431"/>
              <a:gd name="T59" fmla="*/ 832526 h 3432"/>
              <a:gd name="T60" fmla="*/ 250704 w 3431"/>
              <a:gd name="T61" fmla="*/ 835149 h 3432"/>
              <a:gd name="T62" fmla="*/ 241263 w 3431"/>
              <a:gd name="T63" fmla="*/ 838297 h 3432"/>
              <a:gd name="T64" fmla="*/ 228151 w 3431"/>
              <a:gd name="T65" fmla="*/ 845116 h 3432"/>
              <a:gd name="T66" fmla="*/ 223955 w 3431"/>
              <a:gd name="T67" fmla="*/ 847215 h 3432"/>
              <a:gd name="T68" fmla="*/ 209794 w 3431"/>
              <a:gd name="T69" fmla="*/ 859280 h 3432"/>
              <a:gd name="T70" fmla="*/ 209270 w 3431"/>
              <a:gd name="T71" fmla="*/ 859805 h 3432"/>
              <a:gd name="T72" fmla="*/ 179898 w 3431"/>
              <a:gd name="T73" fmla="*/ 930625 h 3432"/>
              <a:gd name="T74" fmla="*/ 179898 w 3431"/>
              <a:gd name="T75" fmla="*/ 972067 h 3432"/>
              <a:gd name="T76" fmla="*/ 179898 w 3431"/>
              <a:gd name="T77" fmla="*/ 972067 h 3432"/>
              <a:gd name="T78" fmla="*/ 179898 w 3431"/>
              <a:gd name="T79" fmla="*/ 1516593 h 3432"/>
              <a:gd name="T80" fmla="*/ 1518909 w 3431"/>
              <a:gd name="T81" fmla="*/ 429116 h 3432"/>
              <a:gd name="T82" fmla="*/ 791448 w 3431"/>
              <a:gd name="T83" fmla="*/ 429116 h 3432"/>
              <a:gd name="T84" fmla="*/ 791448 w 3431"/>
              <a:gd name="T85" fmla="*/ 313706 h 3432"/>
              <a:gd name="T86" fmla="*/ 691271 w 3431"/>
              <a:gd name="T87" fmla="*/ 212984 h 3432"/>
              <a:gd name="T88" fmla="*/ 280075 w 3431"/>
              <a:gd name="T89" fmla="*/ 212984 h 3432"/>
              <a:gd name="T90" fmla="*/ 179898 w 3431"/>
              <a:gd name="T91" fmla="*/ 313706 h 3432"/>
              <a:gd name="T92" fmla="*/ 179898 w 3431"/>
              <a:gd name="T93" fmla="*/ 639477 h 3432"/>
              <a:gd name="T94" fmla="*/ 210318 w 3431"/>
              <a:gd name="T95" fmla="*/ 627936 h 3432"/>
              <a:gd name="T96" fmla="*/ 211892 w 3431"/>
              <a:gd name="T97" fmla="*/ 627411 h 3432"/>
              <a:gd name="T98" fmla="*/ 241263 w 3431"/>
              <a:gd name="T99" fmla="*/ 619542 h 3432"/>
              <a:gd name="T100" fmla="*/ 245983 w 3431"/>
              <a:gd name="T101" fmla="*/ 618493 h 3432"/>
              <a:gd name="T102" fmla="*/ 273257 w 3431"/>
              <a:gd name="T103" fmla="*/ 613772 h 3432"/>
              <a:gd name="T104" fmla="*/ 279550 w 3431"/>
              <a:gd name="T105" fmla="*/ 612723 h 3432"/>
              <a:gd name="T106" fmla="*/ 313118 w 3431"/>
              <a:gd name="T107" fmla="*/ 611149 h 3432"/>
              <a:gd name="T108" fmla="*/ 1187434 w 3431"/>
              <a:gd name="T109" fmla="*/ 611149 h 3432"/>
              <a:gd name="T110" fmla="*/ 1331667 w 3431"/>
              <a:gd name="T111" fmla="*/ 611149 h 3432"/>
              <a:gd name="T112" fmla="*/ 1485866 w 3431"/>
              <a:gd name="T113" fmla="*/ 611149 h 3432"/>
              <a:gd name="T114" fmla="*/ 1619610 w 3431"/>
              <a:gd name="T115" fmla="*/ 639477 h 3432"/>
              <a:gd name="T116" fmla="*/ 1619610 w 3431"/>
              <a:gd name="T117" fmla="*/ 529313 h 3432"/>
              <a:gd name="T118" fmla="*/ 1518909 w 3431"/>
              <a:gd name="T119" fmla="*/ 429116 h 343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31" h="3432">
                <a:moveTo>
                  <a:pt x="3431" y="2857"/>
                </a:moveTo>
                <a:cubicBezTo>
                  <a:pt x="3431" y="3174"/>
                  <a:pt x="3151" y="3432"/>
                  <a:pt x="2833" y="3432"/>
                </a:cubicBezTo>
                <a:cubicBezTo>
                  <a:pt x="2539" y="3432"/>
                  <a:pt x="2539" y="3432"/>
                  <a:pt x="2539" y="3432"/>
                </a:cubicBezTo>
                <a:cubicBezTo>
                  <a:pt x="2264" y="3432"/>
                  <a:pt x="2264" y="3432"/>
                  <a:pt x="2264" y="3432"/>
                </a:cubicBezTo>
                <a:cubicBezTo>
                  <a:pt x="597" y="3432"/>
                  <a:pt x="597" y="3432"/>
                  <a:pt x="597" y="3432"/>
                </a:cubicBezTo>
                <a:cubicBezTo>
                  <a:pt x="280" y="3432"/>
                  <a:pt x="0" y="3174"/>
                  <a:pt x="0" y="2857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7"/>
                  <a:pt x="257" y="0"/>
                  <a:pt x="574" y="0"/>
                </a:cubicBezTo>
                <a:cubicBezTo>
                  <a:pt x="1341" y="0"/>
                  <a:pt x="1341" y="0"/>
                  <a:pt x="1341" y="0"/>
                </a:cubicBezTo>
                <a:cubicBezTo>
                  <a:pt x="1591" y="0"/>
                  <a:pt x="1801" y="187"/>
                  <a:pt x="1880" y="410"/>
                </a:cubicBezTo>
                <a:cubicBezTo>
                  <a:pt x="2833" y="410"/>
                  <a:pt x="2833" y="410"/>
                  <a:pt x="2833" y="410"/>
                </a:cubicBezTo>
                <a:cubicBezTo>
                  <a:pt x="3151" y="410"/>
                  <a:pt x="3431" y="641"/>
                  <a:pt x="3431" y="958"/>
                </a:cubicBezTo>
                <a:cubicBezTo>
                  <a:pt x="3431" y="1723"/>
                  <a:pt x="3431" y="1723"/>
                  <a:pt x="3431" y="1723"/>
                </a:cubicBezTo>
                <a:cubicBezTo>
                  <a:pt x="3431" y="1723"/>
                  <a:pt x="3431" y="1723"/>
                  <a:pt x="3431" y="1723"/>
                </a:cubicBezTo>
                <a:lnTo>
                  <a:pt x="3431" y="2857"/>
                </a:lnTo>
                <a:close/>
                <a:moveTo>
                  <a:pt x="343" y="2891"/>
                </a:moveTo>
                <a:cubicBezTo>
                  <a:pt x="343" y="2997"/>
                  <a:pt x="429" y="3083"/>
                  <a:pt x="534" y="3083"/>
                </a:cubicBezTo>
                <a:cubicBezTo>
                  <a:pt x="2264" y="3083"/>
                  <a:pt x="2264" y="3083"/>
                  <a:pt x="2264" y="3083"/>
                </a:cubicBezTo>
                <a:cubicBezTo>
                  <a:pt x="2539" y="3083"/>
                  <a:pt x="2539" y="3083"/>
                  <a:pt x="2539" y="3083"/>
                </a:cubicBezTo>
                <a:cubicBezTo>
                  <a:pt x="2896" y="3083"/>
                  <a:pt x="2896" y="3083"/>
                  <a:pt x="2896" y="3083"/>
                </a:cubicBezTo>
                <a:cubicBezTo>
                  <a:pt x="3002" y="3083"/>
                  <a:pt x="3088" y="2997"/>
                  <a:pt x="3088" y="2891"/>
                </a:cubicBezTo>
                <a:cubicBezTo>
                  <a:pt x="3088" y="1853"/>
                  <a:pt x="3088" y="1853"/>
                  <a:pt x="3088" y="1853"/>
                </a:cubicBezTo>
                <a:cubicBezTo>
                  <a:pt x="3088" y="1774"/>
                  <a:pt x="3088" y="1774"/>
                  <a:pt x="3088" y="1774"/>
                </a:cubicBezTo>
                <a:cubicBezTo>
                  <a:pt x="3088" y="1668"/>
                  <a:pt x="3002" y="1583"/>
                  <a:pt x="2896" y="1583"/>
                </a:cubicBezTo>
                <a:cubicBezTo>
                  <a:pt x="2539" y="1583"/>
                  <a:pt x="2539" y="1583"/>
                  <a:pt x="2539" y="1583"/>
                </a:cubicBezTo>
                <a:cubicBezTo>
                  <a:pt x="2264" y="1583"/>
                  <a:pt x="2264" y="1583"/>
                  <a:pt x="2264" y="1583"/>
                </a:cubicBezTo>
                <a:cubicBezTo>
                  <a:pt x="534" y="1583"/>
                  <a:pt x="534" y="1583"/>
                  <a:pt x="534" y="1583"/>
                </a:cubicBezTo>
                <a:cubicBezTo>
                  <a:pt x="521" y="1583"/>
                  <a:pt x="508" y="1584"/>
                  <a:pt x="496" y="1587"/>
                </a:cubicBezTo>
                <a:cubicBezTo>
                  <a:pt x="490" y="1588"/>
                  <a:pt x="484" y="1590"/>
                  <a:pt x="478" y="1592"/>
                </a:cubicBezTo>
                <a:cubicBezTo>
                  <a:pt x="472" y="1594"/>
                  <a:pt x="466" y="1595"/>
                  <a:pt x="460" y="1598"/>
                </a:cubicBezTo>
                <a:cubicBezTo>
                  <a:pt x="451" y="1601"/>
                  <a:pt x="443" y="1606"/>
                  <a:pt x="435" y="1611"/>
                </a:cubicBezTo>
                <a:cubicBezTo>
                  <a:pt x="433" y="1613"/>
                  <a:pt x="430" y="1614"/>
                  <a:pt x="427" y="1615"/>
                </a:cubicBezTo>
                <a:cubicBezTo>
                  <a:pt x="417" y="1622"/>
                  <a:pt x="408" y="1630"/>
                  <a:pt x="400" y="1638"/>
                </a:cubicBezTo>
                <a:cubicBezTo>
                  <a:pt x="400" y="1638"/>
                  <a:pt x="399" y="1638"/>
                  <a:pt x="399" y="1639"/>
                </a:cubicBezTo>
                <a:cubicBezTo>
                  <a:pt x="364" y="1673"/>
                  <a:pt x="343" y="1721"/>
                  <a:pt x="343" y="1774"/>
                </a:cubicBezTo>
                <a:cubicBezTo>
                  <a:pt x="343" y="1853"/>
                  <a:pt x="343" y="1853"/>
                  <a:pt x="343" y="1853"/>
                </a:cubicBezTo>
                <a:cubicBezTo>
                  <a:pt x="343" y="1853"/>
                  <a:pt x="343" y="1853"/>
                  <a:pt x="343" y="1853"/>
                </a:cubicBezTo>
                <a:lnTo>
                  <a:pt x="343" y="2891"/>
                </a:lnTo>
                <a:close/>
                <a:moveTo>
                  <a:pt x="2896" y="818"/>
                </a:moveTo>
                <a:cubicBezTo>
                  <a:pt x="1509" y="818"/>
                  <a:pt x="1509" y="818"/>
                  <a:pt x="1509" y="818"/>
                </a:cubicBezTo>
                <a:cubicBezTo>
                  <a:pt x="1509" y="598"/>
                  <a:pt x="1509" y="598"/>
                  <a:pt x="1509" y="598"/>
                </a:cubicBezTo>
                <a:cubicBezTo>
                  <a:pt x="1509" y="492"/>
                  <a:pt x="1424" y="406"/>
                  <a:pt x="1318" y="406"/>
                </a:cubicBezTo>
                <a:cubicBezTo>
                  <a:pt x="534" y="406"/>
                  <a:pt x="534" y="406"/>
                  <a:pt x="534" y="406"/>
                </a:cubicBezTo>
                <a:cubicBezTo>
                  <a:pt x="429" y="406"/>
                  <a:pt x="343" y="492"/>
                  <a:pt x="343" y="598"/>
                </a:cubicBezTo>
                <a:cubicBezTo>
                  <a:pt x="343" y="1219"/>
                  <a:pt x="343" y="1219"/>
                  <a:pt x="343" y="1219"/>
                </a:cubicBezTo>
                <a:cubicBezTo>
                  <a:pt x="362" y="1211"/>
                  <a:pt x="381" y="1204"/>
                  <a:pt x="401" y="1197"/>
                </a:cubicBezTo>
                <a:cubicBezTo>
                  <a:pt x="402" y="1197"/>
                  <a:pt x="403" y="1196"/>
                  <a:pt x="404" y="1196"/>
                </a:cubicBezTo>
                <a:cubicBezTo>
                  <a:pt x="422" y="1190"/>
                  <a:pt x="441" y="1185"/>
                  <a:pt x="460" y="1181"/>
                </a:cubicBezTo>
                <a:cubicBezTo>
                  <a:pt x="463" y="1180"/>
                  <a:pt x="466" y="1179"/>
                  <a:pt x="469" y="1179"/>
                </a:cubicBezTo>
                <a:cubicBezTo>
                  <a:pt x="486" y="1175"/>
                  <a:pt x="503" y="1172"/>
                  <a:pt x="521" y="1170"/>
                </a:cubicBezTo>
                <a:cubicBezTo>
                  <a:pt x="525" y="1170"/>
                  <a:pt x="529" y="1169"/>
                  <a:pt x="533" y="1168"/>
                </a:cubicBezTo>
                <a:cubicBezTo>
                  <a:pt x="554" y="1166"/>
                  <a:pt x="576" y="1165"/>
                  <a:pt x="597" y="1165"/>
                </a:cubicBezTo>
                <a:cubicBezTo>
                  <a:pt x="2264" y="1165"/>
                  <a:pt x="2264" y="1165"/>
                  <a:pt x="2264" y="1165"/>
                </a:cubicBezTo>
                <a:cubicBezTo>
                  <a:pt x="2539" y="1165"/>
                  <a:pt x="2539" y="1165"/>
                  <a:pt x="2539" y="1165"/>
                </a:cubicBezTo>
                <a:cubicBezTo>
                  <a:pt x="2833" y="1165"/>
                  <a:pt x="2833" y="1165"/>
                  <a:pt x="2833" y="1165"/>
                </a:cubicBezTo>
                <a:cubicBezTo>
                  <a:pt x="2923" y="1165"/>
                  <a:pt x="3009" y="1185"/>
                  <a:pt x="3088" y="1219"/>
                </a:cubicBezTo>
                <a:cubicBezTo>
                  <a:pt x="3088" y="1009"/>
                  <a:pt x="3088" y="1009"/>
                  <a:pt x="3088" y="1009"/>
                </a:cubicBezTo>
                <a:cubicBezTo>
                  <a:pt x="3088" y="903"/>
                  <a:pt x="3002" y="818"/>
                  <a:pt x="2896" y="8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1" name="微信"/>
          <p:cNvSpPr/>
          <p:nvPr/>
        </p:nvSpPr>
        <p:spPr>
          <a:xfrm>
            <a:off x="8978265" y="1593215"/>
            <a:ext cx="608965" cy="47625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14650" y="1859280"/>
            <a:ext cx="5157470" cy="82232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21000000">
            <a:off x="3676650" y="1560195"/>
            <a:ext cx="2654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用户的任何操作都会发送给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微信服务器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985135" y="2750820"/>
            <a:ext cx="5238750" cy="87122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60000">
            <a:off x="3862705" y="3315335"/>
            <a:ext cx="26682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微信服务器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将响应消息发送至微信</a:t>
            </a:r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endParaRPr lang="zh-CN" alt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显示器"/>
          <p:cNvSpPr/>
          <p:nvPr/>
        </p:nvSpPr>
        <p:spPr bwMode="auto">
          <a:xfrm>
            <a:off x="7768590" y="4830445"/>
            <a:ext cx="2891155" cy="1605915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9557385" y="2927350"/>
            <a:ext cx="0" cy="181102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772650" y="3110865"/>
            <a:ext cx="1839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微信服务器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将用户消息转发至开发者服务器</a:t>
            </a:r>
            <a:endParaRPr lang="zh-CN" alt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9095105" y="2927350"/>
            <a:ext cx="20320" cy="177228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27240" y="3303270"/>
            <a:ext cx="18395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开发者服务器处理后将反馈信息发送给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微信服务器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988810" y="104140"/>
            <a:ext cx="4451350" cy="6649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14" grpId="0"/>
      <p:bldP spid="7" grpId="0" bldLvl="0" animBg="1"/>
      <p:bldP spid="301" grpId="0" bldLvl="0" animBg="1"/>
      <p:bldP spid="6" grpId="0"/>
      <p:bldP spid="2" grpId="0" animBg="1"/>
      <p:bldP spid="9" grpId="0"/>
      <p:bldP spid="16" grpId="0"/>
      <p:bldP spid="14" grpId="1"/>
      <p:bldP spid="6" grpId="1"/>
      <p:bldP spid="14" grpId="2"/>
      <p:bldP spid="6" grpId="2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件夹"/>
          <p:cNvSpPr/>
          <p:nvPr/>
        </p:nvSpPr>
        <p:spPr bwMode="auto">
          <a:xfrm>
            <a:off x="5635625" y="156845"/>
            <a:ext cx="1315085" cy="2552065"/>
          </a:xfrm>
          <a:custGeom>
            <a:avLst/>
            <a:gdLst>
              <a:gd name="T0" fmla="*/ 1799508 w 3431"/>
              <a:gd name="T1" fmla="*/ 1498757 h 3432"/>
              <a:gd name="T2" fmla="*/ 1485866 w 3431"/>
              <a:gd name="T3" fmla="*/ 1800397 h 3432"/>
              <a:gd name="T4" fmla="*/ 1331667 w 3431"/>
              <a:gd name="T5" fmla="*/ 1800397 h 3432"/>
              <a:gd name="T6" fmla="*/ 1187434 w 3431"/>
              <a:gd name="T7" fmla="*/ 1800397 h 3432"/>
              <a:gd name="T8" fmla="*/ 313118 w 3431"/>
              <a:gd name="T9" fmla="*/ 1800397 h 3432"/>
              <a:gd name="T10" fmla="*/ 0 w 3431"/>
              <a:gd name="T11" fmla="*/ 1498757 h 3432"/>
              <a:gd name="T12" fmla="*/ 0 w 3431"/>
              <a:gd name="T13" fmla="*/ 903871 h 3432"/>
              <a:gd name="T14" fmla="*/ 0 w 3431"/>
              <a:gd name="T15" fmla="*/ 903871 h 3432"/>
              <a:gd name="T16" fmla="*/ 0 w 3431"/>
              <a:gd name="T17" fmla="*/ 301640 h 3432"/>
              <a:gd name="T18" fmla="*/ 301054 w 3431"/>
              <a:gd name="T19" fmla="*/ 0 h 3432"/>
              <a:gd name="T20" fmla="*/ 703334 w 3431"/>
              <a:gd name="T21" fmla="*/ 0 h 3432"/>
              <a:gd name="T22" fmla="*/ 986032 w 3431"/>
              <a:gd name="T23" fmla="*/ 215082 h 3432"/>
              <a:gd name="T24" fmla="*/ 1485866 w 3431"/>
              <a:gd name="T25" fmla="*/ 215082 h 3432"/>
              <a:gd name="T26" fmla="*/ 1799508 w 3431"/>
              <a:gd name="T27" fmla="*/ 502558 h 3432"/>
              <a:gd name="T28" fmla="*/ 1799508 w 3431"/>
              <a:gd name="T29" fmla="*/ 903871 h 3432"/>
              <a:gd name="T30" fmla="*/ 1799508 w 3431"/>
              <a:gd name="T31" fmla="*/ 903871 h 3432"/>
              <a:gd name="T32" fmla="*/ 1799508 w 3431"/>
              <a:gd name="T33" fmla="*/ 1498757 h 3432"/>
              <a:gd name="T34" fmla="*/ 179898 w 3431"/>
              <a:gd name="T35" fmla="*/ 1516593 h 3432"/>
              <a:gd name="T36" fmla="*/ 280075 w 3431"/>
              <a:gd name="T37" fmla="*/ 1617315 h 3432"/>
              <a:gd name="T38" fmla="*/ 1187434 w 3431"/>
              <a:gd name="T39" fmla="*/ 1617315 h 3432"/>
              <a:gd name="T40" fmla="*/ 1331667 w 3431"/>
              <a:gd name="T41" fmla="*/ 1617315 h 3432"/>
              <a:gd name="T42" fmla="*/ 1518909 w 3431"/>
              <a:gd name="T43" fmla="*/ 1617315 h 3432"/>
              <a:gd name="T44" fmla="*/ 1619610 w 3431"/>
              <a:gd name="T45" fmla="*/ 1516593 h 3432"/>
              <a:gd name="T46" fmla="*/ 1619610 w 3431"/>
              <a:gd name="T47" fmla="*/ 972067 h 3432"/>
              <a:gd name="T48" fmla="*/ 1619610 w 3431"/>
              <a:gd name="T49" fmla="*/ 930625 h 3432"/>
              <a:gd name="T50" fmla="*/ 1518909 w 3431"/>
              <a:gd name="T51" fmla="*/ 830428 h 3432"/>
              <a:gd name="T52" fmla="*/ 1331667 w 3431"/>
              <a:gd name="T53" fmla="*/ 830428 h 3432"/>
              <a:gd name="T54" fmla="*/ 1187434 w 3431"/>
              <a:gd name="T55" fmla="*/ 830428 h 3432"/>
              <a:gd name="T56" fmla="*/ 280075 w 3431"/>
              <a:gd name="T57" fmla="*/ 830428 h 3432"/>
              <a:gd name="T58" fmla="*/ 260145 w 3431"/>
              <a:gd name="T59" fmla="*/ 832526 h 3432"/>
              <a:gd name="T60" fmla="*/ 250704 w 3431"/>
              <a:gd name="T61" fmla="*/ 835149 h 3432"/>
              <a:gd name="T62" fmla="*/ 241263 w 3431"/>
              <a:gd name="T63" fmla="*/ 838297 h 3432"/>
              <a:gd name="T64" fmla="*/ 228151 w 3431"/>
              <a:gd name="T65" fmla="*/ 845116 h 3432"/>
              <a:gd name="T66" fmla="*/ 223955 w 3431"/>
              <a:gd name="T67" fmla="*/ 847215 h 3432"/>
              <a:gd name="T68" fmla="*/ 209794 w 3431"/>
              <a:gd name="T69" fmla="*/ 859280 h 3432"/>
              <a:gd name="T70" fmla="*/ 209270 w 3431"/>
              <a:gd name="T71" fmla="*/ 859805 h 3432"/>
              <a:gd name="T72" fmla="*/ 179898 w 3431"/>
              <a:gd name="T73" fmla="*/ 930625 h 3432"/>
              <a:gd name="T74" fmla="*/ 179898 w 3431"/>
              <a:gd name="T75" fmla="*/ 972067 h 3432"/>
              <a:gd name="T76" fmla="*/ 179898 w 3431"/>
              <a:gd name="T77" fmla="*/ 972067 h 3432"/>
              <a:gd name="T78" fmla="*/ 179898 w 3431"/>
              <a:gd name="T79" fmla="*/ 1516593 h 3432"/>
              <a:gd name="T80" fmla="*/ 1518909 w 3431"/>
              <a:gd name="T81" fmla="*/ 429116 h 3432"/>
              <a:gd name="T82" fmla="*/ 791448 w 3431"/>
              <a:gd name="T83" fmla="*/ 429116 h 3432"/>
              <a:gd name="T84" fmla="*/ 791448 w 3431"/>
              <a:gd name="T85" fmla="*/ 313706 h 3432"/>
              <a:gd name="T86" fmla="*/ 691271 w 3431"/>
              <a:gd name="T87" fmla="*/ 212984 h 3432"/>
              <a:gd name="T88" fmla="*/ 280075 w 3431"/>
              <a:gd name="T89" fmla="*/ 212984 h 3432"/>
              <a:gd name="T90" fmla="*/ 179898 w 3431"/>
              <a:gd name="T91" fmla="*/ 313706 h 3432"/>
              <a:gd name="T92" fmla="*/ 179898 w 3431"/>
              <a:gd name="T93" fmla="*/ 639477 h 3432"/>
              <a:gd name="T94" fmla="*/ 210318 w 3431"/>
              <a:gd name="T95" fmla="*/ 627936 h 3432"/>
              <a:gd name="T96" fmla="*/ 211892 w 3431"/>
              <a:gd name="T97" fmla="*/ 627411 h 3432"/>
              <a:gd name="T98" fmla="*/ 241263 w 3431"/>
              <a:gd name="T99" fmla="*/ 619542 h 3432"/>
              <a:gd name="T100" fmla="*/ 245983 w 3431"/>
              <a:gd name="T101" fmla="*/ 618493 h 3432"/>
              <a:gd name="T102" fmla="*/ 273257 w 3431"/>
              <a:gd name="T103" fmla="*/ 613772 h 3432"/>
              <a:gd name="T104" fmla="*/ 279550 w 3431"/>
              <a:gd name="T105" fmla="*/ 612723 h 3432"/>
              <a:gd name="T106" fmla="*/ 313118 w 3431"/>
              <a:gd name="T107" fmla="*/ 611149 h 3432"/>
              <a:gd name="T108" fmla="*/ 1187434 w 3431"/>
              <a:gd name="T109" fmla="*/ 611149 h 3432"/>
              <a:gd name="T110" fmla="*/ 1331667 w 3431"/>
              <a:gd name="T111" fmla="*/ 611149 h 3432"/>
              <a:gd name="T112" fmla="*/ 1485866 w 3431"/>
              <a:gd name="T113" fmla="*/ 611149 h 3432"/>
              <a:gd name="T114" fmla="*/ 1619610 w 3431"/>
              <a:gd name="T115" fmla="*/ 639477 h 3432"/>
              <a:gd name="T116" fmla="*/ 1619610 w 3431"/>
              <a:gd name="T117" fmla="*/ 529313 h 3432"/>
              <a:gd name="T118" fmla="*/ 1518909 w 3431"/>
              <a:gd name="T119" fmla="*/ 429116 h 343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31" h="3432">
                <a:moveTo>
                  <a:pt x="3431" y="2857"/>
                </a:moveTo>
                <a:cubicBezTo>
                  <a:pt x="3431" y="3174"/>
                  <a:pt x="3151" y="3432"/>
                  <a:pt x="2833" y="3432"/>
                </a:cubicBezTo>
                <a:cubicBezTo>
                  <a:pt x="2539" y="3432"/>
                  <a:pt x="2539" y="3432"/>
                  <a:pt x="2539" y="3432"/>
                </a:cubicBezTo>
                <a:cubicBezTo>
                  <a:pt x="2264" y="3432"/>
                  <a:pt x="2264" y="3432"/>
                  <a:pt x="2264" y="3432"/>
                </a:cubicBezTo>
                <a:cubicBezTo>
                  <a:pt x="597" y="3432"/>
                  <a:pt x="597" y="3432"/>
                  <a:pt x="597" y="3432"/>
                </a:cubicBezTo>
                <a:cubicBezTo>
                  <a:pt x="280" y="3432"/>
                  <a:pt x="0" y="3174"/>
                  <a:pt x="0" y="2857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7"/>
                  <a:pt x="257" y="0"/>
                  <a:pt x="574" y="0"/>
                </a:cubicBezTo>
                <a:cubicBezTo>
                  <a:pt x="1341" y="0"/>
                  <a:pt x="1341" y="0"/>
                  <a:pt x="1341" y="0"/>
                </a:cubicBezTo>
                <a:cubicBezTo>
                  <a:pt x="1591" y="0"/>
                  <a:pt x="1801" y="187"/>
                  <a:pt x="1880" y="410"/>
                </a:cubicBezTo>
                <a:cubicBezTo>
                  <a:pt x="2833" y="410"/>
                  <a:pt x="2833" y="410"/>
                  <a:pt x="2833" y="410"/>
                </a:cubicBezTo>
                <a:cubicBezTo>
                  <a:pt x="3151" y="410"/>
                  <a:pt x="3431" y="641"/>
                  <a:pt x="3431" y="958"/>
                </a:cubicBezTo>
                <a:cubicBezTo>
                  <a:pt x="3431" y="1723"/>
                  <a:pt x="3431" y="1723"/>
                  <a:pt x="3431" y="1723"/>
                </a:cubicBezTo>
                <a:cubicBezTo>
                  <a:pt x="3431" y="1723"/>
                  <a:pt x="3431" y="1723"/>
                  <a:pt x="3431" y="1723"/>
                </a:cubicBezTo>
                <a:lnTo>
                  <a:pt x="3431" y="2857"/>
                </a:lnTo>
                <a:close/>
                <a:moveTo>
                  <a:pt x="343" y="2891"/>
                </a:moveTo>
                <a:cubicBezTo>
                  <a:pt x="343" y="2997"/>
                  <a:pt x="429" y="3083"/>
                  <a:pt x="534" y="3083"/>
                </a:cubicBezTo>
                <a:cubicBezTo>
                  <a:pt x="2264" y="3083"/>
                  <a:pt x="2264" y="3083"/>
                  <a:pt x="2264" y="3083"/>
                </a:cubicBezTo>
                <a:cubicBezTo>
                  <a:pt x="2539" y="3083"/>
                  <a:pt x="2539" y="3083"/>
                  <a:pt x="2539" y="3083"/>
                </a:cubicBezTo>
                <a:cubicBezTo>
                  <a:pt x="2896" y="3083"/>
                  <a:pt x="2896" y="3083"/>
                  <a:pt x="2896" y="3083"/>
                </a:cubicBezTo>
                <a:cubicBezTo>
                  <a:pt x="3002" y="3083"/>
                  <a:pt x="3088" y="2997"/>
                  <a:pt x="3088" y="2891"/>
                </a:cubicBezTo>
                <a:cubicBezTo>
                  <a:pt x="3088" y="1853"/>
                  <a:pt x="3088" y="1853"/>
                  <a:pt x="3088" y="1853"/>
                </a:cubicBezTo>
                <a:cubicBezTo>
                  <a:pt x="3088" y="1774"/>
                  <a:pt x="3088" y="1774"/>
                  <a:pt x="3088" y="1774"/>
                </a:cubicBezTo>
                <a:cubicBezTo>
                  <a:pt x="3088" y="1668"/>
                  <a:pt x="3002" y="1583"/>
                  <a:pt x="2896" y="1583"/>
                </a:cubicBezTo>
                <a:cubicBezTo>
                  <a:pt x="2539" y="1583"/>
                  <a:pt x="2539" y="1583"/>
                  <a:pt x="2539" y="1583"/>
                </a:cubicBezTo>
                <a:cubicBezTo>
                  <a:pt x="2264" y="1583"/>
                  <a:pt x="2264" y="1583"/>
                  <a:pt x="2264" y="1583"/>
                </a:cubicBezTo>
                <a:cubicBezTo>
                  <a:pt x="534" y="1583"/>
                  <a:pt x="534" y="1583"/>
                  <a:pt x="534" y="1583"/>
                </a:cubicBezTo>
                <a:cubicBezTo>
                  <a:pt x="521" y="1583"/>
                  <a:pt x="508" y="1584"/>
                  <a:pt x="496" y="1587"/>
                </a:cubicBezTo>
                <a:cubicBezTo>
                  <a:pt x="490" y="1588"/>
                  <a:pt x="484" y="1590"/>
                  <a:pt x="478" y="1592"/>
                </a:cubicBezTo>
                <a:cubicBezTo>
                  <a:pt x="472" y="1594"/>
                  <a:pt x="466" y="1595"/>
                  <a:pt x="460" y="1598"/>
                </a:cubicBezTo>
                <a:cubicBezTo>
                  <a:pt x="451" y="1601"/>
                  <a:pt x="443" y="1606"/>
                  <a:pt x="435" y="1611"/>
                </a:cubicBezTo>
                <a:cubicBezTo>
                  <a:pt x="433" y="1613"/>
                  <a:pt x="430" y="1614"/>
                  <a:pt x="427" y="1615"/>
                </a:cubicBezTo>
                <a:cubicBezTo>
                  <a:pt x="417" y="1622"/>
                  <a:pt x="408" y="1630"/>
                  <a:pt x="400" y="1638"/>
                </a:cubicBezTo>
                <a:cubicBezTo>
                  <a:pt x="400" y="1638"/>
                  <a:pt x="399" y="1638"/>
                  <a:pt x="399" y="1639"/>
                </a:cubicBezTo>
                <a:cubicBezTo>
                  <a:pt x="364" y="1673"/>
                  <a:pt x="343" y="1721"/>
                  <a:pt x="343" y="1774"/>
                </a:cubicBezTo>
                <a:cubicBezTo>
                  <a:pt x="343" y="1853"/>
                  <a:pt x="343" y="1853"/>
                  <a:pt x="343" y="1853"/>
                </a:cubicBezTo>
                <a:cubicBezTo>
                  <a:pt x="343" y="1853"/>
                  <a:pt x="343" y="1853"/>
                  <a:pt x="343" y="1853"/>
                </a:cubicBezTo>
                <a:lnTo>
                  <a:pt x="343" y="2891"/>
                </a:lnTo>
                <a:close/>
                <a:moveTo>
                  <a:pt x="2896" y="818"/>
                </a:moveTo>
                <a:cubicBezTo>
                  <a:pt x="1509" y="818"/>
                  <a:pt x="1509" y="818"/>
                  <a:pt x="1509" y="818"/>
                </a:cubicBezTo>
                <a:cubicBezTo>
                  <a:pt x="1509" y="598"/>
                  <a:pt x="1509" y="598"/>
                  <a:pt x="1509" y="598"/>
                </a:cubicBezTo>
                <a:cubicBezTo>
                  <a:pt x="1509" y="492"/>
                  <a:pt x="1424" y="406"/>
                  <a:pt x="1318" y="406"/>
                </a:cubicBezTo>
                <a:cubicBezTo>
                  <a:pt x="534" y="406"/>
                  <a:pt x="534" y="406"/>
                  <a:pt x="534" y="406"/>
                </a:cubicBezTo>
                <a:cubicBezTo>
                  <a:pt x="429" y="406"/>
                  <a:pt x="343" y="492"/>
                  <a:pt x="343" y="598"/>
                </a:cubicBezTo>
                <a:cubicBezTo>
                  <a:pt x="343" y="1219"/>
                  <a:pt x="343" y="1219"/>
                  <a:pt x="343" y="1219"/>
                </a:cubicBezTo>
                <a:cubicBezTo>
                  <a:pt x="362" y="1211"/>
                  <a:pt x="381" y="1204"/>
                  <a:pt x="401" y="1197"/>
                </a:cubicBezTo>
                <a:cubicBezTo>
                  <a:pt x="402" y="1197"/>
                  <a:pt x="403" y="1196"/>
                  <a:pt x="404" y="1196"/>
                </a:cubicBezTo>
                <a:cubicBezTo>
                  <a:pt x="422" y="1190"/>
                  <a:pt x="441" y="1185"/>
                  <a:pt x="460" y="1181"/>
                </a:cubicBezTo>
                <a:cubicBezTo>
                  <a:pt x="463" y="1180"/>
                  <a:pt x="466" y="1179"/>
                  <a:pt x="469" y="1179"/>
                </a:cubicBezTo>
                <a:cubicBezTo>
                  <a:pt x="486" y="1175"/>
                  <a:pt x="503" y="1172"/>
                  <a:pt x="521" y="1170"/>
                </a:cubicBezTo>
                <a:cubicBezTo>
                  <a:pt x="525" y="1170"/>
                  <a:pt x="529" y="1169"/>
                  <a:pt x="533" y="1168"/>
                </a:cubicBezTo>
                <a:cubicBezTo>
                  <a:pt x="554" y="1166"/>
                  <a:pt x="576" y="1165"/>
                  <a:pt x="597" y="1165"/>
                </a:cubicBezTo>
                <a:cubicBezTo>
                  <a:pt x="2264" y="1165"/>
                  <a:pt x="2264" y="1165"/>
                  <a:pt x="2264" y="1165"/>
                </a:cubicBezTo>
                <a:cubicBezTo>
                  <a:pt x="2539" y="1165"/>
                  <a:pt x="2539" y="1165"/>
                  <a:pt x="2539" y="1165"/>
                </a:cubicBezTo>
                <a:cubicBezTo>
                  <a:pt x="2833" y="1165"/>
                  <a:pt x="2833" y="1165"/>
                  <a:pt x="2833" y="1165"/>
                </a:cubicBezTo>
                <a:cubicBezTo>
                  <a:pt x="2923" y="1165"/>
                  <a:pt x="3009" y="1185"/>
                  <a:pt x="3088" y="1219"/>
                </a:cubicBezTo>
                <a:cubicBezTo>
                  <a:pt x="3088" y="1009"/>
                  <a:pt x="3088" y="1009"/>
                  <a:pt x="3088" y="1009"/>
                </a:cubicBezTo>
                <a:cubicBezTo>
                  <a:pt x="3088" y="903"/>
                  <a:pt x="3002" y="818"/>
                  <a:pt x="2896" y="8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1" name="微信"/>
          <p:cNvSpPr/>
          <p:nvPr/>
        </p:nvSpPr>
        <p:spPr>
          <a:xfrm>
            <a:off x="5988685" y="1620520"/>
            <a:ext cx="608965" cy="47625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显示器"/>
          <p:cNvSpPr/>
          <p:nvPr/>
        </p:nvSpPr>
        <p:spPr bwMode="auto">
          <a:xfrm>
            <a:off x="4749800" y="4858385"/>
            <a:ext cx="2891155" cy="1605915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38595" y="2955290"/>
            <a:ext cx="0" cy="181102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53860" y="3138805"/>
            <a:ext cx="1839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微信服务器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将用户消息转发至开发者服务器</a:t>
            </a:r>
            <a:endParaRPr lang="zh-CN" alt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076315" y="2955290"/>
            <a:ext cx="20320" cy="177228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08450" y="3331210"/>
            <a:ext cx="18395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开发者服务器处理后将反馈信息发送给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微信服务器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9665" y="1110615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首先我们要有一台服务器（域名、备案、</a:t>
            </a:r>
            <a:r>
              <a:rPr lang="en-US" altLang="zh-CN">
                <a:solidFill>
                  <a:schemeClr val="bg1"/>
                </a:solidFill>
              </a:rPr>
              <a:t>80</a:t>
            </a:r>
            <a:r>
              <a:rPr lang="zh-CN" altLang="en-US">
                <a:solidFill>
                  <a:schemeClr val="bg1"/>
                </a:solidFill>
              </a:rPr>
              <a:t>端口）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9665" y="1920240"/>
            <a:ext cx="311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注册我们的服务器（提供一个接口用于绑定和将来接收来自微信服务器的消息）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665" y="3054985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解析来自微信服务器的不同类型的消息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9665" y="3925570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将反馈内容就行封装返回给微信服务器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665" y="1111250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了解微信服务器提供的各种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接口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665" y="2000250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6.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App Key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Secret</a:t>
            </a:r>
            <a:r>
              <a:rPr lang="zh-CN" altLang="en-US">
                <a:solidFill>
                  <a:schemeClr val="bg1"/>
                </a:solidFill>
              </a:rPr>
              <a:t>换取</a:t>
            </a:r>
            <a:r>
              <a:rPr lang="en-US" altLang="zh-CN">
                <a:solidFill>
                  <a:schemeClr val="bg1"/>
                </a:solidFill>
              </a:rPr>
              <a:t>Access Token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665" y="2955290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7.</a:t>
            </a:r>
            <a:r>
              <a:rPr lang="zh-CN" altLang="en-US">
                <a:solidFill>
                  <a:schemeClr val="bg1"/>
                </a:solidFill>
              </a:rPr>
              <a:t>请求各种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接口，调用微信服务器的功能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dirty="0">
                <a:solidFill>
                  <a:schemeClr val="bg1"/>
                </a:solidFill>
              </a:rPr>
              <a:t>绑定服务器 </a:t>
            </a:r>
            <a:r>
              <a:rPr lang="zh-CN" altLang="zh-CN" sz="2000" dirty="0">
                <a:solidFill>
                  <a:schemeClr val="bg1"/>
                </a:solidFill>
              </a:rPr>
              <a:t>微信公众平台</a:t>
            </a:r>
            <a:r>
              <a:rPr lang="en-US" altLang="zh-CN" sz="2000" dirty="0">
                <a:solidFill>
                  <a:schemeClr val="bg1"/>
                </a:solidFill>
              </a:rPr>
              <a:t>\</a:t>
            </a:r>
            <a:r>
              <a:rPr lang="zh-CN" altLang="en-US" sz="2000" dirty="0">
                <a:solidFill>
                  <a:schemeClr val="bg1"/>
                </a:solidFill>
              </a:rPr>
              <a:t>开发</a:t>
            </a:r>
            <a:r>
              <a:rPr lang="en-US" altLang="zh-CN" sz="2000" dirty="0">
                <a:solidFill>
                  <a:schemeClr val="bg1"/>
                </a:solidFill>
              </a:rPr>
              <a:t>\</a:t>
            </a:r>
            <a:r>
              <a:rPr lang="zh-CN" altLang="en-US" sz="2000" dirty="0">
                <a:solidFill>
                  <a:schemeClr val="bg1"/>
                </a:solidFill>
              </a:rPr>
              <a:t>基本配置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861820"/>
            <a:ext cx="10126980" cy="3469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dirty="0">
                <a:solidFill>
                  <a:schemeClr val="bg1"/>
                </a:solidFill>
              </a:rPr>
              <a:t>接收和回复消息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2405" y="1691005"/>
            <a:ext cx="5752465" cy="204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05" y="4037965"/>
            <a:ext cx="5753100" cy="2334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1925" y="2531745"/>
            <a:ext cx="2378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接收消息格式：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1925" y="5020945"/>
            <a:ext cx="2607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回复消息格式：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bg1"/>
                </a:solidFill>
              </a:rPr>
              <a:t>App Key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App Secret </a:t>
            </a:r>
            <a:r>
              <a:rPr lang="zh-CN" altLang="zh-CN" sz="2000" dirty="0">
                <a:solidFill>
                  <a:schemeClr val="bg1"/>
                </a:solidFill>
                <a:sym typeface="+mn-ea"/>
              </a:rPr>
              <a:t>微信公众平台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开发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基本配置</a:t>
            </a:r>
            <a:br>
              <a:rPr lang="zh-CN" altLang="en-US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915160"/>
            <a:ext cx="9356725" cy="3925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74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74"/>
</p:tagLst>
</file>

<file path=ppt/tags/tag3.xml><?xml version="1.0" encoding="utf-8"?>
<p:tagLst xmlns:p="http://schemas.openxmlformats.org/presentationml/2006/main">
  <p:tag name="KSO_WM_TEMPLATE_CATEGORY" val="basetag"/>
  <p:tag name="KSO_WM_TEMPLATE_INDEX" val="20163674"/>
  <p:tag name="KSO_WM_TAG_VERSION" val="1.0"/>
  <p:tag name="KSO_WM_TEMPLATE_THUMBS_INDEX" val="1、6、9、15、17、19、20、22、7、23、24、27、34、36、37、3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74"/>
</p:tagLst>
</file>

<file path=ppt/tags/tag5.xml><?xml version="1.0" encoding="utf-8"?>
<p:tagLst xmlns:p="http://schemas.openxmlformats.org/presentationml/2006/main">
  <p:tag name="KSO_WM_TEMPLATE_CATEGORY" val="basetag"/>
  <p:tag name="KSO_WM_TEMPLATE_INDEX" val="20163674"/>
  <p:tag name="KSO_WM_TAG_VERSION" val="1.0"/>
  <p:tag name="KSO_WM_SLIDE_ID" val="basetag20163674_2"/>
  <p:tag name="KSO_WM_SLIDE_INDEX" val="2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演示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微软雅黑</vt:lpstr>
      <vt:lpstr>Wingdings</vt:lpstr>
      <vt:lpstr>Calibri</vt:lpstr>
      <vt:lpstr>Candara</vt:lpstr>
      <vt:lpstr>Arial Unicode MS</vt:lpstr>
      <vt:lpstr>1_Office 主题</vt:lpstr>
      <vt:lpstr>微信公众号开发</vt:lpstr>
      <vt:lpstr>微信公众号可以做什么？</vt:lpstr>
      <vt:lpstr>常见的一个理解误区</vt:lpstr>
      <vt:lpstr>用户和微信</vt:lpstr>
      <vt:lpstr>用户、微信和开发者</vt:lpstr>
      <vt:lpstr>PowerPoint 演示文稿</vt:lpstr>
      <vt:lpstr>绑定服务器 微信公众平台\开发\基本配置</vt:lpstr>
      <vt:lpstr>接收和回复消息</vt:lpstr>
      <vt:lpstr>App Key 和 App Secret 微信公众平台\开发\基本配置 </vt:lpstr>
      <vt:lpstr>Access Token</vt:lpstr>
      <vt:lpstr>自定义菜单</vt:lpstr>
      <vt:lpstr>FastWeixin</vt:lpstr>
      <vt:lpstr>网页身份认证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</dc:creator>
  <cp:lastModifiedBy>Max_Mac</cp:lastModifiedBy>
  <cp:revision>20</cp:revision>
  <dcterms:created xsi:type="dcterms:W3CDTF">2015-05-05T08:02:00Z</dcterms:created>
  <dcterms:modified xsi:type="dcterms:W3CDTF">2017-12-25T03:06:07Z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