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6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9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3429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Hybrid框架设计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赵辛贵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Android Javascript调用Patch&lt;2&gt;</a:t>
            </a:r>
          </a:p>
        </p:txBody>
      </p:sp>
      <p:pic>
        <p:nvPicPr>
          <p:cNvPr id="193" name="p_async_loadur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900" y="2092622"/>
            <a:ext cx="12065000" cy="3086101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hape 194"/>
          <p:cNvSpPr/>
          <p:nvPr/>
        </p:nvSpPr>
        <p:spPr>
          <a:xfrm>
            <a:off x="450849" y="1482503"/>
            <a:ext cx="3416301" cy="434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跟进刚才的思路，实现</a:t>
            </a:r>
          </a:p>
        </p:txBody>
      </p:sp>
      <p:sp>
        <p:nvSpPr>
          <p:cNvPr id="195" name="Shape 195"/>
          <p:cNvSpPr/>
          <p:nvPr/>
        </p:nvSpPr>
        <p:spPr>
          <a:xfrm>
            <a:off x="380758" y="5354246"/>
            <a:ext cx="5324624" cy="154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这样的实现，严谨吗？</a:t>
            </a:r>
          </a:p>
          <a:p>
            <a:pPr algn="l">
              <a:lnSpc>
                <a:spcPct val="150000"/>
              </a:lnSpc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并发的Javascript脚本执行会怎样？</a:t>
            </a:r>
          </a:p>
          <a:p>
            <a:pPr algn="l">
              <a:lnSpc>
                <a:spcPct val="150000"/>
              </a:lnSpc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需要执行的脚本有错误会怎样？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Android Javascript调用Patch&lt;3&gt;</a:t>
            </a:r>
          </a:p>
        </p:txBody>
      </p:sp>
      <p:pic>
        <p:nvPicPr>
          <p:cNvPr id="198" name="p_android_asyncExecuteJ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000" y="1397000"/>
            <a:ext cx="12065000" cy="670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hape 199"/>
          <p:cNvSpPr/>
          <p:nvPr/>
        </p:nvSpPr>
        <p:spPr>
          <a:xfrm>
            <a:off x="480212" y="8426450"/>
            <a:ext cx="747237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将loadURL包装成带返回值的asyncExecuteJS函数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Android Javascript调用Patch&lt;4&gt;</a:t>
            </a:r>
          </a:p>
        </p:txBody>
      </p:sp>
      <p:pic>
        <p:nvPicPr>
          <p:cNvPr id="202" name="p_android_asyncSetVal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000" y="1397000"/>
            <a:ext cx="12065000" cy="6057900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Shape 203"/>
          <p:cNvSpPr/>
          <p:nvPr/>
        </p:nvSpPr>
        <p:spPr>
          <a:xfrm>
            <a:off x="417035" y="7766050"/>
            <a:ext cx="978313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还可以更进一步，提供不区分API版本的executeJavascript()函数。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Native&amp;H5 调用流程</a:t>
            </a:r>
          </a:p>
        </p:txBody>
      </p:sp>
      <p:sp>
        <p:nvSpPr>
          <p:cNvPr id="206" name="Shape 206"/>
          <p:cNvSpPr/>
          <p:nvPr/>
        </p:nvSpPr>
        <p:spPr>
          <a:xfrm>
            <a:off x="770796" y="1533779"/>
            <a:ext cx="249966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1. H5调用Native</a:t>
            </a:r>
          </a:p>
        </p:txBody>
      </p:sp>
      <p:sp>
        <p:nvSpPr>
          <p:cNvPr id="207" name="Shape 207"/>
          <p:cNvSpPr/>
          <p:nvPr/>
        </p:nvSpPr>
        <p:spPr>
          <a:xfrm>
            <a:off x="816892" y="5505450"/>
            <a:ext cx="415066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2. Native主动发送消息给H5</a:t>
            </a:r>
          </a:p>
        </p:txBody>
      </p:sp>
      <p:pic>
        <p:nvPicPr>
          <p:cNvPr id="208" name="屏幕快照 2016-07-17 上午10.25.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7081" y="2238226"/>
            <a:ext cx="11010901" cy="2463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屏幕快照 2016-07-17 上午10.26.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5331" y="6222751"/>
            <a:ext cx="11074401" cy="2451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H5调用Native 写文件API</a:t>
            </a:r>
          </a:p>
        </p:txBody>
      </p:sp>
      <p:sp>
        <p:nvSpPr>
          <p:cNvPr id="212" name="Shape 212"/>
          <p:cNvSpPr/>
          <p:nvPr/>
        </p:nvSpPr>
        <p:spPr>
          <a:xfrm>
            <a:off x="401332" y="1466775"/>
            <a:ext cx="580133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1. 以H5调用Hybrid API读写文件为例；</a:t>
            </a:r>
          </a:p>
        </p:txBody>
      </p:sp>
      <p:sp>
        <p:nvSpPr>
          <p:cNvPr id="213" name="Shape 213"/>
          <p:cNvSpPr/>
          <p:nvPr/>
        </p:nvSpPr>
        <p:spPr>
          <a:xfrm>
            <a:off x="1029258" y="2179271"/>
            <a:ext cx="279288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1.H5前端写法如下</a:t>
            </a:r>
          </a:p>
        </p:txBody>
      </p:sp>
      <p:sp>
        <p:nvSpPr>
          <p:cNvPr id="214" name="Shape 214"/>
          <p:cNvSpPr/>
          <p:nvPr/>
        </p:nvSpPr>
        <p:spPr>
          <a:xfrm>
            <a:off x="414756" y="5467951"/>
            <a:ext cx="369168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2.Apis.js提供的接口如下</a:t>
            </a:r>
          </a:p>
        </p:txBody>
      </p:sp>
      <p:pic>
        <p:nvPicPr>
          <p:cNvPr id="215" name="屏幕快照 2016-07-17 上午8.56.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900" y="2104218"/>
            <a:ext cx="12065000" cy="2603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p_File_H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900" y="6167586"/>
            <a:ext cx="12065000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callback函数如何传递给Native的？</a:t>
            </a:r>
          </a:p>
        </p:txBody>
      </p:sp>
      <p:sp>
        <p:nvSpPr>
          <p:cNvPr id="219" name="Shape 219"/>
          <p:cNvSpPr/>
          <p:nvPr/>
        </p:nvSpPr>
        <p:spPr>
          <a:xfrm>
            <a:off x="603542" y="1432180"/>
            <a:ext cx="11797717" cy="5238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8611" indent="-458611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Javascript 函数不能跨语言传递，Native 无法识别；</a:t>
            </a:r>
          </a:p>
          <a:p>
            <a:pPr marL="458611" indent="-458611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字符串/数字可以跨Native/Javascript传递，使用自增长的sequenceId代替callback函数，传递给Native；</a:t>
            </a:r>
          </a:p>
          <a:p>
            <a:pPr marL="458611" indent="-458611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Bridge内部记录一个全局对象，记录sequenceId和callback函数之间的mapping关系；</a:t>
            </a:r>
          </a:p>
          <a:p>
            <a:pPr marL="458611" indent="-458611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传递给Native的是sequenceId，Native处理完成之后，返回的时候，都带上对应的sequenceId；</a:t>
            </a:r>
          </a:p>
          <a:p>
            <a:pPr marL="458611" indent="-458611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Bridge收到回调之后，根据sequenceId，取出对应的callback函数，然后调用；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参数是如何传递给Native的</a:t>
            </a:r>
          </a:p>
        </p:txBody>
      </p:sp>
      <p:sp>
        <p:nvSpPr>
          <p:cNvPr id="222" name="Shape 222"/>
          <p:cNvSpPr/>
          <p:nvPr/>
        </p:nvSpPr>
        <p:spPr>
          <a:xfrm>
            <a:off x="367896" y="1347595"/>
            <a:ext cx="514146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将H5传递给Native的参数格式化</a:t>
            </a:r>
          </a:p>
        </p:txBody>
      </p:sp>
      <p:pic>
        <p:nvPicPr>
          <p:cNvPr id="223" name="屏幕快照 2016-07-17 上午10.44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900" y="1999505"/>
            <a:ext cx="12065000" cy="2628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屏幕快照 2016-07-17 上午10.47.2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4074" y="5856880"/>
            <a:ext cx="13004801" cy="456710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hape 225"/>
          <p:cNvSpPr/>
          <p:nvPr/>
        </p:nvSpPr>
        <p:spPr>
          <a:xfrm>
            <a:off x="367896" y="5182995"/>
            <a:ext cx="79662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iOS需要触发如下的URL变化，才能将参数传递过去</a:t>
            </a:r>
          </a:p>
        </p:txBody>
      </p:sp>
      <p:sp>
        <p:nvSpPr>
          <p:cNvPr id="226" name="Shape 226"/>
          <p:cNvSpPr/>
          <p:nvPr/>
        </p:nvSpPr>
        <p:spPr>
          <a:xfrm>
            <a:off x="367896" y="6668895"/>
            <a:ext cx="701432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3. Android只需要调用对应的JavascriptInterface</a:t>
            </a:r>
          </a:p>
        </p:txBody>
      </p:sp>
      <p:pic>
        <p:nvPicPr>
          <p:cNvPr id="227" name="屏幕快照 2016-07-17 上午10.49.5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9900" y="7341700"/>
            <a:ext cx="12065000" cy="330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iOS如何触发URL变化</a:t>
            </a:r>
          </a:p>
        </p:txBody>
      </p:sp>
      <p:sp>
        <p:nvSpPr>
          <p:cNvPr id="230" name="Shape 230"/>
          <p:cNvSpPr/>
          <p:nvPr/>
        </p:nvSpPr>
        <p:spPr>
          <a:xfrm>
            <a:off x="405996" y="1514828"/>
            <a:ext cx="884735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Bridge里面，加载一个隐藏的iframe，设置iframe的跳转URL</a:t>
            </a:r>
          </a:p>
        </p:txBody>
      </p:sp>
      <p:pic>
        <p:nvPicPr>
          <p:cNvPr id="231" name="屏幕快照 2016-07-17 上午10.51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900" y="2200324"/>
            <a:ext cx="12065000" cy="4102101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Shape 232"/>
          <p:cNvSpPr/>
          <p:nvPr/>
        </p:nvSpPr>
        <p:spPr>
          <a:xfrm>
            <a:off x="431396" y="6492620"/>
            <a:ext cx="10295001" cy="2205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问题：</a:t>
            </a:r>
          </a:p>
          <a:p>
            <a:pPr algn="l">
              <a:lnSpc>
                <a:spcPct val="150000"/>
              </a:lnSpc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1. URL是否有参数长度限制？</a:t>
            </a:r>
          </a:p>
          <a:p>
            <a:pPr algn="l">
              <a:lnSpc>
                <a:spcPct val="150000"/>
              </a:lnSpc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2. 频繁的Hybrid API调用是否有限制？</a:t>
            </a:r>
          </a:p>
          <a:p>
            <a:pPr algn="l">
              <a:lnSpc>
                <a:spcPct val="150000"/>
              </a:lnSpc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3. 是否有其它方案？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iOS另外一种参数传递方式</a:t>
            </a:r>
          </a:p>
        </p:txBody>
      </p:sp>
      <p:sp>
        <p:nvSpPr>
          <p:cNvPr id="235" name="Shape 235"/>
          <p:cNvSpPr/>
          <p:nvPr/>
        </p:nvSpPr>
        <p:spPr>
          <a:xfrm>
            <a:off x="651247" y="1528863"/>
            <a:ext cx="11702307" cy="4607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8611" indent="-458611" algn="l">
              <a:lnSpc>
                <a:spcPct val="150000"/>
              </a:lnSpc>
              <a:buSzPct val="100000"/>
              <a:buAutoNum type="arabicPeriod" startAt="1"/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参考javascript callback传递给Native sequenceId的方式；</a:t>
            </a:r>
          </a:p>
          <a:p>
            <a:pPr marL="458611" indent="-458611" algn="l">
              <a:lnSpc>
                <a:spcPct val="150000"/>
              </a:lnSpc>
              <a:buSzPct val="100000"/>
              <a:buAutoNum type="arabicPeriod" startAt="1"/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需要传递给Native的参数，记录在Bridge.js内部；</a:t>
            </a:r>
          </a:p>
          <a:p>
            <a:pPr marL="458611" indent="-458611" algn="l">
              <a:lnSpc>
                <a:spcPct val="150000"/>
              </a:lnSpc>
              <a:buSzPct val="100000"/>
              <a:buAutoNum type="arabicPeriod" startAt="1"/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Bridge存储一个list，记录所有需要执行的invokeSequenceId；</a:t>
            </a:r>
          </a:p>
          <a:p>
            <a:pPr marL="458611" indent="-458611" algn="l">
              <a:lnSpc>
                <a:spcPct val="150000"/>
              </a:lnSpc>
              <a:buSzPct val="100000"/>
              <a:buAutoNum type="arabicPeriod" startAt="1"/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Bridge内部存储一个对象，记录invokeSequenceId和参数之间的mapping；</a:t>
            </a:r>
          </a:p>
          <a:p>
            <a:pPr marL="458611" indent="-458611" algn="l">
              <a:lnSpc>
                <a:spcPct val="150000"/>
              </a:lnSpc>
              <a:buSzPct val="100000"/>
              <a:buAutoNum type="arabicPeriod" startAt="1"/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Native执行JS读取list中需要执行的invokeSequenceId，再到mapping里面获取该次调用的参数；</a:t>
            </a:r>
          </a:p>
          <a:p>
            <a:pPr marL="458611" indent="-458611" algn="l">
              <a:lnSpc>
                <a:spcPct val="150000"/>
              </a:lnSpc>
              <a:buSzPct val="100000"/>
              <a:buAutoNum type="arabicPeriod" startAt="1"/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执行完成，返回invokeSequenceId和结果；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统一的通讯参数格式</a:t>
            </a:r>
          </a:p>
        </p:txBody>
      </p:sp>
      <p:sp>
        <p:nvSpPr>
          <p:cNvPr id="238" name="Shape 238"/>
          <p:cNvSpPr/>
          <p:nvPr/>
        </p:nvSpPr>
        <p:spPr>
          <a:xfrm>
            <a:off x="445300" y="1359327"/>
            <a:ext cx="415086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H5传递给Native参数格式</a:t>
            </a:r>
          </a:p>
        </p:txBody>
      </p:sp>
      <p:sp>
        <p:nvSpPr>
          <p:cNvPr id="239" name="Shape 239"/>
          <p:cNvSpPr/>
          <p:nvPr/>
        </p:nvSpPr>
        <p:spPr>
          <a:xfrm>
            <a:off x="445300" y="4713616"/>
            <a:ext cx="415086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Native返回给H5参数格式</a:t>
            </a:r>
          </a:p>
        </p:txBody>
      </p:sp>
      <p:sp>
        <p:nvSpPr>
          <p:cNvPr id="240" name="Shape 240"/>
          <p:cNvSpPr/>
          <p:nvPr/>
        </p:nvSpPr>
        <p:spPr>
          <a:xfrm>
            <a:off x="457199" y="7694283"/>
            <a:ext cx="9542019" cy="718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/>
            </a:pPr>
            <a:r>
              <a:t>a. result=0代表成功，error为空；</a:t>
            </a:r>
          </a:p>
          <a:p>
            <a:pPr algn="l">
              <a:defRPr sz="2000"/>
            </a:pPr>
            <a:r>
              <a:t>b. emitMessageName不为空，表示是native主动发送消息给H5，sequenceId为空；</a:t>
            </a:r>
          </a:p>
        </p:txBody>
      </p:sp>
      <p:pic>
        <p:nvPicPr>
          <p:cNvPr id="241" name="屏幕快照 2016-07-17 上午11.11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900" y="2092523"/>
            <a:ext cx="12065000" cy="154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屏幕快照 2016-07-17 上午11.12.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900" y="5467350"/>
            <a:ext cx="12065000" cy="1968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body" idx="1"/>
          </p:nvPr>
        </p:nvSpPr>
        <p:spPr>
          <a:xfrm>
            <a:off x="952500" y="10223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什么是Hybrid？</a:t>
            </a:r>
          </a:p>
          <a:p>
            <a:pPr/>
            <a:r>
              <a:t>框架设计</a:t>
            </a:r>
          </a:p>
          <a:p>
            <a:pPr/>
            <a:r>
              <a:t>打包发布</a:t>
            </a:r>
          </a:p>
          <a:p>
            <a:pPr/>
            <a:r>
              <a:t>经验教训</a:t>
            </a:r>
          </a:p>
        </p:txBody>
      </p:sp>
      <p:sp>
        <p:nvSpPr>
          <p:cNvPr id="123" name="Shape 123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Topic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iOS Native参数捕获</a:t>
            </a:r>
          </a:p>
        </p:txBody>
      </p:sp>
      <p:sp>
        <p:nvSpPr>
          <p:cNvPr id="245" name="Shape 245"/>
          <p:cNvSpPr/>
          <p:nvPr/>
        </p:nvSpPr>
        <p:spPr>
          <a:xfrm>
            <a:off x="381427" y="1276350"/>
            <a:ext cx="444414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URL跳转部分拦截协议URL</a:t>
            </a:r>
          </a:p>
        </p:txBody>
      </p:sp>
      <p:sp>
        <p:nvSpPr>
          <p:cNvPr id="246" name="Shape 246"/>
          <p:cNvSpPr/>
          <p:nvPr/>
        </p:nvSpPr>
        <p:spPr>
          <a:xfrm>
            <a:off x="1588355" y="5505450"/>
            <a:ext cx="563709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chemeClr val="accent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URL参数转换成URLCommand对象</a:t>
            </a:r>
          </a:p>
        </p:txBody>
      </p:sp>
      <p:pic>
        <p:nvPicPr>
          <p:cNvPr id="247" name="屏幕快照 2016-07-17 上午11.18.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900" y="1917055"/>
            <a:ext cx="12065000" cy="6756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/>
          </p:nvPr>
        </p:nvSpPr>
        <p:spPr>
          <a:xfrm>
            <a:off x="-41077" y="-81347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参数格式化及plugin分发</a:t>
            </a:r>
          </a:p>
        </p:txBody>
      </p:sp>
      <p:sp>
        <p:nvSpPr>
          <p:cNvPr id="250" name="Shape 250"/>
          <p:cNvSpPr/>
          <p:nvPr/>
        </p:nvSpPr>
        <p:spPr>
          <a:xfrm>
            <a:off x="102455" y="1028700"/>
            <a:ext cx="794849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定义统一URLCommand对象格式化URL字符串参数</a:t>
            </a:r>
          </a:p>
        </p:txBody>
      </p:sp>
      <p:pic>
        <p:nvPicPr>
          <p:cNvPr id="251" name="屏幕快照 2016-07-17 上午11.23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197" y="4133048"/>
            <a:ext cx="12065001" cy="5600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屏幕快照 2016-07-17 上午11.24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7197" y="1576685"/>
            <a:ext cx="12065001" cy="1981201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Shape 253"/>
          <p:cNvSpPr/>
          <p:nvPr/>
        </p:nvSpPr>
        <p:spPr>
          <a:xfrm>
            <a:off x="164293" y="3610570"/>
            <a:ext cx="688501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3. 分发URLCommand对象给对应的Plugin处理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Plugin设计</a:t>
            </a:r>
          </a:p>
        </p:txBody>
      </p:sp>
      <p:sp>
        <p:nvSpPr>
          <p:cNvPr id="256" name="Shape 256"/>
          <p:cNvSpPr/>
          <p:nvPr/>
        </p:nvSpPr>
        <p:spPr>
          <a:xfrm>
            <a:off x="87746" y="1028700"/>
            <a:ext cx="305030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4. Plugin基类的设计</a:t>
            </a:r>
          </a:p>
        </p:txBody>
      </p:sp>
      <p:sp>
        <p:nvSpPr>
          <p:cNvPr id="257" name="Shape 257"/>
          <p:cNvSpPr/>
          <p:nvPr/>
        </p:nvSpPr>
        <p:spPr>
          <a:xfrm>
            <a:off x="42465" y="5253087"/>
            <a:ext cx="367427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5. H5FilePlugin实现操作</a:t>
            </a:r>
          </a:p>
        </p:txBody>
      </p:sp>
      <p:pic>
        <p:nvPicPr>
          <p:cNvPr id="258" name="屏幕快照 2016-07-17 上午11.32.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900" y="1658143"/>
            <a:ext cx="12065000" cy="3416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屏幕快照 2016-07-17 上午11.35.0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900" y="5927030"/>
            <a:ext cx="12065000" cy="2806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Android plugin设计(1)</a:t>
            </a:r>
          </a:p>
        </p:txBody>
      </p:sp>
      <p:sp>
        <p:nvSpPr>
          <p:cNvPr id="262" name="Shape 262"/>
          <p:cNvSpPr/>
          <p:nvPr/>
        </p:nvSpPr>
        <p:spPr>
          <a:xfrm>
            <a:off x="350372" y="1262087"/>
            <a:ext cx="600485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定义FilePlugin对象，指定pluginName</a:t>
            </a:r>
          </a:p>
        </p:txBody>
      </p:sp>
      <p:pic>
        <p:nvPicPr>
          <p:cNvPr id="263" name="屏幕快照 2016-07-17 上午11.42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" y="6824067"/>
            <a:ext cx="12192000" cy="647701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Shape 264"/>
          <p:cNvSpPr/>
          <p:nvPr/>
        </p:nvSpPr>
        <p:spPr>
          <a:xfrm>
            <a:off x="370296" y="6120482"/>
            <a:ext cx="903840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创建FilePlugin对象实例，绑定到WebView的window对象上</a:t>
            </a:r>
          </a:p>
        </p:txBody>
      </p:sp>
      <p:pic>
        <p:nvPicPr>
          <p:cNvPr id="265" name="屏幕快照 2016-07-17 上午11.46.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900" y="1924397"/>
            <a:ext cx="12065000" cy="3987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Android plugin设计(2)</a:t>
            </a:r>
          </a:p>
        </p:txBody>
      </p:sp>
      <p:sp>
        <p:nvSpPr>
          <p:cNvPr id="268" name="Shape 268"/>
          <p:cNvSpPr/>
          <p:nvPr/>
        </p:nvSpPr>
        <p:spPr>
          <a:xfrm>
            <a:off x="436165" y="4770487"/>
            <a:ext cx="367427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5. H5FilePlugin实现操作</a:t>
            </a:r>
          </a:p>
        </p:txBody>
      </p:sp>
      <p:sp>
        <p:nvSpPr>
          <p:cNvPr id="269" name="Shape 269"/>
          <p:cNvSpPr/>
          <p:nvPr/>
        </p:nvSpPr>
        <p:spPr>
          <a:xfrm>
            <a:off x="372746" y="1276350"/>
            <a:ext cx="433450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3.  FilePlugin实现对应的功能</a:t>
            </a:r>
          </a:p>
        </p:txBody>
      </p:sp>
      <p:pic>
        <p:nvPicPr>
          <p:cNvPr id="270" name="屏幕快照 2016-07-17 上午11.44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900" y="1917427"/>
            <a:ext cx="12065000" cy="5613401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Shape 271"/>
          <p:cNvSpPr/>
          <p:nvPr/>
        </p:nvSpPr>
        <p:spPr>
          <a:xfrm>
            <a:off x="441654" y="7791450"/>
            <a:ext cx="108856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Note: Android Javascript调用Native plugin，所在的线程不一定是主线程！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Native回调/调用H5</a:t>
            </a:r>
          </a:p>
        </p:txBody>
      </p:sp>
      <p:sp>
        <p:nvSpPr>
          <p:cNvPr id="274" name="Shape 274"/>
          <p:cNvSpPr/>
          <p:nvPr/>
        </p:nvSpPr>
        <p:spPr>
          <a:xfrm>
            <a:off x="492968" y="1276350"/>
            <a:ext cx="264626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4.  回调数据给H5</a:t>
            </a:r>
          </a:p>
        </p:txBody>
      </p:sp>
      <p:sp>
        <p:nvSpPr>
          <p:cNvPr id="275" name="Shape 275"/>
          <p:cNvSpPr/>
          <p:nvPr/>
        </p:nvSpPr>
        <p:spPr>
          <a:xfrm>
            <a:off x="428954" y="6457950"/>
            <a:ext cx="32149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5. 主动发送数据给H5</a:t>
            </a:r>
          </a:p>
        </p:txBody>
      </p:sp>
      <p:pic>
        <p:nvPicPr>
          <p:cNvPr id="276" name="屏幕快照 2016-07-18 上午10.19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900" y="1929141"/>
            <a:ext cx="12065000" cy="3924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屏幕快照 2016-07-18 上午10.23.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4012" y="7165131"/>
            <a:ext cx="13004801" cy="9557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Javascript通讯线程比较</a:t>
            </a:r>
          </a:p>
        </p:txBody>
      </p:sp>
      <p:sp>
        <p:nvSpPr>
          <p:cNvPr id="280" name="Shape 280"/>
          <p:cNvSpPr/>
          <p:nvPr/>
        </p:nvSpPr>
        <p:spPr>
          <a:xfrm>
            <a:off x="746454" y="5111750"/>
            <a:ext cx="108856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Note: Android Javascript调用Native plugin，所在的线程不一定是主线程！</a:t>
            </a:r>
          </a:p>
        </p:txBody>
      </p:sp>
      <p:graphicFrame>
        <p:nvGraphicFramePr>
          <p:cNvPr id="281" name="Table 281"/>
          <p:cNvGraphicFramePr/>
          <p:nvPr/>
        </p:nvGraphicFramePr>
        <p:xfrm>
          <a:off x="823441" y="2057400"/>
          <a:ext cx="11142018" cy="285268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743157"/>
                <a:gridCol w="3108998"/>
                <a:gridCol w="3108998"/>
                <a:gridCol w="3168163"/>
              </a:tblGrid>
              <a:tr h="70999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0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 gridSpan="2"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Javascript-&gt;Native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Native-&gt;Bridge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09997">
                <a:tc>
                  <a:txBody>
                    <a:bodyPr/>
                    <a:lstStyle/>
                    <a:p>
                      <a:pPr defTabSz="914400">
                        <a:defRPr sz="2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URL跳转方式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JavascriptInterface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709997">
                <a:tc>
                  <a:txBody>
                    <a:bodyPr/>
                    <a:lstStyle/>
                    <a:p>
                      <a:pPr defTabSz="914400"/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iOS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主线程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无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主线程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709997">
                <a:tc>
                  <a:txBody>
                    <a:bodyPr/>
                    <a:lstStyle/>
                    <a:p>
                      <a:pPr defTabSz="914400"/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Android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主线程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非主线程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主线程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通讯参数Encode</a:t>
            </a:r>
          </a:p>
        </p:txBody>
      </p:sp>
      <p:graphicFrame>
        <p:nvGraphicFramePr>
          <p:cNvPr id="284" name="Table 284"/>
          <p:cNvGraphicFramePr/>
          <p:nvPr/>
        </p:nvGraphicFramePr>
        <p:xfrm>
          <a:off x="937741" y="1917700"/>
          <a:ext cx="11142018" cy="285268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363358"/>
                <a:gridCol w="2431611"/>
                <a:gridCol w="2378577"/>
                <a:gridCol w="2477885"/>
                <a:gridCol w="2477885"/>
              </a:tblGrid>
              <a:tr h="946662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Bridge-&gt;Native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Native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Native-&gt;Bridge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Bridge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46662"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iOS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Base64Encode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Base64Decode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Base64Encode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Base64Decode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946662"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Android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不需要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不需要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Base64Encode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Base64Decode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85" name="Shape 285"/>
          <p:cNvSpPr/>
          <p:nvPr/>
        </p:nvSpPr>
        <p:spPr>
          <a:xfrm>
            <a:off x="907516" y="5134855"/>
            <a:ext cx="544936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为什么不用URL Encode？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Bridge的设计</a:t>
            </a:r>
          </a:p>
        </p:txBody>
      </p:sp>
      <p:sp>
        <p:nvSpPr>
          <p:cNvPr id="288" name="Shape 288"/>
          <p:cNvSpPr/>
          <p:nvPr/>
        </p:nvSpPr>
        <p:spPr>
          <a:xfrm>
            <a:off x="1075389" y="2369527"/>
            <a:ext cx="6223557" cy="1696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8611" indent="-458611" algn="l">
              <a:lnSpc>
                <a:spcPct val="150000"/>
              </a:lnSpc>
              <a:buSzPct val="100000"/>
              <a:buAutoNum type="arabicPeriod" startAt="1"/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H5调用Native的唯一函数入口</a:t>
            </a:r>
          </a:p>
          <a:p>
            <a:pPr marL="458611" indent="-458611" algn="l">
              <a:lnSpc>
                <a:spcPct val="150000"/>
              </a:lnSpc>
              <a:buSzPct val="100000"/>
              <a:buAutoNum type="arabicPeriod" startAt="1"/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Native回调H5的唯一函数入口</a:t>
            </a:r>
          </a:p>
          <a:p>
            <a:pPr marL="458611" indent="-458611" algn="l">
              <a:lnSpc>
                <a:spcPct val="150000"/>
              </a:lnSpc>
              <a:buSzPct val="100000"/>
              <a:buAutoNum type="arabicPeriod" startAt="1"/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H5监听Native主动回调的唯一函数入口</a:t>
            </a:r>
          </a:p>
        </p:txBody>
      </p:sp>
      <p:sp>
        <p:nvSpPr>
          <p:cNvPr id="289" name="Shape 289"/>
          <p:cNvSpPr/>
          <p:nvPr/>
        </p:nvSpPr>
        <p:spPr>
          <a:xfrm>
            <a:off x="1079222" y="1434329"/>
            <a:ext cx="910694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Native和H5通讯的核心，主要包含以下3方面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Bridge-H5调用Native唯一入口</a:t>
            </a:r>
          </a:p>
        </p:txBody>
      </p:sp>
      <p:sp>
        <p:nvSpPr>
          <p:cNvPr id="292" name="Shape 292"/>
          <p:cNvSpPr/>
          <p:nvPr/>
        </p:nvSpPr>
        <p:spPr>
          <a:xfrm>
            <a:off x="443730" y="7544144"/>
            <a:ext cx="1188561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返回值表示bridge是否可用，有可能出现调用Hybrid API的时候，Native webviewFinishLoad还没有执行。</a:t>
            </a:r>
          </a:p>
        </p:txBody>
      </p:sp>
      <p:pic>
        <p:nvPicPr>
          <p:cNvPr id="293" name="屏幕快照 2016-07-17 上午8.53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900" y="1462588"/>
            <a:ext cx="12065000" cy="5791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body" sz="half" idx="1"/>
          </p:nvPr>
        </p:nvSpPr>
        <p:spPr>
          <a:xfrm>
            <a:off x="1051396" y="1441450"/>
            <a:ext cx="10902008" cy="3233440"/>
          </a:xfrm>
          <a:prstGeom prst="rect">
            <a:avLst/>
          </a:prstGeom>
        </p:spPr>
        <p:txBody>
          <a:bodyPr/>
          <a:lstStyle/>
          <a:p>
            <a:pPr>
              <a:defRPr sz="2600"/>
            </a:pPr>
            <a:r>
              <a:t>运行在App的WebView里面的webapp</a:t>
            </a:r>
          </a:p>
          <a:p>
            <a:pPr>
              <a:defRPr sz="2600"/>
            </a:pPr>
            <a:r>
              <a:t>和浏览器里面webapp相比，有更多的原生访问能力，App相关业务接口调用能力</a:t>
            </a:r>
          </a:p>
          <a:p>
            <a:pPr>
              <a:defRPr sz="2600"/>
            </a:pPr>
            <a:r>
              <a:t>属于App的一部分，配合App功能快速迭代</a:t>
            </a:r>
          </a:p>
        </p:txBody>
      </p:sp>
      <p:sp>
        <p:nvSpPr>
          <p:cNvPr id="126" name="Shape 126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H5 Hybrid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Bridge—确定Native Plugin命名规则</a:t>
            </a:r>
          </a:p>
        </p:txBody>
      </p:sp>
      <p:sp>
        <p:nvSpPr>
          <p:cNvPr id="296" name="Shape 296"/>
          <p:cNvSpPr/>
          <p:nvPr/>
        </p:nvSpPr>
        <p:spPr>
          <a:xfrm>
            <a:off x="442722" y="1835150"/>
            <a:ext cx="1092262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pPr/>
            <a:r>
              <a:t>jsCallNative函数根据plugin和method自动确定了Native实现的入口</a:t>
            </a:r>
          </a:p>
        </p:txBody>
      </p:sp>
      <p:pic>
        <p:nvPicPr>
          <p:cNvPr id="297" name="屏幕快照 2016-07-18 上午10.45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900" y="2621756"/>
            <a:ext cx="12065000" cy="285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title"/>
          </p:nvPr>
        </p:nvSpPr>
        <p:spPr>
          <a:xfrm>
            <a:off x="-41077" y="202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Bridge-Native调用H5的唯一入口</a:t>
            </a:r>
          </a:p>
        </p:txBody>
      </p:sp>
      <p:sp>
        <p:nvSpPr>
          <p:cNvPr id="300" name="Shape 300"/>
          <p:cNvSpPr/>
          <p:nvPr/>
        </p:nvSpPr>
        <p:spPr>
          <a:xfrm>
            <a:off x="392930" y="9068144"/>
            <a:ext cx="323299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返回值表示H5处理完成的值</a:t>
            </a:r>
          </a:p>
        </p:txBody>
      </p:sp>
      <p:pic>
        <p:nvPicPr>
          <p:cNvPr id="301" name="屏幕快照 2016-07-17 上午11.58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" y="1214735"/>
            <a:ext cx="12192000" cy="7734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Bridge—H5监听Native主动回调的设计</a:t>
            </a:r>
          </a:p>
        </p:txBody>
      </p:sp>
      <p:sp>
        <p:nvSpPr>
          <p:cNvPr id="304" name="Shape 304"/>
          <p:cNvSpPr/>
          <p:nvPr/>
        </p:nvSpPr>
        <p:spPr>
          <a:xfrm>
            <a:off x="468399" y="5728927"/>
            <a:ext cx="251760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H5页面使用举例</a:t>
            </a:r>
          </a:p>
        </p:txBody>
      </p:sp>
      <p:pic>
        <p:nvPicPr>
          <p:cNvPr id="305" name="屏幕快照 2016-07-17 上午11.59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009130"/>
            <a:ext cx="12090400" cy="3035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屏幕快照 2016-07-17 下午12.00.0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900" y="6324500"/>
            <a:ext cx="12065000" cy="2197101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Shape 307"/>
          <p:cNvSpPr/>
          <p:nvPr/>
        </p:nvSpPr>
        <p:spPr>
          <a:xfrm>
            <a:off x="374085" y="1276350"/>
            <a:ext cx="870063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H5页面只需调用Bridge添加Native主动回调事件的监听即可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设计—更多API设计</a:t>
            </a:r>
          </a:p>
        </p:txBody>
      </p:sp>
      <p:pic>
        <p:nvPicPr>
          <p:cNvPr id="310" name="屏幕快照 2016-07-16 下午6.05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8066" y="1219200"/>
            <a:ext cx="3924301" cy="5638800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Shape 311"/>
          <p:cNvSpPr/>
          <p:nvPr/>
        </p:nvSpPr>
        <p:spPr>
          <a:xfrm>
            <a:off x="5582767" y="1561338"/>
            <a:ext cx="4338360" cy="2897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2600"/>
            </a:pPr>
            <a:r>
              <a:t>1. 总共提供了80+ API</a:t>
            </a:r>
          </a:p>
          <a:p>
            <a:pPr algn="l">
              <a:lnSpc>
                <a:spcPct val="150000"/>
              </a:lnSpc>
              <a:defRPr sz="2600"/>
            </a:pPr>
            <a:r>
              <a:t>2. 路由设计</a:t>
            </a:r>
          </a:p>
          <a:p>
            <a:pPr algn="l">
              <a:lnSpc>
                <a:spcPct val="150000"/>
              </a:lnSpc>
              <a:defRPr sz="2600"/>
            </a:pPr>
            <a:r>
              <a:t>3. Page设计</a:t>
            </a:r>
          </a:p>
          <a:p>
            <a:pPr algn="l">
              <a:lnSpc>
                <a:spcPct val="150000"/>
              </a:lnSpc>
              <a:defRPr sz="2600"/>
            </a:pPr>
            <a:r>
              <a:t>4. BusinessJob设计</a:t>
            </a:r>
          </a:p>
          <a:p>
            <a:pPr algn="l">
              <a:lnSpc>
                <a:spcPct val="150000"/>
              </a:lnSpc>
              <a:defRPr sz="2600"/>
            </a:pPr>
            <a:r>
              <a:t>5. 日志重载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设计—单页vs多页</a:t>
            </a:r>
          </a:p>
        </p:txBody>
      </p:sp>
      <p:sp>
        <p:nvSpPr>
          <p:cNvPr id="314" name="Shape 314"/>
          <p:cNvSpPr/>
          <p:nvPr/>
        </p:nvSpPr>
        <p:spPr>
          <a:xfrm>
            <a:off x="1239367" y="1435735"/>
            <a:ext cx="11028779" cy="4037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2600"/>
            </a:pPr>
            <a:r>
              <a:t>1. 单页：在一个webview容器内，完成所有业务</a:t>
            </a:r>
          </a:p>
          <a:p>
            <a:pPr algn="l">
              <a:lnSpc>
                <a:spcPct val="150000"/>
              </a:lnSpc>
              <a:defRPr sz="2600"/>
            </a:pPr>
            <a:r>
              <a:t>2. 多页：业务在多个webview容器件切换</a:t>
            </a:r>
          </a:p>
          <a:p>
            <a:pPr algn="l">
              <a:lnSpc>
                <a:spcPct val="150000"/>
              </a:lnSpc>
              <a:defRPr sz="2600"/>
            </a:pPr>
            <a:r>
              <a:t>3. 每个webview容器都有自己独立的javascript解析引擎</a:t>
            </a:r>
          </a:p>
          <a:p>
            <a:pPr algn="l">
              <a:lnSpc>
                <a:spcPct val="150000"/>
              </a:lnSpc>
              <a:defRPr sz="2600"/>
            </a:pPr>
            <a:r>
              <a:t>4. 单页需一次加载业务所有js，页面切换动画不流程</a:t>
            </a:r>
          </a:p>
          <a:p>
            <a:pPr algn="l">
              <a:lnSpc>
                <a:spcPct val="150000"/>
              </a:lnSpc>
              <a:defRPr sz="2600"/>
            </a:pPr>
            <a:r>
              <a:t>5. 多页， 更贴近native用户体验，且跳转过程中加载，用户感知更加友好</a:t>
            </a:r>
          </a:p>
          <a:p>
            <a:pPr algn="l">
              <a:lnSpc>
                <a:spcPct val="150000"/>
              </a:lnSpc>
              <a:defRPr sz="2600"/>
            </a:pPr>
            <a:r>
              <a:t>6. 多页， 内存耗用会增加，iOS支持30+容器同时打开，android不同设备型号表现不同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设计—路由设计</a:t>
            </a:r>
          </a:p>
        </p:txBody>
      </p:sp>
      <p:sp>
        <p:nvSpPr>
          <p:cNvPr id="317" name="Shape 317"/>
          <p:cNvSpPr/>
          <p:nvPr/>
        </p:nvSpPr>
        <p:spPr>
          <a:xfrm>
            <a:off x="1175867" y="1466469"/>
            <a:ext cx="7114841" cy="3315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当前容器页面，跳转到本地其他离线包地址</a:t>
            </a:r>
          </a:p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当前容器页面，跳转到在线HTTP地址</a:t>
            </a:r>
          </a:p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新开容器，跳转到本地其他离线包地址</a:t>
            </a:r>
          </a:p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新开容器，跳转到在线HTTP地址</a:t>
            </a:r>
          </a:p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跳转到Native其他页面，URL Schema方式</a:t>
            </a:r>
          </a:p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跳出App，跳转到其他App</a:t>
            </a:r>
          </a:p>
        </p:txBody>
      </p:sp>
      <p:pic>
        <p:nvPicPr>
          <p:cNvPr id="318" name="屏幕快照 2016-07-16 下午6.17.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5721" y="5171578"/>
            <a:ext cx="6677464" cy="39985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设计—Page设计</a:t>
            </a:r>
          </a:p>
        </p:txBody>
      </p:sp>
      <p:sp>
        <p:nvSpPr>
          <p:cNvPr id="321" name="Shape 321"/>
          <p:cNvSpPr/>
          <p:nvPr/>
        </p:nvSpPr>
        <p:spPr>
          <a:xfrm>
            <a:off x="851545" y="1575307"/>
            <a:ext cx="8801101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主要是针对多容器页面，相互之间跳转设计</a:t>
            </a:r>
          </a:p>
        </p:txBody>
      </p:sp>
      <p:sp>
        <p:nvSpPr>
          <p:cNvPr id="322" name="Shape 322"/>
          <p:cNvSpPr/>
          <p:nvPr/>
        </p:nvSpPr>
        <p:spPr>
          <a:xfrm>
            <a:off x="856513" y="4904994"/>
            <a:ext cx="10111964" cy="1696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2600"/>
            </a:pPr>
            <a:r>
              <a:t>1. Native部分实现了一套按照堆栈管理的PageManager，记录各个页面容器和Name直接mapping关系；</a:t>
            </a:r>
          </a:p>
          <a:p>
            <a:pPr algn="l">
              <a:lnSpc>
                <a:spcPct val="150000"/>
              </a:lnSpc>
              <a:defRPr sz="2600"/>
            </a:pPr>
            <a:r>
              <a:t>2. 提供Hybrid API，支持堆栈内的页面相互跳转；</a:t>
            </a:r>
          </a:p>
        </p:txBody>
      </p:sp>
      <p:pic>
        <p:nvPicPr>
          <p:cNvPr id="323" name="屏幕快照 2016-07-17 下午12.14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0900" y="2149378"/>
            <a:ext cx="11303000" cy="255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设计—BusinessJob</a:t>
            </a:r>
          </a:p>
        </p:txBody>
      </p:sp>
      <p:sp>
        <p:nvSpPr>
          <p:cNvPr id="326" name="Shape 326"/>
          <p:cNvSpPr/>
          <p:nvPr/>
        </p:nvSpPr>
        <p:spPr>
          <a:xfrm>
            <a:off x="569070" y="1191461"/>
            <a:ext cx="1001245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pPr/>
            <a:r>
              <a:t>框架只提供通用API，不提供业务相关API，业务需求如何满足？</a:t>
            </a:r>
          </a:p>
        </p:txBody>
      </p:sp>
      <p:sp>
        <p:nvSpPr>
          <p:cNvPr id="327" name="Shape 327"/>
          <p:cNvSpPr/>
          <p:nvPr/>
        </p:nvSpPr>
        <p:spPr>
          <a:xfrm>
            <a:off x="539927" y="1817662"/>
            <a:ext cx="10324746" cy="2205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2600"/>
            </a:pPr>
            <a:r>
              <a:t>解决方案：</a:t>
            </a:r>
          </a:p>
          <a:p>
            <a:pPr algn="l">
              <a:lnSpc>
                <a:spcPct val="150000"/>
              </a:lnSpc>
              <a:defRPr sz="2600"/>
            </a:pPr>
            <a:r>
              <a:t>1. 提供通用Hybrid管道API，给各业务分团队配businessType；</a:t>
            </a:r>
          </a:p>
          <a:p>
            <a:pPr algn="l">
              <a:lnSpc>
                <a:spcPct val="150000"/>
              </a:lnSpc>
              <a:defRPr sz="2600"/>
            </a:pPr>
            <a:r>
              <a:t>2. Native定义处理BusinessJob基类，各业务团队重载实现；</a:t>
            </a:r>
          </a:p>
          <a:p>
            <a:pPr algn="l">
              <a:lnSpc>
                <a:spcPct val="150000"/>
              </a:lnSpc>
              <a:defRPr sz="2600"/>
            </a:pPr>
            <a:r>
              <a:t>3. 管道Native部分跟进businessType，分发到不同Native BusinessJob</a:t>
            </a:r>
          </a:p>
        </p:txBody>
      </p:sp>
      <p:pic>
        <p:nvPicPr>
          <p:cNvPr id="328" name="屏幕快照 2016-07-17 下午12.04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900" y="4667250"/>
            <a:ext cx="12065000" cy="1917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屏幕快照 2016-07-17 下午12.06.5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900" y="7279729"/>
            <a:ext cx="12065000" cy="2197101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Shape 330"/>
          <p:cNvSpPr/>
          <p:nvPr/>
        </p:nvSpPr>
        <p:spPr>
          <a:xfrm>
            <a:off x="442070" y="4135710"/>
            <a:ext cx="1001245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pPr/>
            <a:r>
              <a:t>H5通用接口定义</a:t>
            </a:r>
          </a:p>
        </p:txBody>
      </p:sp>
      <p:sp>
        <p:nvSpPr>
          <p:cNvPr id="331" name="Shape 331"/>
          <p:cNvSpPr/>
          <p:nvPr/>
        </p:nvSpPr>
        <p:spPr>
          <a:xfrm>
            <a:off x="442070" y="6748189"/>
            <a:ext cx="1001245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pPr/>
            <a:r>
              <a:t>Native基类定义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容器</a:t>
            </a:r>
          </a:p>
        </p:txBody>
      </p:sp>
      <p:pic>
        <p:nvPicPr>
          <p:cNvPr id="334" name="屏幕快照 2016-07-16 下午12.08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07510" y="1120030"/>
            <a:ext cx="4775201" cy="847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屏幕快照 2016-07-17 下午12.19.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6998" y="990600"/>
            <a:ext cx="6540501" cy="5461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Shape 336"/>
          <p:cNvSpPr/>
          <p:nvPr/>
        </p:nvSpPr>
        <p:spPr>
          <a:xfrm>
            <a:off x="600558" y="6292850"/>
            <a:ext cx="547908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iOS&amp;Android WebView容器层次结构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容器—导航栏</a:t>
            </a:r>
          </a:p>
        </p:txBody>
      </p:sp>
      <p:pic>
        <p:nvPicPr>
          <p:cNvPr id="339" name="屏幕快照 2016-07-16 下午12.08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07510" y="1120030"/>
            <a:ext cx="4775201" cy="8470901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Shape 340"/>
          <p:cNvSpPr/>
          <p:nvPr/>
        </p:nvSpPr>
        <p:spPr>
          <a:xfrm>
            <a:off x="154927" y="1439927"/>
            <a:ext cx="7255887" cy="6670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8611" indent="-458611" algn="l">
              <a:buSzPct val="100000"/>
              <a:buAutoNum type="arabicPeriod" startAt="1"/>
              <a:defRPr sz="2600"/>
            </a:pPr>
            <a:r>
              <a:t>为避免因JS加载失败导致的也没不能返回，建议使用Native的导航栏；</a:t>
            </a:r>
          </a:p>
          <a:p>
            <a:pPr algn="l">
              <a:defRPr sz="2600"/>
            </a:pPr>
          </a:p>
          <a:p>
            <a:pPr algn="l">
              <a:defRPr sz="2600"/>
            </a:pPr>
            <a:r>
              <a:t>2.  导航栏划分为左中右三部分，提供Hybrid API，让H5可以设置；</a:t>
            </a:r>
          </a:p>
          <a:p>
            <a:pPr algn="l">
              <a:defRPr sz="2600"/>
            </a:pPr>
          </a:p>
          <a:p>
            <a:pPr algn="l">
              <a:defRPr sz="2600"/>
            </a:pPr>
            <a:r>
              <a:t>3.  左侧返回按钮事件，用户点击返回之后，先要主动发送事件给页面，事件如果返回true，当作页面自己处理返回事件，否则框架层默认调用webview的goBack()函数，不能goback的时候，关闭当前容器；</a:t>
            </a:r>
          </a:p>
          <a:p>
            <a:pPr algn="l">
              <a:defRPr sz="2600"/>
            </a:pPr>
          </a:p>
          <a:p>
            <a:pPr algn="l">
              <a:defRPr sz="2600"/>
            </a:pPr>
            <a:r>
              <a:t>4. Android物理键的返回事件，要绑定到左上角的返回按钮；</a:t>
            </a:r>
          </a:p>
          <a:p>
            <a:pPr algn="l">
              <a:defRPr sz="2600"/>
            </a:pPr>
          </a:p>
          <a:p>
            <a:pPr algn="l">
              <a:defRPr sz="2600"/>
            </a:pPr>
            <a:r>
              <a:t>5. iOS的左滑返回事件，也要绑定到左上角的返回按钮；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Table 128"/>
          <p:cNvGraphicFramePr/>
          <p:nvPr/>
        </p:nvGraphicFramePr>
        <p:xfrm>
          <a:off x="1426716" y="1630486"/>
          <a:ext cx="10597654" cy="55188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{EEE7283C-3CF3-47DC-8721-378D4A62B228}</a:tableStyleId>
              </a:tblPr>
              <a:tblGrid>
                <a:gridCol w="2646238"/>
                <a:gridCol w="2646238"/>
                <a:gridCol w="2646238"/>
                <a:gridCol w="2646238"/>
              </a:tblGrid>
              <a:tr h="3932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255D0A"/>
                      </a:solidFill>
                      <a:miter lim="400000"/>
                    </a:lnL>
                    <a:lnT w="12700">
                      <a:solidFill>
                        <a:srgbClr val="255D0A"/>
                      </a:solidFill>
                      <a:miter lim="400000"/>
                    </a:lnT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Native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255D0A"/>
                      </a:solidFill>
                      <a:miter lim="400000"/>
                    </a:lnT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Hybrid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255D0A"/>
                      </a:solidFill>
                      <a:miter lim="400000"/>
                    </a:lnT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Web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255D0A"/>
                      </a:solidFill>
                      <a:miter lim="400000"/>
                    </a:lnR>
                    <a:lnT w="12700">
                      <a:solidFill>
                        <a:srgbClr val="255D0A"/>
                      </a:solidFill>
                      <a:miter lim="400000"/>
                    </a:lnT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</a:tr>
              <a:tr h="393294">
                <a:tc gridSpan="4">
                  <a:txBody>
                    <a:bodyPr/>
                    <a:lstStyle/>
                    <a:p>
                      <a:pPr defTabSz="914400"/>
                      <a:r>
                        <a:rPr sz="1600"/>
                        <a:t>开发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255D0A"/>
                      </a:solidFill>
                      <a:miter lim="400000"/>
                    </a:lnL>
                    <a:lnR w="12700">
                      <a:solidFill>
                        <a:srgbClr val="255D0A"/>
                      </a:solidFill>
                      <a:miter lim="400000"/>
                    </a:lnR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93294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语言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255D0A"/>
                      </a:solidFill>
                      <a:miter lim="400000"/>
                    </a:lnL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OC/Swift/Java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Javascript/HTML/CSS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Javascript/HTML/CSS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255D0A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</a:tr>
              <a:tr h="393294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开发效率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255D0A"/>
                      </a:solidFill>
                      <a:miter lim="400000"/>
                    </a:lnL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低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较高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高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255D0A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</a:tr>
              <a:tr h="393294">
                <a:tc gridSpan="4">
                  <a:txBody>
                    <a:bodyPr/>
                    <a:lstStyle/>
                    <a:p>
                      <a:pPr defTabSz="914400"/>
                      <a:r>
                        <a:rPr sz="1600"/>
                        <a:t>App特性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255D0A"/>
                      </a:solidFill>
                      <a:miter lim="400000"/>
                    </a:lnL>
                    <a:lnR w="12700">
                      <a:solidFill>
                        <a:srgbClr val="255D0A"/>
                      </a:solidFill>
                      <a:miter lim="400000"/>
                    </a:lnR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93294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图像渲染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255D0A"/>
                      </a:solidFill>
                      <a:miter lim="400000"/>
                    </a:lnL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Native API渲染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WebView DOM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WebView DOM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255D0A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</a:tr>
              <a:tr h="393294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性能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255D0A"/>
                      </a:solidFill>
                      <a:miter lim="400000"/>
                    </a:lnL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快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一般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慢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255D0A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</a:tr>
              <a:tr h="393294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发布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255D0A"/>
                      </a:solidFill>
                      <a:miter lim="400000"/>
                    </a:lnL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Store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Server/Store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Server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255D0A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</a:tr>
              <a:tr h="393294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动态性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255D0A"/>
                      </a:solidFill>
                      <a:miter lim="400000"/>
                    </a:lnL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低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高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高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255D0A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</a:tr>
              <a:tr h="393294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Size占用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255D0A"/>
                      </a:solidFill>
                      <a:miter lim="400000"/>
                    </a:lnL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高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低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无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255D0A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</a:tr>
              <a:tr h="393294">
                <a:tc gridSpan="4">
                  <a:txBody>
                    <a:bodyPr/>
                    <a:lstStyle/>
                    <a:p>
                      <a:pPr defTabSz="914400"/>
                      <a:r>
                        <a:rPr sz="1600"/>
                        <a:t>本机设备访问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255D0A"/>
                      </a:solidFill>
                      <a:miter lim="400000"/>
                    </a:lnL>
                    <a:lnR w="12700">
                      <a:solidFill>
                        <a:srgbClr val="255D0A"/>
                      </a:solidFill>
                      <a:miter lim="400000"/>
                    </a:lnR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93294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相机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255D0A"/>
                      </a:solidFill>
                      <a:miter lim="400000"/>
                    </a:lnL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支持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支持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不支持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255D0A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</a:tr>
              <a:tr h="393294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日历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255D0A"/>
                      </a:solidFill>
                      <a:miter lim="400000"/>
                    </a:lnL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支持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支持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不支持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255D0A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</a:tr>
              <a:tr h="393294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定位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255D0A"/>
                      </a:solidFill>
                      <a:miter lim="400000"/>
                    </a:lnL>
                    <a:lnB w="12700">
                      <a:solidFill>
                        <a:srgbClr val="255D0A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支持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255D0A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支持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255D0A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支持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255D0A"/>
                      </a:solidFill>
                      <a:miter lim="400000"/>
                    </a:lnR>
                    <a:lnB w="12700">
                      <a:solidFill>
                        <a:srgbClr val="255D0A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</a:tbl>
          </a:graphicData>
        </a:graphic>
      </p:graphicFrame>
      <p:sp>
        <p:nvSpPr>
          <p:cNvPr id="129" name="Shape 129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Hybrid vs Native</a:t>
            </a:r>
          </a:p>
        </p:txBody>
      </p:sp>
      <p:sp>
        <p:nvSpPr>
          <p:cNvPr id="130" name="Shape 130"/>
          <p:cNvSpPr/>
          <p:nvPr/>
        </p:nvSpPr>
        <p:spPr>
          <a:xfrm>
            <a:off x="1346758" y="7271010"/>
            <a:ext cx="5078884" cy="1645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35000" indent="-635000">
              <a:buSzPct val="100000"/>
              <a:buAutoNum type="arabicPeriod" startAt="1"/>
              <a:defRPr sz="2600"/>
            </a:pPr>
            <a:r>
              <a:t>交互性强的页面使用Native；</a:t>
            </a:r>
          </a:p>
          <a:p>
            <a:pPr marL="635000" indent="-635000" algn="l">
              <a:buSzPct val="100000"/>
              <a:buAutoNum type="arabicPeriod" startAt="1"/>
              <a:defRPr sz="2600"/>
            </a:pPr>
            <a:r>
              <a:t>核心业务流程使用Native；</a:t>
            </a:r>
          </a:p>
          <a:p>
            <a:pPr marL="635000" indent="-635000" algn="l">
              <a:buSzPct val="100000"/>
              <a:buAutoNum type="arabicPeriod" startAt="1"/>
              <a:defRPr sz="2600"/>
            </a:pPr>
            <a:r>
              <a:t>硬件交互频繁的</a:t>
            </a:r>
          </a:p>
          <a:p>
            <a:pPr marL="635000" indent="-635000" algn="l">
              <a:buSzPct val="100000"/>
              <a:buAutoNum type="arabicPeriod" startAt="1"/>
              <a:defRPr sz="2600"/>
            </a:pPr>
            <a:r>
              <a:t>其他都可以使用Hybrid开发；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容器—其他工作</a:t>
            </a:r>
          </a:p>
        </p:txBody>
      </p:sp>
      <p:pic>
        <p:nvPicPr>
          <p:cNvPr id="343" name="屏幕快照 2016-07-16 下午12.08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07510" y="1120030"/>
            <a:ext cx="4775201" cy="8470901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Shape 344"/>
          <p:cNvSpPr/>
          <p:nvPr/>
        </p:nvSpPr>
        <p:spPr>
          <a:xfrm>
            <a:off x="269227" y="1128777"/>
            <a:ext cx="7255887" cy="5692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600"/>
            </a:pPr>
            <a:r>
              <a:t>1. 容器还需处理加载过程中的loading，以及loading完成之后的UI界面调整</a:t>
            </a:r>
          </a:p>
          <a:p>
            <a:pPr algn="l">
              <a:defRPr sz="2600"/>
            </a:pPr>
          </a:p>
          <a:p>
            <a:pPr algn="l">
              <a:defRPr sz="2600"/>
            </a:pPr>
            <a:r>
              <a:t>2. 内存警告处理，unload不现实的WebView，显示的时候再reload</a:t>
            </a:r>
          </a:p>
          <a:p>
            <a:pPr algn="l">
              <a:defRPr sz="2600"/>
            </a:pPr>
          </a:p>
          <a:p>
            <a:pPr algn="l">
              <a:defRPr sz="2600"/>
            </a:pPr>
            <a:r>
              <a:t>3. 页面性能监控埋点</a:t>
            </a:r>
          </a:p>
          <a:p>
            <a:pPr algn="l">
              <a:defRPr sz="2600"/>
            </a:pPr>
          </a:p>
          <a:p>
            <a:pPr algn="l">
              <a:defRPr sz="2600"/>
            </a:pPr>
            <a:r>
              <a:t>4. 页面脚本注入与劫持防御</a:t>
            </a:r>
          </a:p>
          <a:p>
            <a:pPr algn="l">
              <a:defRPr sz="2600"/>
            </a:pPr>
          </a:p>
          <a:p>
            <a:pPr algn="l">
              <a:defRPr sz="2600"/>
            </a:pPr>
            <a:r>
              <a:t>5. API调用方的安全性检测</a:t>
            </a:r>
          </a:p>
          <a:p>
            <a:pPr algn="l">
              <a:defRPr sz="2600"/>
            </a:pPr>
          </a:p>
          <a:p>
            <a:pPr algn="l">
              <a:defRPr sz="2600"/>
            </a:pPr>
            <a:r>
              <a:t>6. 页面缓存管理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容器—iOS调试</a:t>
            </a:r>
          </a:p>
        </p:txBody>
      </p:sp>
      <p:pic>
        <p:nvPicPr>
          <p:cNvPr id="347" name="28089FA4-9FB3-4945-97D7-738E816050A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6471" y="1173748"/>
            <a:ext cx="10778113" cy="7050504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Shape 348"/>
          <p:cNvSpPr/>
          <p:nvPr/>
        </p:nvSpPr>
        <p:spPr>
          <a:xfrm>
            <a:off x="1104734" y="8274304"/>
            <a:ext cx="9855532" cy="1459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2600"/>
            </a:pPr>
            <a:r>
              <a:t>1.XCode运行测试App；</a:t>
            </a:r>
          </a:p>
          <a:p>
            <a:pPr algn="l">
              <a:lnSpc>
                <a:spcPct val="120000"/>
              </a:lnSpc>
              <a:defRPr sz="2600"/>
            </a:pPr>
            <a:r>
              <a:t>2.Safari设置里面开启开发选项；</a:t>
            </a:r>
          </a:p>
          <a:p>
            <a:pPr algn="l">
              <a:lnSpc>
                <a:spcPct val="120000"/>
              </a:lnSpc>
              <a:defRPr sz="2600"/>
            </a:pPr>
            <a:r>
              <a:t>3.Safari-&gt;开发-&gt;当前Debug的设备-&gt;选择debug的WebView页面；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容器—Android调试</a:t>
            </a:r>
          </a:p>
        </p:txBody>
      </p:sp>
      <p:sp>
        <p:nvSpPr>
          <p:cNvPr id="351" name="Shape 351"/>
          <p:cNvSpPr/>
          <p:nvPr/>
        </p:nvSpPr>
        <p:spPr>
          <a:xfrm>
            <a:off x="1104734" y="8274301"/>
            <a:ext cx="10900483" cy="1459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2600"/>
            </a:pPr>
            <a:r>
              <a:t>1.Chrome浏览器输入Chrome://inspect，需科学上网；</a:t>
            </a:r>
          </a:p>
          <a:p>
            <a:pPr algn="l">
              <a:lnSpc>
                <a:spcPct val="120000"/>
              </a:lnSpc>
              <a:defRPr sz="2600"/>
            </a:pPr>
            <a:r>
              <a:t>2.USB连接打开开发模式的Android 4.4及以上设备；</a:t>
            </a:r>
          </a:p>
          <a:p>
            <a:pPr algn="l">
              <a:lnSpc>
                <a:spcPct val="120000"/>
              </a:lnSpc>
              <a:defRPr sz="2600"/>
            </a:pPr>
            <a:r>
              <a:t>3.开发环境，设置setWebContentsDebuggingEnabled(</a:t>
            </a:r>
            <a:r>
              <a:rPr b="1">
                <a:solidFill>
                  <a:srgbClr val="011993"/>
                </a:solidFill>
                <a:latin typeface="Helvetica"/>
                <a:ea typeface="Helvetica"/>
                <a:cs typeface="Helvetica"/>
                <a:sym typeface="Helvetica"/>
              </a:rPr>
              <a:t>true</a:t>
            </a:r>
            <a:r>
              <a:t>);</a:t>
            </a:r>
          </a:p>
        </p:txBody>
      </p:sp>
      <p:pic>
        <p:nvPicPr>
          <p:cNvPr id="352" name="C62CFDFE-0AF2-4581-B91E-9B8DF5E8053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1239490"/>
            <a:ext cx="11480800" cy="6870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打包发布管理</a:t>
            </a:r>
          </a:p>
        </p:txBody>
      </p:sp>
      <p:sp>
        <p:nvSpPr>
          <p:cNvPr id="355" name="Shape 355"/>
          <p:cNvSpPr/>
          <p:nvPr/>
        </p:nvSpPr>
        <p:spPr>
          <a:xfrm>
            <a:off x="1145527" y="1669288"/>
            <a:ext cx="7255887" cy="3290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600"/>
            </a:pPr>
            <a:r>
              <a:t>1. 打包</a:t>
            </a:r>
          </a:p>
          <a:p>
            <a:pPr algn="l">
              <a:defRPr sz="2600"/>
            </a:pPr>
          </a:p>
          <a:p>
            <a:pPr algn="l">
              <a:defRPr sz="2600"/>
            </a:pPr>
            <a:r>
              <a:t>2. 解压安装</a:t>
            </a:r>
          </a:p>
          <a:p>
            <a:pPr algn="l">
              <a:defRPr sz="2600"/>
            </a:pPr>
          </a:p>
          <a:p>
            <a:pPr algn="l">
              <a:defRPr sz="2600"/>
            </a:pPr>
            <a:r>
              <a:t>3. 增量更新</a:t>
            </a:r>
          </a:p>
          <a:p>
            <a:pPr algn="l">
              <a:defRPr sz="2600"/>
            </a:pPr>
          </a:p>
          <a:p>
            <a:pPr algn="l">
              <a:defRPr sz="2600"/>
            </a:pPr>
            <a:r>
              <a:t>4. 增量发布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打包发布管理—直连vs本地</a:t>
            </a:r>
          </a:p>
        </p:txBody>
      </p:sp>
      <p:graphicFrame>
        <p:nvGraphicFramePr>
          <p:cNvPr id="358" name="Table 358"/>
          <p:cNvGraphicFramePr/>
          <p:nvPr/>
        </p:nvGraphicFramePr>
        <p:xfrm>
          <a:off x="1140941" y="1868555"/>
          <a:ext cx="11142018" cy="285268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2457785"/>
                <a:gridCol w="4383569"/>
                <a:gridCol w="4287963"/>
              </a:tblGrid>
              <a:tr h="473331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本地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HTTP直连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73331"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加载时间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快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慢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473331"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加载成功率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98%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91%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473331"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劫持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只有DNS劫持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2-3%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473331"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更新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依靠增量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实时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473331"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Size占用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小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无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59" name="Shape 359"/>
          <p:cNvSpPr/>
          <p:nvPr/>
        </p:nvSpPr>
        <p:spPr>
          <a:xfrm>
            <a:off x="1098169" y="5252466"/>
            <a:ext cx="6663818" cy="2296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2600"/>
            </a:pPr>
            <a:r>
              <a:t>1.营销活动类业务，使用HTTP直连；</a:t>
            </a:r>
          </a:p>
          <a:p>
            <a:pPr algn="l">
              <a:lnSpc>
                <a:spcPct val="150000"/>
              </a:lnSpc>
              <a:defRPr sz="2600"/>
            </a:pPr>
            <a:r>
              <a:t>2. 用户量使用量少的业务，使用HTTP直连；</a:t>
            </a:r>
          </a:p>
          <a:p>
            <a:pPr algn="l">
              <a:lnSpc>
                <a:spcPct val="150000"/>
              </a:lnSpc>
              <a:defRPr sz="2600"/>
            </a:pPr>
            <a:r>
              <a:t>3. 变更频繁的，使用HTTP直连；</a:t>
            </a:r>
          </a:p>
          <a:p>
            <a:pPr algn="l">
              <a:lnSpc>
                <a:spcPct val="150000"/>
              </a:lnSpc>
              <a:defRPr sz="2600"/>
            </a:pPr>
            <a:r>
              <a:t>4.其它业务驱动的产品，使用本地打包；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打包发布管理—安装包</a:t>
            </a:r>
          </a:p>
        </p:txBody>
      </p:sp>
      <p:pic>
        <p:nvPicPr>
          <p:cNvPr id="362" name="屏幕快照 2016-07-16 下午7.09.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5020" y="1312316"/>
            <a:ext cx="9677401" cy="5537201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Shape 363"/>
          <p:cNvSpPr/>
          <p:nvPr/>
        </p:nvSpPr>
        <p:spPr>
          <a:xfrm>
            <a:off x="1465961" y="7080250"/>
            <a:ext cx="10416896" cy="265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打包到App包内，加载速度开，基本无劫持；</a:t>
            </a:r>
          </a:p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使用7z压缩业务文件，比zip压缩比高20-30%左右；</a:t>
            </a:r>
          </a:p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单个业务压缩，而不是一整个压缩包，整个压缩包太大，解压慢；</a:t>
            </a:r>
          </a:p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方便按需解压，不使用的业务不解压；</a:t>
            </a:r>
          </a:p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方便按照单个业务发布增量包；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打包发布管理—安装包解压</a:t>
            </a:r>
          </a:p>
        </p:txBody>
      </p:sp>
      <p:sp>
        <p:nvSpPr>
          <p:cNvPr id="366" name="Shape 366"/>
          <p:cNvSpPr/>
          <p:nvPr/>
        </p:nvSpPr>
        <p:spPr>
          <a:xfrm>
            <a:off x="691261" y="1509459"/>
            <a:ext cx="7802482" cy="6226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全部在主线程中完成，非主操作无法避免同步问题；</a:t>
            </a:r>
          </a:p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Android 7z/zip解压效率奇高；</a:t>
            </a:r>
          </a:p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7z包在1MB以内，用户基本无感知；</a:t>
            </a:r>
          </a:p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7z包太大&lt;文件数量太多&gt;，业务要考虑拆分；</a:t>
            </a:r>
          </a:p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清空缓存iOS在webview加载完成之后，立即reload，用户无感知；</a:t>
            </a:r>
          </a:p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清空缓存android使用webview.clearCache()；</a:t>
            </a:r>
          </a:p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每个版本webapp的工作目录建议不相同，避免脏数据；</a:t>
            </a:r>
          </a:p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webapp解压操作记录，也按照版本区分；</a:t>
            </a:r>
          </a:p>
        </p:txBody>
      </p:sp>
      <p:pic>
        <p:nvPicPr>
          <p:cNvPr id="367" name="屏幕快照 2016-07-17 下午12.21.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0856" y="1020653"/>
            <a:ext cx="4765525" cy="87311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打包发布管理—增量包流程</a:t>
            </a:r>
          </a:p>
        </p:txBody>
      </p:sp>
      <p:pic>
        <p:nvPicPr>
          <p:cNvPr id="370" name="屏幕快照 2016-07-17 下午12.22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2772" y="1314450"/>
            <a:ext cx="3924301" cy="7124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1" name="屏幕快照 2016-07-17 下午12.22.2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85744" y="1353244"/>
            <a:ext cx="3479801" cy="5054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打包发布管理—增量包依赖管理</a:t>
            </a:r>
          </a:p>
        </p:txBody>
      </p:sp>
      <p:sp>
        <p:nvSpPr>
          <p:cNvPr id="374" name="Shape 374"/>
          <p:cNvSpPr/>
          <p:nvPr/>
        </p:nvSpPr>
        <p:spPr>
          <a:xfrm>
            <a:off x="1591385" y="1625281"/>
            <a:ext cx="9117280" cy="3582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增量包以数字作为优先级，数字越小，优先级越大；</a:t>
            </a:r>
          </a:p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被所有业务依赖的公共框架包优先级为0；</a:t>
            </a:r>
          </a:p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业务增量包，默认相同优先级；</a:t>
            </a:r>
          </a:p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优先级相同，按照发布时间先后顺序下载；</a:t>
            </a:r>
          </a:p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简化依赖关系，不建议业务之间依赖；</a:t>
            </a:r>
          </a:p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业务包直接如果不可避免的有依赖，业务控制发布顺序；</a:t>
            </a:r>
          </a:p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增量包作为整体，按照顺序下载；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打包发布管理—增量包安全可控</a:t>
            </a:r>
          </a:p>
        </p:txBody>
      </p:sp>
      <p:sp>
        <p:nvSpPr>
          <p:cNvPr id="377" name="Shape 377"/>
          <p:cNvSpPr/>
          <p:nvPr/>
        </p:nvSpPr>
        <p:spPr>
          <a:xfrm>
            <a:off x="1656460" y="1526794"/>
            <a:ext cx="10533231" cy="3855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增量列表下发时候，会下发各个包的RSA签名；</a:t>
            </a:r>
          </a:p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增量包下载完成之后，使用RSA签名，比较包是否被篡改过；</a:t>
            </a:r>
          </a:p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增量包下载失败之后，delay 5s、10s、15s各重试一次，如果失败，则暂停下载；</a:t>
            </a:r>
          </a:p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已经下载过的URL记录下来，获取下载列表的时候，比对，如果下载过，不再下载；</a:t>
            </a:r>
          </a:p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增量下载，使用安装日志埋点；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1583332" y="3126060"/>
            <a:ext cx="9279336" cy="2032943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3" name="Shape 133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App整体架构中的Hybrid</a:t>
            </a:r>
          </a:p>
        </p:txBody>
      </p:sp>
      <p:sp>
        <p:nvSpPr>
          <p:cNvPr id="134" name="Shape 134"/>
          <p:cNvSpPr/>
          <p:nvPr/>
        </p:nvSpPr>
        <p:spPr>
          <a:xfrm>
            <a:off x="1557932" y="8485571"/>
            <a:ext cx="9330136" cy="711202"/>
          </a:xfrm>
          <a:prstGeom prst="rect">
            <a:avLst/>
          </a:prstGeom>
          <a:solidFill>
            <a:srgbClr val="000000">
              <a:alpha val="6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Android/iOS</a:t>
            </a:r>
          </a:p>
        </p:txBody>
      </p:sp>
      <p:sp>
        <p:nvSpPr>
          <p:cNvPr id="135" name="Shape 135"/>
          <p:cNvSpPr/>
          <p:nvPr/>
        </p:nvSpPr>
        <p:spPr>
          <a:xfrm>
            <a:off x="1811932" y="3342952"/>
            <a:ext cx="4099125" cy="1502570"/>
          </a:xfrm>
          <a:prstGeom prst="rect">
            <a:avLst/>
          </a:prstGeom>
          <a:solidFill>
            <a:schemeClr val="accent3">
              <a:hueOff val="-546623"/>
              <a:satOff val="7767"/>
              <a:lumOff val="-1451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1570632" y="1603970"/>
            <a:ext cx="3901481" cy="1074813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/>
            </a:lvl1pPr>
          </a:lstStyle>
          <a:p>
            <a:pPr/>
            <a:r>
              <a:t>H5(Javascript/CSS/HTML)</a:t>
            </a:r>
          </a:p>
        </p:txBody>
      </p:sp>
      <p:sp>
        <p:nvSpPr>
          <p:cNvPr id="137" name="Shape 137"/>
          <p:cNvSpPr/>
          <p:nvPr/>
        </p:nvSpPr>
        <p:spPr>
          <a:xfrm>
            <a:off x="6472832" y="1603970"/>
            <a:ext cx="4388248" cy="1074813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8" name="Shape 138"/>
          <p:cNvSpPr/>
          <p:nvPr/>
        </p:nvSpPr>
        <p:spPr>
          <a:xfrm>
            <a:off x="7300436" y="1938176"/>
            <a:ext cx="263144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Activity/ViewController</a:t>
            </a:r>
          </a:p>
        </p:txBody>
      </p:sp>
      <p:sp>
        <p:nvSpPr>
          <p:cNvPr id="139" name="Shape 139"/>
          <p:cNvSpPr/>
          <p:nvPr/>
        </p:nvSpPr>
        <p:spPr>
          <a:xfrm>
            <a:off x="11368000" y="8637971"/>
            <a:ext cx="54394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OS</a:t>
            </a:r>
          </a:p>
        </p:txBody>
      </p:sp>
      <p:sp>
        <p:nvSpPr>
          <p:cNvPr id="140" name="Shape 140"/>
          <p:cNvSpPr/>
          <p:nvPr/>
        </p:nvSpPr>
        <p:spPr>
          <a:xfrm>
            <a:off x="11306695" y="4005529"/>
            <a:ext cx="131301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Container</a:t>
            </a:r>
          </a:p>
        </p:txBody>
      </p:sp>
      <p:sp>
        <p:nvSpPr>
          <p:cNvPr id="141" name="Shape 141"/>
          <p:cNvSpPr/>
          <p:nvPr/>
        </p:nvSpPr>
        <p:spPr>
          <a:xfrm>
            <a:off x="11275814" y="2035770"/>
            <a:ext cx="137477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View</a:t>
            </a:r>
          </a:p>
        </p:txBody>
      </p:sp>
      <p:sp>
        <p:nvSpPr>
          <p:cNvPr id="142" name="Shape 142"/>
          <p:cNvSpPr/>
          <p:nvPr/>
        </p:nvSpPr>
        <p:spPr>
          <a:xfrm>
            <a:off x="2019300" y="3494831"/>
            <a:ext cx="1597621" cy="469901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/>
            </a:lvl1pPr>
          </a:lstStyle>
          <a:p>
            <a:pPr/>
            <a:r>
              <a:t>H5Container</a:t>
            </a:r>
          </a:p>
        </p:txBody>
      </p:sp>
      <p:sp>
        <p:nvSpPr>
          <p:cNvPr id="143" name="Shape 143"/>
          <p:cNvSpPr/>
          <p:nvPr/>
        </p:nvSpPr>
        <p:spPr>
          <a:xfrm>
            <a:off x="4178300" y="3494831"/>
            <a:ext cx="1497658" cy="469901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/>
            </a:lvl1pPr>
          </a:lstStyle>
          <a:p>
            <a:pPr/>
            <a:r>
              <a:t>JSBridge</a:t>
            </a:r>
          </a:p>
        </p:txBody>
      </p:sp>
      <p:sp>
        <p:nvSpPr>
          <p:cNvPr id="144" name="Shape 144"/>
          <p:cNvSpPr/>
          <p:nvPr/>
        </p:nvSpPr>
        <p:spPr>
          <a:xfrm>
            <a:off x="2019300" y="4260601"/>
            <a:ext cx="1597621" cy="469901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/>
            </a:lvl1pPr>
          </a:lstStyle>
          <a:p>
            <a:pPr/>
            <a:r>
              <a:t>H5Plugins</a:t>
            </a:r>
          </a:p>
        </p:txBody>
      </p:sp>
      <p:sp>
        <p:nvSpPr>
          <p:cNvPr id="145" name="Shape 145"/>
          <p:cNvSpPr/>
          <p:nvPr/>
        </p:nvSpPr>
        <p:spPr>
          <a:xfrm>
            <a:off x="4127549" y="4260601"/>
            <a:ext cx="1497659" cy="469901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/>
            </a:lvl1pPr>
          </a:lstStyle>
          <a:p>
            <a:pPr/>
            <a:r>
              <a:t>H5Manager</a:t>
            </a:r>
          </a:p>
        </p:txBody>
      </p:sp>
      <p:sp>
        <p:nvSpPr>
          <p:cNvPr id="146" name="Shape 146"/>
          <p:cNvSpPr/>
          <p:nvPr/>
        </p:nvSpPr>
        <p:spPr>
          <a:xfrm>
            <a:off x="6360852" y="3326010"/>
            <a:ext cx="4099124" cy="150257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7" name="Shape 147"/>
          <p:cNvSpPr/>
          <p:nvPr/>
        </p:nvSpPr>
        <p:spPr>
          <a:xfrm>
            <a:off x="6604000" y="3494831"/>
            <a:ext cx="1597621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/>
            </a:lvl1pPr>
          </a:lstStyle>
          <a:p>
            <a:pPr/>
            <a:r>
              <a:t>RootView</a:t>
            </a:r>
          </a:p>
        </p:txBody>
      </p:sp>
      <p:sp>
        <p:nvSpPr>
          <p:cNvPr id="148" name="Shape 148"/>
          <p:cNvSpPr/>
          <p:nvPr/>
        </p:nvSpPr>
        <p:spPr>
          <a:xfrm>
            <a:off x="6604000" y="4260601"/>
            <a:ext cx="1597621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/>
            </a:lvl1pPr>
          </a:lstStyle>
          <a:p>
            <a:pPr/>
            <a:r>
              <a:t>DataManager</a:t>
            </a:r>
          </a:p>
        </p:txBody>
      </p:sp>
      <p:sp>
        <p:nvSpPr>
          <p:cNvPr id="149" name="Shape 149"/>
          <p:cNvSpPr/>
          <p:nvPr/>
        </p:nvSpPr>
        <p:spPr>
          <a:xfrm>
            <a:off x="8509000" y="3494831"/>
            <a:ext cx="1758157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/>
            </a:lvl1pPr>
          </a:lstStyle>
          <a:p>
            <a:pPr/>
            <a:r>
              <a:t>ServiceManager</a:t>
            </a:r>
          </a:p>
        </p:txBody>
      </p:sp>
      <p:sp>
        <p:nvSpPr>
          <p:cNvPr id="150" name="Shape 150"/>
          <p:cNvSpPr/>
          <p:nvPr/>
        </p:nvSpPr>
        <p:spPr>
          <a:xfrm>
            <a:off x="8496300" y="4260601"/>
            <a:ext cx="1758157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/>
            </a:lvl1pPr>
          </a:lstStyle>
          <a:p>
            <a:pPr/>
            <a:r>
              <a:t>RouterManager</a:t>
            </a:r>
          </a:p>
        </p:txBody>
      </p:sp>
      <p:sp>
        <p:nvSpPr>
          <p:cNvPr id="151" name="Shape 151"/>
          <p:cNvSpPr/>
          <p:nvPr/>
        </p:nvSpPr>
        <p:spPr>
          <a:xfrm>
            <a:off x="1583332" y="6312321"/>
            <a:ext cx="9279336" cy="1647132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2" name="Shape 152"/>
          <p:cNvSpPr/>
          <p:nvPr/>
        </p:nvSpPr>
        <p:spPr>
          <a:xfrm>
            <a:off x="11329640" y="6995058"/>
            <a:ext cx="120536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Runtime</a:t>
            </a:r>
          </a:p>
        </p:txBody>
      </p:sp>
      <p:sp>
        <p:nvSpPr>
          <p:cNvPr id="153" name="Shape 153"/>
          <p:cNvSpPr/>
          <p:nvPr/>
        </p:nvSpPr>
        <p:spPr>
          <a:xfrm>
            <a:off x="1815281" y="6550558"/>
            <a:ext cx="1374776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/>
            </a:lvl1pPr>
          </a:lstStyle>
          <a:p>
            <a:pPr/>
            <a:r>
              <a:t>UIComponent</a:t>
            </a:r>
          </a:p>
        </p:txBody>
      </p:sp>
      <p:sp>
        <p:nvSpPr>
          <p:cNvPr id="154" name="Shape 154"/>
          <p:cNvSpPr/>
          <p:nvPr/>
        </p:nvSpPr>
        <p:spPr>
          <a:xfrm>
            <a:off x="3619500" y="6550558"/>
            <a:ext cx="1374776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/>
            </a:lvl1pPr>
          </a:lstStyle>
          <a:p>
            <a:pPr/>
            <a:r>
              <a:t>Cache</a:t>
            </a:r>
          </a:p>
        </p:txBody>
      </p:sp>
      <p:sp>
        <p:nvSpPr>
          <p:cNvPr id="155" name="Shape 155"/>
          <p:cNvSpPr/>
          <p:nvPr/>
        </p:nvSpPr>
        <p:spPr>
          <a:xfrm>
            <a:off x="1815281" y="7294463"/>
            <a:ext cx="1374776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/>
            </a:lvl1pPr>
          </a:lstStyle>
          <a:p>
            <a:pPr/>
            <a:r>
              <a:t>Network</a:t>
            </a:r>
          </a:p>
        </p:txBody>
      </p:sp>
      <p:sp>
        <p:nvSpPr>
          <p:cNvPr id="156" name="Shape 156"/>
          <p:cNvSpPr/>
          <p:nvPr/>
        </p:nvSpPr>
        <p:spPr>
          <a:xfrm>
            <a:off x="3619500" y="7294463"/>
            <a:ext cx="1374776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/>
            </a:lvl1pPr>
          </a:lstStyle>
          <a:p>
            <a:pPr/>
            <a:r>
              <a:t>File</a:t>
            </a:r>
          </a:p>
        </p:txBody>
      </p:sp>
      <p:sp>
        <p:nvSpPr>
          <p:cNvPr id="157" name="Shape 157"/>
          <p:cNvSpPr/>
          <p:nvPr/>
        </p:nvSpPr>
        <p:spPr>
          <a:xfrm>
            <a:off x="5421312" y="6550558"/>
            <a:ext cx="1374776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/>
            </a:lvl1pPr>
          </a:lstStyle>
          <a:p>
            <a:pPr/>
            <a:r>
              <a:t>DB/ORM</a:t>
            </a:r>
          </a:p>
        </p:txBody>
      </p:sp>
      <p:sp>
        <p:nvSpPr>
          <p:cNvPr id="158" name="Shape 158"/>
          <p:cNvSpPr/>
          <p:nvPr/>
        </p:nvSpPr>
        <p:spPr>
          <a:xfrm>
            <a:off x="5421312" y="7294463"/>
            <a:ext cx="1374776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/>
            </a:lvl1pPr>
          </a:lstStyle>
          <a:p>
            <a:pPr/>
            <a:r>
              <a:t>Log</a:t>
            </a:r>
          </a:p>
        </p:txBody>
      </p:sp>
      <p:sp>
        <p:nvSpPr>
          <p:cNvPr id="159" name="Shape 159"/>
          <p:cNvSpPr/>
          <p:nvPr/>
        </p:nvSpPr>
        <p:spPr>
          <a:xfrm>
            <a:off x="7223124" y="6550558"/>
            <a:ext cx="1374776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/>
            </a:lvl1pPr>
          </a:lstStyle>
          <a:p>
            <a:pPr/>
            <a:r>
              <a:t>Locate</a:t>
            </a:r>
          </a:p>
        </p:txBody>
      </p:sp>
      <p:sp>
        <p:nvSpPr>
          <p:cNvPr id="160" name="Shape 160"/>
          <p:cNvSpPr/>
          <p:nvPr/>
        </p:nvSpPr>
        <p:spPr>
          <a:xfrm>
            <a:off x="7223124" y="7294463"/>
            <a:ext cx="1374776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/>
            </a:lvl1pPr>
          </a:lstStyle>
          <a:p>
            <a:pPr/>
            <a:r>
              <a:t>Security</a:t>
            </a:r>
          </a:p>
        </p:txBody>
      </p:sp>
      <p:sp>
        <p:nvSpPr>
          <p:cNvPr id="161" name="Shape 161"/>
          <p:cNvSpPr/>
          <p:nvPr/>
        </p:nvSpPr>
        <p:spPr>
          <a:xfrm>
            <a:off x="9024936" y="6550558"/>
            <a:ext cx="1374776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/>
            </a:lvl1pPr>
          </a:lstStyle>
          <a:p>
            <a:pPr/>
            <a:r>
              <a:t>Utility</a:t>
            </a:r>
          </a:p>
        </p:txBody>
      </p:sp>
      <p:sp>
        <p:nvSpPr>
          <p:cNvPr id="162" name="Shape 162"/>
          <p:cNvSpPr/>
          <p:nvPr/>
        </p:nvSpPr>
        <p:spPr>
          <a:xfrm>
            <a:off x="9024936" y="7294463"/>
            <a:ext cx="1374776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/>
            </a:lvl1pPr>
          </a:lstStyle>
          <a:p>
            <a:pPr/>
            <a:r>
              <a:t>…….</a:t>
            </a:r>
          </a:p>
        </p:txBody>
      </p:sp>
      <p:sp>
        <p:nvSpPr>
          <p:cNvPr id="163" name="Shape 163"/>
          <p:cNvSpPr/>
          <p:nvPr/>
        </p:nvSpPr>
        <p:spPr>
          <a:xfrm>
            <a:off x="1583332" y="5364751"/>
            <a:ext cx="9279336" cy="666577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4" name="Shape 164"/>
          <p:cNvSpPr/>
          <p:nvPr/>
        </p:nvSpPr>
        <p:spPr>
          <a:xfrm>
            <a:off x="11272961" y="5582177"/>
            <a:ext cx="131871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Business</a:t>
            </a:r>
          </a:p>
        </p:txBody>
      </p:sp>
      <p:sp>
        <p:nvSpPr>
          <p:cNvPr id="165" name="Shape 165"/>
          <p:cNvSpPr/>
          <p:nvPr/>
        </p:nvSpPr>
        <p:spPr>
          <a:xfrm>
            <a:off x="1815281" y="5463089"/>
            <a:ext cx="1374776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/>
            </a:lvl1pPr>
          </a:lstStyle>
          <a:p>
            <a:pPr/>
            <a:r>
              <a:t>Account</a:t>
            </a:r>
          </a:p>
        </p:txBody>
      </p:sp>
      <p:sp>
        <p:nvSpPr>
          <p:cNvPr id="166" name="Shape 166"/>
          <p:cNvSpPr/>
          <p:nvPr/>
        </p:nvSpPr>
        <p:spPr>
          <a:xfrm>
            <a:off x="3619500" y="5463089"/>
            <a:ext cx="1374775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/>
            </a:lvl1pPr>
          </a:lstStyle>
          <a:p>
            <a:pPr/>
            <a:r>
              <a:t>Payment</a:t>
            </a:r>
          </a:p>
        </p:txBody>
      </p:sp>
      <p:sp>
        <p:nvSpPr>
          <p:cNvPr id="167" name="Shape 167"/>
          <p:cNvSpPr/>
          <p:nvPr/>
        </p:nvSpPr>
        <p:spPr>
          <a:xfrm>
            <a:off x="5421312" y="5454618"/>
            <a:ext cx="1374776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/>
            </a:lvl1pPr>
          </a:lstStyle>
          <a:p>
            <a:pPr/>
            <a:r>
              <a:t>DataManager</a:t>
            </a:r>
          </a:p>
        </p:txBody>
      </p:sp>
      <p:sp>
        <p:nvSpPr>
          <p:cNvPr id="168" name="Shape 168"/>
          <p:cNvSpPr/>
          <p:nvPr/>
        </p:nvSpPr>
        <p:spPr>
          <a:xfrm>
            <a:off x="7223124" y="5454618"/>
            <a:ext cx="1374776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/>
            </a:lvl1pPr>
          </a:lstStyle>
          <a:p>
            <a:pPr/>
            <a:r>
              <a:t>ConfigManage</a:t>
            </a:r>
          </a:p>
        </p:txBody>
      </p:sp>
      <p:sp>
        <p:nvSpPr>
          <p:cNvPr id="169" name="Shape 169"/>
          <p:cNvSpPr/>
          <p:nvPr/>
        </p:nvSpPr>
        <p:spPr>
          <a:xfrm>
            <a:off x="9024936" y="5454618"/>
            <a:ext cx="1374776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/>
            </a:lvl1pPr>
          </a:lstStyle>
          <a:p>
            <a:pPr/>
            <a:r>
              <a:t>……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打包发布管理—查分增量算法</a:t>
            </a:r>
          </a:p>
        </p:txBody>
      </p:sp>
      <p:sp>
        <p:nvSpPr>
          <p:cNvPr id="380" name="Shape 380"/>
          <p:cNvSpPr/>
          <p:nvPr/>
        </p:nvSpPr>
        <p:spPr>
          <a:xfrm>
            <a:off x="1233502" y="1463294"/>
            <a:ext cx="10537795" cy="1696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只下发变更文件的zip包，文件目录结构不变，app端只需要覆盖；</a:t>
            </a:r>
          </a:p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bsdiff整个zip包，生成patch，app端做bsmerge；</a:t>
            </a:r>
          </a:p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1&amp;2查分效率基本一致；</a:t>
            </a:r>
          </a:p>
        </p:txBody>
      </p:sp>
      <p:pic>
        <p:nvPicPr>
          <p:cNvPr id="381" name="屏幕快照 2016-07-16 下午7.58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7522" y="2885047"/>
            <a:ext cx="7614977" cy="6886115"/>
          </a:xfrm>
          <a:prstGeom prst="rect">
            <a:avLst/>
          </a:prstGeom>
          <a:ln w="12700">
            <a:miter lim="400000"/>
          </a:ln>
        </p:spPr>
      </p:pic>
      <p:sp>
        <p:nvSpPr>
          <p:cNvPr id="382" name="Shape 382"/>
          <p:cNvSpPr/>
          <p:nvPr/>
        </p:nvSpPr>
        <p:spPr>
          <a:xfrm>
            <a:off x="1119202" y="3577844"/>
            <a:ext cx="5163959" cy="4248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建议方案</a:t>
            </a:r>
          </a:p>
          <a:p>
            <a:pPr algn="l">
              <a:lnSpc>
                <a:spcPct val="150000"/>
              </a:lnSpc>
              <a:defRPr sz="26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对文件中每个item做bsdiff；</a:t>
            </a:r>
          </a:p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保存文件目录结构不变，存储diff文件；</a:t>
            </a:r>
          </a:p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客户端按照规则还原；</a:t>
            </a:r>
          </a:p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测试数据，比1或者2能提高60-70%；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1" grpId="3"/>
      <p:bldP build="whole" bldLvl="1" animBg="1" rev="0" advAuto="0" spid="380" grpId="1"/>
      <p:bldP build="whole" bldLvl="1" animBg="1" rev="0" advAuto="0" spid="382" grpId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打包发布管理—发布平台</a:t>
            </a:r>
          </a:p>
        </p:txBody>
      </p:sp>
      <p:sp>
        <p:nvSpPr>
          <p:cNvPr id="385" name="Shape 385"/>
          <p:cNvSpPr/>
          <p:nvPr/>
        </p:nvSpPr>
        <p:spPr>
          <a:xfrm>
            <a:off x="1233502" y="1690877"/>
            <a:ext cx="10537795" cy="2053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发布平台支持；</a:t>
            </a:r>
          </a:p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灰度发布，能发布给特定渠道用户；</a:t>
            </a:r>
          </a:p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发布到指定App版本；</a:t>
            </a:r>
          </a:p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回滚功能；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5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经验教训</a:t>
            </a:r>
          </a:p>
        </p:txBody>
      </p:sp>
      <p:sp>
        <p:nvSpPr>
          <p:cNvPr id="388" name="Shape 388"/>
          <p:cNvSpPr/>
          <p:nvPr/>
        </p:nvSpPr>
        <p:spPr>
          <a:xfrm>
            <a:off x="928702" y="1381125"/>
            <a:ext cx="10537795" cy="2114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本地增量包更新安装之后，缓存问题</a:t>
            </a:r>
          </a:p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HTTP直连活动页面，缓存问题</a:t>
            </a:r>
          </a:p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增量包解压和页面加载的并发问题</a:t>
            </a:r>
          </a:p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工具集cli,npm管理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8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性能优化</a:t>
            </a:r>
          </a:p>
        </p:txBody>
      </p:sp>
      <p:sp>
        <p:nvSpPr>
          <p:cNvPr id="391" name="Shape 391"/>
          <p:cNvSpPr/>
          <p:nvPr/>
        </p:nvSpPr>
        <p:spPr>
          <a:xfrm>
            <a:off x="928702" y="1590294"/>
            <a:ext cx="10537795" cy="1696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开发隐藏的fake页面，预加载公共部分js/css</a:t>
            </a:r>
          </a:p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直连页面公共部分Javascript 直接redirect到local</a:t>
            </a:r>
          </a:p>
          <a:p>
            <a:pPr marL="635000" indent="-635000" algn="l">
              <a:lnSpc>
                <a:spcPct val="150000"/>
              </a:lnSpc>
              <a:buSzPct val="100000"/>
              <a:buAutoNum type="arabicPeriod" startAt="1"/>
              <a:defRPr sz="2600"/>
            </a:pPr>
            <a:r>
              <a:t>HTTP网络请求代理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1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type="title"/>
          </p:nvPr>
        </p:nvSpPr>
        <p:spPr>
          <a:xfrm>
            <a:off x="136723" y="46557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QA?</a:t>
            </a:r>
          </a:p>
        </p:txBody>
      </p:sp>
      <p:sp>
        <p:nvSpPr>
          <p:cNvPr id="394" name="Shape 394"/>
          <p:cNvSpPr/>
          <p:nvPr/>
        </p:nvSpPr>
        <p:spPr>
          <a:xfrm>
            <a:off x="136723" y="2992053"/>
            <a:ext cx="13086954" cy="1317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5000"/>
            </a:lvl1pPr>
          </a:lstStyle>
          <a:p>
            <a:pPr/>
            <a:r>
              <a:t>Thanks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body" sz="half" idx="1"/>
          </p:nvPr>
        </p:nvSpPr>
        <p:spPr>
          <a:xfrm>
            <a:off x="952500" y="2099071"/>
            <a:ext cx="11099800" cy="4066779"/>
          </a:xfrm>
          <a:prstGeom prst="rect">
            <a:avLst/>
          </a:prstGeom>
        </p:spPr>
        <p:txBody>
          <a:bodyPr/>
          <a:lstStyle/>
          <a:p>
            <a:pPr marL="368934" indent="-368934" defTabSz="484886">
              <a:spcBef>
                <a:spcPts val="3400"/>
              </a:spcBef>
              <a:defRPr sz="2988"/>
            </a:pPr>
            <a:r>
              <a:t>原理</a:t>
            </a:r>
          </a:p>
          <a:p>
            <a:pPr marL="368934" indent="-368934" defTabSz="484886">
              <a:spcBef>
                <a:spcPts val="3400"/>
              </a:spcBef>
              <a:defRPr sz="2988"/>
            </a:pPr>
            <a:r>
              <a:t>Native Plugin设计</a:t>
            </a:r>
          </a:p>
          <a:p>
            <a:pPr marL="368934" indent="-368934" defTabSz="484886">
              <a:spcBef>
                <a:spcPts val="3400"/>
              </a:spcBef>
              <a:defRPr sz="2988"/>
            </a:pPr>
            <a:r>
              <a:t>Javascript Bridge设计</a:t>
            </a:r>
          </a:p>
          <a:p>
            <a:pPr marL="368934" indent="-368934" defTabSz="484886">
              <a:spcBef>
                <a:spcPts val="3400"/>
              </a:spcBef>
              <a:defRPr sz="2988"/>
            </a:pPr>
            <a:r>
              <a:t>Hybrid容器</a:t>
            </a:r>
          </a:p>
          <a:p>
            <a:pPr marL="368934" indent="-368934" defTabSz="484886">
              <a:spcBef>
                <a:spcPts val="3400"/>
              </a:spcBef>
              <a:defRPr sz="2988"/>
            </a:pPr>
            <a:r>
              <a:t>打包发布</a:t>
            </a:r>
          </a:p>
        </p:txBody>
      </p:sp>
      <p:sp>
        <p:nvSpPr>
          <p:cNvPr id="172" name="Shape 172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怎样设计Hybrid框架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xfrm>
            <a:off x="-41077" y="-5147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iOS Native&amp;Javascript通讯原理</a:t>
            </a:r>
          </a:p>
        </p:txBody>
      </p:sp>
      <p:sp>
        <p:nvSpPr>
          <p:cNvPr id="175" name="Shape 175"/>
          <p:cNvSpPr/>
          <p:nvPr/>
        </p:nvSpPr>
        <p:spPr>
          <a:xfrm>
            <a:off x="361391" y="2343150"/>
            <a:ext cx="49414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Native调用Javascript</a:t>
            </a:r>
          </a:p>
        </p:txBody>
      </p:sp>
      <p:sp>
        <p:nvSpPr>
          <p:cNvPr id="176" name="Shape 176"/>
          <p:cNvSpPr/>
          <p:nvPr/>
        </p:nvSpPr>
        <p:spPr>
          <a:xfrm>
            <a:off x="336016" y="5035550"/>
            <a:ext cx="499216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JavaScript调用Native</a:t>
            </a:r>
          </a:p>
        </p:txBody>
      </p:sp>
      <p:pic>
        <p:nvPicPr>
          <p:cNvPr id="177" name="p_ios_native_call_j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900" y="3161952"/>
            <a:ext cx="12065000" cy="38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p_ios_native_url_jum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900" y="5918001"/>
            <a:ext cx="12065000" cy="800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Android Native&amp;Javascript通讯原理</a:t>
            </a:r>
          </a:p>
        </p:txBody>
      </p:sp>
      <p:sp>
        <p:nvSpPr>
          <p:cNvPr id="181" name="Shape 181"/>
          <p:cNvSpPr/>
          <p:nvPr/>
        </p:nvSpPr>
        <p:spPr>
          <a:xfrm>
            <a:off x="386791" y="2216150"/>
            <a:ext cx="49414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Native调用Javascript</a:t>
            </a:r>
          </a:p>
        </p:txBody>
      </p:sp>
      <p:sp>
        <p:nvSpPr>
          <p:cNvPr id="182" name="Shape 182"/>
          <p:cNvSpPr/>
          <p:nvPr/>
        </p:nvSpPr>
        <p:spPr>
          <a:xfrm>
            <a:off x="450316" y="5810250"/>
            <a:ext cx="499216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JavaScript调用Native</a:t>
            </a:r>
          </a:p>
        </p:txBody>
      </p:sp>
      <p:pic>
        <p:nvPicPr>
          <p:cNvPr id="183" name="p_android_native_call_j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900" y="3001863"/>
            <a:ext cx="12065000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p_android_native_url_jum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900" y="6743303"/>
            <a:ext cx="12065000" cy="1257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xfrm>
            <a:off x="-41077" y="7553"/>
            <a:ext cx="13086954" cy="13170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Android Javascript调用Patch&lt;1&gt;</a:t>
            </a:r>
          </a:p>
        </p:txBody>
      </p:sp>
      <p:pic>
        <p:nvPicPr>
          <p:cNvPr id="187" name="p_android_load_ur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900" y="2157412"/>
            <a:ext cx="12065000" cy="54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p_async_load_url_sop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2043" y="3824485"/>
            <a:ext cx="8572501" cy="5346701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hape 189"/>
          <p:cNvSpPr/>
          <p:nvPr/>
        </p:nvSpPr>
        <p:spPr>
          <a:xfrm>
            <a:off x="412750" y="1362991"/>
            <a:ext cx="4229101" cy="557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参考下面的测试代码</a:t>
            </a:r>
          </a:p>
        </p:txBody>
      </p:sp>
      <p:sp>
        <p:nvSpPr>
          <p:cNvPr id="190" name="Shape 190"/>
          <p:cNvSpPr/>
          <p:nvPr/>
        </p:nvSpPr>
        <p:spPr>
          <a:xfrm>
            <a:off x="437815" y="2940149"/>
            <a:ext cx="765877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怎么获取到Javascript执行的返回值？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