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846137"/>
            <a:ext cx="9144000" cy="112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Hybrid App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介绍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2116138"/>
            <a:ext cx="9144000" cy="73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C9EE">
                  <a:lumMod val="60000"/>
                  <a:lumOff val="40000"/>
                </a:srgbClr>
              </a:buClr>
              <a:buFont typeface="Webdings" panose="05030102010509060703" pitchFamily="18" charset="2"/>
              <a:buNone/>
              <a:defRPr sz="2400" kern="1200">
                <a:solidFill>
                  <a:srgbClr val="8BE1FF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软件业务部 李淮如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Hybrid App</a:t>
            </a:r>
            <a:r>
              <a:rPr lang="zh-CN" altLang="zh-CN">
                <a:sym typeface="+mn-ea"/>
              </a:rPr>
              <a:t>打包和部署</a:t>
            </a:r>
            <a:endParaRPr lang="zh-CN" altLang="en-US"/>
          </a:p>
        </p:txBody>
      </p:sp>
      <p:pic>
        <p:nvPicPr>
          <p:cNvPr id="362" name="屏幕快照 2016-07-16 下午7.09.15.png"/>
          <p:cNvPicPr>
            <a:picLocks noChangeAspect="1"/>
          </p:cNvPicPr>
          <p:nvPr/>
        </p:nvPicPr>
        <p:blipFill>
          <a:blip r:embed="rId1"/>
          <a:srcRect r="55906"/>
          <a:stretch>
            <a:fillRect/>
          </a:stretch>
        </p:blipFill>
        <p:spPr>
          <a:xfrm>
            <a:off x="7733030" y="873760"/>
            <a:ext cx="4267200" cy="55372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54635" y="1645920"/>
            <a:ext cx="7173595" cy="3566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将业务代码打成压缩包，再随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一起打包、安装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对压缩包进行加密处理，增强安全性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单个业务压缩，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而非整体压缩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否则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压缩包大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解压慢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使用7z压缩业务文件，比zip压缩比高20-30%左右</a:t>
            </a:r>
            <a:endParaRPr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方便按需解压，不使用的业务不解压</a:t>
            </a:r>
            <a:endParaRPr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35000" indent="-635000" algn="l">
              <a:lnSpc>
                <a:spcPct val="190000"/>
              </a:lnSpc>
              <a:buSzPct val="100000"/>
              <a:buFont typeface="Wingdings" panose="05000000000000000000" charset="0"/>
              <a:buChar char="p"/>
              <a:defRPr sz="2600"/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方便按照单个业务发布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更新包， 更新（增加和覆盖）页面、资源</a:t>
            </a:r>
            <a:endParaRPr 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140" y="1933575"/>
            <a:ext cx="10768330" cy="2613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安装后，将页面和资源解压缩到系统某个目录中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有更新时，客户端先下载更新包，然后解压缩，增加或者覆盖，完成更新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23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此方法可以实现业务功能的快速更新，对于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IOS App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更新尤其重要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更新包， 更新（增加和覆盖）页面、资源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0990" y="1270635"/>
            <a:ext cx="3087370" cy="5438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5" y="1270635"/>
            <a:ext cx="3056255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对压缩包进行加密处理，增强安全性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665" y="1887855"/>
            <a:ext cx="7837170" cy="3659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1887855"/>
            <a:ext cx="353949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发布更新包可能会遇到的问题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4920" y="1661160"/>
            <a:ext cx="5802630" cy="3288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更新包的版本管理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按照业务打包压缩，业务包之间依赖关系的管理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更新包下载失败处理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更新包解压覆盖时的错误处理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21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更新包签名，防止被篡改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</a:t>
            </a:r>
            <a:r>
              <a:rPr lang="en-US" altLang="zh-CN"/>
              <a:t>“</a:t>
            </a:r>
            <a:r>
              <a:rPr lang="zh-CN" altLang="en-US"/>
              <a:t>篡改</a:t>
            </a:r>
            <a:r>
              <a:rPr lang="en-US" altLang="zh-CN"/>
              <a:t>”</a:t>
            </a:r>
            <a:r>
              <a:rPr lang="zh-CN" altLang="en-US"/>
              <a:t>本地的</a:t>
            </a:r>
            <a:r>
              <a:rPr lang="en-US" altLang="zh-CN"/>
              <a:t>HTML5</a:t>
            </a:r>
            <a:r>
              <a:rPr lang="zh-CN" altLang="en-US"/>
              <a:t>代码，解决紧急的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200" name=" 200"/>
          <p:cNvSpPr/>
          <p:nvPr/>
        </p:nvSpPr>
        <p:spPr>
          <a:xfrm>
            <a:off x="838200" y="2301240"/>
            <a:ext cx="2774315" cy="265239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32865" y="2812415"/>
            <a:ext cx="77597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html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8550" y="281241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css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500" y="3742055"/>
            <a:ext cx="77470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js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8550" y="374205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res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273675" y="1375410"/>
            <a:ext cx="2437765" cy="158178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47385" y="1953895"/>
            <a:ext cx="1217295" cy="4254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update.js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5" name=" 135"/>
          <p:cNvSpPr/>
          <p:nvPr/>
        </p:nvSpPr>
        <p:spPr>
          <a:xfrm rot="20760000">
            <a:off x="3068955" y="2174240"/>
            <a:ext cx="2279015" cy="66421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23765" y="2812415"/>
            <a:ext cx="68961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zh-CN" sz="2000"/>
              <a:t>页面和资源还是随</a:t>
            </a:r>
            <a:r>
              <a:rPr lang="en-US" altLang="zh-CN" sz="2000"/>
              <a:t>App</a:t>
            </a:r>
            <a:r>
              <a:rPr lang="zh-CN" altLang="en-US" sz="2000"/>
              <a:t>安装到手机上</a:t>
            </a:r>
            <a:endParaRPr lang="zh-CN" altLang="en-US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/>
              <a:t>代码中引入一个服务器上的</a:t>
            </a:r>
            <a:r>
              <a:rPr lang="en-US" altLang="zh-CN" sz="2000"/>
              <a:t>JS</a:t>
            </a:r>
            <a:r>
              <a:rPr lang="zh-CN" altLang="en-US" sz="2000"/>
              <a:t>文件</a:t>
            </a:r>
            <a:endParaRPr lang="zh-CN" altLang="en-US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/>
              <a:t>初始时，</a:t>
            </a:r>
            <a:r>
              <a:rPr lang="en-US" altLang="zh-CN" sz="2000"/>
              <a:t>update.js</a:t>
            </a:r>
            <a:r>
              <a:rPr lang="zh-CN" altLang="zh-CN" sz="2000"/>
              <a:t>可能时空的</a:t>
            </a:r>
            <a:endParaRPr lang="zh-CN" altLang="zh-CN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zh-CN" sz="2000"/>
              <a:t>如果发现紧急的</a:t>
            </a:r>
            <a:r>
              <a:rPr lang="en-US" altLang="zh-CN" sz="2000"/>
              <a:t>Bug</a:t>
            </a:r>
            <a:r>
              <a:rPr lang="zh-CN" altLang="en-US" sz="2000"/>
              <a:t>，可以将修复代码写在</a:t>
            </a:r>
            <a:r>
              <a:rPr lang="en-US" altLang="zh-CN" sz="2000"/>
              <a:t>update.js</a:t>
            </a:r>
            <a:r>
              <a:rPr lang="zh-CN" altLang="en-US" sz="2000"/>
              <a:t>中，这样应用启动后就可以立即执行修复代码</a:t>
            </a:r>
            <a:endParaRPr lang="zh-CN" altLang="en-US" sz="2000"/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p"/>
            </a:pPr>
            <a:r>
              <a:rPr lang="zh-CN" altLang="en-US" sz="2000"/>
              <a:t>但这种修复代码不是万能的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篡改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本地的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代码，解决紧急的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400175"/>
            <a:ext cx="9658985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篡改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本地的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代码，解决紧急的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128395" y="1517015"/>
          <a:ext cx="1009269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035"/>
                <a:gridCol w="5113655"/>
              </a:tblGrid>
              <a:tr h="1117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方式一：同步加载执行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方式二：异步加载执行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18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容易成为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App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启动时瓶颈，网络不通时，会发生启动报错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不会报错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116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几乎可以在任何位置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篡改代码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必须等到加载完成后，才能发挥作用。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1118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适用于网络情况好、服务器稳定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适用于用户对于离线使用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App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有强烈的需求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篡改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本地的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代码，解决紧急的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125855"/>
            <a:ext cx="10417810" cy="561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1842135"/>
            <a:ext cx="5673725" cy="39725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0560" y="1859280"/>
            <a:ext cx="5364480" cy="4419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200" y="2956560"/>
            <a:ext cx="5364480" cy="1127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 160"/>
          <p:cNvSpPr/>
          <p:nvPr/>
        </p:nvSpPr>
        <p:spPr>
          <a:xfrm rot="7980000">
            <a:off x="3825240" y="2436495"/>
            <a:ext cx="365760" cy="35052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1000" y="247459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执行时间相隔太近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0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灰度发布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65120" y="640715"/>
            <a:ext cx="35356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让一部分人先用起来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1965960"/>
            <a:ext cx="3516630" cy="2578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/>
              <a:t>选取用户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/>
              <a:t>发布版本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/>
              <a:t>手机反馈</a:t>
            </a:r>
            <a:endParaRPr lang="zh-CN" altLang="en-US" sz="2400"/>
          </a:p>
          <a:p>
            <a:pPr marL="285750" indent="-28575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/>
              <a:t>全部升级或回滚老版本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Hybrid = Native + Web</a:t>
            </a:r>
            <a:endParaRPr lang="en-US" altLang="zh-CN"/>
          </a:p>
        </p:txBody>
      </p:sp>
      <p:sp>
        <p:nvSpPr>
          <p:cNvPr id="167" name=" 167"/>
          <p:cNvSpPr/>
          <p:nvPr/>
        </p:nvSpPr>
        <p:spPr>
          <a:xfrm>
            <a:off x="2203450" y="5139055"/>
            <a:ext cx="8023860" cy="8350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</a:rPr>
              <a:t>Android / IOS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22830" y="4314190"/>
            <a:ext cx="1265555" cy="445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716270" y="4314190"/>
            <a:ext cx="1265555" cy="445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914775" y="4314190"/>
            <a:ext cx="1459865" cy="445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 System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293610" y="4314190"/>
            <a:ext cx="1265555" cy="445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813165" y="4314190"/>
            <a:ext cx="1265555" cy="4457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2411730" y="3071495"/>
            <a:ext cx="3512820" cy="603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WebView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203450" y="4083050"/>
            <a:ext cx="8023860" cy="90805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accent1"/>
                </a:solidFill>
                <a:prstDash val="dash"/>
              </a:ln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18555" y="3071495"/>
            <a:ext cx="1207135" cy="603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ListView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7628890" y="3071495"/>
            <a:ext cx="1503680" cy="603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ImageView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2203450" y="1743075"/>
            <a:ext cx="8023860" cy="2102485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accent1"/>
                </a:solidFill>
                <a:prstDash val="dash"/>
              </a:ln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314815" y="3071495"/>
            <a:ext cx="764540" cy="603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658110" y="211899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web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7260" y="211899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web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7365" y="211899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web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2220" y="211899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...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p>
            <a:r>
              <a:rPr lang="en-US" altLang="zh-CN"/>
              <a:t>Hybrid</a:t>
            </a:r>
            <a:r>
              <a:rPr lang="zh-CN" altLang="en-US"/>
              <a:t>最大的优势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70"/>
            <a:ext cx="10515600" cy="3334385"/>
          </a:xfrm>
        </p:spPr>
        <p:txBody>
          <a:bodyPr/>
          <a:p>
            <a:pPr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zh-CN" altLang="en-US"/>
              <a:t>跨平台：</a:t>
            </a:r>
            <a:r>
              <a:rPr lang="en-US" altLang="zh-CN"/>
              <a:t>Web</a:t>
            </a:r>
            <a:r>
              <a:rPr lang="zh-CN" altLang="en-US"/>
              <a:t>页面可以运行在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平台上</a:t>
            </a:r>
            <a:endParaRPr lang="zh-CN" altLang="en-US"/>
          </a:p>
          <a:p>
            <a:pPr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zh-CN" altLang="en-US"/>
              <a:t>微信公众号开发也可以复用</a:t>
            </a:r>
            <a:r>
              <a:rPr lang="en-US" altLang="zh-CN"/>
              <a:t>Web</a:t>
            </a:r>
            <a:r>
              <a:rPr lang="zh-CN" altLang="en-US"/>
              <a:t>页面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Hybrid</a:t>
            </a:r>
            <a:r>
              <a:rPr lang="zh-CN" altLang="en-US">
                <a:sym typeface="+mn-ea"/>
              </a:rPr>
              <a:t>最大的劣势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交互性能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滚动卡顿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点击响应迟钝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动画切换效果比较差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鸿信</a:t>
            </a:r>
            <a:r>
              <a:rPr lang="en-US" altLang="zh-CN"/>
              <a:t>Hybrid App</a:t>
            </a:r>
            <a:r>
              <a:rPr lang="zh-CN" altLang="zh-CN"/>
              <a:t>现状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2270"/>
            <a:ext cx="10515600" cy="3113405"/>
          </a:xfrm>
        </p:spPr>
        <p:txBody>
          <a:bodyPr>
            <a:normAutofit/>
          </a:bodyPr>
          <a:p>
            <a:pPr>
              <a:lnSpc>
                <a:spcPct val="19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Native -&gt; Hybrid -&gt; Native+Hybrid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90000"/>
              </a:lnSpc>
              <a:buFont typeface="Wingdings" panose="05000000000000000000" charset="0"/>
              <a:buChar char="ü"/>
            </a:pP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没有专门的前端开发团队</a:t>
            </a:r>
            <a:endParaRPr lang="zh-CN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9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IOS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开发者不愿意进行前端开发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云形 13"/>
          <p:cNvSpPr/>
          <p:nvPr/>
        </p:nvSpPr>
        <p:spPr>
          <a:xfrm>
            <a:off x="9617075" y="2020570"/>
            <a:ext cx="2574925" cy="187388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Hybrid App</a:t>
            </a:r>
            <a:r>
              <a:rPr lang="zh-CN" altLang="zh-CN">
                <a:sym typeface="+mn-ea"/>
              </a:rPr>
              <a:t>打包和部署</a:t>
            </a:r>
            <a:endParaRPr lang="zh-CN" altLang="zh-CN">
              <a:sym typeface="+mn-ea"/>
            </a:endParaRPr>
          </a:p>
        </p:txBody>
      </p:sp>
      <p:sp>
        <p:nvSpPr>
          <p:cNvPr id="200" name=" 200"/>
          <p:cNvSpPr/>
          <p:nvPr/>
        </p:nvSpPr>
        <p:spPr>
          <a:xfrm>
            <a:off x="1584960" y="2575560"/>
            <a:ext cx="2774315" cy="265239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79625" y="3086735"/>
            <a:ext cx="77597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html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5310" y="308673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css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4016375"/>
            <a:ext cx="77470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js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5310" y="4016375"/>
            <a:ext cx="654050" cy="6845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res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4325" y="1576070"/>
            <a:ext cx="27749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/>
              <a:t>方式一：页面和资源和</a:t>
            </a:r>
            <a:r>
              <a:rPr lang="en-US" altLang="zh-CN" sz="2000"/>
              <a:t>App</a:t>
            </a:r>
            <a:r>
              <a:rPr lang="zh-CN" altLang="en-US" sz="2000"/>
              <a:t>一起打包在本地</a:t>
            </a:r>
            <a:endParaRPr lang="zh-CN" altLang="en-US" sz="2000"/>
          </a:p>
        </p:txBody>
      </p:sp>
      <p:sp>
        <p:nvSpPr>
          <p:cNvPr id="8" name=" 200"/>
          <p:cNvSpPr/>
          <p:nvPr/>
        </p:nvSpPr>
        <p:spPr>
          <a:xfrm>
            <a:off x="6202680" y="3223895"/>
            <a:ext cx="1570990" cy="163893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56825" y="2447925"/>
            <a:ext cx="837565" cy="5022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html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46790" y="2402205"/>
            <a:ext cx="624205" cy="548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css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56825" y="3086735"/>
            <a:ext cx="638175" cy="4254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js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94390" y="3086735"/>
            <a:ext cx="577850" cy="4254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</a:rPr>
              <a:t>res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02045" y="1621790"/>
            <a:ext cx="29908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/>
              <a:t>方式二：页面和资源放在服务器上，</a:t>
            </a:r>
            <a:r>
              <a:rPr lang="en-US" altLang="zh-CN" sz="2000"/>
              <a:t>app</a:t>
            </a:r>
            <a:r>
              <a:rPr lang="zh-CN" altLang="en-US" sz="2000"/>
              <a:t>通过</a:t>
            </a:r>
            <a:r>
              <a:rPr lang="en-US" altLang="zh-CN" sz="2000"/>
              <a:t>URL</a:t>
            </a:r>
            <a:r>
              <a:rPr lang="zh-CN" altLang="en-US" sz="2000"/>
              <a:t>实时获取</a:t>
            </a:r>
            <a:endParaRPr lang="zh-CN" altLang="en-US" sz="2000"/>
          </a:p>
        </p:txBody>
      </p:sp>
      <p:sp>
        <p:nvSpPr>
          <p:cNvPr id="135" name=" 135"/>
          <p:cNvSpPr/>
          <p:nvPr/>
        </p:nvSpPr>
        <p:spPr>
          <a:xfrm rot="20760000">
            <a:off x="7365365" y="2884805"/>
            <a:ext cx="2637790" cy="66929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74990" y="3437255"/>
            <a:ext cx="1017905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URL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Hybrid App</a:t>
            </a:r>
            <a:r>
              <a:rPr lang="zh-CN" altLang="zh-CN">
                <a:sym typeface="+mn-ea"/>
              </a:rPr>
              <a:t>打包和部署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28395" y="1517015"/>
          <a:ext cx="10225405" cy="462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/>
                <a:gridCol w="3971925"/>
                <a:gridCol w="4079240"/>
              </a:tblGrid>
              <a:tr h="7708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方式一：页面在本地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方式二：页面在服务器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+mn-ea"/>
                          <a:cs typeface="Helvetica"/>
                          <a:sym typeface="Helvetica"/>
                        </a:rPr>
                        <a:t>加载时间</a:t>
                      </a:r>
                      <a:endParaRPr lang="zh-CN" altLang="en-US" sz="1800">
                        <a:solidFill>
                          <a:schemeClr val="bg1"/>
                        </a:solidFill>
                        <a:latin typeface="+mn-ea"/>
                        <a:cs typeface="Helvetica"/>
                        <a:sym typeface="Helvetic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快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慢（依赖网络）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769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加载成功率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几乎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常常失败（依赖网络）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页面更新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重新发布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App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或者下载更新包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实时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劫持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几乎没有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常常发生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App Size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大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小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8610" y="158115"/>
            <a:ext cx="3923665" cy="641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Hybrid App</a:t>
            </a:r>
            <a:r>
              <a:rPr lang="zh-CN" altLang="zh-CN">
                <a:sym typeface="+mn-ea"/>
              </a:rPr>
              <a:t>打包和部署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1141095"/>
            <a:ext cx="4344035" cy="4853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" y="1889760"/>
            <a:ext cx="5386070" cy="1944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90000"/>
              </a:lnSpc>
            </a:pPr>
            <a:r>
              <a:rPr lang="zh-CN" altLang="en-US" sz="2400" b="1"/>
              <a:t>目前我们打包，多是采用右图的方式：</a:t>
            </a:r>
            <a:endParaRPr lang="zh-CN" altLang="en-US" sz="2400" b="1"/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zh-CN" altLang="en-US" sz="2000"/>
              <a:t>页面和资源文件放置在</a:t>
            </a:r>
            <a:r>
              <a:rPr lang="en-US" altLang="zh-CN" sz="2000"/>
              <a:t>assets</a:t>
            </a:r>
            <a:r>
              <a:rPr lang="zh-CN" altLang="zh-CN" sz="2000"/>
              <a:t>目录下</a:t>
            </a:r>
            <a:endParaRPr lang="zh-CN" altLang="zh-CN" sz="2000"/>
          </a:p>
          <a:p>
            <a:pPr marL="342900" indent="-342900">
              <a:lnSpc>
                <a:spcPct val="190000"/>
              </a:lnSpc>
              <a:buFont typeface="Wingdings" panose="05000000000000000000" charset="0"/>
              <a:buChar char="p"/>
            </a:pPr>
            <a:r>
              <a:rPr lang="en-US" altLang="zh-CN" sz="2000"/>
              <a:t>App</a:t>
            </a:r>
            <a:r>
              <a:rPr lang="zh-CN" altLang="en-US" sz="2000"/>
              <a:t>安装时，这些文件被直接安装在手机上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1_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演示</Application>
  <PresentationFormat>宽屏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Wingdings</vt:lpstr>
      <vt:lpstr>微软雅黑</vt:lpstr>
      <vt:lpstr>Helvetica</vt:lpstr>
      <vt:lpstr>Segoe Print</vt:lpstr>
      <vt:lpstr>PMingLiU-ExtB</vt:lpstr>
      <vt:lpstr>Calibri</vt:lpstr>
      <vt:lpstr>Arial Narrow</vt:lpstr>
      <vt:lpstr>1_A000120140530A99PPBG</vt:lpstr>
      <vt:lpstr>PowerPoint 演示文稿</vt:lpstr>
      <vt:lpstr>Hybrid = Native + Web</vt:lpstr>
      <vt:lpstr>Hybrid最大的优势</vt:lpstr>
      <vt:lpstr>Hybrid最大的劣势</vt:lpstr>
      <vt:lpstr>鸿信Hybrid App现状</vt:lpstr>
      <vt:lpstr>Hybrid App打包和部署</vt:lpstr>
      <vt:lpstr>Hybrid App打包和部署</vt:lpstr>
      <vt:lpstr>PowerPoint 演示文稿</vt:lpstr>
      <vt:lpstr>Hybrid App打包和部署</vt:lpstr>
      <vt:lpstr>Hybrid App打包和部署</vt:lpstr>
      <vt:lpstr>发布更新包， 更新（增加和覆盖）页面、资源</vt:lpstr>
      <vt:lpstr>发布更新包， 更新（增加和覆盖）页面、资源</vt:lpstr>
      <vt:lpstr>对压缩包进行加密处理，增强安全性</vt:lpstr>
      <vt:lpstr>发布更新包可能会遇到的问题</vt:lpstr>
      <vt:lpstr>远程“篡改”本地的HTML5代码，解决紧急的Bug</vt:lpstr>
      <vt:lpstr>远程“篡改”本地的HTML5代码，解决紧急的Bug</vt:lpstr>
      <vt:lpstr>远程“篡改”本地的HTML5代码，解决紧急的Bug</vt:lpstr>
      <vt:lpstr>远程“篡改”本地的HTML5代码，解决紧急的Bug</vt:lpstr>
      <vt:lpstr>灰度发布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Max</cp:lastModifiedBy>
  <cp:revision>26</cp:revision>
  <dcterms:created xsi:type="dcterms:W3CDTF">2015-05-05T08:02:00Z</dcterms:created>
  <dcterms:modified xsi:type="dcterms:W3CDTF">2016-08-18T14:14:50Z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