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71" r:id="rId4"/>
    <p:sldId id="258" r:id="rId5"/>
    <p:sldId id="265" r:id="rId6"/>
    <p:sldId id="260" r:id="rId8"/>
    <p:sldId id="272" r:id="rId9"/>
    <p:sldId id="280" r:id="rId10"/>
    <p:sldId id="281" r:id="rId11"/>
    <p:sldId id="267" r:id="rId12"/>
    <p:sldId id="268" r:id="rId13"/>
    <p:sldId id="269" r:id="rId14"/>
    <p:sldId id="270" r:id="rId15"/>
    <p:sldId id="28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FC74-33FF-4D01-990E-C8E078BDED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65367" y="1850124"/>
            <a:ext cx="7101417" cy="150018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b">
            <a:normAutofit/>
          </a:bodyPr>
          <a:lstStyle>
            <a:lvl1pPr eaLnBrk="1" hangingPunct="1">
              <a:buFont typeface="Arial" panose="020B0604020202020204" pitchFamily="34" charset="0"/>
              <a:buNone/>
              <a:defRPr sz="4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65367" y="3481164"/>
            <a:ext cx="7105651" cy="754059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  <a:sym typeface="Arial" panose="020B0604020202020204" pitchFamily="34" charset="0"/>
              </a:defRPr>
            </a:lvl1pPr>
          </a:lstStyle>
          <a:p>
            <a:pPr lvl="0"/>
            <a:r>
              <a:rPr lang="zh-CN" noProof="0" dirty="0" smtClean="0">
                <a:sym typeface="Arial" panose="020B0604020202020204" pitchFamily="34" charset="0"/>
              </a:rPr>
              <a:t>单击此处编辑母版副标题样式</a:t>
            </a:r>
            <a:endParaRPr lang="zh-CN" noProof="0" dirty="0" smtClean="0"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0000" y="406800"/>
            <a:ext cx="9216000" cy="864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000" y="1699200"/>
            <a:ext cx="10464000" cy="43560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69465" y="406400"/>
            <a:ext cx="702605" cy="754482"/>
            <a:chOff x="539553" y="393837"/>
            <a:chExt cx="702605" cy="754482"/>
          </a:xfrm>
        </p:grpSpPr>
        <p:sp>
          <p:nvSpPr>
            <p:cNvPr id="11" name="等腰三角形 10"/>
            <p:cNvSpPr/>
            <p:nvPr/>
          </p:nvSpPr>
          <p:spPr bwMode="auto">
            <a:xfrm rot="10800000">
              <a:off x="539553" y="500319"/>
              <a:ext cx="685130" cy="648000"/>
            </a:xfrm>
            <a:prstGeom prst="triangl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 bwMode="auto">
            <a:xfrm>
              <a:off x="594086" y="393837"/>
              <a:ext cx="648072" cy="574328"/>
            </a:xfrm>
            <a:prstGeom prst="triangle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968363" y="2296800"/>
            <a:ext cx="5995200" cy="752400"/>
          </a:xfrm>
        </p:spPr>
        <p:txBody>
          <a:bodyPr anchor="b"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68363" y="3078000"/>
            <a:ext cx="5160000" cy="4860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占位符 7" descr="#wm#_18_07_*Z"/>
          <p:cNvSpPr/>
          <p:nvPr>
            <p:custDataLst>
              <p:tags r:id="rId2"/>
            </p:custDataLst>
          </p:nvPr>
        </p:nvSpPr>
        <p:spPr bwMode="auto">
          <a:xfrm>
            <a:off x="4341831" y="2105026"/>
            <a:ext cx="1471612" cy="1471612"/>
          </a:xfrm>
          <a:prstGeom prst="ellipse">
            <a:avLst/>
          </a:prstGeom>
          <a:noFill/>
          <a:ln w="3810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endParaRPr lang="en-US" sz="7200" dirty="0">
              <a:solidFill>
                <a:schemeClr val="tx2"/>
              </a:solidFill>
            </a:endParaRPr>
          </a:p>
        </p:txBody>
      </p:sp>
      <p:cxnSp>
        <p:nvCxnSpPr>
          <p:cNvPr id="23" name="直接连接符 2" descr="#wm#_18_07_*Z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956318" y="3054351"/>
            <a:ext cx="3946525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文本占位符 22" descr="#wm#_18_07_*Z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84643" y="1916113"/>
            <a:ext cx="765175" cy="766763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任意多边形 4" descr="#wm#_18_07_*Z"/>
          <p:cNvSpPr/>
          <p:nvPr>
            <p:custDataLst>
              <p:tags r:id="rId5"/>
            </p:custDataLst>
          </p:nvPr>
        </p:nvSpPr>
        <p:spPr bwMode="auto">
          <a:xfrm>
            <a:off x="4184668" y="3062288"/>
            <a:ext cx="1765300" cy="677863"/>
          </a:xfrm>
          <a:custGeom>
            <a:avLst/>
            <a:gdLst>
              <a:gd name="T0" fmla="*/ 1807014 w 1807014"/>
              <a:gd name="T1" fmla="*/ 0 h 693278"/>
              <a:gd name="T2" fmla="*/ 1770122 w 1807014"/>
              <a:gd name="T3" fmla="*/ 118847 h 693278"/>
              <a:gd name="T4" fmla="*/ 903507 w 1807014"/>
              <a:gd name="T5" fmla="*/ 693278 h 693278"/>
              <a:gd name="T6" fmla="*/ 36892 w 1807014"/>
              <a:gd name="T7" fmla="*/ 118847 h 693278"/>
              <a:gd name="T8" fmla="*/ 0 w 1807014"/>
              <a:gd name="T9" fmla="*/ 0 h 69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7014" h="693278">
                <a:moveTo>
                  <a:pt x="1807014" y="0"/>
                </a:moveTo>
                <a:lnTo>
                  <a:pt x="1770122" y="118847"/>
                </a:lnTo>
                <a:cubicBezTo>
                  <a:pt x="1627342" y="456416"/>
                  <a:pt x="1293086" y="693278"/>
                  <a:pt x="903507" y="693278"/>
                </a:cubicBezTo>
                <a:cubicBezTo>
                  <a:pt x="513929" y="693278"/>
                  <a:pt x="179672" y="456416"/>
                  <a:pt x="36892" y="118847"/>
                </a:cubicBez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26" name="直接连接符 5" descr="#wm#_18_07_*Z"/>
          <p:cNvCxnSpPr>
            <a:cxnSpLocks noChangeShapeType="1"/>
            <a:endCxn id="25" idx="4"/>
          </p:cNvCxnSpPr>
          <p:nvPr>
            <p:custDataLst>
              <p:tags r:id="rId6"/>
            </p:custDataLst>
          </p:nvPr>
        </p:nvCxnSpPr>
        <p:spPr bwMode="auto">
          <a:xfrm>
            <a:off x="0" y="3062288"/>
            <a:ext cx="4184668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6604" y="406800"/>
            <a:ext cx="9554196" cy="864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000" y="1602000"/>
            <a:ext cx="5083200" cy="4525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2800" y="1602000"/>
            <a:ext cx="5083200" cy="4525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69465" y="406400"/>
            <a:ext cx="702605" cy="754482"/>
            <a:chOff x="539553" y="393837"/>
            <a:chExt cx="702605" cy="754482"/>
          </a:xfrm>
        </p:grpSpPr>
        <p:sp>
          <p:nvSpPr>
            <p:cNvPr id="12" name="等腰三角形 11"/>
            <p:cNvSpPr/>
            <p:nvPr/>
          </p:nvSpPr>
          <p:spPr bwMode="auto">
            <a:xfrm rot="10800000">
              <a:off x="539553" y="500319"/>
              <a:ext cx="685130" cy="648000"/>
            </a:xfrm>
            <a:prstGeom prst="triangl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等腰三角形 12"/>
            <p:cNvSpPr/>
            <p:nvPr/>
          </p:nvSpPr>
          <p:spPr bwMode="auto">
            <a:xfrm>
              <a:off x="594086" y="393837"/>
              <a:ext cx="648072" cy="574328"/>
            </a:xfrm>
            <a:prstGeom prst="triangle">
              <a:avLst/>
            </a:prstGeom>
            <a:solidFill>
              <a:schemeClr val="tx2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968360" y="2296800"/>
            <a:ext cx="5995200" cy="752400"/>
          </a:xfrm>
        </p:spPr>
        <p:txBody>
          <a:bodyPr anchor="b" anchorCtr="0"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文本占位符 2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33667" y="2489594"/>
            <a:ext cx="753029" cy="752400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5969011" y="3078000"/>
            <a:ext cx="5160000" cy="486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7" descr="#wm#_18_07_*Z"/>
          <p:cNvSpPr/>
          <p:nvPr>
            <p:custDataLst>
              <p:tags r:id="rId3"/>
            </p:custDataLst>
          </p:nvPr>
        </p:nvSpPr>
        <p:spPr bwMode="auto">
          <a:xfrm>
            <a:off x="4341831" y="2105026"/>
            <a:ext cx="1471612" cy="1471612"/>
          </a:xfrm>
          <a:prstGeom prst="ellipse">
            <a:avLst/>
          </a:prstGeom>
          <a:noFill/>
          <a:ln w="3810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</a:pPr>
            <a:endParaRPr lang="en-US" sz="7200" dirty="0">
              <a:solidFill>
                <a:schemeClr val="tx2"/>
              </a:solidFill>
            </a:endParaRPr>
          </a:p>
        </p:txBody>
      </p:sp>
      <p:cxnSp>
        <p:nvCxnSpPr>
          <p:cNvPr id="14" name="直接连接符 2" descr="#wm#_18_07_*Z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5956318" y="3054351"/>
            <a:ext cx="3946525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本占位符 22" descr="#wm#_18_07_*Z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84643" y="1916113"/>
            <a:ext cx="765175" cy="766763"/>
          </a:xfrm>
          <a:prstGeom prst="ellipse">
            <a:avLst/>
          </a:prstGeom>
          <a:solidFill>
            <a:srgbClr val="333399">
              <a:alpha val="7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1pPr>
            <a:lvl2pPr marL="6858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2"/>
                </a:solidFill>
                <a:latin typeface="Arial" panose="020B0604020202020204" pitchFamily="34" charset="0"/>
                <a:ea typeface="黑体" panose="02010609060101010101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0"/>
              </a:spcBef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任意多边形 4" descr="#wm#_18_07_*Z"/>
          <p:cNvSpPr/>
          <p:nvPr>
            <p:custDataLst>
              <p:tags r:id="rId6"/>
            </p:custDataLst>
          </p:nvPr>
        </p:nvSpPr>
        <p:spPr bwMode="auto">
          <a:xfrm>
            <a:off x="4184668" y="3062288"/>
            <a:ext cx="1765300" cy="677863"/>
          </a:xfrm>
          <a:custGeom>
            <a:avLst/>
            <a:gdLst>
              <a:gd name="T0" fmla="*/ 1807014 w 1807014"/>
              <a:gd name="T1" fmla="*/ 0 h 693278"/>
              <a:gd name="T2" fmla="*/ 1770122 w 1807014"/>
              <a:gd name="T3" fmla="*/ 118847 h 693278"/>
              <a:gd name="T4" fmla="*/ 903507 w 1807014"/>
              <a:gd name="T5" fmla="*/ 693278 h 693278"/>
              <a:gd name="T6" fmla="*/ 36892 w 1807014"/>
              <a:gd name="T7" fmla="*/ 118847 h 693278"/>
              <a:gd name="T8" fmla="*/ 0 w 1807014"/>
              <a:gd name="T9" fmla="*/ 0 h 69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7014" h="693278">
                <a:moveTo>
                  <a:pt x="1807014" y="0"/>
                </a:moveTo>
                <a:lnTo>
                  <a:pt x="1770122" y="118847"/>
                </a:lnTo>
                <a:cubicBezTo>
                  <a:pt x="1627342" y="456416"/>
                  <a:pt x="1293086" y="693278"/>
                  <a:pt x="903507" y="693278"/>
                </a:cubicBezTo>
                <a:cubicBezTo>
                  <a:pt x="513929" y="693278"/>
                  <a:pt x="179672" y="456416"/>
                  <a:pt x="36892" y="118847"/>
                </a:cubicBez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7" name="直接连接符 5" descr="#wm#_18_07_*Z"/>
          <p:cNvCxnSpPr>
            <a:cxnSpLocks noChangeShapeType="1"/>
            <a:endCxn id="16" idx="4"/>
          </p:cNvCxnSpPr>
          <p:nvPr>
            <p:custDataLst>
              <p:tags r:id="rId7"/>
            </p:custDataLst>
          </p:nvPr>
        </p:nvCxnSpPr>
        <p:spPr bwMode="auto">
          <a:xfrm>
            <a:off x="0" y="3062288"/>
            <a:ext cx="4184668" cy="0"/>
          </a:xfrm>
          <a:prstGeom prst="line">
            <a:avLst/>
          </a:prstGeom>
          <a:noFill/>
          <a:ln w="19050" cmpd="sng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464400"/>
            <a:ext cx="61722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416519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29787" y="406401"/>
            <a:ext cx="1624013" cy="5719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406401"/>
            <a:ext cx="8662988" cy="5719763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24743" y="326851"/>
            <a:ext cx="9329057" cy="96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1"/>
            <a:ext cx="1051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第二级</a:t>
            </a:r>
            <a:endParaRPr lang="zh-CN" dirty="0" smtClean="0"/>
          </a:p>
          <a:p>
            <a:pPr lvl="2"/>
            <a:r>
              <a:rPr lang="zh-CN" dirty="0" smtClean="0"/>
              <a:t>第三级</a:t>
            </a:r>
            <a:endParaRPr lang="zh-CN" dirty="0" smtClean="0"/>
          </a:p>
          <a:p>
            <a:pPr lvl="3"/>
            <a:r>
              <a:rPr lang="zh-CN" dirty="0" smtClean="0"/>
              <a:t>第四级</a:t>
            </a:r>
            <a:endParaRPr lang="zh-CN" dirty="0" smtClean="0"/>
          </a:p>
          <a:p>
            <a:pPr lvl="4"/>
            <a:r>
              <a:rPr lang="zh-CN" dirty="0" smtClean="0"/>
              <a:t>第五级</a:t>
            </a:r>
            <a:endParaRPr 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BBF0-28F5-4B05-A601-20D3A8846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3DACB-969B-4306-8368-F8F409B3F2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Arial" panose="020B0604020202020204" pitchFamily="34" charset="0"/>
          <a:ea typeface="黑体" panose="02010609060101010101" charset="-122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Arial" panose="020B0604020202020204" pitchFamily="34" charset="0"/>
          <a:ea typeface="黑体" panose="02010609060101010101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ts val="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2pPr>
      <a:lvl3pPr marL="12001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3pPr>
      <a:lvl4pPr marL="16573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4pPr>
      <a:lvl5pPr marL="2114550" indent="-285750" algn="l" rtl="0" eaLnBrk="0" fontAlgn="base" hangingPunct="0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2"/>
          </a:solidFill>
          <a:latin typeface="Arial" panose="020B0604020202020204" pitchFamily="34" charset="0"/>
          <a:ea typeface="黑体" panose="02010609060101010101" charset="-122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2.xml"/><Relationship Id="rId2" Type="http://schemas.openxmlformats.org/officeDocument/2006/relationships/image" Target="../media/image4.png"/><Relationship Id="rId1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4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dirty="0" smtClean="0">
                <a:latin typeface="+mj-lt"/>
                <a:ea typeface="+mj-ea"/>
              </a:rPr>
              <a:t>Web通信安全解决方案</a:t>
            </a:r>
            <a:endParaRPr lang="zh-CN" altLang="en-US" dirty="0" smtClean="0">
              <a:latin typeface="+mj-lt"/>
              <a:ea typeface="+mj-ea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 dirty="0" smtClean="0">
                <a:latin typeface="+mn-lt"/>
                <a:ea typeface="+mn-ea"/>
              </a:rPr>
              <a:t>软件业务部 李淮如</a:t>
            </a:r>
            <a:endParaRPr lang="zh-CN" altLang="en-US" dirty="0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淘宝验证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6365" y="1455420"/>
            <a:ext cx="3333115" cy="144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90" y="3177540"/>
            <a:ext cx="6819265" cy="28949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99455" y="1729740"/>
            <a:ext cx="528193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6">
                    <a:lumMod val="40000"/>
                    <a:lumOff val="60000"/>
                  </a:schemeClr>
                </a:solidFill>
              </a:rPr>
              <a:t>http://www.cnblogs.com/xcj26/p/5242758.html</a:t>
            </a:r>
            <a:endParaRPr lang="zh-CN" altLang="en-US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99455" y="2301240"/>
            <a:ext cx="5724525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6">
                    <a:lumMod val="40000"/>
                    <a:lumOff val="60000"/>
                  </a:schemeClr>
                </a:solidFill>
              </a:rPr>
              <a:t>http://www.zhihu.com/question/35538123</a:t>
            </a:r>
            <a:endParaRPr lang="zh-CN" altLang="en-US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2170" y="455295"/>
            <a:ext cx="1455420" cy="680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590" y="999490"/>
            <a:ext cx="6226810" cy="27317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5" y="1136015"/>
            <a:ext cx="5974715" cy="2701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260" y="3731260"/>
            <a:ext cx="9565640" cy="2957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2170" y="455295"/>
            <a:ext cx="1455420" cy="680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90" y="1692910"/>
            <a:ext cx="2134235" cy="47891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75" y="360680"/>
            <a:ext cx="5343525" cy="6324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90" y="1692910"/>
            <a:ext cx="2236470" cy="36601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+mj-lt"/>
                <a:ea typeface="+mj-ea"/>
              </a:rPr>
              <a:t>THANK YOU</a:t>
            </a:r>
            <a:endParaRPr lang="en-US" altLang="zh-CN" smtClean="0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1485" y="2816860"/>
            <a:ext cx="1682115" cy="14808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网络通信常见的安全问题</a:t>
            </a:r>
            <a:endParaRPr lang="zh-CN" altLang="zh-CN"/>
          </a:p>
        </p:txBody>
      </p:sp>
      <p:sp>
        <p:nvSpPr>
          <p:cNvPr id="2050" name=" 2050"/>
          <p:cNvSpPr/>
          <p:nvPr/>
        </p:nvSpPr>
        <p:spPr bwMode="auto">
          <a:xfrm>
            <a:off x="3440430" y="2865120"/>
            <a:ext cx="914400" cy="91440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7880350" y="2727960"/>
            <a:ext cx="1249680" cy="1188720"/>
          </a:xfrm>
          <a:prstGeom prst="can">
            <a:avLst/>
          </a:prstGeom>
          <a:solidFill>
            <a:schemeClr val="accent5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2929890" y="2346960"/>
            <a:ext cx="1935480" cy="1950720"/>
          </a:xfrm>
          <a:prstGeom prst="irregularSeal1">
            <a:avLst/>
          </a:prstGeom>
          <a:solidFill>
            <a:schemeClr val="tx1"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067300" y="3322320"/>
            <a:ext cx="22402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圆柱形 9"/>
          <p:cNvSpPr/>
          <p:nvPr/>
        </p:nvSpPr>
        <p:spPr>
          <a:xfrm>
            <a:off x="7880350" y="2727960"/>
            <a:ext cx="1249680" cy="118872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82565" y="4542790"/>
            <a:ext cx="2468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网络抓包，截取数据</a:t>
            </a:r>
            <a:endParaRPr lang="zh-CN" altLang="en-US" sz="2000"/>
          </a:p>
        </p:txBody>
      </p:sp>
      <p:sp>
        <p:nvSpPr>
          <p:cNvPr id="13" name="文本框 12"/>
          <p:cNvSpPr txBox="1"/>
          <p:nvPr/>
        </p:nvSpPr>
        <p:spPr>
          <a:xfrm>
            <a:off x="5775960" y="5059680"/>
            <a:ext cx="2716530" cy="12420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6"/>
                </a:solidFill>
              </a:rPr>
              <a:t>数据加密</a:t>
            </a:r>
            <a:endParaRPr lang="zh-CN" altLang="en-US">
              <a:solidFill>
                <a:schemeClr val="accent6"/>
              </a:solidFill>
            </a:endParaRP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6"/>
                </a:solidFill>
              </a:rPr>
              <a:t>密钥不能直接传输</a:t>
            </a:r>
            <a:endParaRPr lang="zh-CN" altLang="en-US">
              <a:solidFill>
                <a:schemeClr val="accent6"/>
              </a:solidFill>
            </a:endParaRPr>
          </a:p>
          <a:p>
            <a:pPr marL="285750" indent="-285750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accent6"/>
                </a:solidFill>
              </a:rPr>
              <a:t>web</a:t>
            </a:r>
            <a:r>
              <a:rPr lang="zh-CN" altLang="en-US">
                <a:solidFill>
                  <a:schemeClr val="accent6"/>
                </a:solidFill>
              </a:rPr>
              <a:t>不能使用对称加密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0520" y="2727960"/>
            <a:ext cx="244094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反编译客户端代码，模拟客户端请求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651510" y="3615690"/>
            <a:ext cx="2926080" cy="8039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6"/>
                </a:solidFill>
              </a:rPr>
              <a:t>防止机器登录</a:t>
            </a:r>
            <a:endParaRPr lang="zh-CN" altLang="en-US">
              <a:solidFill>
                <a:schemeClr val="accent6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6"/>
                </a:solidFill>
              </a:rPr>
              <a:t>客户端存储密钥安全性差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555480" y="3215640"/>
            <a:ext cx="216344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劫持用户请求，获取用户数据</a:t>
            </a:r>
            <a:endParaRPr lang="zh-CN" altLang="en-US" sz="2000"/>
          </a:p>
        </p:txBody>
      </p:sp>
      <p:sp>
        <p:nvSpPr>
          <p:cNvPr id="19" name="文本框 18"/>
          <p:cNvSpPr txBox="1"/>
          <p:nvPr/>
        </p:nvSpPr>
        <p:spPr>
          <a:xfrm>
            <a:off x="9753600" y="417703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6"/>
                </a:solidFill>
              </a:rPr>
              <a:t>使用证书</a:t>
            </a:r>
            <a:endParaRPr lang="zh-CN" alt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14" grpId="0"/>
      <p:bldP spid="16" grpId="0"/>
      <p:bldP spid="10" grpId="0" bldLvl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需求来源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" y="1559560"/>
            <a:ext cx="11516360" cy="37388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>
            <p:custDataLst>
              <p:tags r:id="rId1"/>
            </p:custDataLst>
          </p:nvPr>
        </p:nvSpPr>
        <p:spPr>
          <a:xfrm rot="21439215">
            <a:off x="4186555" y="4857750"/>
            <a:ext cx="969010" cy="981075"/>
          </a:xfrm>
          <a:prstGeom prst="roundRect">
            <a:avLst>
              <a:gd name="adj" fmla="val 18567"/>
            </a:avLst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sym typeface="Arial" panose="020B0604020202020204" pitchFamily="34" charset="0"/>
              </a:rPr>
              <a:t>4</a:t>
            </a:r>
            <a:endParaRPr lang="en-US" altLang="zh-CN" sz="54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2"/>
            </p:custDataLst>
          </p:nvPr>
        </p:nvCxnSpPr>
        <p:spPr>
          <a:xfrm>
            <a:off x="5178425" y="5118100"/>
            <a:ext cx="116522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/>
          <p:nvPr>
            <p:custDataLst>
              <p:tags r:id="rId3"/>
            </p:custDataLst>
          </p:nvPr>
        </p:nvSpPr>
        <p:spPr>
          <a:xfrm>
            <a:off x="6052820" y="1820545"/>
            <a:ext cx="2536190" cy="534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hangingPunct="1"/>
            <a:r>
              <a:rPr lang="en-US" altLang="zh-CN" sz="2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暂不考虑HTTPS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 rot="21439215">
            <a:off x="4411980" y="3897630"/>
            <a:ext cx="969010" cy="981075"/>
          </a:xfrm>
          <a:prstGeom prst="roundRect">
            <a:avLst>
              <a:gd name="adj" fmla="val 18567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  <a:sym typeface="Arial" panose="020B0604020202020204" pitchFamily="34" charset="0"/>
              </a:rPr>
              <a:t>3</a:t>
            </a:r>
            <a:endParaRPr lang="en-US" altLang="zh-CN" sz="48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cxnSp>
        <p:nvCxnSpPr>
          <p:cNvPr id="21" name="直接箭头连接符 20"/>
          <p:cNvCxnSpPr/>
          <p:nvPr>
            <p:custDataLst>
              <p:tags r:id="rId5"/>
            </p:custDataLst>
          </p:nvPr>
        </p:nvCxnSpPr>
        <p:spPr>
          <a:xfrm>
            <a:off x="5380355" y="4122420"/>
            <a:ext cx="116522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1"/>
          <p:cNvSpPr txBox="1"/>
          <p:nvPr>
            <p:custDataLst>
              <p:tags r:id="rId6"/>
            </p:custDataLst>
          </p:nvPr>
        </p:nvSpPr>
        <p:spPr>
          <a:xfrm>
            <a:off x="6628765" y="3875405"/>
            <a:ext cx="2536190" cy="415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hangingPunct="1"/>
            <a:r>
              <a:rPr lang="en-US" altLang="zh-CN" sz="1800" dirty="0">
                <a:solidFill>
                  <a:schemeClr val="accent3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不让抓包到明文参数</a:t>
            </a:r>
            <a:endParaRPr lang="en-US" altLang="zh-CN" sz="1800" dirty="0">
              <a:solidFill>
                <a:schemeClr val="accent3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>
            <p:custDataLst>
              <p:tags r:id="rId7"/>
            </p:custDataLst>
          </p:nvPr>
        </p:nvSpPr>
        <p:spPr>
          <a:xfrm rot="21439215">
            <a:off x="4058285" y="2946400"/>
            <a:ext cx="969010" cy="981075"/>
          </a:xfrm>
          <a:prstGeom prst="roundRect">
            <a:avLst>
              <a:gd name="adj" fmla="val 18567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sym typeface="Arial" panose="020B0604020202020204" pitchFamily="34" charset="0"/>
              </a:rPr>
              <a:t>2</a:t>
            </a:r>
            <a:endParaRPr lang="en-US" altLang="zh-CN" sz="48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cxnSp>
        <p:nvCxnSpPr>
          <p:cNvPr id="24" name="直接箭头连接符 23"/>
          <p:cNvCxnSpPr/>
          <p:nvPr>
            <p:custDataLst>
              <p:tags r:id="rId8"/>
            </p:custDataLst>
          </p:nvPr>
        </p:nvCxnSpPr>
        <p:spPr>
          <a:xfrm>
            <a:off x="5018405" y="3150870"/>
            <a:ext cx="116522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>
            <p:custDataLst>
              <p:tags r:id="rId9"/>
            </p:custDataLst>
          </p:nvPr>
        </p:nvSpPr>
        <p:spPr>
          <a:xfrm rot="21116664">
            <a:off x="3737610" y="1981835"/>
            <a:ext cx="969010" cy="981075"/>
          </a:xfrm>
          <a:prstGeom prst="roundRect">
            <a:avLst>
              <a:gd name="adj" fmla="val 185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sym typeface="Arial" panose="020B0604020202020204" pitchFamily="34" charset="0"/>
              </a:rPr>
              <a:t>1</a:t>
            </a:r>
            <a:endParaRPr lang="en-US" altLang="zh-CN" sz="5400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cxnSp>
        <p:nvCxnSpPr>
          <p:cNvPr id="27" name="直接箭头连接符 26"/>
          <p:cNvCxnSpPr/>
          <p:nvPr>
            <p:custDataLst>
              <p:tags r:id="rId10"/>
            </p:custDataLst>
          </p:nvPr>
        </p:nvCxnSpPr>
        <p:spPr>
          <a:xfrm>
            <a:off x="4665980" y="2087880"/>
            <a:ext cx="116522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>
            <p:custDataLst>
              <p:tags r:id="rId11"/>
            </p:custDataLst>
          </p:nvPr>
        </p:nvSpPr>
        <p:spPr>
          <a:xfrm>
            <a:off x="2510790" y="3313430"/>
            <a:ext cx="626110" cy="12128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>
            <p:custDataLst>
              <p:tags r:id="rId12"/>
            </p:custDataLst>
          </p:nvPr>
        </p:nvSpPr>
        <p:spPr>
          <a:xfrm>
            <a:off x="2517775" y="4438015"/>
            <a:ext cx="273685" cy="1374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-25000" dirty="0">
              <a:sym typeface="Arial" panose="020B0604020202020204" pitchFamily="34" charset="0"/>
            </a:endParaRPr>
          </a:p>
        </p:txBody>
      </p:sp>
      <p:sp>
        <p:nvSpPr>
          <p:cNvPr id="15" name="圆角矩形 14"/>
          <p:cNvSpPr/>
          <p:nvPr>
            <p:custDataLst>
              <p:tags r:id="rId13"/>
            </p:custDataLst>
          </p:nvPr>
        </p:nvSpPr>
        <p:spPr>
          <a:xfrm rot="20318279">
            <a:off x="2922905" y="4415790"/>
            <a:ext cx="273685" cy="412750"/>
          </a:xfrm>
          <a:prstGeom prst="roundRect">
            <a:avLst>
              <a:gd name="adj" fmla="val 2962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-25000" dirty="0">
              <a:sym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>
            <p:custDataLst>
              <p:tags r:id="rId14"/>
            </p:custDataLst>
          </p:nvPr>
        </p:nvSpPr>
        <p:spPr>
          <a:xfrm>
            <a:off x="2967990" y="4671695"/>
            <a:ext cx="280670" cy="11303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-25000" dirty="0">
              <a:sym typeface="Arial" panose="020B0604020202020204" pitchFamily="34" charset="0"/>
            </a:endParaRPr>
          </a:p>
        </p:txBody>
      </p:sp>
      <p:sp>
        <p:nvSpPr>
          <p:cNvPr id="17" name="圆角矩形 16"/>
          <p:cNvSpPr/>
          <p:nvPr>
            <p:custDataLst>
              <p:tags r:id="rId15"/>
            </p:custDataLst>
          </p:nvPr>
        </p:nvSpPr>
        <p:spPr>
          <a:xfrm rot="3224468">
            <a:off x="3140075" y="2530475"/>
            <a:ext cx="249555" cy="11855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-25000" dirty="0">
              <a:sym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>
            <p:custDataLst>
              <p:tags r:id="rId16"/>
            </p:custDataLst>
          </p:nvPr>
        </p:nvSpPr>
        <p:spPr>
          <a:xfrm rot="3531662">
            <a:off x="3400425" y="2675255"/>
            <a:ext cx="249555" cy="11855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baseline="-25000" dirty="0">
              <a:sym typeface="Arial" panose="020B0604020202020204" pitchFamily="34" charset="0"/>
            </a:endParaRPr>
          </a:p>
        </p:txBody>
      </p:sp>
      <p:sp>
        <p:nvSpPr>
          <p:cNvPr id="32" name="椭圆 31"/>
          <p:cNvSpPr/>
          <p:nvPr>
            <p:custDataLst>
              <p:tags r:id="rId17"/>
            </p:custDataLst>
          </p:nvPr>
        </p:nvSpPr>
        <p:spPr>
          <a:xfrm>
            <a:off x="2513330" y="2581275"/>
            <a:ext cx="701675" cy="7016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需求要点</a:t>
            </a:r>
            <a:endParaRPr lang="zh-CN" altLang="en-US"/>
          </a:p>
        </p:txBody>
      </p:sp>
      <p:sp>
        <p:nvSpPr>
          <p:cNvPr id="2" name="标题 1"/>
          <p:cNvSpPr txBox="1"/>
          <p:nvPr>
            <p:custDataLst>
              <p:tags r:id="rId18"/>
            </p:custDataLst>
          </p:nvPr>
        </p:nvSpPr>
        <p:spPr>
          <a:xfrm>
            <a:off x="6343650" y="2854960"/>
            <a:ext cx="3235325" cy="534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hangingPunct="1"/>
            <a:r>
              <a:rPr lang="en-US" altLang="zh-CN" sz="2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不让抓包到明文参数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标题 1"/>
          <p:cNvSpPr txBox="1"/>
          <p:nvPr>
            <p:custDataLst>
              <p:tags r:id="rId19"/>
            </p:custDataLst>
          </p:nvPr>
        </p:nvSpPr>
        <p:spPr>
          <a:xfrm>
            <a:off x="6693535" y="3815715"/>
            <a:ext cx="2164080" cy="534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hangingPunct="1"/>
            <a:r>
              <a:rPr lang="en-US" altLang="zh-CN" sz="2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不让模拟登陆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1"/>
          <p:cNvSpPr txBox="1"/>
          <p:nvPr>
            <p:custDataLst>
              <p:tags r:id="rId20"/>
            </p:custDataLst>
          </p:nvPr>
        </p:nvSpPr>
        <p:spPr>
          <a:xfrm>
            <a:off x="6628765" y="4835525"/>
            <a:ext cx="2228850" cy="534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hangingPunct="1"/>
            <a:r>
              <a:rPr lang="en-US" altLang="zh-CN" sz="2400" dirty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不让重复提交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1"/>
          <p:cNvSpPr txBox="1"/>
          <p:nvPr>
            <p:custDataLst>
              <p:tags r:id="rId21"/>
            </p:custDataLst>
          </p:nvPr>
        </p:nvSpPr>
        <p:spPr>
          <a:xfrm>
            <a:off x="6693535" y="2320290"/>
            <a:ext cx="2536190" cy="534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hangingPunct="1"/>
            <a:r>
              <a:rPr lang="zh-CN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模拟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HTTPS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加密过程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标题 1"/>
          <p:cNvSpPr txBox="1"/>
          <p:nvPr>
            <p:custDataLst>
              <p:tags r:id="rId22"/>
            </p:custDataLst>
          </p:nvPr>
        </p:nvSpPr>
        <p:spPr>
          <a:xfrm>
            <a:off x="6835140" y="3313430"/>
            <a:ext cx="2536190" cy="534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hangingPunct="1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非对称加密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+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对称加密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标题 1"/>
          <p:cNvSpPr txBox="1"/>
          <p:nvPr>
            <p:custDataLst>
              <p:tags r:id="rId23"/>
            </p:custDataLst>
          </p:nvPr>
        </p:nvSpPr>
        <p:spPr>
          <a:xfrm>
            <a:off x="6835140" y="4300855"/>
            <a:ext cx="1754505" cy="534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hangingPunct="1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图片验证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标题 1"/>
          <p:cNvSpPr txBox="1"/>
          <p:nvPr>
            <p:custDataLst>
              <p:tags r:id="rId24"/>
            </p:custDataLst>
          </p:nvPr>
        </p:nvSpPr>
        <p:spPr>
          <a:xfrm>
            <a:off x="7084695" y="5370195"/>
            <a:ext cx="1382395" cy="534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 eaLnBrk="1" hangingPunct="1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使用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Arial" panose="020B0604020202020204" pitchFamily="34" charset="0"/>
              </a:rPr>
              <a:t>token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2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 dirty="0">
                <a:latin typeface="+mj-lt"/>
                <a:ea typeface="+mj-ea"/>
              </a:rPr>
              <a:t>HTTPS</a:t>
            </a:r>
            <a:r>
              <a:rPr lang="zh-CN" altLang="en-US" dirty="0">
                <a:latin typeface="+mj-lt"/>
                <a:ea typeface="+mj-ea"/>
              </a:rPr>
              <a:t>原理</a:t>
            </a:r>
            <a:endParaRPr lang="zh-CN" altLang="en-US" dirty="0">
              <a:latin typeface="+mj-lt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860" y="1149350"/>
            <a:ext cx="6304280" cy="5448300"/>
          </a:xfrm>
          <a:prstGeom prst="rect">
            <a:avLst/>
          </a:prstGeom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076960" y="1631315"/>
            <a:ext cx="1783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客户端发起请求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518015" y="2452370"/>
            <a:ext cx="213423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生成一对密钥，并返回公钥给客户端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8665" y="3416300"/>
            <a:ext cx="219519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生成随机</a:t>
            </a:r>
            <a:r>
              <a:rPr lang="en-US" altLang="zh-CN"/>
              <a:t>key</a:t>
            </a:r>
            <a:r>
              <a:rPr lang="zh-CN" altLang="en-US"/>
              <a:t>，使用公钥加密，发送给服务器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401810" y="4739640"/>
            <a:ext cx="236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使用私钥解密获得</a:t>
            </a:r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184" name=" 184"/>
          <p:cNvSpPr/>
          <p:nvPr/>
        </p:nvSpPr>
        <p:spPr>
          <a:xfrm>
            <a:off x="1377950" y="5782945"/>
            <a:ext cx="935990" cy="8909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key</a:t>
            </a:r>
            <a:endParaRPr lang="en-US" altLang="zh-C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 184"/>
          <p:cNvSpPr/>
          <p:nvPr/>
        </p:nvSpPr>
        <p:spPr>
          <a:xfrm>
            <a:off x="10220960" y="5782945"/>
            <a:ext cx="935990" cy="8909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>
                <a:solidFill>
                  <a:schemeClr val="tx1">
                    <a:lumMod val="95000"/>
                    <a:lumOff val="5000"/>
                  </a:schemeClr>
                </a:solidFill>
              </a:rPr>
              <a:t>key</a:t>
            </a:r>
            <a:endParaRPr lang="en-US" altLang="zh-CN" sz="2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752600" y="4480560"/>
            <a:ext cx="213360" cy="883920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10589895" y="5120640"/>
            <a:ext cx="198120" cy="60134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1" grpId="0" animBg="1"/>
      <p:bldP spid="184" grpId="0" animBg="1"/>
      <p:bldP spid="1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实现策略</a:t>
            </a:r>
            <a:r>
              <a:rPr lang="en-US" altLang="zh-CN"/>
              <a:t>-</a:t>
            </a:r>
            <a:r>
              <a:rPr lang="zh-CN" altLang="zh-CN"/>
              <a:t>前端</a:t>
            </a:r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630" y="1469390"/>
            <a:ext cx="7969250" cy="4832350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实现策略</a:t>
            </a:r>
            <a:r>
              <a:rPr lang="en-US" altLang="zh-CN"/>
              <a:t>-</a:t>
            </a:r>
            <a:r>
              <a:rPr lang="zh-CN" altLang="en-US"/>
              <a:t>后</a:t>
            </a:r>
            <a:r>
              <a:rPr lang="zh-CN" altLang="zh-CN"/>
              <a:t>端</a:t>
            </a:r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31470" y="1402080"/>
            <a:ext cx="10645140" cy="1370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2400">
                <a:latin typeface="Vrinda" panose="020B0502040204020203" charset="0"/>
              </a:rPr>
              <a:t>实现两个</a:t>
            </a:r>
            <a:r>
              <a:rPr lang="en-US" altLang="zh-CN" sz="2400">
                <a:latin typeface="Vrinda" panose="020B0502040204020203" charset="0"/>
              </a:rPr>
              <a:t>HTTP</a:t>
            </a:r>
            <a:r>
              <a:rPr lang="zh-CN" altLang="en-US" sz="2400">
                <a:latin typeface="Vrinda" panose="020B0502040204020203" charset="0"/>
              </a:rPr>
              <a:t>接口：</a:t>
            </a:r>
            <a:endParaRPr lang="zh-CN" altLang="en-US" sz="2400">
              <a:latin typeface="Vrinda" panose="020B0502040204020203" charset="0"/>
            </a:endParaRPr>
          </a:p>
          <a:p>
            <a:pPr marL="342900" indent="-342900" algn="l">
              <a:lnSpc>
                <a:spcPct val="140000"/>
              </a:lnSpc>
              <a:buFont typeface="+mj-lt"/>
              <a:buAutoNum type="arabicPeriod"/>
            </a:pPr>
            <a:r>
              <a:rPr lang="zh-CN" altLang="en-US" i="1">
                <a:solidFill>
                  <a:schemeClr val="accent6">
                    <a:lumMod val="60000"/>
                    <a:lumOff val="40000"/>
                  </a:schemeClr>
                </a:solidFill>
                <a:latin typeface="Vrinda" panose="020B0502040204020203" charset="0"/>
              </a:rPr>
              <a:t>获取rsaPublicKey  </a:t>
            </a:r>
            <a:r>
              <a:rPr lang="en-US" altLang="zh-CN" i="1">
                <a:solidFill>
                  <a:schemeClr val="accent6">
                    <a:lumMod val="60000"/>
                    <a:lumOff val="40000"/>
                  </a:schemeClr>
                </a:solidFill>
                <a:latin typeface="Vrinda" panose="020B0502040204020203" charset="0"/>
              </a:rPr>
              <a:t>——  </a:t>
            </a:r>
            <a:r>
              <a:rPr lang="zh-CN" altLang="en-US" i="1">
                <a:solidFill>
                  <a:schemeClr val="accent6">
                    <a:lumMod val="60000"/>
                    <a:lumOff val="40000"/>
                  </a:schemeClr>
                </a:solidFill>
                <a:latin typeface="Vrinda" panose="020B0502040204020203" charset="0"/>
              </a:rPr>
              <a:t>生成一对公钥和私钥，并将公钥返回</a:t>
            </a:r>
            <a:endParaRPr lang="zh-CN" altLang="en-US" i="1">
              <a:solidFill>
                <a:schemeClr val="accent6">
                  <a:lumMod val="60000"/>
                  <a:lumOff val="40000"/>
                </a:schemeClr>
              </a:solidFill>
              <a:latin typeface="Vrinda" panose="020B0502040204020203" charset="0"/>
            </a:endParaRPr>
          </a:p>
          <a:p>
            <a:pPr marL="342900" indent="-342900" algn="l">
              <a:lnSpc>
                <a:spcPct val="140000"/>
              </a:lnSpc>
              <a:buFont typeface="+mj-lt"/>
              <a:buAutoNum type="arabicPeriod"/>
            </a:pPr>
            <a:r>
              <a:rPr lang="zh-CN" altLang="en-US" i="1">
                <a:solidFill>
                  <a:schemeClr val="accent6">
                    <a:lumMod val="60000"/>
                    <a:lumOff val="40000"/>
                  </a:schemeClr>
                </a:solidFill>
                <a:latin typeface="Vrinda" panose="020B0502040204020203" charset="0"/>
              </a:rPr>
              <a:t>上报aesKey</a:t>
            </a:r>
            <a:r>
              <a:rPr lang="en-US" altLang="zh-CN" i="1">
                <a:solidFill>
                  <a:schemeClr val="accent6">
                    <a:lumMod val="60000"/>
                    <a:lumOff val="40000"/>
                  </a:schemeClr>
                </a:solidFill>
                <a:latin typeface="Vrinda" panose="020B0502040204020203" charset="0"/>
              </a:rPr>
              <a:t>	   ——  </a:t>
            </a:r>
            <a:r>
              <a:rPr lang="zh-CN" altLang="en-US" i="1">
                <a:solidFill>
                  <a:schemeClr val="accent6">
                    <a:lumMod val="60000"/>
                    <a:lumOff val="40000"/>
                  </a:schemeClr>
                </a:solidFill>
                <a:latin typeface="Vrinda" panose="020B0502040204020203" charset="0"/>
              </a:rPr>
              <a:t>接收上报数据，使用私钥解密，作为</a:t>
            </a:r>
            <a:r>
              <a:rPr lang="en-US" altLang="zh-CN" i="1">
                <a:solidFill>
                  <a:schemeClr val="accent6">
                    <a:lumMod val="60000"/>
                    <a:lumOff val="40000"/>
                  </a:schemeClr>
                </a:solidFill>
                <a:latin typeface="Vrinda" panose="020B0502040204020203" charset="0"/>
              </a:rPr>
              <a:t>aesKey</a:t>
            </a:r>
            <a:r>
              <a:rPr lang="zh-CN" altLang="en-US" i="1">
                <a:solidFill>
                  <a:schemeClr val="accent6">
                    <a:lumMod val="60000"/>
                    <a:lumOff val="40000"/>
                  </a:schemeClr>
                </a:solidFill>
                <a:latin typeface="Vrinda" panose="020B0502040204020203" charset="0"/>
              </a:rPr>
              <a:t>保存在</a:t>
            </a:r>
            <a:r>
              <a:rPr lang="en-US" altLang="zh-CN" i="1">
                <a:solidFill>
                  <a:schemeClr val="accent6">
                    <a:lumMod val="60000"/>
                    <a:lumOff val="40000"/>
                  </a:schemeClr>
                </a:solidFill>
                <a:latin typeface="Vrinda" panose="020B0502040204020203" charset="0"/>
              </a:rPr>
              <a:t>session</a:t>
            </a:r>
            <a:r>
              <a:rPr lang="zh-CN" altLang="en-US" i="1">
                <a:solidFill>
                  <a:schemeClr val="accent6">
                    <a:lumMod val="60000"/>
                    <a:lumOff val="40000"/>
                  </a:schemeClr>
                </a:solidFill>
                <a:latin typeface="Vrinda" panose="020B0502040204020203" charset="0"/>
              </a:rPr>
              <a:t>中</a:t>
            </a:r>
            <a:endParaRPr lang="zh-CN" altLang="en-US" i="1">
              <a:solidFill>
                <a:schemeClr val="accent6">
                  <a:lumMod val="60000"/>
                  <a:lumOff val="40000"/>
                </a:schemeClr>
              </a:solidFill>
              <a:latin typeface="Vrinda" panose="020B0502040204020203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1470" y="3063240"/>
            <a:ext cx="3946525" cy="5118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Vrinda" panose="020B0502040204020203" charset="0"/>
                <a:ea typeface="Meiryo" panose="020B0604030504040204" charset="-128"/>
                <a:sym typeface="+mn-ea"/>
              </a:rPr>
              <a:t>使用</a:t>
            </a:r>
            <a:r>
              <a:rPr lang="en-US" altLang="zh-CN" sz="2400">
                <a:latin typeface="Vrinda" panose="020B0502040204020203" charset="0"/>
                <a:ea typeface="Meiryo" panose="020B0604030504040204" charset="-128"/>
                <a:sym typeface="+mn-ea"/>
              </a:rPr>
              <a:t>Filter</a:t>
            </a:r>
            <a:r>
              <a:rPr lang="zh-CN" altLang="en-US" sz="2400">
                <a:latin typeface="Vrinda" panose="020B0502040204020203" charset="0"/>
                <a:ea typeface="Meiryo" panose="020B0604030504040204" charset="-128"/>
                <a:sym typeface="+mn-ea"/>
              </a:rPr>
              <a:t>过滤所有</a:t>
            </a:r>
            <a:r>
              <a:rPr lang="en-US" altLang="zh-CN" sz="2400">
                <a:latin typeface="Vrinda" panose="020B0502040204020203" charset="0"/>
                <a:ea typeface="Meiryo" panose="020B0604030504040204" charset="-128"/>
                <a:sym typeface="+mn-ea"/>
              </a:rPr>
              <a:t>HTTP</a:t>
            </a:r>
            <a:r>
              <a:rPr lang="zh-CN" altLang="en-US" sz="2400">
                <a:latin typeface="Vrinda" panose="020B0502040204020203" charset="0"/>
                <a:ea typeface="Meiryo" panose="020B0604030504040204" charset="-128"/>
                <a:sym typeface="+mn-ea"/>
              </a:rPr>
              <a:t>接口</a:t>
            </a:r>
            <a:endParaRPr lang="zh-CN" altLang="en-US" sz="2400">
              <a:latin typeface="Vrinda" panose="020B0502040204020203" charset="0"/>
              <a:ea typeface="Meiryo" panose="020B0604030504040204" charset="-128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" y="3529330"/>
            <a:ext cx="9624695" cy="320802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实现策略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35710" y="1478280"/>
            <a:ext cx="9035415" cy="4443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刚才只给出了实现策略的框架代码，实际开发中还有很多细节需要考虑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后台返回数据的加密封装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p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form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</a:rPr>
              <a:t>提交如何封装</a:t>
            </a:r>
            <a:endParaRPr lang="zh-CN" altLang="zh-CN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onsubmit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中修改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value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值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使用隐藏域来传递参数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p"/>
            </a:pP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</a:rPr>
              <a:t>返回页面上的数据（使用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EL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表达式</a:t>
            </a:r>
            <a:r>
              <a:rPr lang="zh-CN" altLang="zh-CN" sz="2400">
                <a:latin typeface="微软雅黑" panose="020B0503020204020204" charset="-122"/>
                <a:ea typeface="微软雅黑" panose="020B0503020204020204" charset="-122"/>
              </a:rPr>
              <a:t>）如何处理</a:t>
            </a:r>
            <a:endParaRPr lang="zh-CN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图片验证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330" y="2013585"/>
            <a:ext cx="1647825" cy="66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485" y="2023110"/>
            <a:ext cx="2505075" cy="666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530" y="2023110"/>
            <a:ext cx="2162175" cy="657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" y="3524250"/>
            <a:ext cx="4133215" cy="1781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970" y="3300095"/>
            <a:ext cx="3485515" cy="2228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2305" y="3423285"/>
            <a:ext cx="3648075" cy="2242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NDEX" val="1"/>
  <p:tag name="KSO_WM_UNIT_CLEAR" val="1"/>
  <p:tag name="KSO_WM_UNIT_LAYERLEVEL" val="1"/>
  <p:tag name="KSO_WM_BEAUTIFY_FLAG" val="#wm#"/>
  <p:tag name="KSO_WM_UNIT_TYPE" val="i"/>
  <p:tag name="KSO_WM_UNIT_ID" val="287*i*1"/>
</p:tagLst>
</file>

<file path=ppt/tags/tag10.xml><?xml version="1.0" encoding="utf-8"?>
<p:tagLst xmlns:p="http://schemas.openxmlformats.org/presentationml/2006/main">
  <p:tag name="KSO_WM_BEAUTIFY_FLAG" val="#wm#"/>
  <p:tag name="KSO_WM_UNIT_TYPE" val="i"/>
  <p:tag name="KSO_WM_UNIT_ID" val="287*i*4"/>
</p:tagLst>
</file>

<file path=ppt/tags/tag11.xml><?xml version="1.0" encoding="utf-8"?>
<p:tagLst xmlns:p="http://schemas.openxmlformats.org/presentationml/2006/main">
  <p:tag name="KSO_WM_BEAUTIFY_FLAG" val="#wm#"/>
  <p:tag name="KSO_WM_UNIT_TYPE" val="i"/>
  <p:tag name="KSO_WM_UNIT_ID" val="287*i*5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ID" val="custom160018_1*a*1"/>
  <p:tag name="KSO_WM_UNIT_PRESET_TEXT_INDEX" val="0"/>
  <p:tag name="KSO_WM_UNIT_PRESET_TEXT_LEN" val="9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b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ID" val="custom160018_1*b*1"/>
  <p:tag name="KSO_WM_UNIT_PRESET_TEXT_INDEX" val="1"/>
  <p:tag name="KSO_WM_UNIT_PRESET_TEXT_LEN" val="10"/>
</p:tagLst>
</file>

<file path=ppt/tags/tag14.xml><?xml version="1.0" encoding="utf-8"?>
<p:tagLst xmlns:p="http://schemas.openxmlformats.org/presentationml/2006/main">
  <p:tag name="KSO_WM_TEMPLATE_THUMBS_INDEX" val="1、8、11、14、16、18、21、23、27、30、35、39、42"/>
  <p:tag name="KSO_WM_TEMPLATE_CATEGORY" val="custom"/>
  <p:tag name="KSO_WM_TEMPLATE_INDEX" val="160018"/>
  <p:tag name="KSO_WM_TAG_VERSION" val="1.0"/>
  <p:tag name="KSO_WM_SLIDE_ID" val="custom16001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5.xml><?xml version="1.0" encoding="utf-8"?>
<p:tagLst xmlns:p="http://schemas.openxmlformats.org/presentationml/2006/main">
  <p:tag name="KSO_WM_TEMPLATE_CATEGORY" val="custom"/>
  <p:tag name="KSO_WM_TEMPLATE_INDEX" val="160018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1"/>
  <p:tag name="KSO_WM_UNIT_ID" val="diagram160193_4*m_i*1_1"/>
  <p:tag name="KSO_WM_UNIT_CLEAR" val="1"/>
  <p:tag name="KSO_WM_UNIT_LAYERLEVEL" val="1_1"/>
  <p:tag name="KSO_WM_DIAGRAM_GROUP_CODE" val="m1-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2"/>
  <p:tag name="KSO_WM_UNIT_ID" val="diagram160193_4*m_i*1_2"/>
  <p:tag name="KSO_WM_UNIT_CLEAR" val="1"/>
  <p:tag name="KSO_WM_UNIT_LAYERLEVEL" val="1_1"/>
  <p:tag name="KSO_WM_DIAGRAM_GROUP_CODE" val="m1-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h_a"/>
  <p:tag name="KSO_WM_UNIT_INDEX" val="1_1_1"/>
  <p:tag name="KSO_WM_UNIT_ID" val="diagram160193_4*m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3"/>
  <p:tag name="KSO_WM_UNIT_ID" val="diagram160193_4*m_i*1_3"/>
  <p:tag name="KSO_WM_UNIT_CLEAR" val="1"/>
  <p:tag name="KSO_WM_UNIT_LAYERLEVEL" val="1_1"/>
  <p:tag name="KSO_WM_DIAGRAM_GROUP_CODE" val="m1-1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7*i*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4"/>
  <p:tag name="KSO_WM_UNIT_ID" val="diagram160193_4*m_i*1_4"/>
  <p:tag name="KSO_WM_UNIT_CLEAR" val="1"/>
  <p:tag name="KSO_WM_UNIT_LAYERLEVEL" val="1_1"/>
  <p:tag name="KSO_WM_DIAGRAM_GROUP_CODE" val="m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h_a"/>
  <p:tag name="KSO_WM_UNIT_INDEX" val="1_2_1"/>
  <p:tag name="KSO_WM_UNIT_ID" val="diagram160193_4*m_h_a*1_2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5"/>
  <p:tag name="KSO_WM_UNIT_ID" val="diagram160193_4*m_i*1_5"/>
  <p:tag name="KSO_WM_UNIT_CLEAR" val="1"/>
  <p:tag name="KSO_WM_UNIT_LAYERLEVEL" val="1_1"/>
  <p:tag name="KSO_WM_DIAGRAM_GROUP_CODE" val="m1-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6"/>
  <p:tag name="KSO_WM_UNIT_ID" val="diagram160193_4*m_i*1_6"/>
  <p:tag name="KSO_WM_UNIT_CLEAR" val="1"/>
  <p:tag name="KSO_WM_UNIT_LAYERLEVEL" val="1_1"/>
  <p:tag name="KSO_WM_DIAGRAM_GROUP_CODE" val="m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7"/>
  <p:tag name="KSO_WM_UNIT_ID" val="diagram160193_4*m_i*1_7"/>
  <p:tag name="KSO_WM_UNIT_CLEAR" val="1"/>
  <p:tag name="KSO_WM_UNIT_LAYERLEVEL" val="1_1"/>
  <p:tag name="KSO_WM_DIAGRAM_GROUP_CODE" val="m1-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8"/>
  <p:tag name="KSO_WM_UNIT_ID" val="diagram160193_4*m_i*1_8"/>
  <p:tag name="KSO_WM_UNIT_CLEAR" val="1"/>
  <p:tag name="KSO_WM_UNIT_LAYERLEVEL" val="1_1"/>
  <p:tag name="KSO_WM_DIAGRAM_GROUP_CODE" val="m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9"/>
  <p:tag name="KSO_WM_UNIT_ID" val="diagram160193_4*m_i*1_9"/>
  <p:tag name="KSO_WM_UNIT_CLEAR" val="1"/>
  <p:tag name="KSO_WM_UNIT_LAYERLEVEL" val="1_1"/>
  <p:tag name="KSO_WM_DIAGRAM_GROUP_CODE" val="m1-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10"/>
  <p:tag name="KSO_WM_UNIT_ID" val="diagram160193_4*m_i*1_10"/>
  <p:tag name="KSO_WM_UNIT_CLEAR" val="1"/>
  <p:tag name="KSO_WM_UNIT_LAYERLEVEL" val="1_1"/>
  <p:tag name="KSO_WM_DIAGRAM_GROUP_CODE" val="m1-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11"/>
  <p:tag name="KSO_WM_UNIT_ID" val="diagram160193_4*m_i*1_11"/>
  <p:tag name="KSO_WM_UNIT_CLEAR" val="1"/>
  <p:tag name="KSO_WM_UNIT_LAYERLEVEL" val="1_1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12"/>
  <p:tag name="KSO_WM_UNIT_ID" val="diagram160193_4*m_i*1_12"/>
  <p:tag name="KSO_WM_UNIT_CLEAR" val="1"/>
  <p:tag name="KSO_WM_UNIT_LAYERLEVEL" val="1_1"/>
  <p:tag name="KSO_WM_DIAGRAM_GROUP_CODE" val="m1-1"/>
</p:tagLst>
</file>

<file path=ppt/tags/tag3.xml><?xml version="1.0" encoding="utf-8"?>
<p:tagLst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13"/>
  <p:tag name="KSO_WM_UNIT_ID" val="diagram160193_4*m_i*1_13"/>
  <p:tag name="KSO_WM_UNIT_CLEAR" val="1"/>
  <p:tag name="KSO_WM_UNIT_LAYERLEVEL" val="1_1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14"/>
  <p:tag name="KSO_WM_UNIT_ID" val="diagram160193_4*m_i*1_14"/>
  <p:tag name="KSO_WM_UNIT_CLEAR" val="1"/>
  <p:tag name="KSO_WM_UNIT_LAYERLEVEL" val="1_1"/>
  <p:tag name="KSO_WM_DIAGRAM_GROUP_CODE" val="m1-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i"/>
  <p:tag name="KSO_WM_UNIT_INDEX" val="1_15"/>
  <p:tag name="KSO_WM_UNIT_ID" val="diagram160193_4*m_i*1_15"/>
  <p:tag name="KSO_WM_UNIT_CLEAR" val="1"/>
  <p:tag name="KSO_WM_UNIT_LAYERLEVEL" val="1_1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h_a"/>
  <p:tag name="KSO_WM_UNIT_INDEX" val="1_1_1"/>
  <p:tag name="KSO_WM_UNIT_ID" val="diagram160193_4*m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h_a"/>
  <p:tag name="KSO_WM_UNIT_INDEX" val="1_1_1"/>
  <p:tag name="KSO_WM_UNIT_ID" val="diagram160193_4*m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h_a"/>
  <p:tag name="KSO_WM_UNIT_INDEX" val="1_1_1"/>
  <p:tag name="KSO_WM_UNIT_ID" val="diagram160193_4*m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h_a"/>
  <p:tag name="KSO_WM_UNIT_INDEX" val="1_1_1"/>
  <p:tag name="KSO_WM_UNIT_ID" val="diagram160193_4*m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h_a"/>
  <p:tag name="KSO_WM_UNIT_INDEX" val="1_1_1"/>
  <p:tag name="KSO_WM_UNIT_ID" val="diagram160193_4*m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h_a"/>
  <p:tag name="KSO_WM_UNIT_INDEX" val="1_1_1"/>
  <p:tag name="KSO_WM_UNIT_ID" val="diagram160193_4*m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93"/>
  <p:tag name="KSO_WM_UNIT_TYPE" val="m_h_a"/>
  <p:tag name="KSO_WM_UNIT_INDEX" val="1_1_1"/>
  <p:tag name="KSO_WM_UNIT_ID" val="diagram160193_4*m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12"/>
  <p:tag name="KSO_WM_DIAGRAM_GROUP_CODE" val="m1-1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7*i*4"/>
</p:tagLst>
</file>

<file path=ppt/tags/tag40.xml><?xml version="1.0" encoding="utf-8"?>
<p:tagLst xmlns:p="http://schemas.openxmlformats.org/presentationml/2006/main">
  <p:tag name="KSO_WM_SLIDE_ID" val="diagram160193_4"/>
  <p:tag name="KSO_WM_SLIDE_INDEX" val="4"/>
  <p:tag name="KSO_WM_SLIDE_LAYOUT" val="a_m"/>
  <p:tag name="KSO_WM_SLIDE_LAYOUT_CNT" val="1_1"/>
  <p:tag name="KSO_WM_SLIDE_TYPE" val="text"/>
  <p:tag name="KSO_WM_BEAUTIFY_FLAG" val="#wm#"/>
  <p:tag name="KSO_WM_SLIDE_POSITION" val="198*145"/>
  <p:tag name="KSO_WM_SLIDE_SIZE" val="620*315"/>
  <p:tag name="KSO_WM_SLIDE_ITEM_CNT" val="4"/>
  <p:tag name="KSO_WM_TEMPLATE_CATEGORY" val="diagram"/>
  <p:tag name="KSO_WM_TEMPLATE_INDEX" val="160193"/>
  <p:tag name="KSO_WM_DIAGRAM_GROUP_CODE" val="m1-1"/>
  <p:tag name="KSO_WM_TAG_VERSION" val="1.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13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2.xml><?xml version="1.0" encoding="utf-8"?>
<p:tagLst xmlns:p="http://schemas.openxmlformats.org/presentationml/2006/main">
  <p:tag name="KSO_WM_SLIDE_ID" val="custom160018_13"/>
  <p:tag name="KSO_WM_SLIDE_INDEX" val="13"/>
  <p:tag name="KSO_WM_SLIDE_LAYOUT" val="a_f"/>
  <p:tag name="KSO_WM_SLIDE_LAYOUT_CNT" val="1_1"/>
  <p:tag name="KSO_WM_SLIDE_TYPE" val="text"/>
  <p:tag name="KSO_WM_BEAUTIFY_FLAG" val="#wm#"/>
  <p:tag name="KSO_WM_SLIDE_POSITION" val="72*134"/>
  <p:tag name="KSO_WM_SLIDE_SIZE" val="824*343"/>
  <p:tag name="KSO_WM_SLIDE_ITEM_CNT" val="1"/>
  <p:tag name="KSO_WM_TEMPLATE_CATEGORY" val="custom"/>
  <p:tag name="KSO_WM_TEMPLATE_INDEX" val="160018"/>
  <p:tag name="KSO_WM_TAG_VERSION" val="1.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18"/>
  <p:tag name="KSO_WM_UNIT_TYPE" val="a"/>
  <p:tag name="KSO_WM_UNIT_INDEX" val="1"/>
  <p:tag name="KSO_WM_UNIT_ID" val="custom160018_42*a*1"/>
  <p:tag name="KSO_WM_UNIT_CLEAR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PRESET_TEXT" val="THANK YOU"/>
</p:tagLst>
</file>

<file path=ppt/tags/tag44.xml><?xml version="1.0" encoding="utf-8"?>
<p:tagLst xmlns:p="http://schemas.openxmlformats.org/presentationml/2006/main">
  <p:tag name="KSO_WM_SLIDE_ID" val="custom160018_42"/>
  <p:tag name="KSO_WM_SLIDE_INDEX" val="42"/>
  <p:tag name="KSO_WM_SLIDE_LAYOUT" val="a_b"/>
  <p:tag name="KSO_WM_SLIDE_LAYOUT_CNT" val="1_1"/>
  <p:tag name="KSO_WM_SLIDE_TYPE" val="endPage"/>
  <p:tag name="KSO_WM_BEAUTIFY_FLAG" val="#wm#"/>
  <p:tag name="KSO_WM_SLIDE_ITEM_CNT" val="2"/>
  <p:tag name="KSO_WM_TEMPLATE_CATEGORY" val="custom"/>
  <p:tag name="KSO_WM_TEMPLATE_INDEX" val="160018"/>
  <p:tag name="KSO_WM_TAG_VERSION" val="1.0"/>
</p:tagLst>
</file>

<file path=ppt/tags/tag5.xml><?xml version="1.0" encoding="utf-8"?>
<p:tagLst xmlns:p="http://schemas.openxmlformats.org/presentationml/2006/main">
  <p:tag name="KSO_WM_BEAUTIFY_FLAG" val="#wm#"/>
  <p:tag name="KSO_WM_UNIT_TYPE" val="i"/>
  <p:tag name="KSO_WM_UNIT_ID" val="287*i*5"/>
</p:tagLst>
</file>

<file path=ppt/tags/tag6.xml><?xml version="1.0" encoding="utf-8"?>
<p:tagLst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ags/tag7.xml><?xml version="1.0" encoding="utf-8"?>
<p:tagLst xmlns:p="http://schemas.openxmlformats.org/presentationml/2006/main">
  <p:tag name="KSO_WM_UNIT_INDEX" val="1"/>
  <p:tag name="KSO_WM_UNIT_CLEAR" val="1"/>
  <p:tag name="KSO_WM_UNIT_LAYERLEVEL" val="1"/>
  <p:tag name="KSO_WM_BEAUTIFY_FLAG" val="#wm#"/>
  <p:tag name="KSO_WM_UNIT_TYPE" val="i"/>
  <p:tag name="KSO_WM_UNIT_ID" val="287*i*1"/>
</p:tagLst>
</file>

<file path=ppt/tags/tag8.xml><?xml version="1.0" encoding="utf-8"?>
<p:tagLst xmlns:p="http://schemas.openxmlformats.org/presentationml/2006/main">
  <p:tag name="KSO_WM_BEAUTIFY_FLAG" val="#wm#"/>
  <p:tag name="KSO_WM_UNIT_TYPE" val="i"/>
  <p:tag name="KSO_WM_UNIT_ID" val="287*i*2"/>
</p:tagLst>
</file>

<file path=ppt/tags/tag9.xml><?xml version="1.0" encoding="utf-8"?>
<p:tagLst xmlns:p="http://schemas.openxmlformats.org/presentationml/2006/main">
  <p:tag name="KSO_WM_UNIT_INDEX" val="2"/>
  <p:tag name="KSO_WM_UNIT_CLEAR" val="1"/>
  <p:tag name="KSO_WM_UNIT_LAYERLEVEL" val="1"/>
  <p:tag name="KSO_WM_BEAUTIFY_FLAG" val="#wm#"/>
  <p:tag name="KSO_WM_UNIT_TYPE" val="i"/>
  <p:tag name="KSO_WM_UNIT_ID" val="287*i*3"/>
</p:tagLst>
</file>

<file path=ppt/theme/theme1.xml><?xml version="1.0" encoding="utf-8"?>
<a:theme xmlns:a="http://schemas.openxmlformats.org/drawingml/2006/main" name="默认设计模板">
  <a:themeElements>
    <a:clrScheme name="PPT18">
      <a:dk1>
        <a:srgbClr val="000000"/>
      </a:dk1>
      <a:lt1>
        <a:srgbClr val="FFFFFF"/>
      </a:lt1>
      <a:dk2>
        <a:srgbClr val="333399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WPS 演示</Application>
  <PresentationFormat>宽屏</PresentationFormat>
  <Paragraphs>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黑体</vt:lpstr>
      <vt:lpstr>Calibri</vt:lpstr>
      <vt:lpstr>Wingdings</vt:lpstr>
      <vt:lpstr>微软雅黑</vt:lpstr>
      <vt:lpstr>Vrinda</vt:lpstr>
      <vt:lpstr>Meiryo</vt:lpstr>
      <vt:lpstr>默认设计模板</vt:lpstr>
      <vt:lpstr>Web通信安全解决方案</vt:lpstr>
      <vt:lpstr>网络通信常见的安全问题</vt:lpstr>
      <vt:lpstr>需求来源</vt:lpstr>
      <vt:lpstr>需求要点</vt:lpstr>
      <vt:lpstr>HTTPS原理</vt:lpstr>
      <vt:lpstr>实现策略-前端</vt:lpstr>
      <vt:lpstr>实现策略-后端</vt:lpstr>
      <vt:lpstr>实现策略</vt:lpstr>
      <vt:lpstr>图片验证</vt:lpstr>
      <vt:lpstr>淘宝验证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Max</cp:lastModifiedBy>
  <cp:revision>20</cp:revision>
  <dcterms:created xsi:type="dcterms:W3CDTF">2015-05-05T08:02:00Z</dcterms:created>
  <dcterms:modified xsi:type="dcterms:W3CDTF">2016-08-18T14:12:14Z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