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6"/>
  </p:handoutMasterIdLst>
  <p:sldIdLst>
    <p:sldId id="256" r:id="rId4"/>
    <p:sldId id="259" r:id="rId6"/>
    <p:sldId id="260" r:id="rId7"/>
    <p:sldId id="312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345" r:id="rId21"/>
    <p:sldId id="344" r:id="rId22"/>
    <p:sldId id="366" r:id="rId23"/>
    <p:sldId id="368" r:id="rId24"/>
    <p:sldId id="369" r:id="rId25"/>
    <p:sldId id="370" r:id="rId26"/>
    <p:sldId id="293" r:id="rId27"/>
    <p:sldId id="291" r:id="rId28"/>
    <p:sldId id="290" r:id="rId29"/>
    <p:sldId id="278" r:id="rId30"/>
    <p:sldId id="279" r:id="rId31"/>
    <p:sldId id="282" r:id="rId32"/>
    <p:sldId id="286" r:id="rId33"/>
    <p:sldId id="288" r:id="rId34"/>
    <p:sldId id="294" r:id="rId35"/>
    <p:sldId id="296" r:id="rId36"/>
    <p:sldId id="297" r:id="rId37"/>
    <p:sldId id="299" r:id="rId38"/>
    <p:sldId id="298" r:id="rId39"/>
    <p:sldId id="301" r:id="rId40"/>
    <p:sldId id="300" r:id="rId41"/>
    <p:sldId id="295" r:id="rId42"/>
    <p:sldId id="302" r:id="rId43"/>
    <p:sldId id="304" r:id="rId44"/>
    <p:sldId id="30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自我介绍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1.Cordova</a:t>
            </a:r>
            <a:r>
              <a:rPr lang="zh-CN" altLang="en-US"/>
              <a:t>是一个开源框架，用来对内嵌浏览器进行扩展</a:t>
            </a:r>
            <a:endParaRPr lang="zh-CN" altLang="en-US"/>
          </a:p>
          <a:p>
            <a:r>
              <a:rPr lang="en-US" altLang="zh-CN"/>
              <a:t>2.HTML5</a:t>
            </a:r>
            <a:r>
              <a:rPr lang="zh-CN" altLang="zh-CN"/>
              <a:t>用来定义用户界面上有哪些元素（按钮、表格、视频、图片等）、以及组合与布局</a:t>
            </a:r>
            <a:endParaRPr lang="zh-CN" altLang="zh-CN"/>
          </a:p>
          <a:p>
            <a:r>
              <a:rPr lang="en-US" altLang="zh-CN"/>
              <a:t>3.CSS3</a:t>
            </a:r>
            <a:r>
              <a:rPr lang="zh-CN" altLang="en-US"/>
              <a:t>用来定义元素的样式，</a:t>
            </a:r>
            <a:r>
              <a:rPr lang="en-US" altLang="zh-CN"/>
              <a:t>JavaScript</a:t>
            </a:r>
            <a:r>
              <a:rPr lang="zh-CN" altLang="en-US"/>
              <a:t>用来操控元素（让页面</a:t>
            </a:r>
            <a:r>
              <a:rPr lang="en-US" altLang="zh-CN"/>
              <a:t>“</a:t>
            </a:r>
            <a:r>
              <a:rPr lang="zh-CN" altLang="en-US"/>
              <a:t>动态</a:t>
            </a:r>
            <a:r>
              <a:rPr lang="en-US" altLang="zh-CN"/>
              <a:t>”</a:t>
            </a:r>
            <a:r>
              <a:rPr lang="zh-CN" altLang="en-US"/>
              <a:t>起来）</a:t>
            </a:r>
            <a:endParaRPr lang="zh-CN" altLang="en-US"/>
          </a:p>
          <a:p>
            <a:r>
              <a:rPr lang="en-US" altLang="zh-CN"/>
              <a:t>4.JQuery Mobile</a:t>
            </a:r>
            <a:r>
              <a:rPr lang="zh-CN" altLang="en-US"/>
              <a:t>用来让页面和元素更适合在手机上显示，加速我们的开发过程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公司、部门根据常见业务、设计风格预定义好一些内容，方便将来使用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HTML5</a:t>
            </a:r>
            <a:r>
              <a:rPr lang="zh-CN" altLang="en-US"/>
              <a:t>和</a:t>
            </a:r>
            <a:r>
              <a:rPr lang="en-US" altLang="zh-CN"/>
              <a:t>HTML4</a:t>
            </a:r>
            <a:r>
              <a:rPr lang="zh-CN" altLang="en-US"/>
              <a:t>相隔接近</a:t>
            </a:r>
            <a:r>
              <a:rPr lang="en-US" altLang="zh-CN"/>
              <a:t>20</a:t>
            </a:r>
            <a:r>
              <a:rPr lang="zh-CN" altLang="en-US"/>
              <a:t>年，带来了非常大的改动和更新，让</a:t>
            </a:r>
            <a:r>
              <a:rPr lang="en-US" altLang="zh-CN"/>
              <a:t>web</a:t>
            </a:r>
            <a:r>
              <a:rPr lang="zh-CN" altLang="en-US"/>
              <a:t>可以展现更丰富、多样化的内容。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首先介绍一下移动应用发展的趋势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移动应用开发除了开发技术和传统软件开发有区别，在软件设计的过程也有一些区别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这几年最常听说的词：用户体验。这是移动应用开发过程中非常重要的一点。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申请公众号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建立服务器并绑定域名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绑定公众号和服务器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服务器可以配置公众号菜单、发送消息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公众号的用户消息和操作都会发送给服务器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截止到2015年12月，国内在网活跃移动智能设备数量达到8.99亿。</a:t>
            </a:r>
            <a:endParaRPr lang="zh-CN" altLang="en-US"/>
          </a:p>
          <a:p>
            <a:r>
              <a:rPr lang="zh-CN" altLang="en-US"/>
              <a:t>移动应用的发展和移动用户的增长是相互作用，相互促进的。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3780183" y="1247775"/>
            <a:ext cx="4468468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441938" y="389013"/>
            <a:ext cx="9355016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8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62.xml"/><Relationship Id="rId2" Type="http://schemas.openxmlformats.org/officeDocument/2006/relationships/image" Target="../media/image10.png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tags" Target="../tags/tag67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9.png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21.xml"/><Relationship Id="rId2" Type="http://schemas.openxmlformats.org/officeDocument/2006/relationships/tags" Target="../tags/tag4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7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7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79.xml"/><Relationship Id="rId2" Type="http://schemas.openxmlformats.org/officeDocument/2006/relationships/image" Target="../media/image23.png"/><Relationship Id="rId1" Type="http://schemas.openxmlformats.org/officeDocument/2006/relationships/tags" Target="../tags/tag7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9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tags" Target="../tags/tag88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4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tags" Target="../tags/tag9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98.xml"/><Relationship Id="rId2" Type="http://schemas.openxmlformats.org/officeDocument/2006/relationships/image" Target="../media/image28.png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100.xml"/><Relationship Id="rId2" Type="http://schemas.openxmlformats.org/officeDocument/2006/relationships/image" Target="../media/image29.png"/><Relationship Id="rId1" Type="http://schemas.openxmlformats.org/officeDocument/2006/relationships/tags" Target="../tags/tag99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102.xml"/><Relationship Id="rId2" Type="http://schemas.openxmlformats.org/officeDocument/2006/relationships/image" Target="../media/image30.png"/><Relationship Id="rId1" Type="http://schemas.openxmlformats.org/officeDocument/2006/relationships/tags" Target="../tags/tag10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28.xml"/><Relationship Id="rId19" Type="http://schemas.openxmlformats.org/officeDocument/2006/relationships/slideLayout" Target="../slideLayouts/slideLayout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4850" y="1122363"/>
            <a:ext cx="577215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zh-CN" altLang="zh-CN" sz="4800" dirty="0"/>
              <a:t>移动应用开发介绍</a:t>
            </a:r>
            <a:endParaRPr lang="zh-CN" altLang="zh-CN" sz="4800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移动应用平台</a:t>
            </a:r>
            <a:endParaRPr lang="zh-CN" altLang="en-US" dirty="0"/>
          </a:p>
        </p:txBody>
      </p:sp>
      <p:sp>
        <p:nvSpPr>
          <p:cNvPr id="2050" name="微信"/>
          <p:cNvSpPr/>
          <p:nvPr/>
        </p:nvSpPr>
        <p:spPr bwMode="auto">
          <a:xfrm>
            <a:off x="8946515" y="2682240"/>
            <a:ext cx="868045" cy="822960"/>
          </a:xfrm>
          <a:custGeom>
            <a:avLst/>
            <a:gdLst>
              <a:gd name="T0" fmla="*/ 415236 w 969654"/>
              <a:gd name="T1" fmla="*/ 250385 h 903534"/>
              <a:gd name="T2" fmla="*/ 396851 w 969654"/>
              <a:gd name="T3" fmla="*/ 268878 h 903534"/>
              <a:gd name="T4" fmla="*/ 415236 w 969654"/>
              <a:gd name="T5" fmla="*/ 287369 h 903534"/>
              <a:gd name="T6" fmla="*/ 433622 w 969654"/>
              <a:gd name="T7" fmla="*/ 268878 h 903534"/>
              <a:gd name="T8" fmla="*/ 415236 w 969654"/>
              <a:gd name="T9" fmla="*/ 250385 h 903534"/>
              <a:gd name="T10" fmla="*/ 309970 w 969654"/>
              <a:gd name="T11" fmla="*/ 250385 h 903534"/>
              <a:gd name="T12" fmla="*/ 291585 w 969654"/>
              <a:gd name="T13" fmla="*/ 268878 h 903534"/>
              <a:gd name="T14" fmla="*/ 309970 w 969654"/>
              <a:gd name="T15" fmla="*/ 287369 h 903534"/>
              <a:gd name="T16" fmla="*/ 328354 w 969654"/>
              <a:gd name="T17" fmla="*/ 268878 h 903534"/>
              <a:gd name="T18" fmla="*/ 309970 w 969654"/>
              <a:gd name="T19" fmla="*/ 250385 h 903534"/>
              <a:gd name="T20" fmla="*/ 353063 w 969654"/>
              <a:gd name="T21" fmla="*/ 172856 h 903534"/>
              <a:gd name="T22" fmla="*/ 460518 w 969654"/>
              <a:gd name="T23" fmla="*/ 216825 h 903534"/>
              <a:gd name="T24" fmla="*/ 450007 w 969654"/>
              <a:gd name="T25" fmla="*/ 397739 h 903534"/>
              <a:gd name="T26" fmla="*/ 462607 w 969654"/>
              <a:gd name="T27" fmla="*/ 464119 h 903534"/>
              <a:gd name="T28" fmla="*/ 404682 w 969654"/>
              <a:gd name="T29" fmla="*/ 423554 h 903534"/>
              <a:gd name="T30" fmla="*/ 234800 w 969654"/>
              <a:gd name="T31" fmla="*/ 366285 h 903534"/>
              <a:gd name="T32" fmla="*/ 283419 w 969654"/>
              <a:gd name="T33" fmla="*/ 191736 h 903534"/>
              <a:gd name="T34" fmla="*/ 353063 w 969654"/>
              <a:gd name="T35" fmla="*/ 172856 h 903534"/>
              <a:gd name="T36" fmla="*/ 279794 w 969654"/>
              <a:gd name="T37" fmla="*/ 96193 h 903534"/>
              <a:gd name="T38" fmla="*/ 252216 w 969654"/>
              <a:gd name="T39" fmla="*/ 123932 h 903534"/>
              <a:gd name="T40" fmla="*/ 279794 w 969654"/>
              <a:gd name="T41" fmla="*/ 151670 h 903534"/>
              <a:gd name="T42" fmla="*/ 307371 w 969654"/>
              <a:gd name="T43" fmla="*/ 123932 h 903534"/>
              <a:gd name="T44" fmla="*/ 279794 w 969654"/>
              <a:gd name="T45" fmla="*/ 96193 h 903534"/>
              <a:gd name="T46" fmla="*/ 150372 w 969654"/>
              <a:gd name="T47" fmla="*/ 96193 h 903534"/>
              <a:gd name="T48" fmla="*/ 122796 w 969654"/>
              <a:gd name="T49" fmla="*/ 123932 h 903534"/>
              <a:gd name="T50" fmla="*/ 150372 w 969654"/>
              <a:gd name="T51" fmla="*/ 151670 h 903534"/>
              <a:gd name="T52" fmla="*/ 177950 w 969654"/>
              <a:gd name="T53" fmla="*/ 123932 h 903534"/>
              <a:gd name="T54" fmla="*/ 150372 w 969654"/>
              <a:gd name="T55" fmla="*/ 96193 h 903534"/>
              <a:gd name="T56" fmla="*/ 208642 w 969654"/>
              <a:gd name="T57" fmla="*/ 86 h 903534"/>
              <a:gd name="T58" fmla="*/ 282485 w 969654"/>
              <a:gd name="T59" fmla="*/ 9657 h 903534"/>
              <a:gd name="T60" fmla="*/ 429119 w 969654"/>
              <a:gd name="T61" fmla="*/ 192863 h 903534"/>
              <a:gd name="T62" fmla="*/ 273433 w 969654"/>
              <a:gd name="T63" fmla="*/ 183638 h 903534"/>
              <a:gd name="T64" fmla="*/ 224814 w 969654"/>
              <a:gd name="T65" fmla="*/ 358187 h 903534"/>
              <a:gd name="T66" fmla="*/ 244312 w 969654"/>
              <a:gd name="T67" fmla="*/ 379890 h 903534"/>
              <a:gd name="T68" fmla="*/ 187258 w 969654"/>
              <a:gd name="T69" fmla="*/ 380832 h 903534"/>
              <a:gd name="T70" fmla="*/ 125482 w 969654"/>
              <a:gd name="T71" fmla="*/ 430243 h 903534"/>
              <a:gd name="T72" fmla="*/ 109403 w 969654"/>
              <a:gd name="T73" fmla="*/ 357758 h 903534"/>
              <a:gd name="T74" fmla="*/ 27799 w 969654"/>
              <a:gd name="T75" fmla="*/ 97260 h 903534"/>
              <a:gd name="T76" fmla="*/ 208642 w 969654"/>
              <a:gd name="T77" fmla="*/ 86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/>
          </a:p>
        </p:txBody>
      </p:sp>
      <p:sp>
        <p:nvSpPr>
          <p:cNvPr id="2" name="苹果"/>
          <p:cNvSpPr/>
          <p:nvPr/>
        </p:nvSpPr>
        <p:spPr bwMode="auto">
          <a:xfrm>
            <a:off x="4792980" y="2590800"/>
            <a:ext cx="807720" cy="914400"/>
          </a:xfrm>
          <a:custGeom>
            <a:avLst/>
            <a:gdLst>
              <a:gd name="T0" fmla="*/ 475097 w 2555916"/>
              <a:gd name="T1" fmla="*/ 450608 h 2994042"/>
              <a:gd name="T2" fmla="*/ 687034 w 2555916"/>
              <a:gd name="T3" fmla="*/ 495421 h 2994042"/>
              <a:gd name="T4" fmla="*/ 924488 w 2555916"/>
              <a:gd name="T5" fmla="*/ 521629 h 2994042"/>
              <a:gd name="T6" fmla="*/ 1069868 w 2555916"/>
              <a:gd name="T7" fmla="*/ 471996 h 2994042"/>
              <a:gd name="T8" fmla="*/ 1570391 w 2555916"/>
              <a:gd name="T9" fmla="*/ 644320 h 2994042"/>
              <a:gd name="T10" fmla="*/ 1359013 w 2555916"/>
              <a:gd name="T11" fmla="*/ 1052980 h 2994042"/>
              <a:gd name="T12" fmla="*/ 1626235 w 2555916"/>
              <a:gd name="T13" fmla="*/ 1399714 h 2994042"/>
              <a:gd name="T14" fmla="*/ 1265554 w 2555916"/>
              <a:gd name="T15" fmla="*/ 1881896 h 2994042"/>
              <a:gd name="T16" fmla="*/ 1041715 w 2555916"/>
              <a:gd name="T17" fmla="*/ 1870067 h 2994042"/>
              <a:gd name="T18" fmla="*/ 962333 w 2555916"/>
              <a:gd name="T19" fmla="*/ 1838757 h 2994042"/>
              <a:gd name="T20" fmla="*/ 647343 w 2555916"/>
              <a:gd name="T21" fmla="*/ 1874938 h 2994042"/>
              <a:gd name="T22" fmla="*/ 423965 w 2555916"/>
              <a:gd name="T23" fmla="*/ 1878649 h 2994042"/>
              <a:gd name="T24" fmla="*/ 45054 w 2555916"/>
              <a:gd name="T25" fmla="*/ 1323641 h 2994042"/>
              <a:gd name="T26" fmla="*/ 48977 w 2555916"/>
              <a:gd name="T27" fmla="*/ 752399 h 2994042"/>
              <a:gd name="T28" fmla="*/ 345045 w 2555916"/>
              <a:gd name="T29" fmla="*/ 476403 h 2994042"/>
              <a:gd name="T30" fmla="*/ 475097 w 2555916"/>
              <a:gd name="T31" fmla="*/ 450608 h 2994042"/>
              <a:gd name="T32" fmla="*/ 1173725 w 2555916"/>
              <a:gd name="T33" fmla="*/ 0 h 2994042"/>
              <a:gd name="T34" fmla="*/ 784636 w 2555916"/>
              <a:gd name="T35" fmla="*/ 465642 h 2994042"/>
              <a:gd name="T36" fmla="*/ 1173725 w 2555916"/>
              <a:gd name="T37" fmla="*/ 0 h 299404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555916" h="2994042">
                <a:moveTo>
                  <a:pt x="746699" y="708210"/>
                </a:moveTo>
                <a:cubicBezTo>
                  <a:pt x="938009" y="701546"/>
                  <a:pt x="1079795" y="778641"/>
                  <a:pt x="1079795" y="778641"/>
                </a:cubicBezTo>
                <a:cubicBezTo>
                  <a:pt x="1299219" y="874874"/>
                  <a:pt x="1452997" y="819832"/>
                  <a:pt x="1452997" y="819832"/>
                </a:cubicBezTo>
                <a:cubicBezTo>
                  <a:pt x="1509212" y="792858"/>
                  <a:pt x="1681487" y="741825"/>
                  <a:pt x="1681487" y="741825"/>
                </a:cubicBezTo>
                <a:cubicBezTo>
                  <a:pt x="2198673" y="590550"/>
                  <a:pt x="2468147" y="1012662"/>
                  <a:pt x="2468147" y="1012662"/>
                </a:cubicBezTo>
                <a:cubicBezTo>
                  <a:pt x="2076449" y="1214240"/>
                  <a:pt x="2135929" y="1654943"/>
                  <a:pt x="2135929" y="1654943"/>
                </a:cubicBezTo>
                <a:cubicBezTo>
                  <a:pt x="2198673" y="2086532"/>
                  <a:pt x="2555916" y="2199897"/>
                  <a:pt x="2555916" y="2199897"/>
                </a:cubicBezTo>
                <a:cubicBezTo>
                  <a:pt x="2286443" y="2823587"/>
                  <a:pt x="1989042" y="2957730"/>
                  <a:pt x="1989042" y="2957730"/>
                </a:cubicBezTo>
                <a:cubicBezTo>
                  <a:pt x="1814954" y="3044849"/>
                  <a:pt x="1637240" y="2939139"/>
                  <a:pt x="1637240" y="2939139"/>
                </a:cubicBezTo>
                <a:cubicBezTo>
                  <a:pt x="1612940" y="2920913"/>
                  <a:pt x="1512477" y="2889929"/>
                  <a:pt x="1512477" y="2889929"/>
                </a:cubicBezTo>
                <a:cubicBezTo>
                  <a:pt x="1206735" y="2812651"/>
                  <a:pt x="1017414" y="2946794"/>
                  <a:pt x="1017414" y="2946794"/>
                </a:cubicBezTo>
                <a:cubicBezTo>
                  <a:pt x="819751" y="3049588"/>
                  <a:pt x="666336" y="2952626"/>
                  <a:pt x="666336" y="2952626"/>
                </a:cubicBezTo>
                <a:cubicBezTo>
                  <a:pt x="284068" y="2773284"/>
                  <a:pt x="70811" y="2080335"/>
                  <a:pt x="70811" y="2080335"/>
                </a:cubicBezTo>
                <a:cubicBezTo>
                  <a:pt x="-92034" y="1522623"/>
                  <a:pt x="76976" y="1182527"/>
                  <a:pt x="76976" y="1182527"/>
                </a:cubicBezTo>
                <a:cubicBezTo>
                  <a:pt x="246349" y="826758"/>
                  <a:pt x="542299" y="748751"/>
                  <a:pt x="542299" y="748751"/>
                </a:cubicBezTo>
                <a:cubicBezTo>
                  <a:pt x="613657" y="721959"/>
                  <a:pt x="682929" y="710431"/>
                  <a:pt x="746699" y="708210"/>
                </a:cubicBezTo>
                <a:close/>
                <a:moveTo>
                  <a:pt x="1844717" y="0"/>
                </a:moveTo>
                <a:cubicBezTo>
                  <a:pt x="1844717" y="719082"/>
                  <a:pt x="1233195" y="731838"/>
                  <a:pt x="1233195" y="731838"/>
                </a:cubicBezTo>
                <a:cubicBezTo>
                  <a:pt x="1195429" y="98769"/>
                  <a:pt x="1844717" y="0"/>
                  <a:pt x="18447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388" name="安卓"/>
          <p:cNvSpPr/>
          <p:nvPr/>
        </p:nvSpPr>
        <p:spPr>
          <a:xfrm>
            <a:off x="2392680" y="2590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9840" y="3855720"/>
            <a:ext cx="69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安卓</a:t>
            </a:r>
            <a:endParaRPr lang="zh-CN" altLang="en-US" sz="2000"/>
          </a:p>
        </p:txBody>
      </p:sp>
      <p:sp>
        <p:nvSpPr>
          <p:cNvPr id="355" name="IE浏览器"/>
          <p:cNvSpPr/>
          <p:nvPr/>
        </p:nvSpPr>
        <p:spPr>
          <a:xfrm>
            <a:off x="6903720" y="2590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6800" y="3886200"/>
            <a:ext cx="69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苹果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7040880" y="385572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浏览器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9060180" y="3855720"/>
            <a:ext cx="69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微信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移动应用平台</a:t>
            </a:r>
            <a:r>
              <a:rPr lang="en-US" altLang="zh-CN" dirty="0"/>
              <a:t>——</a:t>
            </a:r>
            <a:r>
              <a:rPr lang="zh-CN" altLang="en-US" dirty="0"/>
              <a:t>安卓</a:t>
            </a:r>
            <a:endParaRPr lang="zh-CN" altLang="en-US" dirty="0"/>
          </a:p>
        </p:txBody>
      </p:sp>
      <p:sp>
        <p:nvSpPr>
          <p:cNvPr id="388" name="安卓"/>
          <p:cNvSpPr/>
          <p:nvPr/>
        </p:nvSpPr>
        <p:spPr>
          <a:xfrm>
            <a:off x="6812280" y="57086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6320" y="2392680"/>
            <a:ext cx="3311525" cy="13347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开发语言：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依赖：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Android SDK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82360" y="2392680"/>
            <a:ext cx="5374005" cy="2642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/>
              <a:t>SDK</a:t>
            </a:r>
            <a:r>
              <a:rPr lang="zh-CN" altLang="en-US"/>
              <a:t>：Software Development Kit</a:t>
            </a:r>
            <a:endParaRPr lang="zh-CN" altLang="en-US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                     软件开发工具包</a:t>
            </a:r>
            <a:endParaRPr lang="zh-CN" altLang="en-US"/>
          </a:p>
          <a:p>
            <a:pPr marL="285750" indent="-285750">
              <a:lnSpc>
                <a:spcPct val="210000"/>
              </a:lnSpc>
              <a:buFont typeface="Wingdings" panose="05000000000000000000" charset="0"/>
              <a:buChar char="ü"/>
            </a:pPr>
            <a:r>
              <a:rPr lang="zh-CN" altLang="en-US"/>
              <a:t>开发语言本身只提供逻辑判断和数据计算功能</a:t>
            </a:r>
            <a:endParaRPr lang="zh-CN" altLang="en-US"/>
          </a:p>
          <a:p>
            <a:pPr marL="285750" indent="-285750">
              <a:lnSpc>
                <a:spcPct val="210000"/>
              </a:lnSpc>
              <a:buFont typeface="Wingdings" panose="05000000000000000000" charset="0"/>
              <a:buChar char="ü"/>
            </a:pPr>
            <a:r>
              <a:rPr lang="en-US" altLang="zh-CN"/>
              <a:t>SDK</a:t>
            </a:r>
            <a:r>
              <a:rPr lang="zh-CN" altLang="en-US"/>
              <a:t>提供组件和接口</a:t>
            </a:r>
            <a:r>
              <a:rPr lang="en-US" altLang="zh-CN"/>
              <a:t>,</a:t>
            </a:r>
            <a:r>
              <a:rPr lang="zh-CN" altLang="zh-CN"/>
              <a:t>例如按钮、拍照</a:t>
            </a:r>
            <a:endParaRPr lang="zh-CN" altLang="zh-CN"/>
          </a:p>
          <a:p>
            <a:pPr marL="285750" indent="-285750">
              <a:lnSpc>
                <a:spcPct val="210000"/>
              </a:lnSpc>
              <a:buFont typeface="Wingdings" panose="05000000000000000000" charset="0"/>
              <a:buChar char="ü"/>
            </a:pPr>
            <a:r>
              <a:rPr lang="zh-CN" altLang="en-US"/>
              <a:t>应用开发即组合使用这些</a:t>
            </a:r>
            <a:r>
              <a:rPr lang="zh-CN" altLang="zh-CN"/>
              <a:t>的组件和接口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移动应用平台</a:t>
            </a:r>
            <a:r>
              <a:rPr lang="en-US" altLang="zh-CN" dirty="0"/>
              <a:t>——</a:t>
            </a:r>
            <a:r>
              <a:rPr lang="zh-CN" altLang="en-US" dirty="0"/>
              <a:t>苹果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36320" y="2392680"/>
            <a:ext cx="3719195" cy="13347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开发语言：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Objective C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依赖：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IOS SDK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苹果"/>
          <p:cNvSpPr/>
          <p:nvPr/>
        </p:nvSpPr>
        <p:spPr bwMode="auto">
          <a:xfrm>
            <a:off x="6880860" y="570865"/>
            <a:ext cx="807720" cy="914400"/>
          </a:xfrm>
          <a:custGeom>
            <a:avLst/>
            <a:gdLst>
              <a:gd name="T0" fmla="*/ 475097 w 2555916"/>
              <a:gd name="T1" fmla="*/ 450608 h 2994042"/>
              <a:gd name="T2" fmla="*/ 687034 w 2555916"/>
              <a:gd name="T3" fmla="*/ 495421 h 2994042"/>
              <a:gd name="T4" fmla="*/ 924488 w 2555916"/>
              <a:gd name="T5" fmla="*/ 521629 h 2994042"/>
              <a:gd name="T6" fmla="*/ 1069868 w 2555916"/>
              <a:gd name="T7" fmla="*/ 471996 h 2994042"/>
              <a:gd name="T8" fmla="*/ 1570391 w 2555916"/>
              <a:gd name="T9" fmla="*/ 644320 h 2994042"/>
              <a:gd name="T10" fmla="*/ 1359013 w 2555916"/>
              <a:gd name="T11" fmla="*/ 1052980 h 2994042"/>
              <a:gd name="T12" fmla="*/ 1626235 w 2555916"/>
              <a:gd name="T13" fmla="*/ 1399714 h 2994042"/>
              <a:gd name="T14" fmla="*/ 1265554 w 2555916"/>
              <a:gd name="T15" fmla="*/ 1881896 h 2994042"/>
              <a:gd name="T16" fmla="*/ 1041715 w 2555916"/>
              <a:gd name="T17" fmla="*/ 1870067 h 2994042"/>
              <a:gd name="T18" fmla="*/ 962333 w 2555916"/>
              <a:gd name="T19" fmla="*/ 1838757 h 2994042"/>
              <a:gd name="T20" fmla="*/ 647343 w 2555916"/>
              <a:gd name="T21" fmla="*/ 1874938 h 2994042"/>
              <a:gd name="T22" fmla="*/ 423965 w 2555916"/>
              <a:gd name="T23" fmla="*/ 1878649 h 2994042"/>
              <a:gd name="T24" fmla="*/ 45054 w 2555916"/>
              <a:gd name="T25" fmla="*/ 1323641 h 2994042"/>
              <a:gd name="T26" fmla="*/ 48977 w 2555916"/>
              <a:gd name="T27" fmla="*/ 752399 h 2994042"/>
              <a:gd name="T28" fmla="*/ 345045 w 2555916"/>
              <a:gd name="T29" fmla="*/ 476403 h 2994042"/>
              <a:gd name="T30" fmla="*/ 475097 w 2555916"/>
              <a:gd name="T31" fmla="*/ 450608 h 2994042"/>
              <a:gd name="T32" fmla="*/ 1173725 w 2555916"/>
              <a:gd name="T33" fmla="*/ 0 h 2994042"/>
              <a:gd name="T34" fmla="*/ 784636 w 2555916"/>
              <a:gd name="T35" fmla="*/ 465642 h 2994042"/>
              <a:gd name="T36" fmla="*/ 1173725 w 2555916"/>
              <a:gd name="T37" fmla="*/ 0 h 299404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555916" h="2994042">
                <a:moveTo>
                  <a:pt x="746699" y="708210"/>
                </a:moveTo>
                <a:cubicBezTo>
                  <a:pt x="938009" y="701546"/>
                  <a:pt x="1079795" y="778641"/>
                  <a:pt x="1079795" y="778641"/>
                </a:cubicBezTo>
                <a:cubicBezTo>
                  <a:pt x="1299219" y="874874"/>
                  <a:pt x="1452997" y="819832"/>
                  <a:pt x="1452997" y="819832"/>
                </a:cubicBezTo>
                <a:cubicBezTo>
                  <a:pt x="1509212" y="792858"/>
                  <a:pt x="1681487" y="741825"/>
                  <a:pt x="1681487" y="741825"/>
                </a:cubicBezTo>
                <a:cubicBezTo>
                  <a:pt x="2198673" y="590550"/>
                  <a:pt x="2468147" y="1012662"/>
                  <a:pt x="2468147" y="1012662"/>
                </a:cubicBezTo>
                <a:cubicBezTo>
                  <a:pt x="2076449" y="1214240"/>
                  <a:pt x="2135929" y="1654943"/>
                  <a:pt x="2135929" y="1654943"/>
                </a:cubicBezTo>
                <a:cubicBezTo>
                  <a:pt x="2198673" y="2086532"/>
                  <a:pt x="2555916" y="2199897"/>
                  <a:pt x="2555916" y="2199897"/>
                </a:cubicBezTo>
                <a:cubicBezTo>
                  <a:pt x="2286443" y="2823587"/>
                  <a:pt x="1989042" y="2957730"/>
                  <a:pt x="1989042" y="2957730"/>
                </a:cubicBezTo>
                <a:cubicBezTo>
                  <a:pt x="1814954" y="3044849"/>
                  <a:pt x="1637240" y="2939139"/>
                  <a:pt x="1637240" y="2939139"/>
                </a:cubicBezTo>
                <a:cubicBezTo>
                  <a:pt x="1612940" y="2920913"/>
                  <a:pt x="1512477" y="2889929"/>
                  <a:pt x="1512477" y="2889929"/>
                </a:cubicBezTo>
                <a:cubicBezTo>
                  <a:pt x="1206735" y="2812651"/>
                  <a:pt x="1017414" y="2946794"/>
                  <a:pt x="1017414" y="2946794"/>
                </a:cubicBezTo>
                <a:cubicBezTo>
                  <a:pt x="819751" y="3049588"/>
                  <a:pt x="666336" y="2952626"/>
                  <a:pt x="666336" y="2952626"/>
                </a:cubicBezTo>
                <a:cubicBezTo>
                  <a:pt x="284068" y="2773284"/>
                  <a:pt x="70811" y="2080335"/>
                  <a:pt x="70811" y="2080335"/>
                </a:cubicBezTo>
                <a:cubicBezTo>
                  <a:pt x="-92034" y="1522623"/>
                  <a:pt x="76976" y="1182527"/>
                  <a:pt x="76976" y="1182527"/>
                </a:cubicBezTo>
                <a:cubicBezTo>
                  <a:pt x="246349" y="826758"/>
                  <a:pt x="542299" y="748751"/>
                  <a:pt x="542299" y="748751"/>
                </a:cubicBezTo>
                <a:cubicBezTo>
                  <a:pt x="613657" y="721959"/>
                  <a:pt x="682929" y="710431"/>
                  <a:pt x="746699" y="708210"/>
                </a:cubicBezTo>
                <a:close/>
                <a:moveTo>
                  <a:pt x="1844717" y="0"/>
                </a:moveTo>
                <a:cubicBezTo>
                  <a:pt x="1844717" y="719082"/>
                  <a:pt x="1233195" y="731838"/>
                  <a:pt x="1233195" y="731838"/>
                </a:cubicBezTo>
                <a:cubicBezTo>
                  <a:pt x="1195429" y="98769"/>
                  <a:pt x="1844717" y="0"/>
                  <a:pt x="18447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移动应用平台</a:t>
            </a:r>
            <a:r>
              <a:rPr lang="en-US" altLang="zh-CN" dirty="0"/>
              <a:t>——</a:t>
            </a:r>
            <a:r>
              <a:rPr lang="zh-CN" altLang="en-US" dirty="0"/>
              <a:t>浏览器和微信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36320" y="2392680"/>
            <a:ext cx="6180455" cy="1334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开发语言：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CSS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依赖：标准规范和微信接口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0" name="微信"/>
          <p:cNvSpPr/>
          <p:nvPr/>
        </p:nvSpPr>
        <p:spPr bwMode="auto">
          <a:xfrm>
            <a:off x="10119995" y="662305"/>
            <a:ext cx="868045" cy="822960"/>
          </a:xfrm>
          <a:custGeom>
            <a:avLst/>
            <a:gdLst>
              <a:gd name="T0" fmla="*/ 415236 w 969654"/>
              <a:gd name="T1" fmla="*/ 250385 h 903534"/>
              <a:gd name="T2" fmla="*/ 396851 w 969654"/>
              <a:gd name="T3" fmla="*/ 268878 h 903534"/>
              <a:gd name="T4" fmla="*/ 415236 w 969654"/>
              <a:gd name="T5" fmla="*/ 287369 h 903534"/>
              <a:gd name="T6" fmla="*/ 433622 w 969654"/>
              <a:gd name="T7" fmla="*/ 268878 h 903534"/>
              <a:gd name="T8" fmla="*/ 415236 w 969654"/>
              <a:gd name="T9" fmla="*/ 250385 h 903534"/>
              <a:gd name="T10" fmla="*/ 309970 w 969654"/>
              <a:gd name="T11" fmla="*/ 250385 h 903534"/>
              <a:gd name="T12" fmla="*/ 291585 w 969654"/>
              <a:gd name="T13" fmla="*/ 268878 h 903534"/>
              <a:gd name="T14" fmla="*/ 309970 w 969654"/>
              <a:gd name="T15" fmla="*/ 287369 h 903534"/>
              <a:gd name="T16" fmla="*/ 328354 w 969654"/>
              <a:gd name="T17" fmla="*/ 268878 h 903534"/>
              <a:gd name="T18" fmla="*/ 309970 w 969654"/>
              <a:gd name="T19" fmla="*/ 250385 h 903534"/>
              <a:gd name="T20" fmla="*/ 353063 w 969654"/>
              <a:gd name="T21" fmla="*/ 172856 h 903534"/>
              <a:gd name="T22" fmla="*/ 460518 w 969654"/>
              <a:gd name="T23" fmla="*/ 216825 h 903534"/>
              <a:gd name="T24" fmla="*/ 450007 w 969654"/>
              <a:gd name="T25" fmla="*/ 397739 h 903534"/>
              <a:gd name="T26" fmla="*/ 462607 w 969654"/>
              <a:gd name="T27" fmla="*/ 464119 h 903534"/>
              <a:gd name="T28" fmla="*/ 404682 w 969654"/>
              <a:gd name="T29" fmla="*/ 423554 h 903534"/>
              <a:gd name="T30" fmla="*/ 234800 w 969654"/>
              <a:gd name="T31" fmla="*/ 366285 h 903534"/>
              <a:gd name="T32" fmla="*/ 283419 w 969654"/>
              <a:gd name="T33" fmla="*/ 191736 h 903534"/>
              <a:gd name="T34" fmla="*/ 353063 w 969654"/>
              <a:gd name="T35" fmla="*/ 172856 h 903534"/>
              <a:gd name="T36" fmla="*/ 279794 w 969654"/>
              <a:gd name="T37" fmla="*/ 96193 h 903534"/>
              <a:gd name="T38" fmla="*/ 252216 w 969654"/>
              <a:gd name="T39" fmla="*/ 123932 h 903534"/>
              <a:gd name="T40" fmla="*/ 279794 w 969654"/>
              <a:gd name="T41" fmla="*/ 151670 h 903534"/>
              <a:gd name="T42" fmla="*/ 307371 w 969654"/>
              <a:gd name="T43" fmla="*/ 123932 h 903534"/>
              <a:gd name="T44" fmla="*/ 279794 w 969654"/>
              <a:gd name="T45" fmla="*/ 96193 h 903534"/>
              <a:gd name="T46" fmla="*/ 150372 w 969654"/>
              <a:gd name="T47" fmla="*/ 96193 h 903534"/>
              <a:gd name="T48" fmla="*/ 122796 w 969654"/>
              <a:gd name="T49" fmla="*/ 123932 h 903534"/>
              <a:gd name="T50" fmla="*/ 150372 w 969654"/>
              <a:gd name="T51" fmla="*/ 151670 h 903534"/>
              <a:gd name="T52" fmla="*/ 177950 w 969654"/>
              <a:gd name="T53" fmla="*/ 123932 h 903534"/>
              <a:gd name="T54" fmla="*/ 150372 w 969654"/>
              <a:gd name="T55" fmla="*/ 96193 h 903534"/>
              <a:gd name="T56" fmla="*/ 208642 w 969654"/>
              <a:gd name="T57" fmla="*/ 86 h 903534"/>
              <a:gd name="T58" fmla="*/ 282485 w 969654"/>
              <a:gd name="T59" fmla="*/ 9657 h 903534"/>
              <a:gd name="T60" fmla="*/ 429119 w 969654"/>
              <a:gd name="T61" fmla="*/ 192863 h 903534"/>
              <a:gd name="T62" fmla="*/ 273433 w 969654"/>
              <a:gd name="T63" fmla="*/ 183638 h 903534"/>
              <a:gd name="T64" fmla="*/ 224814 w 969654"/>
              <a:gd name="T65" fmla="*/ 358187 h 903534"/>
              <a:gd name="T66" fmla="*/ 244312 w 969654"/>
              <a:gd name="T67" fmla="*/ 379890 h 903534"/>
              <a:gd name="T68" fmla="*/ 187258 w 969654"/>
              <a:gd name="T69" fmla="*/ 380832 h 903534"/>
              <a:gd name="T70" fmla="*/ 125482 w 969654"/>
              <a:gd name="T71" fmla="*/ 430243 h 903534"/>
              <a:gd name="T72" fmla="*/ 109403 w 969654"/>
              <a:gd name="T73" fmla="*/ 357758 h 903534"/>
              <a:gd name="T74" fmla="*/ 27799 w 969654"/>
              <a:gd name="T75" fmla="*/ 97260 h 903534"/>
              <a:gd name="T76" fmla="*/ 208642 w 969654"/>
              <a:gd name="T77" fmla="*/ 86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/>
          </a:p>
        </p:txBody>
      </p:sp>
      <p:sp>
        <p:nvSpPr>
          <p:cNvPr id="355" name="IE浏览器"/>
          <p:cNvSpPr/>
          <p:nvPr/>
        </p:nvSpPr>
        <p:spPr>
          <a:xfrm>
            <a:off x="8946515" y="57086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3346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如果我们的</a:t>
            </a:r>
            <a:r>
              <a:rPr lang="en-US" altLang="zh-CN" dirty="0"/>
              <a:t>APP</a:t>
            </a:r>
            <a:r>
              <a:rPr lang="zh-CN" altLang="en-US" dirty="0"/>
              <a:t>内嵌一个浏览器？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36320" y="2392680"/>
            <a:ext cx="6789420" cy="2175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9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那么四大平台可以使用相同的开发语言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9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一套代码、一个团队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9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提供相同的体验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40" y="2727960"/>
            <a:ext cx="2118360" cy="2118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HTML5</a:t>
            </a:r>
            <a:r>
              <a:rPr lang="zh-CN" altLang="en-US" dirty="0"/>
              <a:t>应用开发</a:t>
            </a:r>
            <a:endParaRPr lang="zh-CN" altLang="en-US" dirty="0"/>
          </a:p>
        </p:txBody>
      </p:sp>
      <p:sp>
        <p:nvSpPr>
          <p:cNvPr id="387" name="手机"/>
          <p:cNvSpPr/>
          <p:nvPr/>
        </p:nvSpPr>
        <p:spPr>
          <a:xfrm>
            <a:off x="8626475" y="2057400"/>
            <a:ext cx="2224405" cy="4144010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0" name=" 200"/>
          <p:cNvSpPr/>
          <p:nvPr/>
        </p:nvSpPr>
        <p:spPr>
          <a:xfrm>
            <a:off x="8794115" y="2590800"/>
            <a:ext cx="579120" cy="579120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74920" y="2270760"/>
            <a:ext cx="3276600" cy="2590800"/>
          </a:xfrm>
          <a:prstGeom prst="wedgeRoundRectCallout">
            <a:avLst>
              <a:gd name="adj1" fmla="val 64748"/>
              <a:gd name="adj2" fmla="val -298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341620" y="3962400"/>
            <a:ext cx="2743200" cy="579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</a:t>
            </a:r>
            <a:r>
              <a:rPr lang="zh-CN" altLang="en-US"/>
              <a:t>内嵌浏览器</a:t>
            </a:r>
            <a:endParaRPr lang="zh-CN" altLang="en-US"/>
          </a:p>
        </p:txBody>
      </p:sp>
      <p:sp>
        <p:nvSpPr>
          <p:cNvPr id="353" name="网络"/>
          <p:cNvSpPr/>
          <p:nvPr/>
        </p:nvSpPr>
        <p:spPr>
          <a:xfrm>
            <a:off x="5516880" y="4015740"/>
            <a:ext cx="488950" cy="473075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网页"/>
          <p:cNvSpPr/>
          <p:nvPr/>
        </p:nvSpPr>
        <p:spPr bwMode="auto">
          <a:xfrm>
            <a:off x="5341620" y="276225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网页"/>
          <p:cNvSpPr/>
          <p:nvPr/>
        </p:nvSpPr>
        <p:spPr bwMode="auto">
          <a:xfrm>
            <a:off x="6051550" y="273558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网页"/>
          <p:cNvSpPr/>
          <p:nvPr/>
        </p:nvSpPr>
        <p:spPr bwMode="auto">
          <a:xfrm>
            <a:off x="6767830" y="276225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网页"/>
          <p:cNvSpPr/>
          <p:nvPr/>
        </p:nvSpPr>
        <p:spPr bwMode="auto">
          <a:xfrm>
            <a:off x="7491095" y="276606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4840" y="2369820"/>
            <a:ext cx="26212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用户界面和业务功能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1508760" y="4641215"/>
            <a:ext cx="18288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进行扩展</a:t>
            </a:r>
            <a:endParaRPr lang="zh-CN" altLang="en-US" sz="2000"/>
          </a:p>
        </p:txBody>
      </p:sp>
      <p:sp>
        <p:nvSpPr>
          <p:cNvPr id="160" name=" 160"/>
          <p:cNvSpPr/>
          <p:nvPr/>
        </p:nvSpPr>
        <p:spPr>
          <a:xfrm rot="12900000">
            <a:off x="3207385" y="2503805"/>
            <a:ext cx="2108200" cy="75438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251450" y="2560955"/>
            <a:ext cx="2943860" cy="101917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 160"/>
          <p:cNvSpPr/>
          <p:nvPr/>
        </p:nvSpPr>
        <p:spPr>
          <a:xfrm rot="11100000">
            <a:off x="3113405" y="4064000"/>
            <a:ext cx="2372360" cy="75438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264920" y="1722120"/>
            <a:ext cx="3063240" cy="18573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HTML5</a:t>
            </a:r>
            <a:r>
              <a:rPr lang="zh-CN" altLang="en-US" dirty="0"/>
              <a:t>应用开发</a:t>
            </a:r>
            <a:endParaRPr lang="zh-CN" altLang="en-US" dirty="0"/>
          </a:p>
        </p:txBody>
      </p:sp>
      <p:sp>
        <p:nvSpPr>
          <p:cNvPr id="387" name="手机"/>
          <p:cNvSpPr/>
          <p:nvPr/>
        </p:nvSpPr>
        <p:spPr>
          <a:xfrm>
            <a:off x="8626475" y="2057400"/>
            <a:ext cx="2224405" cy="4144010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0" name=" 200"/>
          <p:cNvSpPr/>
          <p:nvPr/>
        </p:nvSpPr>
        <p:spPr>
          <a:xfrm>
            <a:off x="8794115" y="2590800"/>
            <a:ext cx="579120" cy="579120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74920" y="2270760"/>
            <a:ext cx="3276600" cy="2590800"/>
          </a:xfrm>
          <a:prstGeom prst="wedgeRoundRectCallout">
            <a:avLst>
              <a:gd name="adj1" fmla="val 64748"/>
              <a:gd name="adj2" fmla="val -298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341620" y="3962400"/>
            <a:ext cx="2743200" cy="579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</a:t>
            </a:r>
            <a:r>
              <a:rPr lang="zh-CN" altLang="en-US"/>
              <a:t>内嵌浏览器</a:t>
            </a:r>
            <a:endParaRPr lang="zh-CN" altLang="en-US"/>
          </a:p>
        </p:txBody>
      </p:sp>
      <p:sp>
        <p:nvSpPr>
          <p:cNvPr id="353" name="网络"/>
          <p:cNvSpPr/>
          <p:nvPr/>
        </p:nvSpPr>
        <p:spPr>
          <a:xfrm>
            <a:off x="5516880" y="4015740"/>
            <a:ext cx="488950" cy="473075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网页"/>
          <p:cNvSpPr/>
          <p:nvPr/>
        </p:nvSpPr>
        <p:spPr bwMode="auto">
          <a:xfrm>
            <a:off x="5341620" y="276225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网页"/>
          <p:cNvSpPr/>
          <p:nvPr/>
        </p:nvSpPr>
        <p:spPr bwMode="auto">
          <a:xfrm>
            <a:off x="6051550" y="273558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网页"/>
          <p:cNvSpPr/>
          <p:nvPr/>
        </p:nvSpPr>
        <p:spPr bwMode="auto">
          <a:xfrm>
            <a:off x="6767830" y="276225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网页"/>
          <p:cNvSpPr/>
          <p:nvPr/>
        </p:nvSpPr>
        <p:spPr bwMode="auto">
          <a:xfrm>
            <a:off x="7491095" y="276606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251450" y="2560955"/>
            <a:ext cx="2943860" cy="101917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838200" y="3750945"/>
            <a:ext cx="7498080" cy="38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70355" y="4015740"/>
            <a:ext cx="2467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Candara" panose="020E0502030303020204" charset="0"/>
              </a:rPr>
              <a:t>Cordova</a:t>
            </a:r>
            <a:r>
              <a:rPr lang="zh-CN" altLang="en-US" b="1">
                <a:latin typeface="Candara" panose="020E0502030303020204" charset="0"/>
              </a:rPr>
              <a:t>（</a:t>
            </a:r>
            <a:r>
              <a:rPr lang="en-US" altLang="zh-CN" b="1">
                <a:latin typeface="Candara" panose="020E0502030303020204" charset="0"/>
              </a:rPr>
              <a:t>PhoneGap</a:t>
            </a:r>
            <a:r>
              <a:rPr lang="zh-CN" altLang="en-US" b="1">
                <a:latin typeface="Candara" panose="020E0502030303020204" charset="0"/>
              </a:rPr>
              <a:t>）</a:t>
            </a:r>
            <a:endParaRPr lang="zh-CN" altLang="en-US" b="1">
              <a:latin typeface="Candara" panose="020E0502030303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1445" y="3093720"/>
            <a:ext cx="2806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Candara" panose="020E0502030303020204" charset="0"/>
              </a:rPr>
              <a:t>HTML5</a:t>
            </a:r>
            <a:r>
              <a:rPr lang="zh-CN" altLang="en-US" b="1">
                <a:latin typeface="Candara" panose="020E0502030303020204" charset="0"/>
              </a:rPr>
              <a:t>、</a:t>
            </a:r>
            <a:r>
              <a:rPr lang="en-US" altLang="zh-CN" b="1">
                <a:latin typeface="Candara" panose="020E0502030303020204" charset="0"/>
              </a:rPr>
              <a:t>JavaScript</a:t>
            </a:r>
            <a:r>
              <a:rPr lang="zh-CN" altLang="en-US" b="1">
                <a:latin typeface="Candara" panose="020E0502030303020204" charset="0"/>
              </a:rPr>
              <a:t>、</a:t>
            </a:r>
            <a:r>
              <a:rPr lang="en-US" altLang="zh-CN" b="1">
                <a:latin typeface="Candara" panose="020E0502030303020204" charset="0"/>
              </a:rPr>
              <a:t>CSS3</a:t>
            </a:r>
            <a:endParaRPr lang="en-US" altLang="zh-CN" b="1">
              <a:latin typeface="Candara" panose="020E050203030302020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64920" y="2956560"/>
            <a:ext cx="3078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264920" y="2377440"/>
            <a:ext cx="3078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99933" y="2480310"/>
            <a:ext cx="1609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>
                <a:latin typeface="Candara" panose="020E0502030303020204" charset="0"/>
              </a:rPr>
              <a:t>JQuery Mobile</a:t>
            </a:r>
            <a:endParaRPr lang="en-US" altLang="zh-CN" b="1">
              <a:latin typeface="Candara" panose="020E050203030302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98905" y="1874520"/>
            <a:ext cx="2686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andara" panose="020E0502030303020204" charset="0"/>
              </a:rPr>
              <a:t>自定义组件和接口</a:t>
            </a:r>
            <a:endParaRPr lang="zh-CN" altLang="en-US" b="1">
              <a:latin typeface="Candara" panose="020E05020303030202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HTML5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" y="3538855"/>
            <a:ext cx="10024110" cy="2428875"/>
          </a:xfrm>
          <a:prstGeom prst="roundRect">
            <a:avLst>
              <a:gd name="adj" fmla="val 9365"/>
            </a:avLst>
          </a:prstGeom>
          <a:ln>
            <a:solidFill>
              <a:schemeClr val="accent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1083945" y="1855470"/>
            <a:ext cx="7300595" cy="1066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p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HTML4.1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的基础上增加了视频、音频、画布等元素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p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还可以进行定位、数据存储等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CSS3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838200" y="1703070"/>
            <a:ext cx="380555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&lt;button&gt;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</a:rPr>
              <a:t>确认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&lt;/button&gt;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340" y="1563370"/>
            <a:ext cx="1561465" cy="762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10" y="2634615"/>
            <a:ext cx="3670935" cy="20853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80" y="5401310"/>
            <a:ext cx="1226185" cy="1206500"/>
          </a:xfrm>
          <a:prstGeom prst="ellipse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867525" y="3004820"/>
            <a:ext cx="2642235" cy="1191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Candara" panose="020E0502030303020204" charset="0"/>
                <a:ea typeface="微软雅黑" panose="020B0503020204020204" charset="-122"/>
              </a:rPr>
              <a:t>backround: #fff;</a:t>
            </a:r>
            <a:endParaRPr lang="en-US" altLang="zh-CN" sz="2400">
              <a:latin typeface="Candara" panose="020E0502030303020204" charset="0"/>
              <a:ea typeface="微软雅黑" panose="020B0503020204020204" charset="-122"/>
            </a:endParaRPr>
          </a:p>
          <a:p>
            <a:pPr algn="l"/>
            <a:r>
              <a:rPr lang="en-US" altLang="zh-CN" sz="2400">
                <a:latin typeface="Candara" panose="020E0502030303020204" charset="0"/>
                <a:ea typeface="微软雅黑" panose="020B0503020204020204" charset="-122"/>
              </a:rPr>
              <a:t>color: #FF7033;</a:t>
            </a:r>
            <a:endParaRPr lang="en-US" altLang="zh-CN" sz="2400">
              <a:latin typeface="Candara" panose="020E0502030303020204" charset="0"/>
              <a:ea typeface="微软雅黑" panose="020B0503020204020204" charset="-122"/>
            </a:endParaRPr>
          </a:p>
          <a:p>
            <a:pPr algn="l"/>
            <a:r>
              <a:rPr lang="en-US" altLang="zh-CN" sz="2400">
                <a:latin typeface="Candara" panose="020E0502030303020204" charset="0"/>
                <a:ea typeface="微软雅黑" panose="020B0503020204020204" charset="-122"/>
              </a:rPr>
              <a:t>padding: 8px 20px;</a:t>
            </a:r>
            <a:endParaRPr lang="en-US" altLang="zh-CN" sz="2400">
              <a:latin typeface="Candara" panose="020E050203030302020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11910" y="5093970"/>
            <a:ext cx="3905885" cy="1557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Candara" panose="020E0502030303020204" charset="0"/>
              </a:rPr>
              <a:t>height:60px;</a:t>
            </a:r>
            <a:endParaRPr lang="zh-CN" altLang="en-US" sz="2400">
              <a:latin typeface="Candara" panose="020E0502030303020204" charset="0"/>
            </a:endParaRPr>
          </a:p>
          <a:p>
            <a:r>
              <a:rPr lang="zh-CN" altLang="en-US" sz="2400">
                <a:latin typeface="Candara" panose="020E0502030303020204" charset="0"/>
              </a:rPr>
              <a:t>width:60px;</a:t>
            </a:r>
            <a:endParaRPr lang="zh-CN" altLang="en-US" sz="2400">
              <a:latin typeface="Candara" panose="020E0502030303020204" charset="0"/>
            </a:endParaRPr>
          </a:p>
          <a:p>
            <a:r>
              <a:rPr lang="zh-CN" altLang="en-US" sz="2400">
                <a:latin typeface="Candara" panose="020E0502030303020204" charset="0"/>
              </a:rPr>
              <a:t>background:red;</a:t>
            </a:r>
            <a:endParaRPr lang="zh-CN" altLang="en-US" sz="2400">
              <a:latin typeface="Candara" panose="020E0502030303020204" charset="0"/>
            </a:endParaRPr>
          </a:p>
          <a:p>
            <a:r>
              <a:rPr lang="zh-CN" altLang="en-US" sz="2400">
                <a:latin typeface="Candara" panose="020E0502030303020204" charset="0"/>
              </a:rPr>
              <a:t>border</a:t>
            </a:r>
            <a:r>
              <a:rPr lang="en-US" altLang="zh-CN" sz="2400">
                <a:latin typeface="Candara" panose="020E0502030303020204" charset="0"/>
              </a:rPr>
              <a:t>-</a:t>
            </a:r>
            <a:r>
              <a:rPr lang="zh-CN" altLang="en-US" sz="2400">
                <a:latin typeface="Candara" panose="020E0502030303020204" charset="0"/>
              </a:rPr>
              <a:t>radius:</a:t>
            </a:r>
            <a:r>
              <a:rPr lang="en-US" altLang="zh-CN" sz="2400">
                <a:latin typeface="Candara" panose="020E0502030303020204" charset="0"/>
              </a:rPr>
              <a:t>3</a:t>
            </a:r>
            <a:r>
              <a:rPr lang="zh-CN" altLang="en-US" sz="2400">
                <a:latin typeface="Candara" panose="020E0502030303020204" charset="0"/>
              </a:rPr>
              <a:t>0px</a:t>
            </a:r>
            <a:r>
              <a:rPr lang="en-US" altLang="zh-CN" sz="2400">
                <a:latin typeface="Candara" panose="020E0502030303020204" charset="0"/>
              </a:rPr>
              <a:t>;</a:t>
            </a:r>
            <a:endParaRPr lang="en-US" altLang="zh-CN" sz="2400">
              <a:latin typeface="Candara" panose="020E050203030302020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30860" y="2433955"/>
            <a:ext cx="99701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30860" y="4956810"/>
            <a:ext cx="99701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500995" y="2268855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华丽的分割线</a:t>
            </a:r>
            <a:endParaRPr lang="zh-CN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0500995" y="4780915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华丽的分割线</a:t>
            </a:r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1083945" y="1855470"/>
            <a:ext cx="408178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发送网络请求，获取服务器数据</a:t>
            </a:r>
            <a:endParaRPr 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控制和变化页面元素</a:t>
            </a:r>
            <a:endParaRPr 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响应用户点击、滑动等操作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245" y="3592830"/>
            <a:ext cx="7157720" cy="3087370"/>
          </a:xfrm>
          <a:prstGeom prst="roundRect">
            <a:avLst>
              <a:gd name="adj" fmla="val 7505"/>
            </a:avLst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1"/>
          <p:cNvSpPr/>
          <p:nvPr>
            <p:custDataLst>
              <p:tags r:id="rId2"/>
            </p:custDataLst>
          </p:nvPr>
        </p:nvSpPr>
        <p:spPr>
          <a:xfrm>
            <a:off x="6167336" y="0"/>
            <a:ext cx="6024664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 bwMode="auto">
          <a:xfrm>
            <a:off x="7570119" y="154076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前言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5925312" y="154076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1" name="椭圆 40"/>
          <p:cNvSpPr/>
          <p:nvPr>
            <p:custDataLst>
              <p:tags r:id="rId5"/>
            </p:custDataLst>
          </p:nvPr>
        </p:nvSpPr>
        <p:spPr>
          <a:xfrm>
            <a:off x="1042416" y="1540764"/>
            <a:ext cx="3922776" cy="3922776"/>
          </a:xfrm>
          <a:prstGeom prst="ellipse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/>
          <p:nvPr>
            <p:custDataLst>
              <p:tags r:id="rId6"/>
            </p:custDataLst>
          </p:nvPr>
        </p:nvSpPr>
        <p:spPr>
          <a:xfrm>
            <a:off x="2070033" y="2143857"/>
            <a:ext cx="1182430" cy="118243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5238" y="1892667"/>
            <a:ext cx="2255716" cy="3255546"/>
          </a:xfrm>
          <a:prstGeom prst="rect">
            <a:avLst/>
          </a:prstGeom>
        </p:spPr>
      </p:pic>
      <p:sp>
        <p:nvSpPr>
          <p:cNvPr id="58" name="矩形 57"/>
          <p:cNvSpPr/>
          <p:nvPr>
            <p:custDataLst>
              <p:tags r:id="rId9"/>
            </p:custDataLst>
          </p:nvPr>
        </p:nvSpPr>
        <p:spPr bwMode="auto">
          <a:xfrm>
            <a:off x="7570119" y="239372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BFBFB"/>
                </a:solidFill>
              </a:rPr>
              <a:t>UCD——</a:t>
            </a:r>
            <a:r>
              <a:rPr lang="zh-CN" altLang="en-US" b="1" dirty="0">
                <a:solidFill>
                  <a:srgbClr val="FBFBFB"/>
                </a:solidFill>
              </a:rPr>
              <a:t>以用户为中心的设计</a:t>
            </a:r>
            <a:endParaRPr lang="en-US" altLang="zh-CN" b="1" dirty="0">
              <a:solidFill>
                <a:srgbClr val="FBFBFB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10"/>
            </p:custDataLst>
          </p:nvPr>
        </p:nvSpPr>
        <p:spPr>
          <a:xfrm>
            <a:off x="5925312" y="239372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11"/>
            </p:custDataLst>
          </p:nvPr>
        </p:nvSpPr>
        <p:spPr bwMode="auto">
          <a:xfrm>
            <a:off x="7570119" y="324669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移动开发技术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12"/>
            </p:custDataLst>
          </p:nvPr>
        </p:nvSpPr>
        <p:spPr>
          <a:xfrm>
            <a:off x="5925312" y="324669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03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矩形 61"/>
          <p:cNvSpPr/>
          <p:nvPr>
            <p:custDataLst>
              <p:tags r:id="rId13"/>
            </p:custDataLst>
          </p:nvPr>
        </p:nvSpPr>
        <p:spPr bwMode="auto">
          <a:xfrm>
            <a:off x="7570119" y="409965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BFBFB"/>
                </a:solidFill>
              </a:rPr>
              <a:t>App</a:t>
            </a:r>
            <a:r>
              <a:rPr lang="zh-CN" altLang="en-US" b="1" dirty="0">
                <a:solidFill>
                  <a:srgbClr val="FBFBFB"/>
                </a:solidFill>
              </a:rPr>
              <a:t>应用开发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3" name="矩形 62"/>
          <p:cNvSpPr/>
          <p:nvPr>
            <p:custDataLst>
              <p:tags r:id="rId14"/>
            </p:custDataLst>
          </p:nvPr>
        </p:nvSpPr>
        <p:spPr>
          <a:xfrm>
            <a:off x="5925312" y="409965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04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4" name="矩形 63"/>
          <p:cNvSpPr/>
          <p:nvPr>
            <p:custDataLst>
              <p:tags r:id="rId15"/>
            </p:custDataLst>
          </p:nvPr>
        </p:nvSpPr>
        <p:spPr bwMode="auto">
          <a:xfrm>
            <a:off x="7570119" y="495262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微信公众号开发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5" name="矩形 64"/>
          <p:cNvSpPr/>
          <p:nvPr>
            <p:custDataLst>
              <p:tags r:id="rId16"/>
            </p:custDataLst>
          </p:nvPr>
        </p:nvSpPr>
        <p:spPr>
          <a:xfrm>
            <a:off x="5925312" y="495262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05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Rectangle 6"/>
          <p:cNvSpPr>
            <a:spLocks noChangeArrowheads="1"/>
          </p:cNvSpPr>
          <p:nvPr>
            <p:custDataLst>
              <p:tags r:id="rId17"/>
            </p:custDataLst>
          </p:nvPr>
        </p:nvSpPr>
        <p:spPr bwMode="black">
          <a:xfrm>
            <a:off x="5792432" y="647700"/>
            <a:ext cx="936614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zh-CN" altLang="en-US" sz="28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2800" b="1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6"/>
          <p:cNvSpPr>
            <a:spLocks noChangeArrowheads="1"/>
          </p:cNvSpPr>
          <p:nvPr>
            <p:custDataLst>
              <p:tags r:id="rId18"/>
            </p:custDataLst>
          </p:nvPr>
        </p:nvSpPr>
        <p:spPr bwMode="black">
          <a:xfrm>
            <a:off x="6729046" y="659423"/>
            <a:ext cx="1777687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smtClean="0">
                <a:solidFill>
                  <a:schemeClr val="bg1"/>
                </a:solidFill>
              </a:rPr>
              <a:t>Contents</a:t>
            </a:r>
            <a:endParaRPr lang="en-US" altLang="zh-CN" sz="2800" b="1" smtClean="0">
              <a:solidFill>
                <a:schemeClr val="bg1"/>
              </a:solidFill>
            </a:endParaRPr>
          </a:p>
        </p:txBody>
      </p:sp>
      <p:sp>
        <p:nvSpPr>
          <p:cNvPr id="20" name="Rectangle 6"/>
          <p:cNvSpPr>
            <a:spLocks noChangeArrowheads="1"/>
          </p:cNvSpPr>
          <p:nvPr>
            <p:custDataLst>
              <p:tags r:id="rId19"/>
            </p:custDataLst>
          </p:nvPr>
        </p:nvSpPr>
        <p:spPr bwMode="black">
          <a:xfrm>
            <a:off x="6577262" y="695566"/>
            <a:ext cx="303568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JQuery Mobile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2640"/>
            <a:ext cx="4561205" cy="78803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" y="3379470"/>
            <a:ext cx="10846435" cy="2207260"/>
          </a:xfrm>
          <a:prstGeom prst="roundRect">
            <a:avLst>
              <a:gd name="adj" fmla="val 9723"/>
            </a:avLst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JQuery Mobile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70" y="1734185"/>
            <a:ext cx="3228340" cy="2685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4850130"/>
            <a:ext cx="8179435" cy="751840"/>
          </a:xfrm>
          <a:prstGeom prst="round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自定义组件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" y="2164080"/>
            <a:ext cx="3695700" cy="2529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1163320"/>
            <a:ext cx="3028315" cy="5295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540" y="1163320"/>
            <a:ext cx="3184525" cy="51892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04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zh-CN" dirty="0"/>
              <a:t>应用开发</a:t>
            </a:r>
            <a:endParaRPr lang="zh-CN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App</a:t>
            </a:r>
            <a:r>
              <a:rPr lang="zh-CN" altLang="en-US" dirty="0"/>
              <a:t>应用开发工具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30375" y="2359660"/>
            <a:ext cx="10183495" cy="901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90000"/>
              </a:lnSpc>
              <a:buFont typeface="Wingdings" panose="05000000000000000000" charset="0"/>
              <a:buNone/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Windows/</a:t>
            </a:r>
            <a:r>
              <a:rPr 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苹果电脑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sz="2800" b="1">
                <a:latin typeface="微软雅黑" panose="020B0503020204020204" charset="-122"/>
                <a:ea typeface="微软雅黑" panose="020B0503020204020204" charset="-122"/>
              </a:rPr>
              <a:t>Android Studio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Android SDK+</a:t>
            </a:r>
            <a:r>
              <a:rPr 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安卓手机</a:t>
            </a:r>
            <a:endParaRPr lang="zh-CN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苹果"/>
          <p:cNvSpPr/>
          <p:nvPr/>
        </p:nvSpPr>
        <p:spPr bwMode="auto">
          <a:xfrm>
            <a:off x="915035" y="3855720"/>
            <a:ext cx="626110" cy="716280"/>
          </a:xfrm>
          <a:custGeom>
            <a:avLst/>
            <a:gdLst>
              <a:gd name="T0" fmla="*/ 475097 w 2555916"/>
              <a:gd name="T1" fmla="*/ 450608 h 2994042"/>
              <a:gd name="T2" fmla="*/ 687034 w 2555916"/>
              <a:gd name="T3" fmla="*/ 495421 h 2994042"/>
              <a:gd name="T4" fmla="*/ 924488 w 2555916"/>
              <a:gd name="T5" fmla="*/ 521629 h 2994042"/>
              <a:gd name="T6" fmla="*/ 1069868 w 2555916"/>
              <a:gd name="T7" fmla="*/ 471996 h 2994042"/>
              <a:gd name="T8" fmla="*/ 1570391 w 2555916"/>
              <a:gd name="T9" fmla="*/ 644320 h 2994042"/>
              <a:gd name="T10" fmla="*/ 1359013 w 2555916"/>
              <a:gd name="T11" fmla="*/ 1052980 h 2994042"/>
              <a:gd name="T12" fmla="*/ 1626235 w 2555916"/>
              <a:gd name="T13" fmla="*/ 1399714 h 2994042"/>
              <a:gd name="T14" fmla="*/ 1265554 w 2555916"/>
              <a:gd name="T15" fmla="*/ 1881896 h 2994042"/>
              <a:gd name="T16" fmla="*/ 1041715 w 2555916"/>
              <a:gd name="T17" fmla="*/ 1870067 h 2994042"/>
              <a:gd name="T18" fmla="*/ 962333 w 2555916"/>
              <a:gd name="T19" fmla="*/ 1838757 h 2994042"/>
              <a:gd name="T20" fmla="*/ 647343 w 2555916"/>
              <a:gd name="T21" fmla="*/ 1874938 h 2994042"/>
              <a:gd name="T22" fmla="*/ 423965 w 2555916"/>
              <a:gd name="T23" fmla="*/ 1878649 h 2994042"/>
              <a:gd name="T24" fmla="*/ 45054 w 2555916"/>
              <a:gd name="T25" fmla="*/ 1323641 h 2994042"/>
              <a:gd name="T26" fmla="*/ 48977 w 2555916"/>
              <a:gd name="T27" fmla="*/ 752399 h 2994042"/>
              <a:gd name="T28" fmla="*/ 345045 w 2555916"/>
              <a:gd name="T29" fmla="*/ 476403 h 2994042"/>
              <a:gd name="T30" fmla="*/ 475097 w 2555916"/>
              <a:gd name="T31" fmla="*/ 450608 h 2994042"/>
              <a:gd name="T32" fmla="*/ 1173725 w 2555916"/>
              <a:gd name="T33" fmla="*/ 0 h 2994042"/>
              <a:gd name="T34" fmla="*/ 784636 w 2555916"/>
              <a:gd name="T35" fmla="*/ 465642 h 2994042"/>
              <a:gd name="T36" fmla="*/ 1173725 w 2555916"/>
              <a:gd name="T37" fmla="*/ 0 h 299404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555916" h="2994042">
                <a:moveTo>
                  <a:pt x="746699" y="708210"/>
                </a:moveTo>
                <a:cubicBezTo>
                  <a:pt x="938009" y="701546"/>
                  <a:pt x="1079795" y="778641"/>
                  <a:pt x="1079795" y="778641"/>
                </a:cubicBezTo>
                <a:cubicBezTo>
                  <a:pt x="1299219" y="874874"/>
                  <a:pt x="1452997" y="819832"/>
                  <a:pt x="1452997" y="819832"/>
                </a:cubicBezTo>
                <a:cubicBezTo>
                  <a:pt x="1509212" y="792858"/>
                  <a:pt x="1681487" y="741825"/>
                  <a:pt x="1681487" y="741825"/>
                </a:cubicBezTo>
                <a:cubicBezTo>
                  <a:pt x="2198673" y="590550"/>
                  <a:pt x="2468147" y="1012662"/>
                  <a:pt x="2468147" y="1012662"/>
                </a:cubicBezTo>
                <a:cubicBezTo>
                  <a:pt x="2076449" y="1214240"/>
                  <a:pt x="2135929" y="1654943"/>
                  <a:pt x="2135929" y="1654943"/>
                </a:cubicBezTo>
                <a:cubicBezTo>
                  <a:pt x="2198673" y="2086532"/>
                  <a:pt x="2555916" y="2199897"/>
                  <a:pt x="2555916" y="2199897"/>
                </a:cubicBezTo>
                <a:cubicBezTo>
                  <a:pt x="2286443" y="2823587"/>
                  <a:pt x="1989042" y="2957730"/>
                  <a:pt x="1989042" y="2957730"/>
                </a:cubicBezTo>
                <a:cubicBezTo>
                  <a:pt x="1814954" y="3044849"/>
                  <a:pt x="1637240" y="2939139"/>
                  <a:pt x="1637240" y="2939139"/>
                </a:cubicBezTo>
                <a:cubicBezTo>
                  <a:pt x="1612940" y="2920913"/>
                  <a:pt x="1512477" y="2889929"/>
                  <a:pt x="1512477" y="2889929"/>
                </a:cubicBezTo>
                <a:cubicBezTo>
                  <a:pt x="1206735" y="2812651"/>
                  <a:pt x="1017414" y="2946794"/>
                  <a:pt x="1017414" y="2946794"/>
                </a:cubicBezTo>
                <a:cubicBezTo>
                  <a:pt x="819751" y="3049588"/>
                  <a:pt x="666336" y="2952626"/>
                  <a:pt x="666336" y="2952626"/>
                </a:cubicBezTo>
                <a:cubicBezTo>
                  <a:pt x="284068" y="2773284"/>
                  <a:pt x="70811" y="2080335"/>
                  <a:pt x="70811" y="2080335"/>
                </a:cubicBezTo>
                <a:cubicBezTo>
                  <a:pt x="-92034" y="1522623"/>
                  <a:pt x="76976" y="1182527"/>
                  <a:pt x="76976" y="1182527"/>
                </a:cubicBezTo>
                <a:cubicBezTo>
                  <a:pt x="246349" y="826758"/>
                  <a:pt x="542299" y="748751"/>
                  <a:pt x="542299" y="748751"/>
                </a:cubicBezTo>
                <a:cubicBezTo>
                  <a:pt x="613657" y="721959"/>
                  <a:pt x="682929" y="710431"/>
                  <a:pt x="746699" y="708210"/>
                </a:cubicBezTo>
                <a:close/>
                <a:moveTo>
                  <a:pt x="1844717" y="0"/>
                </a:moveTo>
                <a:cubicBezTo>
                  <a:pt x="1844717" y="719082"/>
                  <a:pt x="1233195" y="731838"/>
                  <a:pt x="1233195" y="731838"/>
                </a:cubicBezTo>
                <a:cubicBezTo>
                  <a:pt x="1195429" y="98769"/>
                  <a:pt x="1844717" y="0"/>
                  <a:pt x="18447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388" name="安卓"/>
          <p:cNvSpPr/>
          <p:nvPr/>
        </p:nvSpPr>
        <p:spPr>
          <a:xfrm>
            <a:off x="915035" y="2575560"/>
            <a:ext cx="625475" cy="685800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0375" y="3670300"/>
            <a:ext cx="6590030" cy="901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9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苹果电脑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sz="2800" b="1">
                <a:latin typeface="微软雅黑" panose="020B0503020204020204" charset="-122"/>
                <a:ea typeface="微软雅黑" panose="020B0503020204020204" charset="-122"/>
              </a:rPr>
              <a:t>XCode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IOS SDK+iPhone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Android Studio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553845"/>
            <a:ext cx="4344035" cy="4853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HTML5</a:t>
            </a:r>
            <a:r>
              <a:rPr lang="zh-CN" altLang="en-US" dirty="0"/>
              <a:t>应用</a:t>
            </a:r>
            <a:r>
              <a:rPr lang="en-US" altLang="zh-CN" dirty="0"/>
              <a:t>“</a:t>
            </a:r>
            <a:r>
              <a:rPr lang="zh-CN" altLang="en-US" dirty="0"/>
              <a:t>打开方式</a:t>
            </a:r>
            <a:r>
              <a:rPr lang="en-US" altLang="zh-CN" dirty="0"/>
              <a:t>”</a:t>
            </a:r>
            <a:endParaRPr lang="en-US" altLang="zh-CN" dirty="0"/>
          </a:p>
        </p:txBody>
      </p:sp>
      <p:sp>
        <p:nvSpPr>
          <p:cNvPr id="387" name="手机"/>
          <p:cNvSpPr/>
          <p:nvPr/>
        </p:nvSpPr>
        <p:spPr>
          <a:xfrm>
            <a:off x="8626475" y="2057400"/>
            <a:ext cx="2224405" cy="4144010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0" name=" 200"/>
          <p:cNvSpPr/>
          <p:nvPr/>
        </p:nvSpPr>
        <p:spPr>
          <a:xfrm>
            <a:off x="8794115" y="2590800"/>
            <a:ext cx="579120" cy="579120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74920" y="2270760"/>
            <a:ext cx="3276600" cy="2590800"/>
          </a:xfrm>
          <a:prstGeom prst="wedgeRoundRectCallout">
            <a:avLst>
              <a:gd name="adj1" fmla="val 64748"/>
              <a:gd name="adj2" fmla="val -298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341620" y="3962400"/>
            <a:ext cx="2743200" cy="579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</a:t>
            </a:r>
            <a:r>
              <a:rPr lang="zh-CN" altLang="en-US"/>
              <a:t>内嵌浏览器</a:t>
            </a:r>
            <a:endParaRPr lang="zh-CN" altLang="en-US"/>
          </a:p>
        </p:txBody>
      </p:sp>
      <p:sp>
        <p:nvSpPr>
          <p:cNvPr id="353" name="网络"/>
          <p:cNvSpPr/>
          <p:nvPr/>
        </p:nvSpPr>
        <p:spPr>
          <a:xfrm>
            <a:off x="5516880" y="4015740"/>
            <a:ext cx="488950" cy="473075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网页"/>
          <p:cNvSpPr/>
          <p:nvPr/>
        </p:nvSpPr>
        <p:spPr bwMode="auto">
          <a:xfrm>
            <a:off x="5341620" y="276225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网页"/>
          <p:cNvSpPr/>
          <p:nvPr/>
        </p:nvSpPr>
        <p:spPr bwMode="auto">
          <a:xfrm>
            <a:off x="6051550" y="273558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网页"/>
          <p:cNvSpPr/>
          <p:nvPr/>
        </p:nvSpPr>
        <p:spPr bwMode="auto">
          <a:xfrm>
            <a:off x="6767830" y="276225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网页"/>
          <p:cNvSpPr/>
          <p:nvPr/>
        </p:nvSpPr>
        <p:spPr bwMode="auto">
          <a:xfrm>
            <a:off x="7491095" y="276606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251450" y="2560955"/>
            <a:ext cx="2943860" cy="101917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HTML5</a:t>
            </a:r>
            <a:r>
              <a:rPr lang="zh-CN" altLang="en-US" dirty="0"/>
              <a:t>应用</a:t>
            </a:r>
            <a:r>
              <a:rPr lang="en-US" altLang="zh-CN" dirty="0"/>
              <a:t>“</a:t>
            </a:r>
            <a:r>
              <a:rPr lang="zh-CN" altLang="en-US" dirty="0"/>
              <a:t>打开方式</a:t>
            </a:r>
            <a:r>
              <a:rPr lang="en-US" altLang="zh-CN" dirty="0"/>
              <a:t>”</a:t>
            </a:r>
            <a:endParaRPr lang="en-US" altLang="zh-CN" dirty="0"/>
          </a:p>
        </p:txBody>
      </p:sp>
      <p:sp>
        <p:nvSpPr>
          <p:cNvPr id="387" name="手机"/>
          <p:cNvSpPr/>
          <p:nvPr/>
        </p:nvSpPr>
        <p:spPr>
          <a:xfrm>
            <a:off x="8626475" y="2057400"/>
            <a:ext cx="2224405" cy="4144010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0" name=" 200"/>
          <p:cNvSpPr/>
          <p:nvPr/>
        </p:nvSpPr>
        <p:spPr>
          <a:xfrm>
            <a:off x="8794115" y="2590800"/>
            <a:ext cx="579120" cy="579120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98720" y="2590800"/>
            <a:ext cx="3276600" cy="1280160"/>
          </a:xfrm>
          <a:prstGeom prst="wedgeRoundRectCallout">
            <a:avLst>
              <a:gd name="adj1" fmla="val 64748"/>
              <a:gd name="adj2" fmla="val -298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265420" y="2971800"/>
            <a:ext cx="2743200" cy="579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</a:t>
            </a:r>
            <a:r>
              <a:rPr lang="zh-CN" altLang="en-US"/>
              <a:t>内嵌浏览器</a:t>
            </a:r>
            <a:endParaRPr lang="zh-CN" altLang="en-US"/>
          </a:p>
        </p:txBody>
      </p:sp>
      <p:sp>
        <p:nvSpPr>
          <p:cNvPr id="353" name="网络"/>
          <p:cNvSpPr/>
          <p:nvPr/>
        </p:nvSpPr>
        <p:spPr>
          <a:xfrm>
            <a:off x="5440680" y="3025140"/>
            <a:ext cx="488950" cy="473075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云形标注 12"/>
          <p:cNvSpPr/>
          <p:nvPr/>
        </p:nvSpPr>
        <p:spPr>
          <a:xfrm>
            <a:off x="314960" y="1724660"/>
            <a:ext cx="3611880" cy="2511425"/>
          </a:xfrm>
          <a:prstGeom prst="cloudCallout">
            <a:avLst>
              <a:gd name="adj1" fmla="val -30959"/>
              <a:gd name="adj2" fmla="val 760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网页"/>
          <p:cNvSpPr/>
          <p:nvPr/>
        </p:nvSpPr>
        <p:spPr bwMode="auto">
          <a:xfrm>
            <a:off x="739140" y="2568575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网页"/>
          <p:cNvSpPr/>
          <p:nvPr/>
        </p:nvSpPr>
        <p:spPr bwMode="auto">
          <a:xfrm>
            <a:off x="1449070" y="2541905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网页"/>
          <p:cNvSpPr/>
          <p:nvPr/>
        </p:nvSpPr>
        <p:spPr bwMode="auto">
          <a:xfrm>
            <a:off x="2165350" y="2568575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网页"/>
          <p:cNvSpPr/>
          <p:nvPr/>
        </p:nvSpPr>
        <p:spPr bwMode="auto">
          <a:xfrm>
            <a:off x="2888615" y="2572385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48970" y="2367280"/>
            <a:ext cx="2943860" cy="101917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尖角箭头"/>
          <p:cNvSpPr/>
          <p:nvPr/>
        </p:nvSpPr>
        <p:spPr>
          <a:xfrm rot="11700000">
            <a:off x="3321050" y="2667635"/>
            <a:ext cx="2073910" cy="62547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71295" y="3498215"/>
            <a:ext cx="1417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服务器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HTML5</a:t>
            </a:r>
            <a:r>
              <a:rPr lang="zh-CN" altLang="en-US" dirty="0"/>
              <a:t>应用</a:t>
            </a:r>
            <a:r>
              <a:rPr lang="en-US" altLang="zh-CN" dirty="0"/>
              <a:t>“</a:t>
            </a:r>
            <a:r>
              <a:rPr lang="zh-CN" altLang="en-US" dirty="0"/>
              <a:t>打开方式</a:t>
            </a:r>
            <a:r>
              <a:rPr lang="en-US" altLang="zh-CN" dirty="0"/>
              <a:t>”</a:t>
            </a:r>
            <a:r>
              <a:rPr lang="zh-CN" altLang="en-US" dirty="0"/>
              <a:t>对比</a:t>
            </a:r>
            <a:endParaRPr lang="zh-CN" altLang="en-US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1128395" y="1730375"/>
          <a:ext cx="10225405" cy="462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40"/>
                <a:gridCol w="3971925"/>
                <a:gridCol w="4079240"/>
              </a:tblGrid>
              <a:tr h="7708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方式一：页面在本地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方式二：页面在服务器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71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+mn-ea"/>
                          <a:cs typeface="Helvetica"/>
                          <a:sym typeface="Helvetica"/>
                        </a:rPr>
                        <a:t>加载时间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+mn-ea"/>
                        <a:cs typeface="Helvetica"/>
                        <a:sym typeface="Helvetic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快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慢（依赖网络）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769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加载成功率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几乎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常常失败（依赖网络）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771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页面更新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重新发布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或者下载更新包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实时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770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劫持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几乎没有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常常发生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HTML5</a:t>
            </a:r>
            <a:r>
              <a:rPr lang="zh-CN" altLang="en-US" dirty="0"/>
              <a:t>应用的更新</a:t>
            </a:r>
            <a:endParaRPr lang="zh-CN" altLang="en-US" dirty="0"/>
          </a:p>
        </p:txBody>
      </p:sp>
      <p:sp>
        <p:nvSpPr>
          <p:cNvPr id="387" name="手机"/>
          <p:cNvSpPr/>
          <p:nvPr/>
        </p:nvSpPr>
        <p:spPr>
          <a:xfrm>
            <a:off x="8626475" y="2057400"/>
            <a:ext cx="2224405" cy="4144010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0" name=" 200"/>
          <p:cNvSpPr/>
          <p:nvPr/>
        </p:nvSpPr>
        <p:spPr>
          <a:xfrm>
            <a:off x="8794115" y="2590800"/>
            <a:ext cx="579120" cy="579120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74920" y="2270760"/>
            <a:ext cx="3276600" cy="2590800"/>
          </a:xfrm>
          <a:prstGeom prst="wedgeRoundRectCallout">
            <a:avLst>
              <a:gd name="adj1" fmla="val 64748"/>
              <a:gd name="adj2" fmla="val -298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341620" y="3962400"/>
            <a:ext cx="2743200" cy="579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</a:t>
            </a:r>
            <a:r>
              <a:rPr lang="zh-CN" altLang="en-US"/>
              <a:t>内嵌浏览器</a:t>
            </a:r>
            <a:endParaRPr lang="zh-CN" altLang="en-US"/>
          </a:p>
        </p:txBody>
      </p:sp>
      <p:sp>
        <p:nvSpPr>
          <p:cNvPr id="353" name="网络"/>
          <p:cNvSpPr/>
          <p:nvPr/>
        </p:nvSpPr>
        <p:spPr>
          <a:xfrm>
            <a:off x="5516880" y="4015740"/>
            <a:ext cx="488950" cy="473075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网页"/>
          <p:cNvSpPr/>
          <p:nvPr/>
        </p:nvSpPr>
        <p:spPr bwMode="auto">
          <a:xfrm>
            <a:off x="5341620" y="276225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网页"/>
          <p:cNvSpPr/>
          <p:nvPr/>
        </p:nvSpPr>
        <p:spPr bwMode="auto">
          <a:xfrm>
            <a:off x="6051550" y="273558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网页"/>
          <p:cNvSpPr/>
          <p:nvPr/>
        </p:nvSpPr>
        <p:spPr bwMode="auto">
          <a:xfrm>
            <a:off x="6767830" y="276225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网页"/>
          <p:cNvSpPr/>
          <p:nvPr/>
        </p:nvSpPr>
        <p:spPr bwMode="auto">
          <a:xfrm>
            <a:off x="7491095" y="2766060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251450" y="2560955"/>
            <a:ext cx="2943860" cy="101917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6895" y="2758440"/>
            <a:ext cx="4372610" cy="1249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9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重新下载（整体）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9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应用运行时下载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文件替换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01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HTML5</a:t>
            </a:r>
            <a:r>
              <a:rPr lang="zh-CN" altLang="en-US" dirty="0"/>
              <a:t>应用的更新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990" y="1270635"/>
            <a:ext cx="3087370" cy="5438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65" y="1270635"/>
            <a:ext cx="3056255" cy="54190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05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微信公众号开发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服务号和订阅号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5" y="1574165"/>
            <a:ext cx="4028440" cy="4826635"/>
          </a:xfrm>
          <a:prstGeom prst="roundRect">
            <a:avLst>
              <a:gd name="adj" fmla="val 7581"/>
            </a:avLst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35" y="1546225"/>
            <a:ext cx="4077335" cy="4846320"/>
          </a:xfrm>
          <a:prstGeom prst="roundRect">
            <a:avLst>
              <a:gd name="adj" fmla="val 8067"/>
            </a:avLst>
          </a:prstGeom>
          <a:ln>
            <a:solidFill>
              <a:schemeClr val="accent1"/>
            </a:solidFill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服务号与订阅号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884680" y="2072640"/>
            <a:ext cx="4323080" cy="2987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9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发送模板消息（例如业务通知）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获取用户地理位置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网页授权获取用户基本信息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微信支付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p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......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公众号开发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55" y="1682750"/>
            <a:ext cx="2421890" cy="4307205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>
            <a:off x="7155815" y="2792095"/>
            <a:ext cx="2219325" cy="208851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92720" y="3429635"/>
            <a:ext cx="94488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箭头"/>
          <p:cNvSpPr/>
          <p:nvPr/>
        </p:nvSpPr>
        <p:spPr bwMode="auto">
          <a:xfrm>
            <a:off x="5230495" y="3181350"/>
            <a:ext cx="914400" cy="914400"/>
          </a:xfrm>
          <a:custGeom>
            <a:avLst/>
            <a:gdLst>
              <a:gd name="T0" fmla="*/ 290686076 w 10453"/>
              <a:gd name="T1" fmla="*/ 290702762 h 11199"/>
              <a:gd name="T2" fmla="*/ 290686076 w 10453"/>
              <a:gd name="T3" fmla="*/ 290702762 h 11199"/>
              <a:gd name="T4" fmla="*/ 290686076 w 10453"/>
              <a:gd name="T5" fmla="*/ 290702762 h 11199"/>
              <a:gd name="T6" fmla="*/ 290686076 w 10453"/>
              <a:gd name="T7" fmla="*/ 290702762 h 11199"/>
              <a:gd name="T8" fmla="*/ 290686076 w 10453"/>
              <a:gd name="T9" fmla="*/ 290702762 h 11199"/>
              <a:gd name="T10" fmla="*/ 290686076 w 10453"/>
              <a:gd name="T11" fmla="*/ 290702762 h 11199"/>
              <a:gd name="T12" fmla="*/ 290686076 w 10453"/>
              <a:gd name="T13" fmla="*/ 290702762 h 11199"/>
              <a:gd name="T14" fmla="*/ 290686076 w 10453"/>
              <a:gd name="T15" fmla="*/ 290702762 h 11199"/>
              <a:gd name="T16" fmla="*/ 290686076 w 10453"/>
              <a:gd name="T17" fmla="*/ 290702762 h 11199"/>
              <a:gd name="T18" fmla="*/ 290686076 w 10453"/>
              <a:gd name="T19" fmla="*/ 290702762 h 11199"/>
              <a:gd name="T20" fmla="*/ 290686076 w 10453"/>
              <a:gd name="T21" fmla="*/ 290702762 h 11199"/>
              <a:gd name="T22" fmla="*/ 290686076 w 10453"/>
              <a:gd name="T23" fmla="*/ 290702762 h 11199"/>
              <a:gd name="T24" fmla="*/ 290686076 w 10453"/>
              <a:gd name="T25" fmla="*/ 290702762 h 11199"/>
              <a:gd name="T26" fmla="*/ 290686076 w 10453"/>
              <a:gd name="T27" fmla="*/ 290702762 h 11199"/>
              <a:gd name="T28" fmla="*/ 290686076 w 10453"/>
              <a:gd name="T29" fmla="*/ 290702762 h 11199"/>
              <a:gd name="T30" fmla="*/ 290686076 w 10453"/>
              <a:gd name="T31" fmla="*/ 290702762 h 11199"/>
              <a:gd name="T32" fmla="*/ 290686076 w 10453"/>
              <a:gd name="T33" fmla="*/ 290702762 h 11199"/>
              <a:gd name="T34" fmla="*/ 290686076 w 10453"/>
              <a:gd name="T35" fmla="*/ 290702762 h 11199"/>
              <a:gd name="T36" fmla="*/ 290686076 w 10453"/>
              <a:gd name="T37" fmla="*/ 290702762 h 11199"/>
              <a:gd name="T38" fmla="*/ 290686076 w 10453"/>
              <a:gd name="T39" fmla="*/ 290702762 h 11199"/>
              <a:gd name="T40" fmla="*/ 290686076 w 10453"/>
              <a:gd name="T41" fmla="*/ 290702762 h 11199"/>
              <a:gd name="T42" fmla="*/ 290686076 w 10453"/>
              <a:gd name="T43" fmla="*/ 290702762 h 11199"/>
              <a:gd name="T44" fmla="*/ 290686076 w 10453"/>
              <a:gd name="T45" fmla="*/ 290702762 h 11199"/>
              <a:gd name="T46" fmla="*/ 290686076 w 10453"/>
              <a:gd name="T47" fmla="*/ 290702762 h 11199"/>
              <a:gd name="T48" fmla="*/ 290686076 w 10453"/>
              <a:gd name="T49" fmla="*/ 290702762 h 11199"/>
              <a:gd name="T50" fmla="*/ 290686076 w 10453"/>
              <a:gd name="T51" fmla="*/ 290702762 h 11199"/>
              <a:gd name="T52" fmla="*/ 290686076 w 10453"/>
              <a:gd name="T53" fmla="*/ 290702762 h 11199"/>
              <a:gd name="T54" fmla="*/ 290686076 w 10453"/>
              <a:gd name="T55" fmla="*/ 290702762 h 11199"/>
              <a:gd name="T56" fmla="*/ 290686076 w 10453"/>
              <a:gd name="T57" fmla="*/ 290702762 h 11199"/>
              <a:gd name="T58" fmla="*/ 290686076 w 10453"/>
              <a:gd name="T59" fmla="*/ 290702762 h 11199"/>
              <a:gd name="T60" fmla="*/ 290686076 w 10453"/>
              <a:gd name="T61" fmla="*/ 290702762 h 11199"/>
              <a:gd name="T62" fmla="*/ 290686076 w 10453"/>
              <a:gd name="T63" fmla="*/ 290702762 h 11199"/>
              <a:gd name="T64" fmla="*/ 290686076 w 10453"/>
              <a:gd name="T65" fmla="*/ 290702762 h 11199"/>
              <a:gd name="T66" fmla="*/ 290686076 w 10453"/>
              <a:gd name="T67" fmla="*/ 290702762 h 11199"/>
              <a:gd name="T68" fmla="*/ 290686076 w 10453"/>
              <a:gd name="T69" fmla="*/ 290702762 h 11199"/>
              <a:gd name="T70" fmla="*/ 290686076 w 10453"/>
              <a:gd name="T71" fmla="*/ 290702762 h 11199"/>
              <a:gd name="T72" fmla="*/ 290686076 w 10453"/>
              <a:gd name="T73" fmla="*/ 290702762 h 11199"/>
              <a:gd name="T74" fmla="*/ 290686076 w 10453"/>
              <a:gd name="T75" fmla="*/ 290702762 h 11199"/>
              <a:gd name="T76" fmla="*/ 290686076 w 10453"/>
              <a:gd name="T77" fmla="*/ 290702762 h 11199"/>
              <a:gd name="T78" fmla="*/ 290686076 w 10453"/>
              <a:gd name="T79" fmla="*/ 290702762 h 11199"/>
              <a:gd name="T80" fmla="*/ 290686076 w 10453"/>
              <a:gd name="T81" fmla="*/ 290702762 h 11199"/>
              <a:gd name="T82" fmla="*/ 290686076 w 10453"/>
              <a:gd name="T83" fmla="*/ 290702762 h 11199"/>
              <a:gd name="T84" fmla="*/ 290686076 w 10453"/>
              <a:gd name="T85" fmla="*/ 290702762 h 11199"/>
              <a:gd name="T86" fmla="*/ 290686076 w 10453"/>
              <a:gd name="T87" fmla="*/ 290702762 h 11199"/>
              <a:gd name="T88" fmla="*/ 290686076 w 10453"/>
              <a:gd name="T89" fmla="*/ 290702762 h 11199"/>
              <a:gd name="T90" fmla="*/ 290686076 w 10453"/>
              <a:gd name="T91" fmla="*/ 290702762 h 11199"/>
              <a:gd name="T92" fmla="*/ 290686076 w 10453"/>
              <a:gd name="T93" fmla="*/ 290702762 h 11199"/>
              <a:gd name="T94" fmla="*/ 290686076 w 10453"/>
              <a:gd name="T95" fmla="*/ 290702762 h 11199"/>
              <a:gd name="T96" fmla="*/ 290686076 w 10453"/>
              <a:gd name="T97" fmla="*/ 290702762 h 11199"/>
              <a:gd name="T98" fmla="*/ 290686076 w 10453"/>
              <a:gd name="T99" fmla="*/ 290702762 h 11199"/>
              <a:gd name="T100" fmla="*/ 290686076 w 10453"/>
              <a:gd name="T101" fmla="*/ 290702762 h 11199"/>
              <a:gd name="T102" fmla="*/ 290686076 w 10453"/>
              <a:gd name="T103" fmla="*/ 290702762 h 11199"/>
              <a:gd name="T104" fmla="*/ 290686076 w 10453"/>
              <a:gd name="T105" fmla="*/ 290702762 h 11199"/>
              <a:gd name="T106" fmla="*/ 290686076 w 10453"/>
              <a:gd name="T107" fmla="*/ 290702762 h 11199"/>
              <a:gd name="T108" fmla="*/ 290686076 w 10453"/>
              <a:gd name="T109" fmla="*/ 290702762 h 11199"/>
              <a:gd name="T110" fmla="*/ 290686076 w 10453"/>
              <a:gd name="T111" fmla="*/ 290702762 h 1119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0453" h="11199">
                <a:moveTo>
                  <a:pt x="1185" y="5973"/>
                </a:moveTo>
                <a:lnTo>
                  <a:pt x="219" y="6939"/>
                </a:lnTo>
                <a:lnTo>
                  <a:pt x="193" y="6966"/>
                </a:lnTo>
                <a:lnTo>
                  <a:pt x="168" y="6994"/>
                </a:lnTo>
                <a:lnTo>
                  <a:pt x="144" y="7025"/>
                </a:lnTo>
                <a:lnTo>
                  <a:pt x="123" y="7055"/>
                </a:lnTo>
                <a:lnTo>
                  <a:pt x="104" y="7087"/>
                </a:lnTo>
                <a:lnTo>
                  <a:pt x="85" y="7119"/>
                </a:lnTo>
                <a:lnTo>
                  <a:pt x="70" y="7152"/>
                </a:lnTo>
                <a:lnTo>
                  <a:pt x="54" y="7185"/>
                </a:lnTo>
                <a:lnTo>
                  <a:pt x="42" y="7219"/>
                </a:lnTo>
                <a:lnTo>
                  <a:pt x="31" y="7254"/>
                </a:lnTo>
                <a:lnTo>
                  <a:pt x="21" y="7288"/>
                </a:lnTo>
                <a:lnTo>
                  <a:pt x="14" y="7323"/>
                </a:lnTo>
                <a:lnTo>
                  <a:pt x="8" y="7359"/>
                </a:lnTo>
                <a:lnTo>
                  <a:pt x="3" y="7394"/>
                </a:lnTo>
                <a:lnTo>
                  <a:pt x="1" y="7430"/>
                </a:lnTo>
                <a:lnTo>
                  <a:pt x="0" y="7467"/>
                </a:lnTo>
                <a:lnTo>
                  <a:pt x="1" y="7502"/>
                </a:lnTo>
                <a:lnTo>
                  <a:pt x="3" y="7538"/>
                </a:lnTo>
                <a:lnTo>
                  <a:pt x="8" y="7573"/>
                </a:lnTo>
                <a:lnTo>
                  <a:pt x="14" y="7609"/>
                </a:lnTo>
                <a:lnTo>
                  <a:pt x="21" y="7644"/>
                </a:lnTo>
                <a:lnTo>
                  <a:pt x="31" y="7678"/>
                </a:lnTo>
                <a:lnTo>
                  <a:pt x="42" y="7713"/>
                </a:lnTo>
                <a:lnTo>
                  <a:pt x="54" y="7747"/>
                </a:lnTo>
                <a:lnTo>
                  <a:pt x="70" y="7780"/>
                </a:lnTo>
                <a:lnTo>
                  <a:pt x="85" y="7813"/>
                </a:lnTo>
                <a:lnTo>
                  <a:pt x="104" y="7845"/>
                </a:lnTo>
                <a:lnTo>
                  <a:pt x="123" y="7877"/>
                </a:lnTo>
                <a:lnTo>
                  <a:pt x="144" y="7907"/>
                </a:lnTo>
                <a:lnTo>
                  <a:pt x="168" y="7938"/>
                </a:lnTo>
                <a:lnTo>
                  <a:pt x="193" y="7966"/>
                </a:lnTo>
                <a:lnTo>
                  <a:pt x="219" y="7994"/>
                </a:lnTo>
                <a:lnTo>
                  <a:pt x="1712" y="9487"/>
                </a:lnTo>
                <a:lnTo>
                  <a:pt x="3205" y="10980"/>
                </a:lnTo>
                <a:lnTo>
                  <a:pt x="3233" y="11006"/>
                </a:lnTo>
                <a:lnTo>
                  <a:pt x="3262" y="11031"/>
                </a:lnTo>
                <a:lnTo>
                  <a:pt x="3291" y="11055"/>
                </a:lnTo>
                <a:lnTo>
                  <a:pt x="3322" y="11076"/>
                </a:lnTo>
                <a:lnTo>
                  <a:pt x="3354" y="11095"/>
                </a:lnTo>
                <a:lnTo>
                  <a:pt x="3386" y="11113"/>
                </a:lnTo>
                <a:lnTo>
                  <a:pt x="3419" y="11129"/>
                </a:lnTo>
                <a:lnTo>
                  <a:pt x="3452" y="11143"/>
                </a:lnTo>
                <a:lnTo>
                  <a:pt x="3487" y="11156"/>
                </a:lnTo>
                <a:lnTo>
                  <a:pt x="3521" y="11168"/>
                </a:lnTo>
                <a:lnTo>
                  <a:pt x="3555" y="11178"/>
                </a:lnTo>
                <a:lnTo>
                  <a:pt x="3591" y="11185"/>
                </a:lnTo>
                <a:lnTo>
                  <a:pt x="3626" y="11191"/>
                </a:lnTo>
                <a:lnTo>
                  <a:pt x="3662" y="11195"/>
                </a:lnTo>
                <a:lnTo>
                  <a:pt x="3697" y="11198"/>
                </a:lnTo>
                <a:lnTo>
                  <a:pt x="3733" y="11199"/>
                </a:lnTo>
                <a:lnTo>
                  <a:pt x="3769" y="11198"/>
                </a:lnTo>
                <a:lnTo>
                  <a:pt x="3805" y="11195"/>
                </a:lnTo>
                <a:lnTo>
                  <a:pt x="3840" y="11191"/>
                </a:lnTo>
                <a:lnTo>
                  <a:pt x="3876" y="11185"/>
                </a:lnTo>
                <a:lnTo>
                  <a:pt x="3911" y="11178"/>
                </a:lnTo>
                <a:lnTo>
                  <a:pt x="3946" y="11168"/>
                </a:lnTo>
                <a:lnTo>
                  <a:pt x="3980" y="11156"/>
                </a:lnTo>
                <a:lnTo>
                  <a:pt x="4014" y="11143"/>
                </a:lnTo>
                <a:lnTo>
                  <a:pt x="4048" y="11129"/>
                </a:lnTo>
                <a:lnTo>
                  <a:pt x="4081" y="11113"/>
                </a:lnTo>
                <a:lnTo>
                  <a:pt x="4113" y="11095"/>
                </a:lnTo>
                <a:lnTo>
                  <a:pt x="4143" y="11076"/>
                </a:lnTo>
                <a:lnTo>
                  <a:pt x="4174" y="11055"/>
                </a:lnTo>
                <a:lnTo>
                  <a:pt x="4204" y="11031"/>
                </a:lnTo>
                <a:lnTo>
                  <a:pt x="4233" y="11006"/>
                </a:lnTo>
                <a:lnTo>
                  <a:pt x="4261" y="10980"/>
                </a:lnTo>
                <a:lnTo>
                  <a:pt x="4288" y="10952"/>
                </a:lnTo>
                <a:lnTo>
                  <a:pt x="4313" y="10923"/>
                </a:lnTo>
                <a:lnTo>
                  <a:pt x="4335" y="10894"/>
                </a:lnTo>
                <a:lnTo>
                  <a:pt x="4356" y="10863"/>
                </a:lnTo>
                <a:lnTo>
                  <a:pt x="4377" y="10831"/>
                </a:lnTo>
                <a:lnTo>
                  <a:pt x="4394" y="10799"/>
                </a:lnTo>
                <a:lnTo>
                  <a:pt x="4411" y="10766"/>
                </a:lnTo>
                <a:lnTo>
                  <a:pt x="4425" y="10733"/>
                </a:lnTo>
                <a:lnTo>
                  <a:pt x="4438" y="10698"/>
                </a:lnTo>
                <a:lnTo>
                  <a:pt x="4449" y="10664"/>
                </a:lnTo>
                <a:lnTo>
                  <a:pt x="4458" y="10630"/>
                </a:lnTo>
                <a:lnTo>
                  <a:pt x="4467" y="10594"/>
                </a:lnTo>
                <a:lnTo>
                  <a:pt x="4472" y="10559"/>
                </a:lnTo>
                <a:lnTo>
                  <a:pt x="4476" y="10523"/>
                </a:lnTo>
                <a:lnTo>
                  <a:pt x="4478" y="10488"/>
                </a:lnTo>
                <a:lnTo>
                  <a:pt x="4480" y="10452"/>
                </a:lnTo>
                <a:lnTo>
                  <a:pt x="4480" y="10046"/>
                </a:lnTo>
                <a:lnTo>
                  <a:pt x="4480" y="9133"/>
                </a:lnTo>
                <a:lnTo>
                  <a:pt x="4480" y="8959"/>
                </a:lnTo>
                <a:lnTo>
                  <a:pt x="9706" y="8959"/>
                </a:lnTo>
                <a:lnTo>
                  <a:pt x="9744" y="8958"/>
                </a:lnTo>
                <a:lnTo>
                  <a:pt x="9782" y="8955"/>
                </a:lnTo>
                <a:lnTo>
                  <a:pt x="9820" y="8951"/>
                </a:lnTo>
                <a:lnTo>
                  <a:pt x="9856" y="8943"/>
                </a:lnTo>
                <a:lnTo>
                  <a:pt x="9892" y="8935"/>
                </a:lnTo>
                <a:lnTo>
                  <a:pt x="9927" y="8926"/>
                </a:lnTo>
                <a:lnTo>
                  <a:pt x="9963" y="8914"/>
                </a:lnTo>
                <a:lnTo>
                  <a:pt x="9996" y="8901"/>
                </a:lnTo>
                <a:lnTo>
                  <a:pt x="10029" y="8885"/>
                </a:lnTo>
                <a:lnTo>
                  <a:pt x="10061" y="8869"/>
                </a:lnTo>
                <a:lnTo>
                  <a:pt x="10093" y="8851"/>
                </a:lnTo>
                <a:lnTo>
                  <a:pt x="10123" y="8831"/>
                </a:lnTo>
                <a:lnTo>
                  <a:pt x="10152" y="8811"/>
                </a:lnTo>
                <a:lnTo>
                  <a:pt x="10181" y="8788"/>
                </a:lnTo>
                <a:lnTo>
                  <a:pt x="10208" y="8765"/>
                </a:lnTo>
                <a:lnTo>
                  <a:pt x="10234" y="8740"/>
                </a:lnTo>
                <a:lnTo>
                  <a:pt x="10259" y="8714"/>
                </a:lnTo>
                <a:lnTo>
                  <a:pt x="10282" y="8688"/>
                </a:lnTo>
                <a:lnTo>
                  <a:pt x="10304" y="8659"/>
                </a:lnTo>
                <a:lnTo>
                  <a:pt x="10325" y="8630"/>
                </a:lnTo>
                <a:lnTo>
                  <a:pt x="10344" y="8599"/>
                </a:lnTo>
                <a:lnTo>
                  <a:pt x="10362" y="8568"/>
                </a:lnTo>
                <a:lnTo>
                  <a:pt x="10378" y="8536"/>
                </a:lnTo>
                <a:lnTo>
                  <a:pt x="10394" y="8503"/>
                </a:lnTo>
                <a:lnTo>
                  <a:pt x="10407" y="8469"/>
                </a:lnTo>
                <a:lnTo>
                  <a:pt x="10419" y="8435"/>
                </a:lnTo>
                <a:lnTo>
                  <a:pt x="10429" y="8399"/>
                </a:lnTo>
                <a:lnTo>
                  <a:pt x="10437" y="8362"/>
                </a:lnTo>
                <a:lnTo>
                  <a:pt x="10443" y="8326"/>
                </a:lnTo>
                <a:lnTo>
                  <a:pt x="10448" y="8289"/>
                </a:lnTo>
                <a:lnTo>
                  <a:pt x="10452" y="8251"/>
                </a:lnTo>
                <a:lnTo>
                  <a:pt x="10453" y="8212"/>
                </a:lnTo>
                <a:lnTo>
                  <a:pt x="10453" y="6720"/>
                </a:lnTo>
                <a:lnTo>
                  <a:pt x="10452" y="6681"/>
                </a:lnTo>
                <a:lnTo>
                  <a:pt x="10448" y="6643"/>
                </a:lnTo>
                <a:lnTo>
                  <a:pt x="10443" y="6606"/>
                </a:lnTo>
                <a:lnTo>
                  <a:pt x="10437" y="6570"/>
                </a:lnTo>
                <a:lnTo>
                  <a:pt x="10429" y="6533"/>
                </a:lnTo>
                <a:lnTo>
                  <a:pt x="10419" y="6497"/>
                </a:lnTo>
                <a:lnTo>
                  <a:pt x="10407" y="6463"/>
                </a:lnTo>
                <a:lnTo>
                  <a:pt x="10394" y="6429"/>
                </a:lnTo>
                <a:lnTo>
                  <a:pt x="10378" y="6396"/>
                </a:lnTo>
                <a:lnTo>
                  <a:pt x="10362" y="6364"/>
                </a:lnTo>
                <a:lnTo>
                  <a:pt x="10344" y="6333"/>
                </a:lnTo>
                <a:lnTo>
                  <a:pt x="10325" y="6302"/>
                </a:lnTo>
                <a:lnTo>
                  <a:pt x="10304" y="6273"/>
                </a:lnTo>
                <a:lnTo>
                  <a:pt x="10282" y="6244"/>
                </a:lnTo>
                <a:lnTo>
                  <a:pt x="10259" y="6218"/>
                </a:lnTo>
                <a:lnTo>
                  <a:pt x="10234" y="6192"/>
                </a:lnTo>
                <a:lnTo>
                  <a:pt x="10208" y="6167"/>
                </a:lnTo>
                <a:lnTo>
                  <a:pt x="10181" y="6144"/>
                </a:lnTo>
                <a:lnTo>
                  <a:pt x="10152" y="6121"/>
                </a:lnTo>
                <a:lnTo>
                  <a:pt x="10123" y="6101"/>
                </a:lnTo>
                <a:lnTo>
                  <a:pt x="10093" y="6081"/>
                </a:lnTo>
                <a:lnTo>
                  <a:pt x="10061" y="6063"/>
                </a:lnTo>
                <a:lnTo>
                  <a:pt x="10029" y="6046"/>
                </a:lnTo>
                <a:lnTo>
                  <a:pt x="9996" y="6031"/>
                </a:lnTo>
                <a:lnTo>
                  <a:pt x="9963" y="6018"/>
                </a:lnTo>
                <a:lnTo>
                  <a:pt x="9927" y="6006"/>
                </a:lnTo>
                <a:lnTo>
                  <a:pt x="9892" y="5997"/>
                </a:lnTo>
                <a:lnTo>
                  <a:pt x="9856" y="5988"/>
                </a:lnTo>
                <a:lnTo>
                  <a:pt x="9820" y="5981"/>
                </a:lnTo>
                <a:lnTo>
                  <a:pt x="9782" y="5977"/>
                </a:lnTo>
                <a:lnTo>
                  <a:pt x="9744" y="5974"/>
                </a:lnTo>
                <a:lnTo>
                  <a:pt x="9706" y="5973"/>
                </a:lnTo>
                <a:lnTo>
                  <a:pt x="9578" y="5973"/>
                </a:lnTo>
                <a:lnTo>
                  <a:pt x="8831" y="6720"/>
                </a:lnTo>
                <a:lnTo>
                  <a:pt x="9706" y="6720"/>
                </a:lnTo>
                <a:lnTo>
                  <a:pt x="9706" y="8212"/>
                </a:lnTo>
                <a:lnTo>
                  <a:pt x="3733" y="8212"/>
                </a:lnTo>
                <a:lnTo>
                  <a:pt x="3733" y="10046"/>
                </a:lnTo>
                <a:lnTo>
                  <a:pt x="3733" y="10452"/>
                </a:lnTo>
                <a:lnTo>
                  <a:pt x="747" y="7467"/>
                </a:lnTo>
                <a:lnTo>
                  <a:pt x="2240" y="5973"/>
                </a:lnTo>
                <a:lnTo>
                  <a:pt x="1185" y="5973"/>
                </a:lnTo>
                <a:close/>
                <a:moveTo>
                  <a:pt x="7248" y="219"/>
                </a:moveTo>
                <a:lnTo>
                  <a:pt x="8740" y="1713"/>
                </a:lnTo>
                <a:lnTo>
                  <a:pt x="10234" y="3205"/>
                </a:lnTo>
                <a:lnTo>
                  <a:pt x="10260" y="3234"/>
                </a:lnTo>
                <a:lnTo>
                  <a:pt x="10285" y="3262"/>
                </a:lnTo>
                <a:lnTo>
                  <a:pt x="10308" y="3292"/>
                </a:lnTo>
                <a:lnTo>
                  <a:pt x="10330" y="3322"/>
                </a:lnTo>
                <a:lnTo>
                  <a:pt x="10349" y="3354"/>
                </a:lnTo>
                <a:lnTo>
                  <a:pt x="10368" y="3386"/>
                </a:lnTo>
                <a:lnTo>
                  <a:pt x="10383" y="3419"/>
                </a:lnTo>
                <a:lnTo>
                  <a:pt x="10397" y="3452"/>
                </a:lnTo>
                <a:lnTo>
                  <a:pt x="10410" y="3487"/>
                </a:lnTo>
                <a:lnTo>
                  <a:pt x="10422" y="3521"/>
                </a:lnTo>
                <a:lnTo>
                  <a:pt x="10432" y="3555"/>
                </a:lnTo>
                <a:lnTo>
                  <a:pt x="10439" y="3591"/>
                </a:lnTo>
                <a:lnTo>
                  <a:pt x="10445" y="3626"/>
                </a:lnTo>
                <a:lnTo>
                  <a:pt x="10449" y="3662"/>
                </a:lnTo>
                <a:lnTo>
                  <a:pt x="10452" y="3697"/>
                </a:lnTo>
                <a:lnTo>
                  <a:pt x="10453" y="3733"/>
                </a:lnTo>
                <a:lnTo>
                  <a:pt x="10452" y="3770"/>
                </a:lnTo>
                <a:lnTo>
                  <a:pt x="10449" y="3805"/>
                </a:lnTo>
                <a:lnTo>
                  <a:pt x="10445" y="3841"/>
                </a:lnTo>
                <a:lnTo>
                  <a:pt x="10439" y="3876"/>
                </a:lnTo>
                <a:lnTo>
                  <a:pt x="10432" y="3912"/>
                </a:lnTo>
                <a:lnTo>
                  <a:pt x="10422" y="3946"/>
                </a:lnTo>
                <a:lnTo>
                  <a:pt x="10410" y="3980"/>
                </a:lnTo>
                <a:lnTo>
                  <a:pt x="10397" y="4015"/>
                </a:lnTo>
                <a:lnTo>
                  <a:pt x="10383" y="4048"/>
                </a:lnTo>
                <a:lnTo>
                  <a:pt x="10368" y="4081"/>
                </a:lnTo>
                <a:lnTo>
                  <a:pt x="10349" y="4113"/>
                </a:lnTo>
                <a:lnTo>
                  <a:pt x="10330" y="4145"/>
                </a:lnTo>
                <a:lnTo>
                  <a:pt x="10308" y="4174"/>
                </a:lnTo>
                <a:lnTo>
                  <a:pt x="10285" y="4205"/>
                </a:lnTo>
                <a:lnTo>
                  <a:pt x="10260" y="4234"/>
                </a:lnTo>
                <a:lnTo>
                  <a:pt x="10234" y="4261"/>
                </a:lnTo>
                <a:lnTo>
                  <a:pt x="8740" y="5754"/>
                </a:lnTo>
                <a:lnTo>
                  <a:pt x="7248" y="7248"/>
                </a:lnTo>
                <a:lnTo>
                  <a:pt x="7219" y="7274"/>
                </a:lnTo>
                <a:lnTo>
                  <a:pt x="7191" y="7299"/>
                </a:lnTo>
                <a:lnTo>
                  <a:pt x="7161" y="7321"/>
                </a:lnTo>
                <a:lnTo>
                  <a:pt x="7131" y="7343"/>
                </a:lnTo>
                <a:lnTo>
                  <a:pt x="7099" y="7362"/>
                </a:lnTo>
                <a:lnTo>
                  <a:pt x="7067" y="7380"/>
                </a:lnTo>
                <a:lnTo>
                  <a:pt x="7034" y="7397"/>
                </a:lnTo>
                <a:lnTo>
                  <a:pt x="7000" y="7411"/>
                </a:lnTo>
                <a:lnTo>
                  <a:pt x="6966" y="7424"/>
                </a:lnTo>
                <a:lnTo>
                  <a:pt x="6932" y="7435"/>
                </a:lnTo>
                <a:lnTo>
                  <a:pt x="6897" y="7444"/>
                </a:lnTo>
                <a:lnTo>
                  <a:pt x="6862" y="7452"/>
                </a:lnTo>
                <a:lnTo>
                  <a:pt x="6826" y="7458"/>
                </a:lnTo>
                <a:lnTo>
                  <a:pt x="6791" y="7463"/>
                </a:lnTo>
                <a:lnTo>
                  <a:pt x="6755" y="7465"/>
                </a:lnTo>
                <a:lnTo>
                  <a:pt x="6720" y="7465"/>
                </a:lnTo>
                <a:lnTo>
                  <a:pt x="6683" y="7465"/>
                </a:lnTo>
                <a:lnTo>
                  <a:pt x="6648" y="7463"/>
                </a:lnTo>
                <a:lnTo>
                  <a:pt x="6612" y="7458"/>
                </a:lnTo>
                <a:lnTo>
                  <a:pt x="6577" y="7452"/>
                </a:lnTo>
                <a:lnTo>
                  <a:pt x="6541" y="7444"/>
                </a:lnTo>
                <a:lnTo>
                  <a:pt x="6507" y="7435"/>
                </a:lnTo>
                <a:lnTo>
                  <a:pt x="6473" y="7424"/>
                </a:lnTo>
                <a:lnTo>
                  <a:pt x="6438" y="7411"/>
                </a:lnTo>
                <a:lnTo>
                  <a:pt x="6405" y="7397"/>
                </a:lnTo>
                <a:lnTo>
                  <a:pt x="6372" y="7380"/>
                </a:lnTo>
                <a:lnTo>
                  <a:pt x="6340" y="7362"/>
                </a:lnTo>
                <a:lnTo>
                  <a:pt x="6309" y="7343"/>
                </a:lnTo>
                <a:lnTo>
                  <a:pt x="6279" y="7321"/>
                </a:lnTo>
                <a:lnTo>
                  <a:pt x="6248" y="7299"/>
                </a:lnTo>
                <a:lnTo>
                  <a:pt x="6219" y="7274"/>
                </a:lnTo>
                <a:lnTo>
                  <a:pt x="6192" y="7248"/>
                </a:lnTo>
                <a:lnTo>
                  <a:pt x="6165" y="7219"/>
                </a:lnTo>
                <a:lnTo>
                  <a:pt x="6140" y="7191"/>
                </a:lnTo>
                <a:lnTo>
                  <a:pt x="6118" y="7161"/>
                </a:lnTo>
                <a:lnTo>
                  <a:pt x="6096" y="7130"/>
                </a:lnTo>
                <a:lnTo>
                  <a:pt x="6076" y="7099"/>
                </a:lnTo>
                <a:lnTo>
                  <a:pt x="6058" y="7067"/>
                </a:lnTo>
                <a:lnTo>
                  <a:pt x="6042" y="7033"/>
                </a:lnTo>
                <a:lnTo>
                  <a:pt x="6028" y="7000"/>
                </a:lnTo>
                <a:lnTo>
                  <a:pt x="6015" y="6966"/>
                </a:lnTo>
                <a:lnTo>
                  <a:pt x="6004" y="6932"/>
                </a:lnTo>
                <a:lnTo>
                  <a:pt x="5994" y="6897"/>
                </a:lnTo>
                <a:lnTo>
                  <a:pt x="5986" y="6862"/>
                </a:lnTo>
                <a:lnTo>
                  <a:pt x="5980" y="6826"/>
                </a:lnTo>
                <a:lnTo>
                  <a:pt x="5977" y="6791"/>
                </a:lnTo>
                <a:lnTo>
                  <a:pt x="5974" y="6755"/>
                </a:lnTo>
                <a:lnTo>
                  <a:pt x="5973" y="6720"/>
                </a:lnTo>
                <a:lnTo>
                  <a:pt x="5973" y="6314"/>
                </a:lnTo>
                <a:lnTo>
                  <a:pt x="5973" y="5400"/>
                </a:lnTo>
                <a:lnTo>
                  <a:pt x="5973" y="5226"/>
                </a:lnTo>
                <a:lnTo>
                  <a:pt x="747" y="5226"/>
                </a:lnTo>
                <a:lnTo>
                  <a:pt x="709" y="5225"/>
                </a:lnTo>
                <a:lnTo>
                  <a:pt x="671" y="5223"/>
                </a:lnTo>
                <a:lnTo>
                  <a:pt x="633" y="5218"/>
                </a:lnTo>
                <a:lnTo>
                  <a:pt x="596" y="5211"/>
                </a:lnTo>
                <a:lnTo>
                  <a:pt x="560" y="5203"/>
                </a:lnTo>
                <a:lnTo>
                  <a:pt x="525" y="5193"/>
                </a:lnTo>
                <a:lnTo>
                  <a:pt x="490" y="5181"/>
                </a:lnTo>
                <a:lnTo>
                  <a:pt x="457" y="5168"/>
                </a:lnTo>
                <a:lnTo>
                  <a:pt x="424" y="5153"/>
                </a:lnTo>
                <a:lnTo>
                  <a:pt x="390" y="5136"/>
                </a:lnTo>
                <a:lnTo>
                  <a:pt x="360" y="5119"/>
                </a:lnTo>
                <a:lnTo>
                  <a:pt x="329" y="5099"/>
                </a:lnTo>
                <a:lnTo>
                  <a:pt x="300" y="5078"/>
                </a:lnTo>
                <a:lnTo>
                  <a:pt x="272" y="5056"/>
                </a:lnTo>
                <a:lnTo>
                  <a:pt x="245" y="5032"/>
                </a:lnTo>
                <a:lnTo>
                  <a:pt x="219" y="5007"/>
                </a:lnTo>
                <a:lnTo>
                  <a:pt x="194" y="4981"/>
                </a:lnTo>
                <a:lnTo>
                  <a:pt x="170" y="4955"/>
                </a:lnTo>
                <a:lnTo>
                  <a:pt x="149" y="4927"/>
                </a:lnTo>
                <a:lnTo>
                  <a:pt x="128" y="4897"/>
                </a:lnTo>
                <a:lnTo>
                  <a:pt x="109" y="4867"/>
                </a:lnTo>
                <a:lnTo>
                  <a:pt x="90" y="4836"/>
                </a:lnTo>
                <a:lnTo>
                  <a:pt x="74" y="4804"/>
                </a:lnTo>
                <a:lnTo>
                  <a:pt x="59" y="4771"/>
                </a:lnTo>
                <a:lnTo>
                  <a:pt x="46" y="4736"/>
                </a:lnTo>
                <a:lnTo>
                  <a:pt x="34" y="4702"/>
                </a:lnTo>
                <a:lnTo>
                  <a:pt x="24" y="4667"/>
                </a:lnTo>
                <a:lnTo>
                  <a:pt x="15" y="4630"/>
                </a:lnTo>
                <a:lnTo>
                  <a:pt x="9" y="4593"/>
                </a:lnTo>
                <a:lnTo>
                  <a:pt x="5" y="4557"/>
                </a:lnTo>
                <a:lnTo>
                  <a:pt x="1" y="4519"/>
                </a:lnTo>
                <a:lnTo>
                  <a:pt x="0" y="4480"/>
                </a:lnTo>
                <a:lnTo>
                  <a:pt x="0" y="2987"/>
                </a:lnTo>
                <a:lnTo>
                  <a:pt x="1" y="2948"/>
                </a:lnTo>
                <a:lnTo>
                  <a:pt x="5" y="2910"/>
                </a:lnTo>
                <a:lnTo>
                  <a:pt x="9" y="2874"/>
                </a:lnTo>
                <a:lnTo>
                  <a:pt x="15" y="2837"/>
                </a:lnTo>
                <a:lnTo>
                  <a:pt x="24" y="2800"/>
                </a:lnTo>
                <a:lnTo>
                  <a:pt x="34" y="2765"/>
                </a:lnTo>
                <a:lnTo>
                  <a:pt x="46" y="2731"/>
                </a:lnTo>
                <a:lnTo>
                  <a:pt x="59" y="2696"/>
                </a:lnTo>
                <a:lnTo>
                  <a:pt x="74" y="2663"/>
                </a:lnTo>
                <a:lnTo>
                  <a:pt x="90" y="2631"/>
                </a:lnTo>
                <a:lnTo>
                  <a:pt x="109" y="2600"/>
                </a:lnTo>
                <a:lnTo>
                  <a:pt x="128" y="2570"/>
                </a:lnTo>
                <a:lnTo>
                  <a:pt x="149" y="2540"/>
                </a:lnTo>
                <a:lnTo>
                  <a:pt x="170" y="2512"/>
                </a:lnTo>
                <a:lnTo>
                  <a:pt x="194" y="2486"/>
                </a:lnTo>
                <a:lnTo>
                  <a:pt x="219" y="2460"/>
                </a:lnTo>
                <a:lnTo>
                  <a:pt x="245" y="2435"/>
                </a:lnTo>
                <a:lnTo>
                  <a:pt x="272" y="2411"/>
                </a:lnTo>
                <a:lnTo>
                  <a:pt x="300" y="2389"/>
                </a:lnTo>
                <a:lnTo>
                  <a:pt x="329" y="2368"/>
                </a:lnTo>
                <a:lnTo>
                  <a:pt x="360" y="2348"/>
                </a:lnTo>
                <a:lnTo>
                  <a:pt x="390" y="2331"/>
                </a:lnTo>
                <a:lnTo>
                  <a:pt x="424" y="2314"/>
                </a:lnTo>
                <a:lnTo>
                  <a:pt x="457" y="2299"/>
                </a:lnTo>
                <a:lnTo>
                  <a:pt x="490" y="2286"/>
                </a:lnTo>
                <a:lnTo>
                  <a:pt x="525" y="2274"/>
                </a:lnTo>
                <a:lnTo>
                  <a:pt x="560" y="2264"/>
                </a:lnTo>
                <a:lnTo>
                  <a:pt x="596" y="2256"/>
                </a:lnTo>
                <a:lnTo>
                  <a:pt x="633" y="2249"/>
                </a:lnTo>
                <a:lnTo>
                  <a:pt x="671" y="2244"/>
                </a:lnTo>
                <a:lnTo>
                  <a:pt x="709" y="2242"/>
                </a:lnTo>
                <a:lnTo>
                  <a:pt x="747" y="2241"/>
                </a:lnTo>
                <a:lnTo>
                  <a:pt x="5973" y="2241"/>
                </a:lnTo>
                <a:lnTo>
                  <a:pt x="5973" y="2067"/>
                </a:lnTo>
                <a:lnTo>
                  <a:pt x="5973" y="1153"/>
                </a:lnTo>
                <a:lnTo>
                  <a:pt x="5973" y="747"/>
                </a:lnTo>
                <a:lnTo>
                  <a:pt x="5974" y="712"/>
                </a:lnTo>
                <a:lnTo>
                  <a:pt x="5977" y="676"/>
                </a:lnTo>
                <a:lnTo>
                  <a:pt x="5980" y="641"/>
                </a:lnTo>
                <a:lnTo>
                  <a:pt x="5986" y="605"/>
                </a:lnTo>
                <a:lnTo>
                  <a:pt x="5994" y="570"/>
                </a:lnTo>
                <a:lnTo>
                  <a:pt x="6004" y="535"/>
                </a:lnTo>
                <a:lnTo>
                  <a:pt x="6015" y="500"/>
                </a:lnTo>
                <a:lnTo>
                  <a:pt x="6028" y="467"/>
                </a:lnTo>
                <a:lnTo>
                  <a:pt x="6042" y="434"/>
                </a:lnTo>
                <a:lnTo>
                  <a:pt x="6058" y="400"/>
                </a:lnTo>
                <a:lnTo>
                  <a:pt x="6076" y="369"/>
                </a:lnTo>
                <a:lnTo>
                  <a:pt x="6096" y="337"/>
                </a:lnTo>
                <a:lnTo>
                  <a:pt x="6118" y="306"/>
                </a:lnTo>
                <a:lnTo>
                  <a:pt x="6140" y="276"/>
                </a:lnTo>
                <a:lnTo>
                  <a:pt x="6165" y="248"/>
                </a:lnTo>
                <a:lnTo>
                  <a:pt x="6192" y="219"/>
                </a:lnTo>
                <a:lnTo>
                  <a:pt x="6219" y="193"/>
                </a:lnTo>
                <a:lnTo>
                  <a:pt x="6248" y="169"/>
                </a:lnTo>
                <a:lnTo>
                  <a:pt x="6279" y="145"/>
                </a:lnTo>
                <a:lnTo>
                  <a:pt x="6309" y="124"/>
                </a:lnTo>
                <a:lnTo>
                  <a:pt x="6340" y="105"/>
                </a:lnTo>
                <a:lnTo>
                  <a:pt x="6372" y="87"/>
                </a:lnTo>
                <a:lnTo>
                  <a:pt x="6405" y="70"/>
                </a:lnTo>
                <a:lnTo>
                  <a:pt x="6438" y="56"/>
                </a:lnTo>
                <a:lnTo>
                  <a:pt x="6473" y="43"/>
                </a:lnTo>
                <a:lnTo>
                  <a:pt x="6507" y="31"/>
                </a:lnTo>
                <a:lnTo>
                  <a:pt x="6541" y="22"/>
                </a:lnTo>
                <a:lnTo>
                  <a:pt x="6577" y="15"/>
                </a:lnTo>
                <a:lnTo>
                  <a:pt x="6612" y="9"/>
                </a:lnTo>
                <a:lnTo>
                  <a:pt x="6648" y="4"/>
                </a:lnTo>
                <a:lnTo>
                  <a:pt x="6683" y="2"/>
                </a:lnTo>
                <a:lnTo>
                  <a:pt x="6720" y="0"/>
                </a:lnTo>
                <a:lnTo>
                  <a:pt x="6755" y="2"/>
                </a:lnTo>
                <a:lnTo>
                  <a:pt x="6791" y="4"/>
                </a:lnTo>
                <a:lnTo>
                  <a:pt x="6826" y="9"/>
                </a:lnTo>
                <a:lnTo>
                  <a:pt x="6862" y="15"/>
                </a:lnTo>
                <a:lnTo>
                  <a:pt x="6897" y="22"/>
                </a:lnTo>
                <a:lnTo>
                  <a:pt x="6932" y="31"/>
                </a:lnTo>
                <a:lnTo>
                  <a:pt x="6966" y="43"/>
                </a:lnTo>
                <a:lnTo>
                  <a:pt x="7000" y="56"/>
                </a:lnTo>
                <a:lnTo>
                  <a:pt x="7034" y="70"/>
                </a:lnTo>
                <a:lnTo>
                  <a:pt x="7067" y="87"/>
                </a:lnTo>
                <a:lnTo>
                  <a:pt x="7099" y="105"/>
                </a:lnTo>
                <a:lnTo>
                  <a:pt x="7131" y="124"/>
                </a:lnTo>
                <a:lnTo>
                  <a:pt x="7161" y="145"/>
                </a:lnTo>
                <a:lnTo>
                  <a:pt x="7191" y="169"/>
                </a:lnTo>
                <a:lnTo>
                  <a:pt x="7219" y="193"/>
                </a:lnTo>
                <a:lnTo>
                  <a:pt x="7248" y="219"/>
                </a:lnTo>
                <a:close/>
                <a:moveTo>
                  <a:pt x="5226" y="5973"/>
                </a:moveTo>
                <a:lnTo>
                  <a:pt x="4480" y="5973"/>
                </a:lnTo>
                <a:lnTo>
                  <a:pt x="3733" y="5973"/>
                </a:lnTo>
                <a:lnTo>
                  <a:pt x="3733" y="6720"/>
                </a:lnTo>
                <a:lnTo>
                  <a:pt x="5226" y="6720"/>
                </a:lnTo>
                <a:lnTo>
                  <a:pt x="5226" y="5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公众号菜单设置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0240" y="1874520"/>
            <a:ext cx="5969000" cy="3749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最多可以提供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3X5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的菜单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打开网页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打开扫一扫，并将扫码结果发送给服务器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拍照或选择相册照片，发送给服务器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定位，并将位置信息发送给服务器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直接告诉服务器，点击了哪一个按钮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395" y="352425"/>
            <a:ext cx="3460115" cy="6153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公众号消息类型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8240" y="1844040"/>
            <a:ext cx="6289040" cy="2194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3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文本类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3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多媒体类（图片、语音、视频、音乐等）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3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图文消息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055" y="252095"/>
            <a:ext cx="3573145" cy="63544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公众号消息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8240" y="1844040"/>
            <a:ext cx="6289040" cy="2895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3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群发消息（订阅号每天一次，服务号每月四次）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3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被动回复（用户发送消息后）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3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客服消息（用户发送消息的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48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小时内）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3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模版消息（无限制，例如信用卡消费信息）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微信公众号的</a:t>
            </a:r>
            <a:r>
              <a:rPr lang="en-US" altLang="zh-CN" dirty="0"/>
              <a:t>“</a:t>
            </a:r>
            <a:r>
              <a:rPr lang="zh-CN" altLang="en-US" dirty="0"/>
              <a:t>打开方式</a:t>
            </a:r>
            <a:r>
              <a:rPr lang="en-US" altLang="zh-CN" dirty="0"/>
              <a:t>”</a:t>
            </a:r>
            <a:endParaRPr lang="en-US" altLang="zh-CN" dirty="0"/>
          </a:p>
        </p:txBody>
      </p:sp>
      <p:sp>
        <p:nvSpPr>
          <p:cNvPr id="387" name="手机"/>
          <p:cNvSpPr/>
          <p:nvPr/>
        </p:nvSpPr>
        <p:spPr>
          <a:xfrm>
            <a:off x="8626475" y="2057400"/>
            <a:ext cx="2224405" cy="4144010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98720" y="2590800"/>
            <a:ext cx="3276600" cy="1280160"/>
          </a:xfrm>
          <a:prstGeom prst="wedgeRoundRectCallout">
            <a:avLst>
              <a:gd name="adj1" fmla="val 64748"/>
              <a:gd name="adj2" fmla="val -298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265420" y="2971800"/>
            <a:ext cx="2743200" cy="579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</a:t>
            </a:r>
            <a:r>
              <a:rPr lang="zh-CN" altLang="en-US"/>
              <a:t>内嵌浏览器</a:t>
            </a:r>
            <a:endParaRPr lang="zh-CN" altLang="en-US"/>
          </a:p>
        </p:txBody>
      </p:sp>
      <p:sp>
        <p:nvSpPr>
          <p:cNvPr id="353" name="网络"/>
          <p:cNvSpPr/>
          <p:nvPr/>
        </p:nvSpPr>
        <p:spPr>
          <a:xfrm>
            <a:off x="5440680" y="3025140"/>
            <a:ext cx="488950" cy="473075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云形标注 12"/>
          <p:cNvSpPr/>
          <p:nvPr/>
        </p:nvSpPr>
        <p:spPr>
          <a:xfrm>
            <a:off x="314960" y="1724660"/>
            <a:ext cx="3611880" cy="2511425"/>
          </a:xfrm>
          <a:prstGeom prst="cloudCallout">
            <a:avLst>
              <a:gd name="adj1" fmla="val -30959"/>
              <a:gd name="adj2" fmla="val 760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网页"/>
          <p:cNvSpPr/>
          <p:nvPr/>
        </p:nvSpPr>
        <p:spPr bwMode="auto">
          <a:xfrm>
            <a:off x="739140" y="2568575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网页"/>
          <p:cNvSpPr/>
          <p:nvPr/>
        </p:nvSpPr>
        <p:spPr bwMode="auto">
          <a:xfrm>
            <a:off x="1449070" y="2541905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网页"/>
          <p:cNvSpPr/>
          <p:nvPr/>
        </p:nvSpPr>
        <p:spPr bwMode="auto">
          <a:xfrm>
            <a:off x="2165350" y="2568575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网页"/>
          <p:cNvSpPr/>
          <p:nvPr/>
        </p:nvSpPr>
        <p:spPr bwMode="auto">
          <a:xfrm>
            <a:off x="2888615" y="2572385"/>
            <a:ext cx="578485" cy="624205"/>
          </a:xfrm>
          <a:custGeom>
            <a:avLst/>
            <a:gdLst>
              <a:gd name="T0" fmla="*/ 1471438 w 3950"/>
              <a:gd name="T1" fmla="*/ 1585004 h 3962"/>
              <a:gd name="T2" fmla="*/ 1291995 w 3950"/>
              <a:gd name="T3" fmla="*/ 1800397 h 3962"/>
              <a:gd name="T4" fmla="*/ 0 w 3950"/>
              <a:gd name="T5" fmla="*/ 1620903 h 3962"/>
              <a:gd name="T6" fmla="*/ 179444 w 3950"/>
              <a:gd name="T7" fmla="*/ 5453 h 3962"/>
              <a:gd name="T8" fmla="*/ 963545 w 3950"/>
              <a:gd name="T9" fmla="*/ 5453 h 3962"/>
              <a:gd name="T10" fmla="*/ 968542 w 3950"/>
              <a:gd name="T11" fmla="*/ 5453 h 3962"/>
              <a:gd name="T12" fmla="*/ 968996 w 3950"/>
              <a:gd name="T13" fmla="*/ 5907 h 3962"/>
              <a:gd name="T14" fmla="*/ 1471438 w 3950"/>
              <a:gd name="T15" fmla="*/ 543936 h 3962"/>
              <a:gd name="T16" fmla="*/ 1474164 w 3950"/>
              <a:gd name="T17" fmla="*/ 552570 h 3962"/>
              <a:gd name="T18" fmla="*/ 1471438 w 3950"/>
              <a:gd name="T19" fmla="*/ 974723 h 3962"/>
              <a:gd name="T20" fmla="*/ 1794437 w 3950"/>
              <a:gd name="T21" fmla="*/ 1154217 h 3962"/>
              <a:gd name="T22" fmla="*/ 1614993 w 3950"/>
              <a:gd name="T23" fmla="*/ 1585004 h 3962"/>
              <a:gd name="T24" fmla="*/ 968996 w 3950"/>
              <a:gd name="T25" fmla="*/ 364442 h 3962"/>
              <a:gd name="T26" fmla="*/ 1355595 w 3950"/>
              <a:gd name="T27" fmla="*/ 543936 h 3962"/>
              <a:gd name="T28" fmla="*/ 1399661 w 3950"/>
              <a:gd name="T29" fmla="*/ 615734 h 3962"/>
              <a:gd name="T30" fmla="*/ 897219 w 3950"/>
              <a:gd name="T31" fmla="*/ 436240 h 3962"/>
              <a:gd name="T32" fmla="*/ 251221 w 3950"/>
              <a:gd name="T33" fmla="*/ 77251 h 3962"/>
              <a:gd name="T34" fmla="*/ 71777 w 3950"/>
              <a:gd name="T35" fmla="*/ 1549105 h 3962"/>
              <a:gd name="T36" fmla="*/ 1220217 w 3950"/>
              <a:gd name="T37" fmla="*/ 1728599 h 3962"/>
              <a:gd name="T38" fmla="*/ 430665 w 3950"/>
              <a:gd name="T39" fmla="*/ 1585004 h 3962"/>
              <a:gd name="T40" fmla="*/ 251221 w 3950"/>
              <a:gd name="T41" fmla="*/ 1154217 h 3962"/>
              <a:gd name="T42" fmla="*/ 1399661 w 3950"/>
              <a:gd name="T43" fmla="*/ 974723 h 3962"/>
              <a:gd name="T44" fmla="*/ 1161160 w 3950"/>
              <a:gd name="T45" fmla="*/ 1455950 h 3962"/>
              <a:gd name="T46" fmla="*/ 1282455 w 3950"/>
              <a:gd name="T47" fmla="*/ 1212837 h 3962"/>
              <a:gd name="T48" fmla="*/ 1340149 w 3950"/>
              <a:gd name="T49" fmla="*/ 1455950 h 3962"/>
              <a:gd name="T50" fmla="*/ 1247020 w 3950"/>
              <a:gd name="T51" fmla="*/ 1147401 h 3962"/>
              <a:gd name="T52" fmla="*/ 1135720 w 3950"/>
              <a:gd name="T53" fmla="*/ 1147401 h 3962"/>
              <a:gd name="T54" fmla="*/ 1042591 w 3950"/>
              <a:gd name="T55" fmla="*/ 1455950 h 3962"/>
              <a:gd name="T56" fmla="*/ 1100285 w 3950"/>
              <a:gd name="T57" fmla="*/ 1212837 h 3962"/>
              <a:gd name="T58" fmla="*/ 992619 w 3950"/>
              <a:gd name="T59" fmla="*/ 1199659 h 3962"/>
              <a:gd name="T60" fmla="*/ 747304 w 3950"/>
              <a:gd name="T61" fmla="*/ 1147401 h 3962"/>
              <a:gd name="T62" fmla="*/ 838615 w 3950"/>
              <a:gd name="T63" fmla="*/ 1199659 h 3962"/>
              <a:gd name="T64" fmla="*/ 900853 w 3950"/>
              <a:gd name="T65" fmla="*/ 1455950 h 3962"/>
              <a:gd name="T66" fmla="*/ 992619 w 3950"/>
              <a:gd name="T67" fmla="*/ 1199659 h 3962"/>
              <a:gd name="T68" fmla="*/ 510165 w 3950"/>
              <a:gd name="T69" fmla="*/ 1147401 h 3962"/>
              <a:gd name="T70" fmla="*/ 447928 w 3950"/>
              <a:gd name="T71" fmla="*/ 1455950 h 3962"/>
              <a:gd name="T72" fmla="*/ 510165 w 3950"/>
              <a:gd name="T73" fmla="*/ 1320988 h 3962"/>
              <a:gd name="T74" fmla="*/ 631914 w 3950"/>
              <a:gd name="T75" fmla="*/ 1455950 h 3962"/>
              <a:gd name="T76" fmla="*/ 694152 w 3950"/>
              <a:gd name="T77" fmla="*/ 1147401 h 3962"/>
              <a:gd name="T78" fmla="*/ 631914 w 3950"/>
              <a:gd name="T79" fmla="*/ 1268730 h 3962"/>
              <a:gd name="T80" fmla="*/ 1631348 w 3950"/>
              <a:gd name="T81" fmla="*/ 1403692 h 3962"/>
              <a:gd name="T82" fmla="*/ 1476890 w 3950"/>
              <a:gd name="T83" fmla="*/ 1149673 h 3962"/>
              <a:gd name="T84" fmla="*/ 1414652 w 3950"/>
              <a:gd name="T85" fmla="*/ 1455950 h 3962"/>
              <a:gd name="T86" fmla="*/ 1631348 w 3950"/>
              <a:gd name="T87" fmla="*/ 1403692 h 3962"/>
              <a:gd name="T88" fmla="*/ 556503 w 3950"/>
              <a:gd name="T89" fmla="*/ 220846 h 3962"/>
              <a:gd name="T90" fmla="*/ 417945 w 3950"/>
              <a:gd name="T91" fmla="*/ 897926 h 3962"/>
              <a:gd name="T92" fmla="*/ 834981 w 3950"/>
              <a:gd name="T93" fmla="*/ 617097 h 3962"/>
              <a:gd name="T94" fmla="*/ 591483 w 3950"/>
              <a:gd name="T95" fmla="*/ 686168 h 3962"/>
              <a:gd name="T96" fmla="*/ 591483 w 3950"/>
              <a:gd name="T97" fmla="*/ 441238 h 3962"/>
              <a:gd name="T98" fmla="*/ 834981 w 3950"/>
              <a:gd name="T99" fmla="*/ 509855 h 3962"/>
              <a:gd name="T100" fmla="*/ 139466 w 3950"/>
              <a:gd name="T101" fmla="*/ 508946 h 3962"/>
              <a:gd name="T102" fmla="*/ 382965 w 3950"/>
              <a:gd name="T103" fmla="*/ 442147 h 3962"/>
              <a:gd name="T104" fmla="*/ 382965 w 3950"/>
              <a:gd name="T105" fmla="*/ 685714 h 3962"/>
              <a:gd name="T106" fmla="*/ 139466 w 3950"/>
              <a:gd name="T107" fmla="*/ 617097 h 39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50" h="3962">
                <a:moveTo>
                  <a:pt x="3555" y="3488"/>
                </a:moveTo>
                <a:cubicBezTo>
                  <a:pt x="3239" y="3488"/>
                  <a:pt x="3239" y="3488"/>
                  <a:pt x="3239" y="3488"/>
                </a:cubicBezTo>
                <a:cubicBezTo>
                  <a:pt x="3239" y="3567"/>
                  <a:pt x="3239" y="3567"/>
                  <a:pt x="3239" y="3567"/>
                </a:cubicBezTo>
                <a:cubicBezTo>
                  <a:pt x="3239" y="3785"/>
                  <a:pt x="3062" y="3962"/>
                  <a:pt x="2844" y="3962"/>
                </a:cubicBezTo>
                <a:cubicBezTo>
                  <a:pt x="395" y="3962"/>
                  <a:pt x="395" y="3962"/>
                  <a:pt x="395" y="3962"/>
                </a:cubicBezTo>
                <a:cubicBezTo>
                  <a:pt x="177" y="3962"/>
                  <a:pt x="0" y="3785"/>
                  <a:pt x="0" y="356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9"/>
                  <a:pt x="177" y="12"/>
                  <a:pt x="395" y="12"/>
                </a:cubicBezTo>
                <a:cubicBezTo>
                  <a:pt x="1975" y="12"/>
                  <a:pt x="1975" y="12"/>
                  <a:pt x="1975" y="12"/>
                </a:cubicBezTo>
                <a:cubicBezTo>
                  <a:pt x="2121" y="12"/>
                  <a:pt x="2121" y="12"/>
                  <a:pt x="2121" y="12"/>
                </a:cubicBezTo>
                <a:cubicBezTo>
                  <a:pt x="2121" y="0"/>
                  <a:pt x="2121" y="0"/>
                  <a:pt x="2121" y="0"/>
                </a:cubicBezTo>
                <a:cubicBezTo>
                  <a:pt x="2132" y="12"/>
                  <a:pt x="2132" y="12"/>
                  <a:pt x="2132" y="12"/>
                </a:cubicBezTo>
                <a:cubicBezTo>
                  <a:pt x="2133" y="12"/>
                  <a:pt x="2133" y="12"/>
                  <a:pt x="2133" y="12"/>
                </a:cubicBezTo>
                <a:cubicBezTo>
                  <a:pt x="2133" y="13"/>
                  <a:pt x="2133" y="13"/>
                  <a:pt x="2133" y="13"/>
                </a:cubicBezTo>
                <a:cubicBezTo>
                  <a:pt x="3227" y="1197"/>
                  <a:pt x="3227" y="1197"/>
                  <a:pt x="3227" y="1197"/>
                </a:cubicBezTo>
                <a:cubicBezTo>
                  <a:pt x="3239" y="1197"/>
                  <a:pt x="3239" y="1197"/>
                  <a:pt x="3239" y="1197"/>
                </a:cubicBezTo>
                <a:cubicBezTo>
                  <a:pt x="3239" y="1210"/>
                  <a:pt x="3239" y="1210"/>
                  <a:pt x="3239" y="1210"/>
                </a:cubicBezTo>
                <a:cubicBezTo>
                  <a:pt x="3245" y="1216"/>
                  <a:pt x="3245" y="1216"/>
                  <a:pt x="3245" y="1216"/>
                </a:cubicBezTo>
                <a:cubicBezTo>
                  <a:pt x="3239" y="1216"/>
                  <a:pt x="3239" y="1216"/>
                  <a:pt x="3239" y="1216"/>
                </a:cubicBezTo>
                <a:cubicBezTo>
                  <a:pt x="3239" y="2145"/>
                  <a:pt x="3239" y="2145"/>
                  <a:pt x="3239" y="2145"/>
                </a:cubicBezTo>
                <a:cubicBezTo>
                  <a:pt x="3555" y="2145"/>
                  <a:pt x="3555" y="2145"/>
                  <a:pt x="3555" y="2145"/>
                </a:cubicBezTo>
                <a:cubicBezTo>
                  <a:pt x="3773" y="2145"/>
                  <a:pt x="3950" y="2322"/>
                  <a:pt x="3950" y="2540"/>
                </a:cubicBezTo>
                <a:cubicBezTo>
                  <a:pt x="3950" y="3093"/>
                  <a:pt x="3950" y="3093"/>
                  <a:pt x="3950" y="3093"/>
                </a:cubicBezTo>
                <a:cubicBezTo>
                  <a:pt x="3950" y="3311"/>
                  <a:pt x="3773" y="3488"/>
                  <a:pt x="3555" y="3488"/>
                </a:cubicBezTo>
                <a:close/>
                <a:moveTo>
                  <a:pt x="2133" y="295"/>
                </a:moveTo>
                <a:cubicBezTo>
                  <a:pt x="2133" y="802"/>
                  <a:pt x="2133" y="802"/>
                  <a:pt x="2133" y="802"/>
                </a:cubicBezTo>
                <a:cubicBezTo>
                  <a:pt x="2133" y="1020"/>
                  <a:pt x="2310" y="1197"/>
                  <a:pt x="2528" y="1197"/>
                </a:cubicBezTo>
                <a:cubicBezTo>
                  <a:pt x="2984" y="1197"/>
                  <a:pt x="2984" y="1197"/>
                  <a:pt x="2984" y="1197"/>
                </a:cubicBezTo>
                <a:lnTo>
                  <a:pt x="2133" y="295"/>
                </a:lnTo>
                <a:close/>
                <a:moveTo>
                  <a:pt x="3081" y="1355"/>
                </a:moveTo>
                <a:cubicBezTo>
                  <a:pt x="2370" y="1355"/>
                  <a:pt x="2370" y="1355"/>
                  <a:pt x="2370" y="1355"/>
                </a:cubicBezTo>
                <a:cubicBezTo>
                  <a:pt x="2152" y="1355"/>
                  <a:pt x="1975" y="1178"/>
                  <a:pt x="1975" y="960"/>
                </a:cubicBezTo>
                <a:cubicBezTo>
                  <a:pt x="1975" y="170"/>
                  <a:pt x="1975" y="170"/>
                  <a:pt x="1975" y="170"/>
                </a:cubicBezTo>
                <a:cubicBezTo>
                  <a:pt x="553" y="170"/>
                  <a:pt x="553" y="170"/>
                  <a:pt x="553" y="170"/>
                </a:cubicBezTo>
                <a:cubicBezTo>
                  <a:pt x="335" y="170"/>
                  <a:pt x="158" y="347"/>
                  <a:pt x="158" y="565"/>
                </a:cubicBezTo>
                <a:cubicBezTo>
                  <a:pt x="158" y="3409"/>
                  <a:pt x="158" y="3409"/>
                  <a:pt x="158" y="3409"/>
                </a:cubicBezTo>
                <a:cubicBezTo>
                  <a:pt x="158" y="3627"/>
                  <a:pt x="335" y="3804"/>
                  <a:pt x="553" y="3804"/>
                </a:cubicBezTo>
                <a:cubicBezTo>
                  <a:pt x="2686" y="3804"/>
                  <a:pt x="2686" y="3804"/>
                  <a:pt x="2686" y="3804"/>
                </a:cubicBezTo>
                <a:cubicBezTo>
                  <a:pt x="2877" y="3804"/>
                  <a:pt x="3037" y="3668"/>
                  <a:pt x="3073" y="3488"/>
                </a:cubicBezTo>
                <a:cubicBezTo>
                  <a:pt x="948" y="3488"/>
                  <a:pt x="948" y="3488"/>
                  <a:pt x="948" y="3488"/>
                </a:cubicBezTo>
                <a:cubicBezTo>
                  <a:pt x="730" y="3488"/>
                  <a:pt x="553" y="3311"/>
                  <a:pt x="553" y="3093"/>
                </a:cubicBezTo>
                <a:cubicBezTo>
                  <a:pt x="553" y="2540"/>
                  <a:pt x="553" y="2540"/>
                  <a:pt x="553" y="2540"/>
                </a:cubicBezTo>
                <a:cubicBezTo>
                  <a:pt x="553" y="2322"/>
                  <a:pt x="730" y="2145"/>
                  <a:pt x="948" y="2145"/>
                </a:cubicBezTo>
                <a:cubicBezTo>
                  <a:pt x="3081" y="2145"/>
                  <a:pt x="3081" y="2145"/>
                  <a:pt x="3081" y="2145"/>
                </a:cubicBezTo>
                <a:lnTo>
                  <a:pt x="3081" y="1355"/>
                </a:lnTo>
                <a:close/>
                <a:moveTo>
                  <a:pt x="2556" y="3204"/>
                </a:moveTo>
                <a:cubicBezTo>
                  <a:pt x="2688" y="3204"/>
                  <a:pt x="2688" y="3204"/>
                  <a:pt x="2688" y="3204"/>
                </a:cubicBezTo>
                <a:cubicBezTo>
                  <a:pt x="2823" y="2669"/>
                  <a:pt x="2823" y="2669"/>
                  <a:pt x="2823" y="2669"/>
                </a:cubicBezTo>
                <a:cubicBezTo>
                  <a:pt x="2823" y="3204"/>
                  <a:pt x="2823" y="3204"/>
                  <a:pt x="2823" y="3204"/>
                </a:cubicBezTo>
                <a:cubicBezTo>
                  <a:pt x="2950" y="3204"/>
                  <a:pt x="2950" y="3204"/>
                  <a:pt x="2950" y="3204"/>
                </a:cubicBezTo>
                <a:cubicBezTo>
                  <a:pt x="2950" y="2525"/>
                  <a:pt x="2950" y="2525"/>
                  <a:pt x="2950" y="2525"/>
                </a:cubicBezTo>
                <a:cubicBezTo>
                  <a:pt x="2745" y="2525"/>
                  <a:pt x="2745" y="2525"/>
                  <a:pt x="2745" y="2525"/>
                </a:cubicBezTo>
                <a:cubicBezTo>
                  <a:pt x="2623" y="2988"/>
                  <a:pt x="2623" y="2988"/>
                  <a:pt x="2623" y="2988"/>
                </a:cubicBezTo>
                <a:cubicBezTo>
                  <a:pt x="2500" y="2525"/>
                  <a:pt x="2500" y="2525"/>
                  <a:pt x="2500" y="2525"/>
                </a:cubicBezTo>
                <a:cubicBezTo>
                  <a:pt x="2295" y="2525"/>
                  <a:pt x="2295" y="2525"/>
                  <a:pt x="2295" y="2525"/>
                </a:cubicBezTo>
                <a:cubicBezTo>
                  <a:pt x="2295" y="3204"/>
                  <a:pt x="2295" y="3204"/>
                  <a:pt x="2295" y="3204"/>
                </a:cubicBezTo>
                <a:cubicBezTo>
                  <a:pt x="2422" y="3204"/>
                  <a:pt x="2422" y="3204"/>
                  <a:pt x="2422" y="3204"/>
                </a:cubicBezTo>
                <a:cubicBezTo>
                  <a:pt x="2422" y="2669"/>
                  <a:pt x="2422" y="2669"/>
                  <a:pt x="2422" y="2669"/>
                </a:cubicBezTo>
                <a:lnTo>
                  <a:pt x="2556" y="3204"/>
                </a:lnTo>
                <a:close/>
                <a:moveTo>
                  <a:pt x="2185" y="2640"/>
                </a:moveTo>
                <a:cubicBezTo>
                  <a:pt x="2185" y="2525"/>
                  <a:pt x="2185" y="2525"/>
                  <a:pt x="2185" y="2525"/>
                </a:cubicBezTo>
                <a:cubicBezTo>
                  <a:pt x="1645" y="2525"/>
                  <a:pt x="1645" y="2525"/>
                  <a:pt x="1645" y="2525"/>
                </a:cubicBezTo>
                <a:cubicBezTo>
                  <a:pt x="1645" y="2640"/>
                  <a:pt x="1645" y="2640"/>
                  <a:pt x="1645" y="2640"/>
                </a:cubicBezTo>
                <a:cubicBezTo>
                  <a:pt x="1846" y="2640"/>
                  <a:pt x="1846" y="2640"/>
                  <a:pt x="1846" y="2640"/>
                </a:cubicBezTo>
                <a:cubicBezTo>
                  <a:pt x="1846" y="3204"/>
                  <a:pt x="1846" y="3204"/>
                  <a:pt x="1846" y="3204"/>
                </a:cubicBezTo>
                <a:cubicBezTo>
                  <a:pt x="1983" y="3204"/>
                  <a:pt x="1983" y="3204"/>
                  <a:pt x="1983" y="3204"/>
                </a:cubicBezTo>
                <a:cubicBezTo>
                  <a:pt x="1983" y="2640"/>
                  <a:pt x="1983" y="2640"/>
                  <a:pt x="1983" y="2640"/>
                </a:cubicBezTo>
                <a:lnTo>
                  <a:pt x="2185" y="2640"/>
                </a:lnTo>
                <a:close/>
                <a:moveTo>
                  <a:pt x="1123" y="2792"/>
                </a:moveTo>
                <a:cubicBezTo>
                  <a:pt x="1123" y="2525"/>
                  <a:pt x="1123" y="2525"/>
                  <a:pt x="1123" y="2525"/>
                </a:cubicBezTo>
                <a:cubicBezTo>
                  <a:pt x="986" y="2525"/>
                  <a:pt x="986" y="2525"/>
                  <a:pt x="986" y="2525"/>
                </a:cubicBezTo>
                <a:cubicBezTo>
                  <a:pt x="986" y="3204"/>
                  <a:pt x="986" y="3204"/>
                  <a:pt x="986" y="3204"/>
                </a:cubicBezTo>
                <a:cubicBezTo>
                  <a:pt x="1123" y="3204"/>
                  <a:pt x="1123" y="3204"/>
                  <a:pt x="1123" y="3204"/>
                </a:cubicBezTo>
                <a:cubicBezTo>
                  <a:pt x="1123" y="2907"/>
                  <a:pt x="1123" y="2907"/>
                  <a:pt x="1123" y="2907"/>
                </a:cubicBezTo>
                <a:cubicBezTo>
                  <a:pt x="1391" y="2907"/>
                  <a:pt x="1391" y="2907"/>
                  <a:pt x="1391" y="2907"/>
                </a:cubicBezTo>
                <a:cubicBezTo>
                  <a:pt x="1391" y="3204"/>
                  <a:pt x="1391" y="3204"/>
                  <a:pt x="1391" y="3204"/>
                </a:cubicBezTo>
                <a:cubicBezTo>
                  <a:pt x="1528" y="3204"/>
                  <a:pt x="1528" y="3204"/>
                  <a:pt x="1528" y="3204"/>
                </a:cubicBezTo>
                <a:cubicBezTo>
                  <a:pt x="1528" y="2525"/>
                  <a:pt x="1528" y="2525"/>
                  <a:pt x="1528" y="2525"/>
                </a:cubicBezTo>
                <a:cubicBezTo>
                  <a:pt x="1391" y="2525"/>
                  <a:pt x="1391" y="2525"/>
                  <a:pt x="1391" y="2525"/>
                </a:cubicBezTo>
                <a:cubicBezTo>
                  <a:pt x="1391" y="2792"/>
                  <a:pt x="1391" y="2792"/>
                  <a:pt x="1391" y="2792"/>
                </a:cubicBezTo>
                <a:lnTo>
                  <a:pt x="1123" y="2792"/>
                </a:lnTo>
                <a:close/>
                <a:moveTo>
                  <a:pt x="3591" y="3089"/>
                </a:moveTo>
                <a:cubicBezTo>
                  <a:pt x="3251" y="3089"/>
                  <a:pt x="3251" y="3089"/>
                  <a:pt x="3251" y="3089"/>
                </a:cubicBezTo>
                <a:cubicBezTo>
                  <a:pt x="3251" y="2530"/>
                  <a:pt x="3251" y="2530"/>
                  <a:pt x="3251" y="2530"/>
                </a:cubicBezTo>
                <a:cubicBezTo>
                  <a:pt x="3114" y="2530"/>
                  <a:pt x="3114" y="2530"/>
                  <a:pt x="3114" y="2530"/>
                </a:cubicBezTo>
                <a:cubicBezTo>
                  <a:pt x="3114" y="3204"/>
                  <a:pt x="3114" y="3204"/>
                  <a:pt x="3114" y="3204"/>
                </a:cubicBezTo>
                <a:cubicBezTo>
                  <a:pt x="3591" y="3204"/>
                  <a:pt x="3591" y="3204"/>
                  <a:pt x="3591" y="3204"/>
                </a:cubicBezTo>
                <a:lnTo>
                  <a:pt x="3591" y="3089"/>
                </a:lnTo>
                <a:close/>
                <a:moveTo>
                  <a:pt x="1113" y="486"/>
                </a:moveTo>
                <a:cubicBezTo>
                  <a:pt x="1225" y="486"/>
                  <a:pt x="1225" y="486"/>
                  <a:pt x="1225" y="486"/>
                </a:cubicBezTo>
                <a:cubicBezTo>
                  <a:pt x="1030" y="1976"/>
                  <a:pt x="1030" y="1976"/>
                  <a:pt x="1030" y="1976"/>
                </a:cubicBezTo>
                <a:cubicBezTo>
                  <a:pt x="920" y="1976"/>
                  <a:pt x="920" y="1976"/>
                  <a:pt x="920" y="1976"/>
                </a:cubicBezTo>
                <a:lnTo>
                  <a:pt x="1113" y="486"/>
                </a:lnTo>
                <a:close/>
                <a:moveTo>
                  <a:pt x="1838" y="1358"/>
                </a:moveTo>
                <a:cubicBezTo>
                  <a:pt x="1302" y="1788"/>
                  <a:pt x="1302" y="1788"/>
                  <a:pt x="1302" y="1788"/>
                </a:cubicBezTo>
                <a:cubicBezTo>
                  <a:pt x="1302" y="1510"/>
                  <a:pt x="1302" y="1510"/>
                  <a:pt x="1302" y="1510"/>
                </a:cubicBezTo>
                <a:cubicBezTo>
                  <a:pt x="1676" y="1239"/>
                  <a:pt x="1676" y="1239"/>
                  <a:pt x="1676" y="1239"/>
                </a:cubicBezTo>
                <a:cubicBezTo>
                  <a:pt x="1302" y="971"/>
                  <a:pt x="1302" y="971"/>
                  <a:pt x="1302" y="971"/>
                </a:cubicBezTo>
                <a:cubicBezTo>
                  <a:pt x="1302" y="695"/>
                  <a:pt x="1302" y="695"/>
                  <a:pt x="1302" y="695"/>
                </a:cubicBezTo>
                <a:cubicBezTo>
                  <a:pt x="1838" y="1122"/>
                  <a:pt x="1838" y="1122"/>
                  <a:pt x="1838" y="1122"/>
                </a:cubicBezTo>
                <a:lnTo>
                  <a:pt x="1838" y="1358"/>
                </a:lnTo>
                <a:close/>
                <a:moveTo>
                  <a:pt x="307" y="1120"/>
                </a:moveTo>
                <a:cubicBezTo>
                  <a:pt x="843" y="693"/>
                  <a:pt x="843" y="693"/>
                  <a:pt x="843" y="693"/>
                </a:cubicBezTo>
                <a:cubicBezTo>
                  <a:pt x="843" y="973"/>
                  <a:pt x="843" y="973"/>
                  <a:pt x="843" y="973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843" y="1509"/>
                  <a:pt x="843" y="1509"/>
                  <a:pt x="843" y="1509"/>
                </a:cubicBezTo>
                <a:cubicBezTo>
                  <a:pt x="843" y="1787"/>
                  <a:pt x="843" y="1787"/>
                  <a:pt x="843" y="1787"/>
                </a:cubicBezTo>
                <a:cubicBezTo>
                  <a:pt x="307" y="1358"/>
                  <a:pt x="307" y="1358"/>
                  <a:pt x="307" y="1358"/>
                </a:cubicBezTo>
                <a:lnTo>
                  <a:pt x="307" y="1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48970" y="2367280"/>
            <a:ext cx="2943860" cy="101917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尖角箭头"/>
          <p:cNvSpPr/>
          <p:nvPr/>
        </p:nvSpPr>
        <p:spPr>
          <a:xfrm rot="11700000">
            <a:off x="3321050" y="2667635"/>
            <a:ext cx="2073910" cy="62547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71295" y="3498215"/>
            <a:ext cx="1417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服务器</a:t>
            </a:r>
            <a:endParaRPr lang="zh-CN" altLang="en-US" b="1"/>
          </a:p>
        </p:txBody>
      </p:sp>
      <p:sp>
        <p:nvSpPr>
          <p:cNvPr id="2050" name="微信"/>
          <p:cNvSpPr/>
          <p:nvPr/>
        </p:nvSpPr>
        <p:spPr bwMode="auto">
          <a:xfrm>
            <a:off x="8794750" y="2647315"/>
            <a:ext cx="578485" cy="518795"/>
          </a:xfrm>
          <a:custGeom>
            <a:avLst/>
            <a:gdLst>
              <a:gd name="T0" fmla="*/ 415236 w 969654"/>
              <a:gd name="T1" fmla="*/ 250385 h 903534"/>
              <a:gd name="T2" fmla="*/ 396851 w 969654"/>
              <a:gd name="T3" fmla="*/ 268878 h 903534"/>
              <a:gd name="T4" fmla="*/ 415236 w 969654"/>
              <a:gd name="T5" fmla="*/ 287369 h 903534"/>
              <a:gd name="T6" fmla="*/ 433622 w 969654"/>
              <a:gd name="T7" fmla="*/ 268878 h 903534"/>
              <a:gd name="T8" fmla="*/ 415236 w 969654"/>
              <a:gd name="T9" fmla="*/ 250385 h 903534"/>
              <a:gd name="T10" fmla="*/ 309970 w 969654"/>
              <a:gd name="T11" fmla="*/ 250385 h 903534"/>
              <a:gd name="T12" fmla="*/ 291585 w 969654"/>
              <a:gd name="T13" fmla="*/ 268878 h 903534"/>
              <a:gd name="T14" fmla="*/ 309970 w 969654"/>
              <a:gd name="T15" fmla="*/ 287369 h 903534"/>
              <a:gd name="T16" fmla="*/ 328354 w 969654"/>
              <a:gd name="T17" fmla="*/ 268878 h 903534"/>
              <a:gd name="T18" fmla="*/ 309970 w 969654"/>
              <a:gd name="T19" fmla="*/ 250385 h 903534"/>
              <a:gd name="T20" fmla="*/ 353063 w 969654"/>
              <a:gd name="T21" fmla="*/ 172856 h 903534"/>
              <a:gd name="T22" fmla="*/ 460518 w 969654"/>
              <a:gd name="T23" fmla="*/ 216825 h 903534"/>
              <a:gd name="T24" fmla="*/ 450007 w 969654"/>
              <a:gd name="T25" fmla="*/ 397739 h 903534"/>
              <a:gd name="T26" fmla="*/ 462607 w 969654"/>
              <a:gd name="T27" fmla="*/ 464119 h 903534"/>
              <a:gd name="T28" fmla="*/ 404682 w 969654"/>
              <a:gd name="T29" fmla="*/ 423554 h 903534"/>
              <a:gd name="T30" fmla="*/ 234800 w 969654"/>
              <a:gd name="T31" fmla="*/ 366285 h 903534"/>
              <a:gd name="T32" fmla="*/ 283419 w 969654"/>
              <a:gd name="T33" fmla="*/ 191736 h 903534"/>
              <a:gd name="T34" fmla="*/ 353063 w 969654"/>
              <a:gd name="T35" fmla="*/ 172856 h 903534"/>
              <a:gd name="T36" fmla="*/ 279794 w 969654"/>
              <a:gd name="T37" fmla="*/ 96193 h 903534"/>
              <a:gd name="T38" fmla="*/ 252216 w 969654"/>
              <a:gd name="T39" fmla="*/ 123932 h 903534"/>
              <a:gd name="T40" fmla="*/ 279794 w 969654"/>
              <a:gd name="T41" fmla="*/ 151670 h 903534"/>
              <a:gd name="T42" fmla="*/ 307371 w 969654"/>
              <a:gd name="T43" fmla="*/ 123932 h 903534"/>
              <a:gd name="T44" fmla="*/ 279794 w 969654"/>
              <a:gd name="T45" fmla="*/ 96193 h 903534"/>
              <a:gd name="T46" fmla="*/ 150372 w 969654"/>
              <a:gd name="T47" fmla="*/ 96193 h 903534"/>
              <a:gd name="T48" fmla="*/ 122796 w 969654"/>
              <a:gd name="T49" fmla="*/ 123932 h 903534"/>
              <a:gd name="T50" fmla="*/ 150372 w 969654"/>
              <a:gd name="T51" fmla="*/ 151670 h 903534"/>
              <a:gd name="T52" fmla="*/ 177950 w 969654"/>
              <a:gd name="T53" fmla="*/ 123932 h 903534"/>
              <a:gd name="T54" fmla="*/ 150372 w 969654"/>
              <a:gd name="T55" fmla="*/ 96193 h 903534"/>
              <a:gd name="T56" fmla="*/ 208642 w 969654"/>
              <a:gd name="T57" fmla="*/ 86 h 903534"/>
              <a:gd name="T58" fmla="*/ 282485 w 969654"/>
              <a:gd name="T59" fmla="*/ 9657 h 903534"/>
              <a:gd name="T60" fmla="*/ 429119 w 969654"/>
              <a:gd name="T61" fmla="*/ 192863 h 903534"/>
              <a:gd name="T62" fmla="*/ 273433 w 969654"/>
              <a:gd name="T63" fmla="*/ 183638 h 903534"/>
              <a:gd name="T64" fmla="*/ 224814 w 969654"/>
              <a:gd name="T65" fmla="*/ 358187 h 903534"/>
              <a:gd name="T66" fmla="*/ 244312 w 969654"/>
              <a:gd name="T67" fmla="*/ 379890 h 903534"/>
              <a:gd name="T68" fmla="*/ 187258 w 969654"/>
              <a:gd name="T69" fmla="*/ 380832 h 903534"/>
              <a:gd name="T70" fmla="*/ 125482 w 969654"/>
              <a:gd name="T71" fmla="*/ 430243 h 903534"/>
              <a:gd name="T72" fmla="*/ 109403 w 969654"/>
              <a:gd name="T73" fmla="*/ 357758 h 903534"/>
              <a:gd name="T74" fmla="*/ 27799 w 969654"/>
              <a:gd name="T75" fmla="*/ 97260 h 903534"/>
              <a:gd name="T76" fmla="*/ 208642 w 969654"/>
              <a:gd name="T77" fmla="*/ 86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227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微信公众号</a:t>
            </a:r>
            <a:r>
              <a:rPr lang="zh-CN" altLang="en-US" dirty="0"/>
              <a:t>开发工具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07615" y="2573020"/>
            <a:ext cx="8333740" cy="786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9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Eclipse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0" name="微信"/>
          <p:cNvSpPr/>
          <p:nvPr/>
        </p:nvSpPr>
        <p:spPr bwMode="auto">
          <a:xfrm>
            <a:off x="1204595" y="2667000"/>
            <a:ext cx="868045" cy="822960"/>
          </a:xfrm>
          <a:custGeom>
            <a:avLst/>
            <a:gdLst>
              <a:gd name="T0" fmla="*/ 415236 w 969654"/>
              <a:gd name="T1" fmla="*/ 250385 h 903534"/>
              <a:gd name="T2" fmla="*/ 396851 w 969654"/>
              <a:gd name="T3" fmla="*/ 268878 h 903534"/>
              <a:gd name="T4" fmla="*/ 415236 w 969654"/>
              <a:gd name="T5" fmla="*/ 287369 h 903534"/>
              <a:gd name="T6" fmla="*/ 433622 w 969654"/>
              <a:gd name="T7" fmla="*/ 268878 h 903534"/>
              <a:gd name="T8" fmla="*/ 415236 w 969654"/>
              <a:gd name="T9" fmla="*/ 250385 h 903534"/>
              <a:gd name="T10" fmla="*/ 309970 w 969654"/>
              <a:gd name="T11" fmla="*/ 250385 h 903534"/>
              <a:gd name="T12" fmla="*/ 291585 w 969654"/>
              <a:gd name="T13" fmla="*/ 268878 h 903534"/>
              <a:gd name="T14" fmla="*/ 309970 w 969654"/>
              <a:gd name="T15" fmla="*/ 287369 h 903534"/>
              <a:gd name="T16" fmla="*/ 328354 w 969654"/>
              <a:gd name="T17" fmla="*/ 268878 h 903534"/>
              <a:gd name="T18" fmla="*/ 309970 w 969654"/>
              <a:gd name="T19" fmla="*/ 250385 h 903534"/>
              <a:gd name="T20" fmla="*/ 353063 w 969654"/>
              <a:gd name="T21" fmla="*/ 172856 h 903534"/>
              <a:gd name="T22" fmla="*/ 460518 w 969654"/>
              <a:gd name="T23" fmla="*/ 216825 h 903534"/>
              <a:gd name="T24" fmla="*/ 450007 w 969654"/>
              <a:gd name="T25" fmla="*/ 397739 h 903534"/>
              <a:gd name="T26" fmla="*/ 462607 w 969654"/>
              <a:gd name="T27" fmla="*/ 464119 h 903534"/>
              <a:gd name="T28" fmla="*/ 404682 w 969654"/>
              <a:gd name="T29" fmla="*/ 423554 h 903534"/>
              <a:gd name="T30" fmla="*/ 234800 w 969654"/>
              <a:gd name="T31" fmla="*/ 366285 h 903534"/>
              <a:gd name="T32" fmla="*/ 283419 w 969654"/>
              <a:gd name="T33" fmla="*/ 191736 h 903534"/>
              <a:gd name="T34" fmla="*/ 353063 w 969654"/>
              <a:gd name="T35" fmla="*/ 172856 h 903534"/>
              <a:gd name="T36" fmla="*/ 279794 w 969654"/>
              <a:gd name="T37" fmla="*/ 96193 h 903534"/>
              <a:gd name="T38" fmla="*/ 252216 w 969654"/>
              <a:gd name="T39" fmla="*/ 123932 h 903534"/>
              <a:gd name="T40" fmla="*/ 279794 w 969654"/>
              <a:gd name="T41" fmla="*/ 151670 h 903534"/>
              <a:gd name="T42" fmla="*/ 307371 w 969654"/>
              <a:gd name="T43" fmla="*/ 123932 h 903534"/>
              <a:gd name="T44" fmla="*/ 279794 w 969654"/>
              <a:gd name="T45" fmla="*/ 96193 h 903534"/>
              <a:gd name="T46" fmla="*/ 150372 w 969654"/>
              <a:gd name="T47" fmla="*/ 96193 h 903534"/>
              <a:gd name="T48" fmla="*/ 122796 w 969654"/>
              <a:gd name="T49" fmla="*/ 123932 h 903534"/>
              <a:gd name="T50" fmla="*/ 150372 w 969654"/>
              <a:gd name="T51" fmla="*/ 151670 h 903534"/>
              <a:gd name="T52" fmla="*/ 177950 w 969654"/>
              <a:gd name="T53" fmla="*/ 123932 h 903534"/>
              <a:gd name="T54" fmla="*/ 150372 w 969654"/>
              <a:gd name="T55" fmla="*/ 96193 h 903534"/>
              <a:gd name="T56" fmla="*/ 208642 w 969654"/>
              <a:gd name="T57" fmla="*/ 86 h 903534"/>
              <a:gd name="T58" fmla="*/ 282485 w 969654"/>
              <a:gd name="T59" fmla="*/ 9657 h 903534"/>
              <a:gd name="T60" fmla="*/ 429119 w 969654"/>
              <a:gd name="T61" fmla="*/ 192863 h 903534"/>
              <a:gd name="T62" fmla="*/ 273433 w 969654"/>
              <a:gd name="T63" fmla="*/ 183638 h 903534"/>
              <a:gd name="T64" fmla="*/ 224814 w 969654"/>
              <a:gd name="T65" fmla="*/ 358187 h 903534"/>
              <a:gd name="T66" fmla="*/ 244312 w 969654"/>
              <a:gd name="T67" fmla="*/ 379890 h 903534"/>
              <a:gd name="T68" fmla="*/ 187258 w 969654"/>
              <a:gd name="T69" fmla="*/ 380832 h 903534"/>
              <a:gd name="T70" fmla="*/ 125482 w 969654"/>
              <a:gd name="T71" fmla="*/ 430243 h 903534"/>
              <a:gd name="T72" fmla="*/ 109403 w 969654"/>
              <a:gd name="T73" fmla="*/ 357758 h 903534"/>
              <a:gd name="T74" fmla="*/ 27799 w 969654"/>
              <a:gd name="T75" fmla="*/ 97260 h 903534"/>
              <a:gd name="T76" fmla="*/ 208642 w 969654"/>
              <a:gd name="T77" fmla="*/ 86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838200" y="378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移动应用的趋势</a:t>
            </a:r>
            <a:endParaRPr lang="en-US" altLang="zh-CN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1849120"/>
            <a:ext cx="8341995" cy="2773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220000"/>
              </a:lnSpc>
              <a:buFont typeface="Wingdings" panose="05000000000000000000" charset="0"/>
              <a:buChar char="p"/>
            </a:pP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响应式的设计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22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定制化的服务（基于位置、用户喜好、提醒等）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22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微信公众号逐渐流行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22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移动支付、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O2O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、社交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90190" y="2299970"/>
            <a:ext cx="6447790" cy="3236595"/>
          </a:xfrm>
        </p:spPr>
        <p:txBody>
          <a:bodyPr lIns="216000" rIns="216000"/>
          <a:lstStyle/>
          <a:p>
            <a:pPr marL="342900" indent="-34290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Axure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进行交互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常见的移动应用开发技术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内嵌浏览器，功能使用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开发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微信的菜单、消息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p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 flipV="1">
            <a:off x="2520315" y="3919220"/>
            <a:ext cx="7229475" cy="57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929765" y="3626485"/>
            <a:ext cx="1181100" cy="59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燕尾形 5"/>
          <p:cNvSpPr/>
          <p:nvPr>
            <p:custDataLst>
              <p:tags r:id="rId3"/>
            </p:custDataLst>
          </p:nvPr>
        </p:nvSpPr>
        <p:spPr>
          <a:xfrm rot="5400000">
            <a:off x="2317115" y="4255135"/>
            <a:ext cx="406400" cy="6731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7121109" y="3626485"/>
            <a:ext cx="1181100" cy="59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燕尾形 8"/>
          <p:cNvSpPr/>
          <p:nvPr>
            <p:custDataLst>
              <p:tags r:id="rId5"/>
            </p:custDataLst>
          </p:nvPr>
        </p:nvSpPr>
        <p:spPr>
          <a:xfrm rot="16200000">
            <a:off x="7508459" y="2947035"/>
            <a:ext cx="406400" cy="6731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3660213" y="3626485"/>
            <a:ext cx="1181100" cy="59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燕尾形 11"/>
          <p:cNvSpPr/>
          <p:nvPr>
            <p:custDataLst>
              <p:tags r:id="rId7"/>
            </p:custDataLst>
          </p:nvPr>
        </p:nvSpPr>
        <p:spPr>
          <a:xfrm rot="16200000">
            <a:off x="4047563" y="2947035"/>
            <a:ext cx="406400" cy="6731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5390661" y="3626485"/>
            <a:ext cx="1181100" cy="59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燕尾形 14"/>
          <p:cNvSpPr/>
          <p:nvPr>
            <p:custDataLst>
              <p:tags r:id="rId9"/>
            </p:custDataLst>
          </p:nvPr>
        </p:nvSpPr>
        <p:spPr>
          <a:xfrm rot="5400000">
            <a:off x="5778011" y="4255135"/>
            <a:ext cx="406400" cy="6731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8851557" y="3626485"/>
            <a:ext cx="1181100" cy="59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燕尾形 17"/>
          <p:cNvSpPr/>
          <p:nvPr>
            <p:custDataLst>
              <p:tags r:id="rId11"/>
            </p:custDataLst>
          </p:nvPr>
        </p:nvSpPr>
        <p:spPr>
          <a:xfrm rot="5400000">
            <a:off x="9238907" y="4293235"/>
            <a:ext cx="406400" cy="6731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6480051" y="2132728"/>
            <a:ext cx="2463216" cy="807957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系统测试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>
            <p:custDataLst>
              <p:tags r:id="rId13"/>
            </p:custDataLst>
          </p:nvPr>
        </p:nvSpPr>
        <p:spPr>
          <a:xfrm>
            <a:off x="3019156" y="2132728"/>
            <a:ext cx="2463216" cy="807957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系统设计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>
            <p:custDataLst>
              <p:tags r:id="rId14"/>
            </p:custDataLst>
          </p:nvPr>
        </p:nvSpPr>
        <p:spPr>
          <a:xfrm>
            <a:off x="8204877" y="5017135"/>
            <a:ext cx="2463216" cy="80795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部署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发布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>
            <p:custDataLst>
              <p:tags r:id="rId15"/>
            </p:custDataLst>
          </p:nvPr>
        </p:nvSpPr>
        <p:spPr>
          <a:xfrm>
            <a:off x="4743982" y="5017135"/>
            <a:ext cx="2463216" cy="807957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编码开发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>
            <p:custDataLst>
              <p:tags r:id="rId16"/>
            </p:custDataLst>
          </p:nvPr>
        </p:nvSpPr>
        <p:spPr>
          <a:xfrm>
            <a:off x="1283087" y="5017135"/>
            <a:ext cx="2463216" cy="807957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移动应用开发遵循传统软件开发过程</a:t>
            </a:r>
            <a:endParaRPr lang="zh-CN" altLang="zh-CN" sz="4000" dirty="0"/>
          </a:p>
        </p:txBody>
      </p:sp>
      <p:sp>
        <p:nvSpPr>
          <p:cNvPr id="2" name="右箭头 1"/>
          <p:cNvSpPr/>
          <p:nvPr/>
        </p:nvSpPr>
        <p:spPr>
          <a:xfrm>
            <a:off x="2085975" y="5824855"/>
            <a:ext cx="8098155" cy="357505"/>
          </a:xfrm>
          <a:prstGeom prst="rightArrow">
            <a:avLst>
              <a:gd name="adj1" fmla="val 50000"/>
              <a:gd name="adj2" fmla="val 2539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02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UCD——</a:t>
            </a:r>
            <a:r>
              <a:rPr lang="zh-CN" altLang="en-US" dirty="0"/>
              <a:t>以用户为中心的设计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UCD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944880" y="1691005"/>
            <a:ext cx="707580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User Centered Design——以用户体验为设计决策的中心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4880" y="2682240"/>
            <a:ext cx="5859780" cy="1370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21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如何在有限的尺寸内展现用户当下最需要的信息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1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如何让用户可以方便的操作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三步访问原则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360" y="4556760"/>
            <a:ext cx="694309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用户是谁、他们如何使用产品？为何这样使用？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确认方案对用户活动的最终影响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交互设计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60120" y="1889760"/>
            <a:ext cx="4589780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23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使用设计工具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Axure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3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绘制用户界面原型以及标注交互过程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23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和用户确认交互设计方案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03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移动应用开发技术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10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00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8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7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2"/>
  <p:tag name="KSO_WM_UNIT_ID" val="custom160161_10*l_i*1_2"/>
  <p:tag name="KSO_WM_UNIT_CLEAR" val="1"/>
  <p:tag name="KSO_WM_UNIT_LAYERLEVEL" val="1_1"/>
  <p:tag name="KSO_WM_DIAGRAM_GROUP_CODE" val="l1-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7*f*1"/>
  <p:tag name="KSO_WM_UNIT_CLEAR" val="1"/>
  <p:tag name="KSO_WM_UNIT_LAYERLEVEL" val="1"/>
  <p:tag name="KSO_WM_UNIT_VALUE" val="133"/>
  <p:tag name="KSO_WM_UNIT_HIGHLIGHT" val="0"/>
  <p:tag name="KSO_WM_UNIT_COMPATIBLE" val="0"/>
  <p:tag name="KSO_WM_UNIT_PRESET_TEXT_INDEX" val="5"/>
  <p:tag name="KSO_WM_UNIT_PRESET_TEXT_LEN" val="200"/>
</p:tagLst>
</file>

<file path=ppt/tags/tag11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13*123"/>
  <p:tag name="KSO_WM_SLIDE_SIZE" val="508*300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0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113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10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10*l_i*1_3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4_1"/>
  <p:tag name="KSO_WM_UNIT_ID" val="custom160161_10*l_h_f*1_4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4"/>
  <p:tag name="KSO_WM_UNIT_ID" val="custom160161_10*l_i*1_4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5_1"/>
  <p:tag name="KSO_WM_UNIT_ID" val="custom160161_10*l_h_f*1_5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5"/>
  <p:tag name="KSO_WM_UNIT_ID" val="custom160161_10*l_i*1_5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0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PRESET_TEXT" val="目录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0*b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2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10*i*17"/>
  <p:tag name="KSO_WM_TEMPLATE_CATEGORY" val="custom"/>
  <p:tag name="KSO_WM_TEMPLATE_INDEX" val="160161"/>
</p:tagLst>
</file>

<file path=ppt/tags/tag2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0"/>
  <p:tag name="KSO_WM_SLIDE_INDEX" val="10"/>
  <p:tag name="KSO_WM_SLIDE_ITEM_CNT" val="6"/>
  <p:tag name="KSO_WM_SLIDE_LAYOUT" val="a_b_d_l"/>
  <p:tag name="KSO_WM_SLIDE_LAYOUT_CNT" val="1_1_1_1"/>
  <p:tag name="KSO_WM_SLIDE_TYPE" val="contents"/>
  <p:tag name="KSO_WM_BEAUTIFY_FLAG" val="#wm#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4"/>
  <p:tag name="KSO_WM_SLIDE_INDEX" val="24"/>
  <p:tag name="KSO_WM_SLIDE_ITEM_CNT" val="6"/>
  <p:tag name="KSO_WM_SLIDE_LAYOUT" val="a_m"/>
  <p:tag name="KSO_WM_SLIDE_LAYOUT_CNT" val="1_1"/>
  <p:tag name="KSO_WM_SLIDE_TYPE" val="text"/>
  <p:tag name="KSO_WM_BEAUTIFY_FLAG" val="#wm#"/>
  <p:tag name="KSO_WM_SLIDE_POSITION" val="40*162"/>
  <p:tag name="KSO_WM_SLIDE_SIZE" val="876*291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1"/>
  <p:tag name="KSO_WM_UNIT_ID" val="custom160161_24*m_i*1_1"/>
  <p:tag name="KSO_WM_UNIT_CLEAR" val="1"/>
  <p:tag name="KSO_WM_UNIT_LAYERLEVEL" val="1_1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2"/>
  <p:tag name="KSO_WM_UNIT_ID" val="custom160161_24*m_i*1_2"/>
  <p:tag name="KSO_WM_UNIT_CLEAR" val="1"/>
  <p:tag name="KSO_WM_UNIT_LAYERLEVEL" val="1_1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3"/>
  <p:tag name="KSO_WM_UNIT_ID" val="custom160161_24*m_i*1_3"/>
  <p:tag name="KSO_WM_UNIT_CLEAR" val="1"/>
  <p:tag name="KSO_WM_UNIT_LAYERLEVEL" val="1_1"/>
  <p:tag name="KSO_WM_DIAGRAM_GROUP_CODE" val="m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10*i*0"/>
  <p:tag name="KSO_WM_TEMPLATE_CATEGORY" val="custom"/>
  <p:tag name="KSO_WM_TEMPLATE_INDEX" val="16016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4"/>
  <p:tag name="KSO_WM_UNIT_ID" val="custom160161_24*m_i*1_4"/>
  <p:tag name="KSO_WM_UNIT_CLEAR" val="1"/>
  <p:tag name="KSO_WM_UNIT_LAYERLEVEL" val="1_1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5"/>
  <p:tag name="KSO_WM_UNIT_ID" val="custom160161_24*m_i*1_5"/>
  <p:tag name="KSO_WM_UNIT_CLEAR" val="1"/>
  <p:tag name="KSO_WM_UNIT_LAYERLEVEL" val="1_1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6"/>
  <p:tag name="KSO_WM_UNIT_ID" val="custom160161_24*m_i*1_6"/>
  <p:tag name="KSO_WM_UNIT_CLEAR" val="1"/>
  <p:tag name="KSO_WM_UNIT_LAYERLEVEL" val="1_1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7"/>
  <p:tag name="KSO_WM_UNIT_ID" val="custom160161_24*m_i*1_7"/>
  <p:tag name="KSO_WM_UNIT_CLEAR" val="1"/>
  <p:tag name="KSO_WM_UNIT_LAYERLEVEL" val="1_1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8"/>
  <p:tag name="KSO_WM_UNIT_ID" val="custom160161_24*m_i*1_8"/>
  <p:tag name="KSO_WM_UNIT_CLEAR" val="1"/>
  <p:tag name="KSO_WM_UNIT_LAYERLEVEL" val="1_1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9"/>
  <p:tag name="KSO_WM_UNIT_ID" val="custom160161_24*m_i*1_9"/>
  <p:tag name="KSO_WM_UNIT_CLEAR" val="1"/>
  <p:tag name="KSO_WM_UNIT_LAYERLEVEL" val="1_1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10"/>
  <p:tag name="KSO_WM_UNIT_ID" val="custom160161_24*m_i*1_10"/>
  <p:tag name="KSO_WM_UNIT_CLEAR" val="1"/>
  <p:tag name="KSO_WM_UNIT_LAYERLEVEL" val="1_1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11"/>
  <p:tag name="KSO_WM_UNIT_ID" val="custom160161_24*m_i*1_11"/>
  <p:tag name="KSO_WM_UNIT_CLEAR" val="1"/>
  <p:tag name="KSO_WM_UNIT_LAYERLEVEL" val="1_1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4_1"/>
  <p:tag name="KSO_WM_UNIT_ID" val="custom160161_24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2_1"/>
  <p:tag name="KSO_WM_UNIT_ID" val="custom160161_24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10*i*1"/>
  <p:tag name="KSO_WM_TEMPLATE_CATEGORY" val="custom"/>
  <p:tag name="KSO_WM_TEMPLATE_INDEX" val="16016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5_1"/>
  <p:tag name="KSO_WM_UNIT_ID" val="custom160161_24*m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3_1"/>
  <p:tag name="KSO_WM_UNIT_ID" val="custom160161_24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1_1"/>
  <p:tag name="KSO_WM_UNIT_ID" val="custom160161_24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4"/>
  <p:tag name="KSO_WM_SLIDE_INDEX" val="24"/>
  <p:tag name="KSO_WM_SLIDE_ITEM_CNT" val="6"/>
  <p:tag name="KSO_WM_SLIDE_LAYOUT" val="a_m"/>
  <p:tag name="KSO_WM_SLIDE_LAYOUT_CNT" val="1_1"/>
  <p:tag name="KSO_WM_SLIDE_TYPE" val="text"/>
  <p:tag name="KSO_WM_BEAUTIFY_FLAG" val="#wm#"/>
  <p:tag name="KSO_WM_SLIDE_POSITION" val="40*162"/>
  <p:tag name="KSO_WM_SLIDE_SIZE" val="876*291"/>
  <p:tag name="KSO_WM_DIAGRAM_GROUP_CODE" val="m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7*227"/>
  <p:tag name="KSO_WM_SLIDE_SIZE" val="146*165"/>
  <p:tag name="KSO_WM_DIAGRAM_GROUP_CODE" val="l1-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1_1"/>
  <p:tag name="KSO_WM_UNIT_ID" val="custom160161_10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"/>
  <p:tag name="KSO_WM_UNIT_ID" val="custom160161_10*l_i*1_1"/>
  <p:tag name="KSO_WM_UNIT_CLEAR" val="1"/>
  <p:tag name="KSO_WM_UNIT_LAYERLEVEL" val="1_1"/>
  <p:tag name="KSO_WM_DIAGRAM_GROUP_CODE" val="l1-1"/>
</p:tagLst>
</file>

<file path=ppt/tags/tag60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10*i*4"/>
  <p:tag name="KSO_WM_TEMPLATE_CATEGORY" val="custom"/>
  <p:tag name="KSO_WM_TEMPLATE_INDEX" val="16016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10*i*5"/>
  <p:tag name="KSO_WM_TEMPLATE_CATEGORY" val="custom"/>
  <p:tag name="KSO_WM_TEMPLATE_INDEX" val="16016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10*d*1"/>
  <p:tag name="KSO_WM_UNIT_CLEAR" val="0"/>
  <p:tag name="KSO_WM_UNIT_LAYERLEVEL" val="1"/>
  <p:tag name="KSO_WM_UNIT_VALUE" val="904*626"/>
  <p:tag name="KSO_WM_UNIT_HIGHLIGHT" val="0"/>
  <p:tag name="KSO_WM_UNIT_COMPATIBLE" val="0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6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8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1712</Words>
  <Application>WPS 演示</Application>
  <PresentationFormat>宽屏</PresentationFormat>
  <Paragraphs>288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宋体</vt:lpstr>
      <vt:lpstr>Wingdings</vt:lpstr>
      <vt:lpstr>黑体</vt:lpstr>
      <vt:lpstr>Wingdings</vt:lpstr>
      <vt:lpstr>微软雅黑</vt:lpstr>
      <vt:lpstr>Calibri</vt:lpstr>
      <vt:lpstr>Candara</vt:lpstr>
      <vt:lpstr>Helvetica</vt:lpstr>
      <vt:lpstr>1_自定义设计方案</vt:lpstr>
      <vt:lpstr>2_自定义设计方案</vt:lpstr>
      <vt:lpstr>PowerPoint 演示文稿</vt:lpstr>
      <vt:lpstr>PowerPoint 演示文稿</vt:lpstr>
      <vt:lpstr>前言</vt:lpstr>
      <vt:lpstr>PowerPoint 演示文稿</vt:lpstr>
      <vt:lpstr>PowerPoint 演示文稿</vt:lpstr>
      <vt:lpstr>UCD——以用户为中心的设计</vt:lpstr>
      <vt:lpstr>PowerPoint 演示文稿</vt:lpstr>
      <vt:lpstr>交互设计</vt:lpstr>
      <vt:lpstr>移动应用开发技术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微信公众号开发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Max</cp:lastModifiedBy>
  <cp:revision>72</cp:revision>
  <dcterms:created xsi:type="dcterms:W3CDTF">2015-05-05T08:02:00Z</dcterms:created>
  <dcterms:modified xsi:type="dcterms:W3CDTF">2016-08-28T07:25:40Z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