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Montserrat Light" charset="1" panose="00000400000000000000"/>
      <p:regular r:id="rId14"/>
    </p:embeddedFont>
    <p:embeddedFont>
      <p:font typeface="Montserrat Light Bold" charset="1" panose="00000800000000000000"/>
      <p:regular r:id="rId15"/>
    </p:embeddedFont>
    <p:embeddedFont>
      <p:font typeface="Montserrat Light Italics" charset="1" panose="00000400000000000000"/>
      <p:regular r:id="rId16"/>
    </p:embeddedFont>
    <p:embeddedFont>
      <p:font typeface="Montserrat Light Bold Italics" charset="1" panose="00000800000000000000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DM Sans Italics" charset="1" panose="00000000000000000000"/>
      <p:regular r:id="rId20"/>
    </p:embeddedFont>
    <p:embeddedFont>
      <p:font typeface="DM Sans Bold Italics" charset="1" panose="00000000000000000000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  <p:embeddedFont>
      <p:font typeface="Open Sauce Light" charset="1" panose="00000400000000000000"/>
      <p:regular r:id="rId26"/>
    </p:embeddedFont>
    <p:embeddedFont>
      <p:font typeface="Open Sauce Light Italics" charset="1" panose="00000400000000000000"/>
      <p:regular r:id="rId27"/>
    </p:embeddedFont>
    <p:embeddedFont>
      <p:font typeface="Open Sauce Medium" charset="1" panose="00000600000000000000"/>
      <p:regular r:id="rId28"/>
    </p:embeddedFont>
    <p:embeddedFont>
      <p:font typeface="Open Sauce Medium Italics" charset="1" panose="00000600000000000000"/>
      <p:regular r:id="rId29"/>
    </p:embeddedFont>
    <p:embeddedFont>
      <p:font typeface="Open Sauce Semi-Bold" charset="1" panose="00000700000000000000"/>
      <p:regular r:id="rId30"/>
    </p:embeddedFont>
    <p:embeddedFont>
      <p:font typeface="Open Sauce Semi-Bold Italics" charset="1" panose="00000700000000000000"/>
      <p:regular r:id="rId31"/>
    </p:embeddedFont>
    <p:embeddedFont>
      <p:font typeface="Open Sauce Heavy" charset="1" panose="00000A00000000000000"/>
      <p:regular r:id="rId32"/>
    </p:embeddedFont>
    <p:embeddedFont>
      <p:font typeface="Open Sauce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58311"/>
            <a:ext cx="9815307" cy="264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80"/>
              </a:lnSpc>
            </a:pPr>
            <a:r>
              <a:rPr lang="en-US" sz="15638" spc="1532">
                <a:solidFill>
                  <a:srgbClr val="231F20"/>
                </a:solidFill>
                <a:latin typeface="Oswald Bold"/>
              </a:rPr>
              <a:t>PRATIQUE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MISE EN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MAX MACHIN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5519911"/>
            <a:ext cx="6065708" cy="2386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2515" indent="-296258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DM Sans Italics"/>
              </a:rPr>
              <a:t>Pull request effectuée</a:t>
            </a:r>
          </a:p>
          <a:p>
            <a:pPr marL="592515" indent="-296258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DM Sans Italics"/>
              </a:rPr>
              <a:t>Review effectuée</a:t>
            </a:r>
          </a:p>
          <a:p>
            <a:pPr marL="592515" indent="-296258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DM Sans Italics"/>
              </a:rPr>
              <a:t>Cohérence avec les éléments du backlog</a:t>
            </a:r>
          </a:p>
          <a:p>
            <a:pPr marL="592515" indent="-296258" lvl="1">
              <a:lnSpc>
                <a:spcPts val="3842"/>
              </a:lnSpc>
              <a:spcBef>
                <a:spcPct val="0"/>
              </a:spcBef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DM Sans Italics"/>
              </a:rPr>
              <a:t>Environnement stable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DEFINITION OF DONE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4542582"/>
            <a:chOff x="0" y="0"/>
            <a:chExt cx="368852" cy="119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196400"/>
            </a:xfrm>
            <a:custGeom>
              <a:avLst/>
              <a:gdLst/>
              <a:ahLst/>
              <a:cxnLst/>
              <a:rect r="r" b="b" t="t" l="l"/>
              <a:pathLst>
                <a:path h="1196400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196400"/>
                  </a:lnTo>
                  <a:lnTo>
                    <a:pt x="0" y="119640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FEUILLE DE ROUTE PRODUIT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ELEMENTS DU PROJET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SPRINT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BACKLOG DE SPRINT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50954" y="65006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605731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INCRÉMENTS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Produit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747842" y="1229782"/>
            <a:ext cx="11831634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FEUILLE DE ROUTE PRODUIT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12274" y="4045241"/>
            <a:ext cx="3798307" cy="307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 Nouveau logiciel de gestion de cliniques vétérinaires. Le logiciel visa à être utilisé à l’international. Il devra donc être traduit, et proposer une facturation en fonction du pays. </a:t>
            </a:r>
          </a:p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7218805" y="3206190"/>
            <a:ext cx="3474003" cy="647719"/>
            <a:chOff x="0" y="0"/>
            <a:chExt cx="914964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Côté clinique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586473" y="3984957"/>
            <a:ext cx="7072244" cy="136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Possibilité de visualiser la liste complète des clients, de leurs animaux et consultations. Réaliser des factures et de commander des produits.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284209" y="3206190"/>
            <a:ext cx="3474003" cy="647719"/>
            <a:chOff x="0" y="0"/>
            <a:chExt cx="914964" cy="1705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Côté client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061939" y="4044409"/>
            <a:ext cx="3918542" cy="2735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Accès à la liste de ses factures et de ses précédentes consultations, mais aussi au dossier de son/ses animal/animaux. Possibilité de réserver un créneau pour une consultation.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60093" y="4434807"/>
            <a:ext cx="2932415" cy="2351362"/>
            <a:chOff x="0" y="0"/>
            <a:chExt cx="1075555" cy="8624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260093" y="6895603"/>
            <a:ext cx="2932415" cy="847111"/>
            <a:chOff x="0" y="0"/>
            <a:chExt cx="1075555" cy="310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070732" y="5143500"/>
            <a:ext cx="2932415" cy="2489780"/>
            <a:chOff x="0" y="0"/>
            <a:chExt cx="1075555" cy="9132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5555" cy="913205"/>
            </a:xfrm>
            <a:custGeom>
              <a:avLst/>
              <a:gdLst/>
              <a:ahLst/>
              <a:cxnLst/>
              <a:rect r="r" b="b" t="t" l="l"/>
              <a:pathLst>
                <a:path h="9132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831362"/>
                  </a:lnTo>
                  <a:cubicBezTo>
                    <a:pt x="1075555" y="853068"/>
                    <a:pt x="1066932" y="873885"/>
                    <a:pt x="1051584" y="889234"/>
                  </a:cubicBezTo>
                  <a:cubicBezTo>
                    <a:pt x="1036235" y="904582"/>
                    <a:pt x="1015418" y="913205"/>
                    <a:pt x="993712" y="913205"/>
                  </a:cubicBezTo>
                  <a:lnTo>
                    <a:pt x="81844" y="913205"/>
                  </a:lnTo>
                  <a:cubicBezTo>
                    <a:pt x="36643" y="913205"/>
                    <a:pt x="0" y="876563"/>
                    <a:pt x="0" y="83136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070732" y="7742714"/>
            <a:ext cx="2932415" cy="847111"/>
            <a:chOff x="0" y="0"/>
            <a:chExt cx="1075555" cy="3107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046312" y="3533988"/>
            <a:ext cx="2932415" cy="2513912"/>
            <a:chOff x="0" y="0"/>
            <a:chExt cx="1075555" cy="92205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5555" cy="922056"/>
            </a:xfrm>
            <a:custGeom>
              <a:avLst/>
              <a:gdLst/>
              <a:ahLst/>
              <a:cxnLst/>
              <a:rect r="r" b="b" t="t" l="l"/>
              <a:pathLst>
                <a:path h="92205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840213"/>
                  </a:lnTo>
                  <a:cubicBezTo>
                    <a:pt x="1075555" y="861919"/>
                    <a:pt x="1066932" y="882736"/>
                    <a:pt x="1051584" y="898085"/>
                  </a:cubicBezTo>
                  <a:cubicBezTo>
                    <a:pt x="1036235" y="913433"/>
                    <a:pt x="1015418" y="922056"/>
                    <a:pt x="993712" y="922056"/>
                  </a:cubicBezTo>
                  <a:lnTo>
                    <a:pt x="81844" y="922056"/>
                  </a:lnTo>
                  <a:cubicBezTo>
                    <a:pt x="36643" y="922056"/>
                    <a:pt x="0" y="885414"/>
                    <a:pt x="0" y="840213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046312" y="6157334"/>
            <a:ext cx="2932415" cy="847111"/>
            <a:chOff x="0" y="0"/>
            <a:chExt cx="1075555" cy="31070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-1885381">
            <a:off x="12158125" y="7633280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608552" y="821312"/>
            <a:ext cx="13896691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ELEMENTS DU PROJET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448009" y="7065345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EPIC 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12890" y="4773181"/>
            <a:ext cx="3026821" cy="164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8"/>
              </a:lnSpc>
            </a:pPr>
            <a:r>
              <a:rPr lang="en-US" sz="1570">
                <a:solidFill>
                  <a:srgbClr val="100F0D"/>
                </a:solidFill>
                <a:latin typeface="Montserrat Light"/>
              </a:rPr>
              <a:t>En tant que clinique, j’ai besoin d’un système de gestion, de visualisation de : mes clients, leurs animaux, leurs consultations, mes vétérinaires et fournisseurs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258648" y="7912457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EPIC 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234228" y="6327076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EPIC 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256422" y="3682620"/>
            <a:ext cx="2534389" cy="247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8"/>
              </a:lnSpc>
            </a:pPr>
            <a:r>
              <a:rPr lang="en-US" sz="1570">
                <a:solidFill>
                  <a:srgbClr val="100F0D"/>
                </a:solidFill>
                <a:latin typeface="Montserrat Light"/>
              </a:rPr>
              <a:t> En tant que client, j’ai besoin de réserver une consultation auprès d’un vétérinaire avec ou sans inscription. J’ai également besoin de visualiser mes consultations .</a:t>
            </a:r>
          </a:p>
          <a:p>
            <a:pPr algn="ctr">
              <a:lnSpc>
                <a:spcPts val="2198"/>
              </a:lnSpc>
            </a:pPr>
          </a:p>
        </p:txBody>
      </p:sp>
      <p:sp>
        <p:nvSpPr>
          <p:cNvPr name="Freeform 29" id="29"/>
          <p:cNvSpPr/>
          <p:nvPr/>
        </p:nvSpPr>
        <p:spPr>
          <a:xfrm flipH="true" flipV="false" rot="-8970905">
            <a:off x="7337391" y="7248542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643444" y="2570970"/>
            <a:ext cx="8187907" cy="112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60"/>
              </a:lnSpc>
            </a:pPr>
            <a:r>
              <a:rPr lang="en-US" sz="2186">
                <a:solidFill>
                  <a:srgbClr val="100F0D"/>
                </a:solidFill>
                <a:latin typeface="Montserrat Light"/>
              </a:rPr>
              <a:t>Les Epics sont séparés selon les trois rôles de l’application à savoir les manager de clinique, les vétérinaires ainsi que les clients.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887923">
            <a:off x="-7925590" y="6447339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9023529" y="5325705"/>
            <a:ext cx="3026821" cy="219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8"/>
              </a:lnSpc>
            </a:pPr>
            <a:r>
              <a:rPr lang="en-US" sz="1570">
                <a:solidFill>
                  <a:srgbClr val="100F0D"/>
                </a:solidFill>
                <a:latin typeface="Montserrat Light"/>
              </a:rPr>
              <a:t>En tant que vétérinaire, j’ai besoin d’un système de gestion de mes clients, leurs animaux, ainsi qu’un visualisation des stocks et un système de facturation. Je dois avoir accès à mes consultations.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5033" y="4678112"/>
            <a:ext cx="4113179" cy="4087473"/>
            <a:chOff x="0" y="0"/>
            <a:chExt cx="1279723" cy="1271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SPRINTS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09485" y="5856357"/>
            <a:ext cx="3542623" cy="86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1- 8 points</a:t>
            </a:r>
          </a:p>
          <a:p>
            <a:pPr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2- 5 points</a:t>
            </a:r>
          </a:p>
          <a:p>
            <a:pPr algn="l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3- 3 points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58454" y="7781814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SPRINT 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65320" y="7781814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SPRINT 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75037" y="7781814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SPRINT 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73601" y="5856357"/>
            <a:ext cx="3542623" cy="1160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1- 5 points</a:t>
            </a:r>
          </a:p>
          <a:p>
            <a:pPr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2- 3 points</a:t>
            </a:r>
          </a:p>
          <a:p>
            <a:pPr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3- 8 points</a:t>
            </a:r>
          </a:p>
          <a:p>
            <a:pPr algn="just">
              <a:lnSpc>
                <a:spcPts val="2377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535424" y="5856357"/>
            <a:ext cx="3542623" cy="86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1- 3 points</a:t>
            </a:r>
          </a:p>
          <a:p>
            <a:pPr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2- 13 points</a:t>
            </a:r>
          </a:p>
          <a:p>
            <a:pPr algn="l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3- 8 points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50046" y="2711452"/>
            <a:ext cx="8187907" cy="36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0"/>
              </a:lnSpc>
            </a:pPr>
            <a:r>
              <a:rPr lang="en-US" sz="2186">
                <a:solidFill>
                  <a:srgbClr val="100F0D"/>
                </a:solidFill>
                <a:latin typeface="Montserrat Light"/>
              </a:rPr>
              <a:t>Story points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3040506"/>
            <a:ext cx="12057353" cy="1561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706"/>
              </a:lnSpc>
            </a:pPr>
            <a:r>
              <a:rPr lang="en-US" sz="9207" spc="902">
                <a:solidFill>
                  <a:srgbClr val="FFFFFF"/>
                </a:solidFill>
                <a:latin typeface="Oswald Bold"/>
              </a:rPr>
              <a:t>BACKLOG DE SPRINT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20102" y="4905847"/>
            <a:ext cx="10951206" cy="99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Les documents qui suivent sont des représentations des différents sprints pour cet exercice.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6521" y="0"/>
            <a:ext cx="17693204" cy="10067994"/>
          </a:xfrm>
          <a:custGeom>
            <a:avLst/>
            <a:gdLst/>
            <a:ahLst/>
            <a:cxnLst/>
            <a:rect r="r" b="b" t="t" l="l"/>
            <a:pathLst>
              <a:path h="10067994" w="17693204">
                <a:moveTo>
                  <a:pt x="0" y="0"/>
                </a:moveTo>
                <a:lnTo>
                  <a:pt x="17693204" y="0"/>
                </a:lnTo>
                <a:lnTo>
                  <a:pt x="17693204" y="10067994"/>
                </a:lnTo>
                <a:lnTo>
                  <a:pt x="0" y="10067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038" t="0" r="-6760" b="-20414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6521" y="0"/>
            <a:ext cx="17693204" cy="10067994"/>
          </a:xfrm>
          <a:custGeom>
            <a:avLst/>
            <a:gdLst/>
            <a:ahLst/>
            <a:cxnLst/>
            <a:rect r="r" b="b" t="t" l="l"/>
            <a:pathLst>
              <a:path h="10067994" w="17693204">
                <a:moveTo>
                  <a:pt x="0" y="0"/>
                </a:moveTo>
                <a:lnTo>
                  <a:pt x="17693204" y="0"/>
                </a:lnTo>
                <a:lnTo>
                  <a:pt x="17693204" y="10067994"/>
                </a:lnTo>
                <a:lnTo>
                  <a:pt x="0" y="10067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713" t="-97101" r="-3085" b="-107038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6521" y="0"/>
            <a:ext cx="17693204" cy="10067994"/>
          </a:xfrm>
          <a:custGeom>
            <a:avLst/>
            <a:gdLst/>
            <a:ahLst/>
            <a:cxnLst/>
            <a:rect r="r" b="b" t="t" l="l"/>
            <a:pathLst>
              <a:path h="10067994" w="17693204">
                <a:moveTo>
                  <a:pt x="0" y="0"/>
                </a:moveTo>
                <a:lnTo>
                  <a:pt x="17693204" y="0"/>
                </a:lnTo>
                <a:lnTo>
                  <a:pt x="17693204" y="10067994"/>
                </a:lnTo>
                <a:lnTo>
                  <a:pt x="0" y="10067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51" t="-188437" r="-3348" b="-1570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DAFwx6H3n2U</dc:identifier>
  <dcterms:modified xsi:type="dcterms:W3CDTF">2011-08-01T06:04:30Z</dcterms:modified>
  <cp:revision>1</cp:revision>
  <dc:title>MAx Machin</dc:title>
</cp:coreProperties>
</file>