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llektif" charset="1" panose="020B0604020101010102"/>
      <p:regular r:id="rId10"/>
    </p:embeddedFont>
    <p:embeddedFont>
      <p:font typeface="Kollektif Bold" charset="1" panose="020B0604020101010102"/>
      <p:regular r:id="rId11"/>
    </p:embeddedFont>
    <p:embeddedFont>
      <p:font typeface="Kollektif Italics" charset="1" panose="020B0604020101010102"/>
      <p:regular r:id="rId12"/>
    </p:embeddedFont>
    <p:embeddedFont>
      <p:font typeface="Kollektif Bold Italics" charset="1" panose="020B0604020101010102"/>
      <p:regular r:id="rId13"/>
    </p:embeddedFont>
    <p:embeddedFont>
      <p:font typeface="Black Mango" charset="1" panose="02020A03060303060403"/>
      <p:regular r:id="rId14"/>
    </p:embeddedFont>
    <p:embeddedFont>
      <p:font typeface="Black Mango Bold" charset="1" panose="02020A03060303060403"/>
      <p:regular r:id="rId15"/>
    </p:embeddedFont>
    <p:embeddedFont>
      <p:font typeface="Black Mango Thin" charset="1" panose="02020A03060303060403"/>
      <p:regular r:id="rId16"/>
    </p:embeddedFont>
    <p:embeddedFont>
      <p:font typeface="Black Mango Light" charset="1" panose="02020A03060303060403"/>
      <p:regular r:id="rId17"/>
    </p:embeddedFont>
    <p:embeddedFont>
      <p:font typeface="Black Mango Medium" charset="1" panose="02020A03060303060403"/>
      <p:regular r:id="rId18"/>
    </p:embeddedFont>
    <p:embeddedFont>
      <p:font typeface="Black Mango Semi-Bold" charset="1" panose="02020A03060303060403"/>
      <p:regular r:id="rId19"/>
    </p:embeddedFont>
    <p:embeddedFont>
      <p:font typeface="Black Mango Ultra-Bold" charset="1" panose="02020A03060303060403"/>
      <p:regular r:id="rId20"/>
    </p:embeddedFont>
    <p:embeddedFont>
      <p:font typeface="Black Mango Heavy" charset="1" panose="02020A030603030604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5279825" y="-927496"/>
            <a:ext cx="6428389" cy="12057211"/>
          </a:xfrm>
          <a:prstGeom prst="line">
            <a:avLst/>
          </a:prstGeom>
          <a:ln cap="flat" w="76200">
            <a:solidFill>
              <a:srgbClr val="FF7C4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632826" y="735413"/>
            <a:ext cx="3207181" cy="516965"/>
            <a:chOff x="0" y="0"/>
            <a:chExt cx="844690" cy="1361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44690" cy="136155"/>
            </a:xfrm>
            <a:custGeom>
              <a:avLst/>
              <a:gdLst/>
              <a:ahLst/>
              <a:cxnLst/>
              <a:rect r="r" b="b" t="t" l="l"/>
              <a:pathLst>
                <a:path h="136155" w="844690">
                  <a:moveTo>
                    <a:pt x="0" y="0"/>
                  </a:moveTo>
                  <a:lnTo>
                    <a:pt x="844690" y="0"/>
                  </a:lnTo>
                  <a:lnTo>
                    <a:pt x="844690" y="136155"/>
                  </a:lnTo>
                  <a:lnTo>
                    <a:pt x="0" y="1361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36875" y="735413"/>
            <a:ext cx="3207181" cy="516965"/>
            <a:chOff x="0" y="0"/>
            <a:chExt cx="844690" cy="1361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4690" cy="136155"/>
            </a:xfrm>
            <a:custGeom>
              <a:avLst/>
              <a:gdLst/>
              <a:ahLst/>
              <a:cxnLst/>
              <a:rect r="r" b="b" t="t" l="l"/>
              <a:pathLst>
                <a:path h="136155" w="844690">
                  <a:moveTo>
                    <a:pt x="0" y="0"/>
                  </a:moveTo>
                  <a:lnTo>
                    <a:pt x="844690" y="0"/>
                  </a:lnTo>
                  <a:lnTo>
                    <a:pt x="844690" y="136155"/>
                  </a:lnTo>
                  <a:lnTo>
                    <a:pt x="0" y="13615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35914" y="3991734"/>
            <a:ext cx="15416171" cy="2218752"/>
            <a:chOff x="0" y="0"/>
            <a:chExt cx="4060226" cy="5843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0226" cy="584363"/>
            </a:xfrm>
            <a:custGeom>
              <a:avLst/>
              <a:gdLst/>
              <a:ahLst/>
              <a:cxnLst/>
              <a:rect r="r" b="b" t="t" l="l"/>
              <a:pathLst>
                <a:path h="584363" w="4060226">
                  <a:moveTo>
                    <a:pt x="0" y="0"/>
                  </a:moveTo>
                  <a:lnTo>
                    <a:pt x="4060226" y="0"/>
                  </a:lnTo>
                  <a:lnTo>
                    <a:pt x="4060226" y="584363"/>
                  </a:lnTo>
                  <a:lnTo>
                    <a:pt x="0" y="584363"/>
                  </a:lnTo>
                  <a:close/>
                </a:path>
              </a:pathLst>
            </a:custGeom>
            <a:solidFill>
              <a:srgbClr val="FF7C4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632826" y="727196"/>
            <a:ext cx="272862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7C41"/>
                </a:solidFill>
                <a:latin typeface="Kollektif"/>
              </a:rPr>
              <a:t>OCTOBRE</a:t>
            </a:r>
            <a:r>
              <a:rPr lang="en-US" sz="3000" strike="noStrike" u="none">
                <a:solidFill>
                  <a:srgbClr val="FF7C41"/>
                </a:solidFill>
                <a:latin typeface="Kollektif"/>
              </a:rPr>
              <a:t> 2023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27196"/>
            <a:ext cx="337891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7C41"/>
                </a:solidFill>
                <a:latin typeface="Kollektif"/>
              </a:rPr>
              <a:t>MACHIN MAX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3164" y="3820284"/>
            <a:ext cx="15041673" cy="221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78"/>
              </a:lnSpc>
            </a:pPr>
            <a:r>
              <a:rPr lang="en-US" sz="12537">
                <a:solidFill>
                  <a:srgbClr val="000000"/>
                </a:solidFill>
                <a:latin typeface="Black Mango Medium"/>
              </a:rPr>
              <a:t>Agile &amp; scrum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2456" y="2073444"/>
            <a:ext cx="1068551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Black Mango Medium"/>
              </a:rPr>
              <a:t>Les avantages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0378367" y="2242772"/>
            <a:ext cx="10287000" cy="5801456"/>
          </a:xfrm>
          <a:custGeom>
            <a:avLst/>
            <a:gdLst/>
            <a:ahLst/>
            <a:cxnLst/>
            <a:rect r="r" b="b" t="t" l="l"/>
            <a:pathLst>
              <a:path h="5801456" w="10287000">
                <a:moveTo>
                  <a:pt x="0" y="0"/>
                </a:moveTo>
                <a:lnTo>
                  <a:pt x="10287000" y="0"/>
                </a:lnTo>
                <a:lnTo>
                  <a:pt x="10287000" y="5801456"/>
                </a:lnTo>
                <a:lnTo>
                  <a:pt x="0" y="5801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32456" y="3786057"/>
            <a:ext cx="10846294" cy="56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1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Arimo"/>
              </a:rPr>
              <a:t>Communication fluide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32456" y="4565434"/>
            <a:ext cx="10846294" cy="56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1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Arimo"/>
              </a:rPr>
              <a:t>Développement itératif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32456" y="5341394"/>
            <a:ext cx="10846294" cy="56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1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Arimo"/>
              </a:rPr>
              <a:t>Meilleure satisfaction client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2456" y="6120771"/>
            <a:ext cx="10846294" cy="56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1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Arimo"/>
              </a:rPr>
              <a:t>Planification optimale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2456" y="6896731"/>
            <a:ext cx="10846294" cy="56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1"/>
              </a:lnSpc>
              <a:spcBef>
                <a:spcPct val="0"/>
              </a:spcBef>
            </a:pPr>
            <a:r>
              <a:rPr lang="en-US" sz="3400">
                <a:solidFill>
                  <a:srgbClr val="FFFFFF"/>
                </a:solidFill>
                <a:latin typeface="Arimo"/>
              </a:rPr>
              <a:t>Responsabilisation de l’équipe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903917"/>
            <a:ext cx="5661940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Février 2001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17 experts du développement logiciel.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Définition des différents principes et valeurs fondamentales des méthodes agiles.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460949">
            <a:off x="12483729" y="7247108"/>
            <a:ext cx="9053731" cy="9053731"/>
          </a:xfrm>
          <a:custGeom>
            <a:avLst/>
            <a:gdLst/>
            <a:ahLst/>
            <a:cxnLst/>
            <a:rect r="r" b="b" t="t" l="l"/>
            <a:pathLst>
              <a:path h="9053731" w="9053731">
                <a:moveTo>
                  <a:pt x="0" y="0"/>
                </a:moveTo>
                <a:lnTo>
                  <a:pt x="9053730" y="0"/>
                </a:lnTo>
                <a:lnTo>
                  <a:pt x="9053730" y="9053730"/>
                </a:lnTo>
                <a:lnTo>
                  <a:pt x="0" y="9053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60949">
            <a:off x="17261355" y="-3880449"/>
            <a:ext cx="9053731" cy="9053731"/>
          </a:xfrm>
          <a:custGeom>
            <a:avLst/>
            <a:gdLst/>
            <a:ahLst/>
            <a:cxnLst/>
            <a:rect r="r" b="b" t="t" l="l"/>
            <a:pathLst>
              <a:path h="9053731" w="9053731">
                <a:moveTo>
                  <a:pt x="0" y="0"/>
                </a:moveTo>
                <a:lnTo>
                  <a:pt x="9053730" y="0"/>
                </a:lnTo>
                <a:lnTo>
                  <a:pt x="9053730" y="9053731"/>
                </a:lnTo>
                <a:lnTo>
                  <a:pt x="0" y="905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397927">
            <a:off x="-5668609" y="8447258"/>
            <a:ext cx="9053731" cy="9053731"/>
          </a:xfrm>
          <a:custGeom>
            <a:avLst/>
            <a:gdLst/>
            <a:ahLst/>
            <a:cxnLst/>
            <a:rect r="r" b="b" t="t" l="l"/>
            <a:pathLst>
              <a:path h="9053731" w="9053731">
                <a:moveTo>
                  <a:pt x="0" y="0"/>
                </a:moveTo>
                <a:lnTo>
                  <a:pt x="9053731" y="0"/>
                </a:lnTo>
                <a:lnTo>
                  <a:pt x="9053731" y="9053730"/>
                </a:lnTo>
                <a:lnTo>
                  <a:pt x="0" y="9053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3628933" y="4572188"/>
            <a:ext cx="461474" cy="0"/>
          </a:xfrm>
          <a:prstGeom prst="line">
            <a:avLst/>
          </a:prstGeom>
          <a:ln cap="flat" w="38100">
            <a:solidFill>
              <a:srgbClr val="FF7C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569824" y="1171575"/>
            <a:ext cx="1544077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Black Mango Medium"/>
              </a:rPr>
              <a:t>Les méthodes agiles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08505" y="3791138"/>
            <a:ext cx="410233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7C41"/>
                </a:solidFill>
                <a:latin typeface="Kollektif"/>
              </a:rPr>
              <a:t>MANIFESTE AGILE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50899" y="4903917"/>
            <a:ext cx="5661940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Adoptées par un grand nombre d’entreprise, dans tous types de domaines.</a:t>
            </a:r>
          </a:p>
          <a:p>
            <a:pPr>
              <a:lnSpc>
                <a:spcPts val="3080"/>
              </a:lnSpc>
            </a:pPr>
          </a:p>
          <a:p>
            <a:pPr>
              <a:lnSpc>
                <a:spcPts val="3080"/>
              </a:lnSpc>
            </a:pPr>
          </a:p>
        </p:txBody>
      </p:sp>
      <p:sp>
        <p:nvSpPr>
          <p:cNvPr name="AutoShape 10" id="10"/>
          <p:cNvSpPr/>
          <p:nvPr/>
        </p:nvSpPr>
        <p:spPr>
          <a:xfrm flipV="true">
            <a:off x="13851132" y="4572188"/>
            <a:ext cx="461474" cy="0"/>
          </a:xfrm>
          <a:prstGeom prst="line">
            <a:avLst/>
          </a:prstGeom>
          <a:ln cap="flat" w="38100">
            <a:solidFill>
              <a:srgbClr val="FF7C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1864457" y="3791138"/>
            <a:ext cx="443482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FF7C41"/>
                </a:solidFill>
                <a:latin typeface="Kollektif"/>
              </a:rPr>
              <a:t>GESTION DE PROJET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2413576" y="4020853"/>
            <a:ext cx="5757604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2413576" y="7273146"/>
            <a:ext cx="5757604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150745" y="4020853"/>
            <a:ext cx="5757604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0150745" y="7273146"/>
            <a:ext cx="5757604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690035" y="5540727"/>
            <a:ext cx="534240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Plutôt que les processus et les outils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90035" y="8766656"/>
            <a:ext cx="534240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Plutôt que la négociation contractuelle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96444" y="5540727"/>
            <a:ext cx="534240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Plutôt qu’une documentation exhausitve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96444" y="8766656"/>
            <a:ext cx="534240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Plutôt que le suivi d’un plan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90035" y="3417810"/>
            <a:ext cx="52167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7C41"/>
                </a:solidFill>
                <a:latin typeface="Black Mango Medium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90035" y="6643739"/>
            <a:ext cx="52167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7C41"/>
                </a:solidFill>
                <a:latin typeface="Black Mango Medium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96444" y="3417810"/>
            <a:ext cx="75648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7C41"/>
                </a:solidFill>
                <a:latin typeface="Black Mango Medium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96444" y="6643739"/>
            <a:ext cx="75648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FF7C41"/>
                </a:solidFill>
                <a:latin typeface="Black Mango Medium"/>
              </a:rPr>
              <a:t>04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90035" y="4190092"/>
            <a:ext cx="6411010" cy="127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071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Kollektif"/>
              </a:rPr>
              <a:t>LES INDIVIDUS ET LES INTERACTIONS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90035" y="7416021"/>
            <a:ext cx="5001689" cy="127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71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Kollektif"/>
              </a:rPr>
              <a:t>LA COLLABORATION AVEC LES CLIENTS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96444" y="4190092"/>
            <a:ext cx="4862361" cy="127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71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Kollektif"/>
              </a:rPr>
              <a:t>LES LOGICIELS FONCTIONNELS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96444" y="7416021"/>
            <a:ext cx="5852346" cy="127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71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Kollektif"/>
              </a:rPr>
              <a:t>L’ADAPTATION AU CHANGEMENT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01241" y="1160385"/>
            <a:ext cx="1068551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Black Mango Medium"/>
              </a:rPr>
              <a:t>Valeurs fondamentales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76952" y="0"/>
            <a:ext cx="12511048" cy="10287000"/>
            <a:chOff x="0" y="0"/>
            <a:chExt cx="329509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5091" cy="2709333"/>
            </a:xfrm>
            <a:custGeom>
              <a:avLst/>
              <a:gdLst/>
              <a:ahLst/>
              <a:cxnLst/>
              <a:rect r="r" b="b" t="t" l="l"/>
              <a:pathLst>
                <a:path h="2709333" w="3295091">
                  <a:moveTo>
                    <a:pt x="0" y="0"/>
                  </a:moveTo>
                  <a:lnTo>
                    <a:pt x="3295091" y="0"/>
                  </a:lnTo>
                  <a:lnTo>
                    <a:pt x="329509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73781" y="1799612"/>
            <a:ext cx="1068551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000000"/>
                </a:solidFill>
                <a:latin typeface="Black Mango"/>
              </a:rPr>
              <a:t>Objectifs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13006" y="3453533"/>
            <a:ext cx="10846294" cy="56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1"/>
              </a:lnSpc>
            </a:pPr>
            <a:r>
              <a:rPr lang="en-US" sz="3400">
                <a:solidFill>
                  <a:srgbClr val="010101"/>
                </a:solidFill>
                <a:latin typeface="Arimo"/>
              </a:rPr>
              <a:t>   1. Améliorer l’efficacité de l’équipe de développement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13006" y="4372367"/>
            <a:ext cx="10846294" cy="56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1"/>
              </a:lnSpc>
            </a:pPr>
            <a:r>
              <a:rPr lang="en-US" sz="3400">
                <a:solidFill>
                  <a:srgbClr val="010101"/>
                </a:solidFill>
                <a:latin typeface="Arimo"/>
              </a:rPr>
              <a:t>   2. Optimiser la gestion de projets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13006" y="5291202"/>
            <a:ext cx="10846294" cy="56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1"/>
              </a:lnSpc>
              <a:spcBef>
                <a:spcPct val="0"/>
              </a:spcBef>
            </a:pPr>
            <a:r>
              <a:rPr lang="en-US" sz="3400">
                <a:solidFill>
                  <a:srgbClr val="010101"/>
                </a:solidFill>
                <a:latin typeface="Arimo"/>
              </a:rPr>
              <a:t>   3. S’adapter aux évolutions du marché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13006" y="6209908"/>
            <a:ext cx="10846294" cy="56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1"/>
              </a:lnSpc>
              <a:spcBef>
                <a:spcPct val="0"/>
              </a:spcBef>
            </a:pPr>
            <a:r>
              <a:rPr lang="en-US" sz="3400">
                <a:solidFill>
                  <a:srgbClr val="010101"/>
                </a:solidFill>
                <a:latin typeface="Arimo"/>
              </a:rPr>
              <a:t>   4. Favoriser la collaboration au sein de l’équipe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01241" y="1160385"/>
            <a:ext cx="1068551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Black Mango Medium"/>
              </a:rPr>
              <a:t>Principes agiles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9337" y="2865345"/>
            <a:ext cx="6620002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Kollektif"/>
              </a:rPr>
              <a:t>Prioriser la satisfaction client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33828" y="2865345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Kollektif"/>
              </a:rPr>
              <a:t>Accepter les changement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97447" y="2865345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Kollektif"/>
              </a:rPr>
              <a:t>Livraison permanente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4375" y="4344045"/>
            <a:ext cx="6294903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Kollektif"/>
              </a:rPr>
              <a:t>Coopération entre les équipes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17721" y="4341710"/>
            <a:ext cx="6596781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Kollektif"/>
              </a:rPr>
              <a:t>Construire une équipe motivée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97447" y="4344045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Kollektif"/>
              </a:rPr>
              <a:t>Favoriser le dialogue direct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0208" y="5818637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Kollektif"/>
              </a:rPr>
              <a:t>Mesurer en fonctionnalités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70600" y="5816302"/>
            <a:ext cx="5909064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Kollektif"/>
              </a:rPr>
              <a:t>Rythme constant et soutenable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98318" y="5818637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Kollektif"/>
              </a:rPr>
              <a:t>Excellence technique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0208" y="7297337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Kollektif"/>
              </a:rPr>
              <a:t>Privilégier la simplicité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94499" y="7295002"/>
            <a:ext cx="5180276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Kollektif"/>
              </a:rPr>
              <a:t>Responsabiliser les équipes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98318" y="7297337"/>
            <a:ext cx="4901620" cy="4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1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Kollektif"/>
              </a:rPr>
              <a:t>Améliorer l’efficacité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486759" y="7783101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7C41"/>
                </a:solidFill>
                <a:latin typeface="Arimo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25920" y="3351110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7C41"/>
                </a:solidFill>
                <a:latin typeface="Arimo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02700" y="4822993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7C41"/>
                </a:solidFill>
                <a:latin typeface="Arimo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965081" y="4829809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7C41"/>
                </a:solidFill>
                <a:latin typeface="Arimo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02700" y="6302066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7C41"/>
                </a:solidFill>
                <a:latin typeface="Arimo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486759" y="6304402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7C41"/>
                </a:solidFill>
                <a:latin typeface="Arimo"/>
              </a:rPr>
              <a:t>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02700" y="7783101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7C41"/>
                </a:solidFill>
                <a:latin typeface="Arimo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383890" y="4829809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7C41"/>
                </a:solidFill>
                <a:latin typeface="Arimo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644730" y="6304402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FF7C41"/>
                </a:solidFill>
                <a:latin typeface="Arimo"/>
              </a:rPr>
              <a:t>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003453" y="4829809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7C41"/>
                </a:solidFill>
                <a:latin typeface="Arimo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521018" y="7780766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7C41"/>
                </a:solidFill>
                <a:latin typeface="Arimo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486759" y="4829809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7C41"/>
                </a:solidFill>
                <a:latin typeface="Arimo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383890" y="7780766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7C41"/>
                </a:solidFill>
                <a:latin typeface="Arimo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520147" y="6302066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7C41"/>
                </a:solidFill>
                <a:latin typeface="Arimo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644730" y="3342760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7C41"/>
                </a:solidFill>
                <a:latin typeface="Arimo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747599" y="3334395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7C41"/>
                </a:solidFill>
                <a:latin typeface="Arimo"/>
              </a:rPr>
              <a:t>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520147" y="4829809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7C41"/>
                </a:solidFill>
                <a:latin typeface="Arimo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008438" y="4829809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7C41"/>
                </a:solidFill>
                <a:latin typeface="Arimo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7340" y="9630951"/>
            <a:ext cx="2867038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7C41"/>
                </a:solidFill>
                <a:latin typeface="Arimo"/>
              </a:rPr>
              <a:t>1-2-3-4 : Objectifs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105594" y="7780766"/>
            <a:ext cx="521679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FF7C41"/>
                </a:solidFill>
                <a:latin typeface="Arimo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29322" y="7755845"/>
            <a:ext cx="742935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080"/>
              </a:lnSpc>
              <a:spcBef>
                <a:spcPct val="0"/>
              </a:spcBef>
            </a:pPr>
            <a:r>
              <a:rPr lang="en-US" sz="2200" strike="noStrike" u="none">
                <a:solidFill>
                  <a:srgbClr val="FFFFFF"/>
                </a:solidFill>
                <a:latin typeface="Kollektif"/>
              </a:rPr>
              <a:t>— 1986 métaphore SCRUM ( mêlée de rugby 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70474" y="2506525"/>
            <a:ext cx="10947053" cy="4596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299"/>
              </a:lnSpc>
            </a:pPr>
            <a:r>
              <a:rPr lang="en-US" sz="8912">
                <a:solidFill>
                  <a:srgbClr val="FF7C41"/>
                </a:solidFill>
                <a:latin typeface="Black Mango Medium"/>
              </a:rPr>
              <a:t>Framework de gestion dynamique et participatif 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4432035" y="2254117"/>
            <a:ext cx="9423931" cy="9525"/>
          </a:xfrm>
          <a:prstGeom prst="line">
            <a:avLst/>
          </a:prstGeom>
          <a:ln cap="flat" w="38100">
            <a:solidFill>
              <a:srgbClr val="FF7C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4432035" y="7489145"/>
            <a:ext cx="9423931" cy="9525"/>
          </a:xfrm>
          <a:prstGeom prst="line">
            <a:avLst/>
          </a:prstGeom>
          <a:ln cap="flat" w="38100">
            <a:solidFill>
              <a:srgbClr val="FF7C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801241" y="739642"/>
            <a:ext cx="10685519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99"/>
              </a:lnSpc>
              <a:spcBef>
                <a:spcPct val="0"/>
              </a:spcBef>
            </a:pPr>
            <a:r>
              <a:rPr lang="en-US" sz="7999">
                <a:solidFill>
                  <a:srgbClr val="FFFFFF"/>
                </a:solidFill>
                <a:latin typeface="Black Mango Medium"/>
              </a:rPr>
              <a:t>SCRUM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3239" y="1934220"/>
            <a:ext cx="458412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80"/>
              </a:lnSpc>
              <a:spcBef>
                <a:spcPct val="0"/>
              </a:spcBef>
            </a:pPr>
            <a:r>
              <a:rPr lang="en-US" sz="2400">
                <a:solidFill>
                  <a:srgbClr val="FF7C41"/>
                </a:solidFill>
                <a:latin typeface="Kollektif"/>
              </a:rPr>
              <a:t>TRANSPARENCE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51938" y="1934220"/>
            <a:ext cx="458412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80"/>
              </a:lnSpc>
              <a:spcBef>
                <a:spcPct val="0"/>
              </a:spcBef>
            </a:pPr>
            <a:r>
              <a:rPr lang="en-US" sz="2400">
                <a:solidFill>
                  <a:srgbClr val="FF7C41"/>
                </a:solidFill>
                <a:latin typeface="Kollektif"/>
              </a:rPr>
              <a:t>INSPECTION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10637" y="1934220"/>
            <a:ext cx="458412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80"/>
              </a:lnSpc>
              <a:spcBef>
                <a:spcPct val="0"/>
              </a:spcBef>
            </a:pPr>
            <a:r>
              <a:rPr lang="en-US" sz="2400">
                <a:solidFill>
                  <a:srgbClr val="FF7C41"/>
                </a:solidFill>
                <a:latin typeface="Kollektif"/>
              </a:rPr>
              <a:t>ADAPTATION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96127" y="2439045"/>
            <a:ext cx="3178348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Mettre au centre des préoccupations la discussion.</a:t>
            </a:r>
          </a:p>
          <a:p>
            <a:pPr marL="0" indent="0" lvl="1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faire remonter des informations de manière limpide.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54826" y="2439045"/>
            <a:ext cx="3178348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Réunion d’inspection.</a:t>
            </a:r>
          </a:p>
          <a:p>
            <a:pPr marL="0" indent="0" lvl="1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Identification des problèmes et amélioration continue.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17605" y="2439045"/>
            <a:ext cx="3178348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Changer de direction.</a:t>
            </a:r>
          </a:p>
          <a:p>
            <a:pPr marL="0" indent="0" lvl="1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Prendre de nouvelles mesures.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24351" y="6875808"/>
            <a:ext cx="317834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Kollektif Bold"/>
              </a:rPr>
              <a:t>&gt; &gt; &gt;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85301" y="6875808"/>
            <a:ext cx="317834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Kollektif Bold"/>
              </a:rPr>
              <a:t>&gt; &gt; &gt;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44970" y="6995188"/>
            <a:ext cx="586566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80"/>
              </a:lnSpc>
              <a:spcBef>
                <a:spcPct val="0"/>
              </a:spcBef>
            </a:pPr>
            <a:r>
              <a:rPr lang="en-US" sz="2400">
                <a:solidFill>
                  <a:srgbClr val="FF7C41"/>
                </a:solidFill>
                <a:latin typeface="Kollektif"/>
              </a:rPr>
              <a:t>LIVRAISON / DEPLOIEMENT CONTINU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460949">
            <a:off x="16118163" y="-2717549"/>
            <a:ext cx="9053731" cy="9053731"/>
          </a:xfrm>
          <a:custGeom>
            <a:avLst/>
            <a:gdLst/>
            <a:ahLst/>
            <a:cxnLst/>
            <a:rect r="r" b="b" t="t" l="l"/>
            <a:pathLst>
              <a:path h="9053731" w="9053731">
                <a:moveTo>
                  <a:pt x="0" y="0"/>
                </a:moveTo>
                <a:lnTo>
                  <a:pt x="9053730" y="0"/>
                </a:lnTo>
                <a:lnTo>
                  <a:pt x="9053730" y="9053731"/>
                </a:lnTo>
                <a:lnTo>
                  <a:pt x="0" y="905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460949">
            <a:off x="-3388645" y="-1881876"/>
            <a:ext cx="5529953" cy="5529953"/>
          </a:xfrm>
          <a:custGeom>
            <a:avLst/>
            <a:gdLst/>
            <a:ahLst/>
            <a:cxnLst/>
            <a:rect r="r" b="b" t="t" l="l"/>
            <a:pathLst>
              <a:path h="5529953" w="5529953">
                <a:moveTo>
                  <a:pt x="0" y="0"/>
                </a:moveTo>
                <a:lnTo>
                  <a:pt x="5529952" y="0"/>
                </a:lnTo>
                <a:lnTo>
                  <a:pt x="5529952" y="5529953"/>
                </a:lnTo>
                <a:lnTo>
                  <a:pt x="0" y="55299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52863" y="3477001"/>
          <a:ext cx="16782274" cy="5237958"/>
        </p:xfrm>
        <a:graphic>
          <a:graphicData uri="http://schemas.openxmlformats.org/drawingml/2006/table">
            <a:tbl>
              <a:tblPr/>
              <a:tblGrid>
                <a:gridCol w="4435542"/>
                <a:gridCol w="209550"/>
                <a:gridCol w="12137182"/>
              </a:tblGrid>
              <a:tr h="1047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7C41"/>
                          </a:solidFill>
                          <a:latin typeface="Kollektif"/>
                        </a:rPr>
                        <a:t>SPRINT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Kollektif"/>
                        </a:rPr>
                        <a:t>Période durant laquelle l’équipe doit fournir une fonctionnalité.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7C41"/>
                          </a:solidFill>
                          <a:latin typeface="Kollektif"/>
                        </a:rPr>
                        <a:t>SPRINT PLANNING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Kollektif"/>
                        </a:rPr>
                        <a:t>Réunion de planification du sprint. Priorisation des tâches et évaluation de la quantité de travail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7C41"/>
                          </a:solidFill>
                          <a:latin typeface="Kollektif"/>
                        </a:rPr>
                        <a:t>DAILY SCRUM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Kollektif"/>
                        </a:rPr>
                        <a:t>Réunion quotidienne ( 15 minutes ) 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7C41"/>
                          </a:solidFill>
                          <a:latin typeface="Kollektif"/>
                        </a:rPr>
                        <a:t>SPRINT REVIEW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Kollektif"/>
                        </a:rPr>
                        <a:t>Réunion d’inspection des fonctionnalités développées. Ressenti personnel.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75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FF7C41"/>
                          </a:solidFill>
                          <a:latin typeface="Kollektif"/>
                        </a:rPr>
                        <a:t>RETROSPECTIVE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Kollektif"/>
                        </a:rPr>
                        <a:t>Identification des difficultés potentielles et évaluation des processus avant le lancement du prochain sprint</a:t>
                      </a:r>
                      <a:endParaRPr lang="en-US" sz="1100"/>
                    </a:p>
                  </a:txBody>
                  <a:tcPr marL="47625" marR="47625" marT="47625" marB="47625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7C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801241" y="2054797"/>
            <a:ext cx="1068551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sz="7000">
                <a:solidFill>
                  <a:srgbClr val="FFFFFF"/>
                </a:solidFill>
                <a:latin typeface="Black Mango Medium"/>
              </a:rPr>
              <a:t>Evènements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9609" y="2986833"/>
            <a:ext cx="4842306" cy="6512376"/>
            <a:chOff x="0" y="0"/>
            <a:chExt cx="1393071" cy="1873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3071" cy="1873530"/>
            </a:xfrm>
            <a:custGeom>
              <a:avLst/>
              <a:gdLst/>
              <a:ahLst/>
              <a:cxnLst/>
              <a:rect r="r" b="b" t="t" l="l"/>
              <a:pathLst>
                <a:path h="1873530" w="1393071">
                  <a:moveTo>
                    <a:pt x="0" y="0"/>
                  </a:moveTo>
                  <a:lnTo>
                    <a:pt x="1393071" y="0"/>
                  </a:lnTo>
                  <a:lnTo>
                    <a:pt x="1393071" y="1873530"/>
                  </a:lnTo>
                  <a:lnTo>
                    <a:pt x="0" y="1873530"/>
                  </a:lnTo>
                  <a:close/>
                </a:path>
              </a:pathLst>
            </a:custGeom>
            <a:gradFill rotWithShape="true">
              <a:gsLst>
                <a:gs pos="0">
                  <a:srgbClr val="2B2B2B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22847" y="2986833"/>
            <a:ext cx="4842306" cy="6512376"/>
            <a:chOff x="0" y="0"/>
            <a:chExt cx="1393071" cy="1873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3071" cy="1873530"/>
            </a:xfrm>
            <a:custGeom>
              <a:avLst/>
              <a:gdLst/>
              <a:ahLst/>
              <a:cxnLst/>
              <a:rect r="r" b="b" t="t" l="l"/>
              <a:pathLst>
                <a:path h="1873530" w="1393071">
                  <a:moveTo>
                    <a:pt x="0" y="0"/>
                  </a:moveTo>
                  <a:lnTo>
                    <a:pt x="1393071" y="0"/>
                  </a:lnTo>
                  <a:lnTo>
                    <a:pt x="1393071" y="1873530"/>
                  </a:lnTo>
                  <a:lnTo>
                    <a:pt x="0" y="1873530"/>
                  </a:lnTo>
                  <a:close/>
                </a:path>
              </a:pathLst>
            </a:custGeom>
            <a:gradFill rotWithShape="true">
              <a:gsLst>
                <a:gs pos="0">
                  <a:srgbClr val="2B2B2B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46085" y="2986833"/>
            <a:ext cx="4842306" cy="6512376"/>
            <a:chOff x="0" y="0"/>
            <a:chExt cx="1393071" cy="18735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93071" cy="1873530"/>
            </a:xfrm>
            <a:custGeom>
              <a:avLst/>
              <a:gdLst/>
              <a:ahLst/>
              <a:cxnLst/>
              <a:rect r="r" b="b" t="t" l="l"/>
              <a:pathLst>
                <a:path h="1873530" w="1393071">
                  <a:moveTo>
                    <a:pt x="0" y="0"/>
                  </a:moveTo>
                  <a:lnTo>
                    <a:pt x="1393071" y="0"/>
                  </a:lnTo>
                  <a:lnTo>
                    <a:pt x="1393071" y="1873530"/>
                  </a:lnTo>
                  <a:lnTo>
                    <a:pt x="0" y="1873530"/>
                  </a:lnTo>
                  <a:close/>
                </a:path>
              </a:pathLst>
            </a:custGeom>
            <a:gradFill rotWithShape="true">
              <a:gsLst>
                <a:gs pos="0">
                  <a:srgbClr val="2B2B2B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4220029"/>
            <a:ext cx="458412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80"/>
              </a:lnSpc>
              <a:spcBef>
                <a:spcPct val="0"/>
              </a:spcBef>
            </a:pPr>
            <a:r>
              <a:rPr lang="en-US" sz="2400">
                <a:solidFill>
                  <a:srgbClr val="FF7C41"/>
                </a:solidFill>
                <a:latin typeface="Kollektif"/>
              </a:rPr>
              <a:t>PRODUCT OWNER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51938" y="4220029"/>
            <a:ext cx="458412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80"/>
              </a:lnSpc>
              <a:spcBef>
                <a:spcPct val="0"/>
              </a:spcBef>
            </a:pPr>
            <a:r>
              <a:rPr lang="en-US" sz="2400">
                <a:solidFill>
                  <a:srgbClr val="FF7C41"/>
                </a:solidFill>
                <a:latin typeface="Kollektif"/>
              </a:rPr>
              <a:t>SCRUM MASTER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75175" y="4220029"/>
            <a:ext cx="458412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80"/>
              </a:lnSpc>
              <a:spcBef>
                <a:spcPct val="0"/>
              </a:spcBef>
            </a:pPr>
            <a:r>
              <a:rPr lang="en-US" sz="2400">
                <a:solidFill>
                  <a:srgbClr val="FF7C41"/>
                </a:solidFill>
                <a:latin typeface="Kollektif"/>
              </a:rPr>
              <a:t>EQUIPE DE DEVELOPPEMENT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74903" y="4786885"/>
            <a:ext cx="3178348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Personnes travaillant sur le sprint.</a:t>
            </a:r>
          </a:p>
          <a:p>
            <a:pPr marL="0" indent="0" lvl="1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Collaboration dans l’objectif d’amélioration.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54826" y="4786885"/>
            <a:ext cx="3178348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Tenue des différents évènements SCRUM.</a:t>
            </a:r>
          </a:p>
          <a:p>
            <a:pPr marL="0" indent="0" lvl="1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Anime les réunions et organise la planification, l’analyse et la rétrospective.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31588" y="4786885"/>
            <a:ext cx="3178348" cy="350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Tenue du Back log.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Connait les besoins du client.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Porte parole de l’équipe et de la direction.</a:t>
            </a:r>
          </a:p>
          <a:p>
            <a:pPr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Informe les équipes des prochains livrables.</a:t>
            </a:r>
          </a:p>
          <a:p>
            <a:pPr marL="0" indent="0" lvl="1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Kollektif"/>
              </a:rPr>
              <a:t>Décide du déploiement du produit.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88639" y="1028700"/>
            <a:ext cx="791072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Black Mango Medium"/>
              </a:rPr>
              <a:t>Rôles SCRUM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DAFwxZ__Fn0</dc:identifier>
  <dcterms:modified xsi:type="dcterms:W3CDTF">2011-08-01T06:04:30Z</dcterms:modified>
  <cp:revision>1</cp:revision>
  <dc:title>Copie de Black and Orange Modern Geometric Animated Meeting Agenda</dc:title>
</cp:coreProperties>
</file>