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Kollektif" charset="1" panose="020B0604020101010102"/>
      <p:regular r:id="rId14"/>
    </p:embeddedFont>
    <p:embeddedFont>
      <p:font typeface="Kollektif Bold" charset="1" panose="020B0604020101010102"/>
      <p:regular r:id="rId15"/>
    </p:embeddedFont>
    <p:embeddedFont>
      <p:font typeface="Kollektif Italics" charset="1" panose="020B0604020101010102"/>
      <p:regular r:id="rId16"/>
    </p:embeddedFont>
    <p:embeddedFont>
      <p:font typeface="Kollektif Bold Italics" charset="1" panose="020B0604020101010102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Open Sans Extra Bold" charset="1" panose="020B0906030804020204"/>
      <p:regular r:id="rId22"/>
    </p:embeddedFont>
    <p:embeddedFont>
      <p:font typeface="Open Sans Extra Bold Italics" charset="1" panose="020B0906030804020204"/>
      <p:regular r:id="rId23"/>
    </p:embeddedFont>
    <p:embeddedFont>
      <p:font typeface="Black Mango" charset="1" panose="02020A03060303060403"/>
      <p:regular r:id="rId24"/>
    </p:embeddedFont>
    <p:embeddedFont>
      <p:font typeface="Black Mango Bold" charset="1" panose="02020A03060303060403"/>
      <p:regular r:id="rId25"/>
    </p:embeddedFont>
    <p:embeddedFont>
      <p:font typeface="Black Mango Thin" charset="1" panose="02020A03060303060403"/>
      <p:regular r:id="rId26"/>
    </p:embeddedFont>
    <p:embeddedFont>
      <p:font typeface="Black Mango Light" charset="1" panose="02020A03060303060403"/>
      <p:regular r:id="rId27"/>
    </p:embeddedFont>
    <p:embeddedFont>
      <p:font typeface="Black Mango Medium" charset="1" panose="02020A03060303060403"/>
      <p:regular r:id="rId28"/>
    </p:embeddedFont>
    <p:embeddedFont>
      <p:font typeface="Black Mango Semi-Bold" charset="1" panose="02020A03060303060403"/>
      <p:regular r:id="rId29"/>
    </p:embeddedFont>
    <p:embeddedFont>
      <p:font typeface="Black Mango Ultra-Bold" charset="1" panose="02020A03060303060403"/>
      <p:regular r:id="rId30"/>
    </p:embeddedFont>
    <p:embeddedFont>
      <p:font typeface="Black Mango Heavy" charset="1" panose="02020A03060303060403"/>
      <p:regular r:id="rId31"/>
    </p:embeddedFont>
    <p:embeddedFont>
      <p:font typeface="Open Sauce" charset="1" panose="00000500000000000000"/>
      <p:regular r:id="rId32"/>
    </p:embeddedFont>
    <p:embeddedFont>
      <p:font typeface="Open Sauce Bold" charset="1" panose="00000800000000000000"/>
      <p:regular r:id="rId33"/>
    </p:embeddedFont>
    <p:embeddedFont>
      <p:font typeface="Open Sauce Italics" charset="1" panose="00000500000000000000"/>
      <p:regular r:id="rId34"/>
    </p:embeddedFont>
    <p:embeddedFont>
      <p:font typeface="Open Sauce Bold Italics" charset="1" panose="00000800000000000000"/>
      <p:regular r:id="rId35"/>
    </p:embeddedFont>
    <p:embeddedFont>
      <p:font typeface="Open Sauce Light" charset="1" panose="00000400000000000000"/>
      <p:regular r:id="rId36"/>
    </p:embeddedFont>
    <p:embeddedFont>
      <p:font typeface="Open Sauce Light Italics" charset="1" panose="00000400000000000000"/>
      <p:regular r:id="rId37"/>
    </p:embeddedFont>
    <p:embeddedFont>
      <p:font typeface="Open Sauce Medium" charset="1" panose="00000600000000000000"/>
      <p:regular r:id="rId38"/>
    </p:embeddedFont>
    <p:embeddedFont>
      <p:font typeface="Open Sauce Medium Italics" charset="1" panose="00000600000000000000"/>
      <p:regular r:id="rId39"/>
    </p:embeddedFont>
    <p:embeddedFont>
      <p:font typeface="Open Sauce Semi-Bold" charset="1" panose="00000700000000000000"/>
      <p:regular r:id="rId40"/>
    </p:embeddedFont>
    <p:embeddedFont>
      <p:font typeface="Open Sauce Semi-Bold Italics" charset="1" panose="00000700000000000000"/>
      <p:regular r:id="rId41"/>
    </p:embeddedFont>
    <p:embeddedFont>
      <p:font typeface="Open Sauce Heavy" charset="1" panose="00000A00000000000000"/>
      <p:regular r:id="rId42"/>
    </p:embeddedFont>
    <p:embeddedFont>
      <p:font typeface="Open Sauce Heavy Italics" charset="1" panose="00000A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slides/slide1.xml" Type="http://schemas.openxmlformats.org/officeDocument/2006/relationships/slide"/><Relationship Id="rId45" Target="slides/slide2.xml" Type="http://schemas.openxmlformats.org/officeDocument/2006/relationships/slide"/><Relationship Id="rId46" Target="slides/slide3.xml" Type="http://schemas.openxmlformats.org/officeDocument/2006/relationships/slide"/><Relationship Id="rId47" Target="slides/slide4.xml" Type="http://schemas.openxmlformats.org/officeDocument/2006/relationships/slide"/><Relationship Id="rId48" Target="slides/slide5.xml" Type="http://schemas.openxmlformats.org/officeDocument/2006/relationships/slide"/><Relationship Id="rId49" Target="slides/slide6.xml" Type="http://schemas.openxmlformats.org/officeDocument/2006/relationships/slide"/><Relationship Id="rId5" Target="tableStyles.xml" Type="http://schemas.openxmlformats.org/officeDocument/2006/relationships/tableStyles"/><Relationship Id="rId50" Target="slides/slide7.xml" Type="http://schemas.openxmlformats.org/officeDocument/2006/relationships/slide"/><Relationship Id="rId51" Target="slides/slide8.xml" Type="http://schemas.openxmlformats.org/officeDocument/2006/relationships/slide"/><Relationship Id="rId52" Target="slides/slide9.xml" Type="http://schemas.openxmlformats.org/officeDocument/2006/relationships/slide"/><Relationship Id="rId53" Target="slides/slide10.xml" Type="http://schemas.openxmlformats.org/officeDocument/2006/relationships/slide"/><Relationship Id="rId54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6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SCRUM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AGILE &amp;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MAX MACHIN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8649714" y="3916602"/>
            <a:ext cx="988572" cy="1078799"/>
          </a:xfrm>
          <a:custGeom>
            <a:avLst/>
            <a:gdLst/>
            <a:ahLst/>
            <a:cxnLst/>
            <a:rect r="r" b="b" t="t" l="l"/>
            <a:pathLst>
              <a:path h="1078799" w="988572">
                <a:moveTo>
                  <a:pt x="0" y="0"/>
                </a:moveTo>
                <a:lnTo>
                  <a:pt x="988572" y="0"/>
                </a:lnTo>
                <a:lnTo>
                  <a:pt x="988572" y="1078799"/>
                </a:lnTo>
                <a:lnTo>
                  <a:pt x="0" y="107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456112" y="3823715"/>
            <a:ext cx="1037358" cy="1245735"/>
          </a:xfrm>
          <a:custGeom>
            <a:avLst/>
            <a:gdLst/>
            <a:ahLst/>
            <a:cxnLst/>
            <a:rect r="r" b="b" t="t" l="l"/>
            <a:pathLst>
              <a:path h="1245735" w="1037358">
                <a:moveTo>
                  <a:pt x="0" y="0"/>
                </a:moveTo>
                <a:lnTo>
                  <a:pt x="1037358" y="0"/>
                </a:lnTo>
                <a:lnTo>
                  <a:pt x="1037358" y="1245735"/>
                </a:lnTo>
                <a:lnTo>
                  <a:pt x="0" y="1245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797083" y="3897765"/>
            <a:ext cx="1097636" cy="1097636"/>
          </a:xfrm>
          <a:custGeom>
            <a:avLst/>
            <a:gdLst/>
            <a:ahLst/>
            <a:cxnLst/>
            <a:rect r="r" b="b" t="t" l="l"/>
            <a:pathLst>
              <a:path h="1097636" w="1097636">
                <a:moveTo>
                  <a:pt x="0" y="0"/>
                </a:moveTo>
                <a:lnTo>
                  <a:pt x="1097635" y="0"/>
                </a:lnTo>
                <a:lnTo>
                  <a:pt x="1097635" y="1097636"/>
                </a:lnTo>
                <a:lnTo>
                  <a:pt x="0" y="10976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RÔLES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4589" y="5347680"/>
            <a:ext cx="3542623" cy="246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622" spc="159">
                <a:solidFill>
                  <a:srgbClr val="FFFBFB"/>
                </a:solidFill>
                <a:latin typeface="DM Sans"/>
              </a:rPr>
              <a:t>Tenue du Back log.</a:t>
            </a:r>
          </a:p>
          <a:p>
            <a:pPr algn="ctr">
              <a:lnSpc>
                <a:spcPts val="2239"/>
              </a:lnSpc>
            </a:pPr>
            <a:r>
              <a:rPr lang="en-US" sz="1622" spc="159">
                <a:solidFill>
                  <a:srgbClr val="FFFBFB"/>
                </a:solidFill>
                <a:latin typeface="DM Sans"/>
              </a:rPr>
              <a:t>Connait les besoins du client.</a:t>
            </a:r>
          </a:p>
          <a:p>
            <a:pPr algn="ctr">
              <a:lnSpc>
                <a:spcPts val="2239"/>
              </a:lnSpc>
            </a:pPr>
            <a:r>
              <a:rPr lang="en-US" sz="1622" spc="159">
                <a:solidFill>
                  <a:srgbClr val="FFFBFB"/>
                </a:solidFill>
                <a:latin typeface="DM Sans"/>
              </a:rPr>
              <a:t>Porte parole de l’équipe et de la direction.</a:t>
            </a:r>
          </a:p>
          <a:p>
            <a:pPr algn="ctr">
              <a:lnSpc>
                <a:spcPts val="2239"/>
              </a:lnSpc>
            </a:pPr>
            <a:r>
              <a:rPr lang="en-US" sz="1622" spc="159">
                <a:solidFill>
                  <a:srgbClr val="FFFBFB"/>
                </a:solidFill>
                <a:latin typeface="DM Sans"/>
              </a:rPr>
              <a:t>Informe les équipes des prochains livrables.</a:t>
            </a:r>
          </a:p>
          <a:p>
            <a:pPr algn="ctr">
              <a:lnSpc>
                <a:spcPts val="2239"/>
              </a:lnSpc>
            </a:pPr>
            <a:r>
              <a:rPr lang="en-US" sz="1622" spc="159">
                <a:solidFill>
                  <a:srgbClr val="FFFBFB"/>
                </a:solidFill>
                <a:latin typeface="DM Sans"/>
              </a:rPr>
              <a:t>Décide du déploiement du produit.</a:t>
            </a:r>
          </a:p>
          <a:p>
            <a:pPr algn="ctr">
              <a:lnSpc>
                <a:spcPts val="223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7372688" y="5624704"/>
            <a:ext cx="3542623" cy="175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Tenue des différents évènements SCRUM.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Anime les réunions et organise la planification, l’analyse et la rétrospective.</a:t>
            </a:r>
          </a:p>
          <a:p>
            <a:pPr algn="ctr">
              <a:lnSpc>
                <a:spcPts val="2377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2178209" y="5624704"/>
            <a:ext cx="3542623" cy="145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Personnes travaillant sur le sprint.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Collaboration dans l’objectif d’amélioration.</a:t>
            </a:r>
          </a:p>
          <a:p>
            <a:pPr algn="ctr">
              <a:lnSpc>
                <a:spcPts val="2377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2405637" y="7781814"/>
            <a:ext cx="3880527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PRODUCT OWNER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27771" y="7781814"/>
            <a:ext cx="3249991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SCRUM MASTER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219134" y="7515114"/>
            <a:ext cx="3486700" cy="105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EQUIPE DE DEVELOPPEMENT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987425" y="-6420334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20102" y="2749092"/>
            <a:ext cx="7942168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AVANTAGES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20102" y="4285686"/>
            <a:ext cx="6182965" cy="200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Communication fluide</a:t>
            </a:r>
          </a:p>
          <a:p>
            <a:pPr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Développement itératif</a:t>
            </a:r>
          </a:p>
          <a:p>
            <a:pPr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Meilleure satisfaction client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Planification optimale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100706" y="7411811"/>
            <a:ext cx="5422036" cy="922409"/>
            <a:chOff x="0" y="0"/>
            <a:chExt cx="7229381" cy="1229879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0" y="0"/>
              <a:ext cx="7229381" cy="1229879"/>
              <a:chOff x="0" y="0"/>
              <a:chExt cx="13271500" cy="225777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2700" y="0"/>
                <a:ext cx="10579100" cy="2260600"/>
              </a:xfrm>
              <a:custGeom>
                <a:avLst/>
                <a:gdLst/>
                <a:ahLst/>
                <a:cxnLst/>
                <a:rect r="r" b="b" t="t" l="l"/>
                <a:pathLst>
                  <a:path h="2260600" w="10579100">
                    <a:moveTo>
                      <a:pt x="622300" y="0"/>
                    </a:moveTo>
                    <a:cubicBezTo>
                      <a:pt x="508000" y="0"/>
                      <a:pt x="406400" y="88900"/>
                      <a:pt x="406400" y="215900"/>
                    </a:cubicBezTo>
                    <a:lnTo>
                      <a:pt x="406400" y="279400"/>
                    </a:lnTo>
                    <a:cubicBezTo>
                      <a:pt x="406400" y="393700"/>
                      <a:pt x="508000" y="495300"/>
                      <a:pt x="622300" y="495300"/>
                    </a:cubicBezTo>
                    <a:cubicBezTo>
                      <a:pt x="736600" y="495300"/>
                      <a:pt x="838200" y="393700"/>
                      <a:pt x="838200" y="279400"/>
                    </a:cubicBezTo>
                    <a:lnTo>
                      <a:pt x="838200" y="215900"/>
                    </a:lnTo>
                    <a:cubicBezTo>
                      <a:pt x="838200" y="88900"/>
                      <a:pt x="736600" y="0"/>
                      <a:pt x="622300" y="0"/>
                    </a:cubicBezTo>
                    <a:close/>
                    <a:moveTo>
                      <a:pt x="406400" y="965200"/>
                    </a:moveTo>
                    <a:cubicBezTo>
                      <a:pt x="406400" y="965200"/>
                      <a:pt x="393700" y="952500"/>
                      <a:pt x="393700" y="965200"/>
                    </a:cubicBezTo>
                    <a:lnTo>
                      <a:pt x="241300" y="1320800"/>
                    </a:lnTo>
                    <a:cubicBezTo>
                      <a:pt x="215900" y="1371600"/>
                      <a:pt x="165100" y="1409700"/>
                      <a:pt x="101600" y="1409700"/>
                    </a:cubicBezTo>
                    <a:lnTo>
                      <a:pt x="38100" y="1409700"/>
                    </a:lnTo>
                    <a:cubicBezTo>
                      <a:pt x="25400" y="1409700"/>
                      <a:pt x="12700" y="1409700"/>
                      <a:pt x="12700" y="1397000"/>
                    </a:cubicBezTo>
                    <a:cubicBezTo>
                      <a:pt x="0" y="1384300"/>
                      <a:pt x="0" y="1371600"/>
                      <a:pt x="12700" y="1358900"/>
                    </a:cubicBezTo>
                    <a:lnTo>
                      <a:pt x="203200" y="914400"/>
                    </a:lnTo>
                    <a:lnTo>
                      <a:pt x="266700" y="736600"/>
                    </a:lnTo>
                    <a:cubicBezTo>
                      <a:pt x="317500" y="635000"/>
                      <a:pt x="419100" y="558800"/>
                      <a:pt x="533400" y="558800"/>
                    </a:cubicBezTo>
                    <a:lnTo>
                      <a:pt x="711200" y="558800"/>
                    </a:lnTo>
                    <a:cubicBezTo>
                      <a:pt x="825500" y="558800"/>
                      <a:pt x="927100" y="635000"/>
                      <a:pt x="977900" y="736600"/>
                    </a:cubicBezTo>
                    <a:lnTo>
                      <a:pt x="1041400" y="914400"/>
                    </a:lnTo>
                    <a:lnTo>
                      <a:pt x="1231900" y="1358900"/>
                    </a:lnTo>
                    <a:cubicBezTo>
                      <a:pt x="1244600" y="1371600"/>
                      <a:pt x="1244600" y="1384300"/>
                      <a:pt x="1231900" y="1397000"/>
                    </a:cubicBezTo>
                    <a:cubicBezTo>
                      <a:pt x="1231900" y="1409700"/>
                      <a:pt x="1219200" y="1409700"/>
                      <a:pt x="1206500" y="1409700"/>
                    </a:cubicBezTo>
                    <a:lnTo>
                      <a:pt x="1143000" y="1409700"/>
                    </a:lnTo>
                    <a:cubicBezTo>
                      <a:pt x="1079500" y="1409700"/>
                      <a:pt x="1028700" y="1371600"/>
                      <a:pt x="1003300" y="1320800"/>
                    </a:cubicBezTo>
                    <a:lnTo>
                      <a:pt x="850900" y="965200"/>
                    </a:lnTo>
                    <a:cubicBezTo>
                      <a:pt x="850900" y="952500"/>
                      <a:pt x="838200" y="965200"/>
                      <a:pt x="838200" y="965200"/>
                    </a:cubicBezTo>
                    <a:lnTo>
                      <a:pt x="901700" y="1409700"/>
                    </a:lnTo>
                    <a:lnTo>
                      <a:pt x="977900" y="2222500"/>
                    </a:lnTo>
                    <a:cubicBezTo>
                      <a:pt x="977900" y="2235200"/>
                      <a:pt x="965200" y="2235200"/>
                      <a:pt x="965200" y="2247900"/>
                    </a:cubicBezTo>
                    <a:cubicBezTo>
                      <a:pt x="952500" y="2247900"/>
                      <a:pt x="952500" y="2260600"/>
                      <a:pt x="939800" y="2260600"/>
                    </a:cubicBezTo>
                    <a:lnTo>
                      <a:pt x="889000" y="2260600"/>
                    </a:lnTo>
                    <a:cubicBezTo>
                      <a:pt x="812800" y="2260600"/>
                      <a:pt x="749300" y="2209800"/>
                      <a:pt x="749300" y="2133600"/>
                    </a:cubicBezTo>
                    <a:lnTo>
                      <a:pt x="635000" y="1447800"/>
                    </a:lnTo>
                    <a:cubicBezTo>
                      <a:pt x="622300" y="1447800"/>
                      <a:pt x="622300" y="1447800"/>
                      <a:pt x="609600" y="1447800"/>
                    </a:cubicBezTo>
                    <a:lnTo>
                      <a:pt x="495300" y="2133600"/>
                    </a:lnTo>
                    <a:cubicBezTo>
                      <a:pt x="495300" y="2209800"/>
                      <a:pt x="431800" y="2260600"/>
                      <a:pt x="355600" y="2260600"/>
                    </a:cubicBezTo>
                    <a:lnTo>
                      <a:pt x="304800" y="2260600"/>
                    </a:lnTo>
                    <a:cubicBezTo>
                      <a:pt x="292100" y="2260600"/>
                      <a:pt x="292100" y="2247900"/>
                      <a:pt x="279400" y="2247900"/>
                    </a:cubicBezTo>
                    <a:cubicBezTo>
                      <a:pt x="279400" y="2235200"/>
                      <a:pt x="266700" y="2235200"/>
                      <a:pt x="266700" y="2222500"/>
                    </a:cubicBezTo>
                    <a:lnTo>
                      <a:pt x="342900" y="1409700"/>
                    </a:lnTo>
                    <a:lnTo>
                      <a:pt x="406400" y="965200"/>
                    </a:lnTo>
                    <a:close/>
                    <a:moveTo>
                      <a:pt x="1955800" y="0"/>
                    </a:moveTo>
                    <a:cubicBezTo>
                      <a:pt x="1841500" y="0"/>
                      <a:pt x="1739900" y="88900"/>
                      <a:pt x="1739900" y="215900"/>
                    </a:cubicBezTo>
                    <a:lnTo>
                      <a:pt x="1739900" y="279400"/>
                    </a:lnTo>
                    <a:cubicBezTo>
                      <a:pt x="1739900" y="393700"/>
                      <a:pt x="1841500" y="495300"/>
                      <a:pt x="1955800" y="495300"/>
                    </a:cubicBezTo>
                    <a:cubicBezTo>
                      <a:pt x="2070100" y="495300"/>
                      <a:pt x="2171700" y="393700"/>
                      <a:pt x="2171700" y="279400"/>
                    </a:cubicBezTo>
                    <a:lnTo>
                      <a:pt x="2171700" y="215900"/>
                    </a:lnTo>
                    <a:cubicBezTo>
                      <a:pt x="2171700" y="88900"/>
                      <a:pt x="2070100" y="0"/>
                      <a:pt x="1955800" y="0"/>
                    </a:cubicBezTo>
                    <a:close/>
                    <a:moveTo>
                      <a:pt x="1739900" y="965200"/>
                    </a:moveTo>
                    <a:cubicBezTo>
                      <a:pt x="1739900" y="965200"/>
                      <a:pt x="1727200" y="952500"/>
                      <a:pt x="1727200" y="965200"/>
                    </a:cubicBezTo>
                    <a:lnTo>
                      <a:pt x="1574800" y="1320800"/>
                    </a:lnTo>
                    <a:cubicBezTo>
                      <a:pt x="1549400" y="1371600"/>
                      <a:pt x="1498600" y="1409700"/>
                      <a:pt x="1435100" y="1409700"/>
                    </a:cubicBezTo>
                    <a:lnTo>
                      <a:pt x="1371600" y="1409700"/>
                    </a:lnTo>
                    <a:cubicBezTo>
                      <a:pt x="1358900" y="1409700"/>
                      <a:pt x="1346200" y="1409700"/>
                      <a:pt x="1346200" y="1397000"/>
                    </a:cubicBezTo>
                    <a:cubicBezTo>
                      <a:pt x="1333500" y="1384300"/>
                      <a:pt x="1333500" y="1371600"/>
                      <a:pt x="1346200" y="1358900"/>
                    </a:cubicBezTo>
                    <a:lnTo>
                      <a:pt x="1536700" y="914400"/>
                    </a:lnTo>
                    <a:lnTo>
                      <a:pt x="1600200" y="736600"/>
                    </a:lnTo>
                    <a:cubicBezTo>
                      <a:pt x="1651000" y="635000"/>
                      <a:pt x="1752600" y="558800"/>
                      <a:pt x="1866900" y="558800"/>
                    </a:cubicBezTo>
                    <a:lnTo>
                      <a:pt x="2044700" y="558800"/>
                    </a:lnTo>
                    <a:cubicBezTo>
                      <a:pt x="2159000" y="558800"/>
                      <a:pt x="2260600" y="635000"/>
                      <a:pt x="2311400" y="736600"/>
                    </a:cubicBezTo>
                    <a:lnTo>
                      <a:pt x="2374900" y="914400"/>
                    </a:lnTo>
                    <a:lnTo>
                      <a:pt x="2565400" y="1358900"/>
                    </a:lnTo>
                    <a:cubicBezTo>
                      <a:pt x="2578100" y="1371600"/>
                      <a:pt x="2578100" y="1384300"/>
                      <a:pt x="2565400" y="1397000"/>
                    </a:cubicBezTo>
                    <a:cubicBezTo>
                      <a:pt x="2565400" y="1409700"/>
                      <a:pt x="2552700" y="1409700"/>
                      <a:pt x="2540000" y="1409700"/>
                    </a:cubicBezTo>
                    <a:lnTo>
                      <a:pt x="2476500" y="1409700"/>
                    </a:lnTo>
                    <a:cubicBezTo>
                      <a:pt x="2413000" y="1409700"/>
                      <a:pt x="2362200" y="1371600"/>
                      <a:pt x="2336800" y="1320800"/>
                    </a:cubicBezTo>
                    <a:lnTo>
                      <a:pt x="2184400" y="965200"/>
                    </a:lnTo>
                    <a:cubicBezTo>
                      <a:pt x="2184400" y="952500"/>
                      <a:pt x="2171700" y="965200"/>
                      <a:pt x="2171700" y="965200"/>
                    </a:cubicBezTo>
                    <a:lnTo>
                      <a:pt x="2235200" y="1409700"/>
                    </a:lnTo>
                    <a:lnTo>
                      <a:pt x="2311400" y="2222500"/>
                    </a:lnTo>
                    <a:cubicBezTo>
                      <a:pt x="2311400" y="2235200"/>
                      <a:pt x="2298700" y="2235200"/>
                      <a:pt x="2298700" y="2247900"/>
                    </a:cubicBezTo>
                    <a:cubicBezTo>
                      <a:pt x="2286000" y="2247900"/>
                      <a:pt x="2286000" y="2260600"/>
                      <a:pt x="2273300" y="2260600"/>
                    </a:cubicBezTo>
                    <a:lnTo>
                      <a:pt x="2222500" y="2260600"/>
                    </a:lnTo>
                    <a:cubicBezTo>
                      <a:pt x="2146300" y="2260600"/>
                      <a:pt x="2082800" y="2209800"/>
                      <a:pt x="2082800" y="2133600"/>
                    </a:cubicBezTo>
                    <a:lnTo>
                      <a:pt x="1968500" y="1447800"/>
                    </a:lnTo>
                    <a:cubicBezTo>
                      <a:pt x="1955800" y="1447800"/>
                      <a:pt x="1955800" y="1447800"/>
                      <a:pt x="1943100" y="1447800"/>
                    </a:cubicBezTo>
                    <a:lnTo>
                      <a:pt x="1828800" y="2133600"/>
                    </a:lnTo>
                    <a:cubicBezTo>
                      <a:pt x="1828800" y="2209800"/>
                      <a:pt x="1765300" y="2260600"/>
                      <a:pt x="1689100" y="2260600"/>
                    </a:cubicBezTo>
                    <a:lnTo>
                      <a:pt x="1638300" y="2260600"/>
                    </a:lnTo>
                    <a:cubicBezTo>
                      <a:pt x="1625600" y="2260600"/>
                      <a:pt x="1625600" y="2247900"/>
                      <a:pt x="1612900" y="2247900"/>
                    </a:cubicBezTo>
                    <a:cubicBezTo>
                      <a:pt x="1612900" y="2235200"/>
                      <a:pt x="1600200" y="2235200"/>
                      <a:pt x="1600200" y="2222500"/>
                    </a:cubicBezTo>
                    <a:lnTo>
                      <a:pt x="1676400" y="1409700"/>
                    </a:lnTo>
                    <a:lnTo>
                      <a:pt x="1739900" y="965200"/>
                    </a:lnTo>
                    <a:close/>
                    <a:moveTo>
                      <a:pt x="3289300" y="0"/>
                    </a:moveTo>
                    <a:cubicBezTo>
                      <a:pt x="3175000" y="0"/>
                      <a:pt x="3073400" y="88900"/>
                      <a:pt x="3073400" y="215900"/>
                    </a:cubicBezTo>
                    <a:lnTo>
                      <a:pt x="3073400" y="279400"/>
                    </a:lnTo>
                    <a:cubicBezTo>
                      <a:pt x="3073400" y="393700"/>
                      <a:pt x="3175000" y="495300"/>
                      <a:pt x="3289300" y="495300"/>
                    </a:cubicBezTo>
                    <a:cubicBezTo>
                      <a:pt x="3403600" y="495300"/>
                      <a:pt x="3505200" y="393700"/>
                      <a:pt x="3505200" y="279400"/>
                    </a:cubicBezTo>
                    <a:lnTo>
                      <a:pt x="3505200" y="215900"/>
                    </a:lnTo>
                    <a:cubicBezTo>
                      <a:pt x="3505200" y="88900"/>
                      <a:pt x="3403600" y="0"/>
                      <a:pt x="3289300" y="0"/>
                    </a:cubicBezTo>
                    <a:close/>
                    <a:moveTo>
                      <a:pt x="3073400" y="965200"/>
                    </a:moveTo>
                    <a:cubicBezTo>
                      <a:pt x="3073400" y="965200"/>
                      <a:pt x="3060700" y="952500"/>
                      <a:pt x="3060700" y="965200"/>
                    </a:cubicBezTo>
                    <a:lnTo>
                      <a:pt x="2908300" y="1320800"/>
                    </a:lnTo>
                    <a:cubicBezTo>
                      <a:pt x="2882900" y="1371600"/>
                      <a:pt x="2832100" y="1409700"/>
                      <a:pt x="2768600" y="1409700"/>
                    </a:cubicBezTo>
                    <a:lnTo>
                      <a:pt x="2705100" y="1409700"/>
                    </a:lnTo>
                    <a:cubicBezTo>
                      <a:pt x="2692400" y="1409700"/>
                      <a:pt x="2679700" y="1409700"/>
                      <a:pt x="2679700" y="1397000"/>
                    </a:cubicBezTo>
                    <a:cubicBezTo>
                      <a:pt x="2667000" y="1384300"/>
                      <a:pt x="2667000" y="1371600"/>
                      <a:pt x="2679700" y="1358900"/>
                    </a:cubicBezTo>
                    <a:lnTo>
                      <a:pt x="2870200" y="914400"/>
                    </a:lnTo>
                    <a:lnTo>
                      <a:pt x="2933700" y="736600"/>
                    </a:lnTo>
                    <a:cubicBezTo>
                      <a:pt x="2984500" y="635000"/>
                      <a:pt x="3086100" y="558800"/>
                      <a:pt x="3200400" y="558800"/>
                    </a:cubicBezTo>
                    <a:lnTo>
                      <a:pt x="3378200" y="558800"/>
                    </a:lnTo>
                    <a:cubicBezTo>
                      <a:pt x="3492500" y="558800"/>
                      <a:pt x="3594100" y="635000"/>
                      <a:pt x="3644900" y="736600"/>
                    </a:cubicBezTo>
                    <a:lnTo>
                      <a:pt x="3708400" y="914400"/>
                    </a:lnTo>
                    <a:lnTo>
                      <a:pt x="3898900" y="1358900"/>
                    </a:lnTo>
                    <a:cubicBezTo>
                      <a:pt x="3911600" y="1371600"/>
                      <a:pt x="3911600" y="1384300"/>
                      <a:pt x="3898900" y="1397000"/>
                    </a:cubicBezTo>
                    <a:cubicBezTo>
                      <a:pt x="3898900" y="1409700"/>
                      <a:pt x="3886200" y="1409700"/>
                      <a:pt x="3873500" y="1409700"/>
                    </a:cubicBezTo>
                    <a:lnTo>
                      <a:pt x="3810000" y="1409700"/>
                    </a:lnTo>
                    <a:cubicBezTo>
                      <a:pt x="3746500" y="1409700"/>
                      <a:pt x="3695700" y="1371600"/>
                      <a:pt x="3670300" y="1320800"/>
                    </a:cubicBezTo>
                    <a:lnTo>
                      <a:pt x="3517900" y="965200"/>
                    </a:lnTo>
                    <a:cubicBezTo>
                      <a:pt x="3517900" y="952500"/>
                      <a:pt x="3505200" y="965200"/>
                      <a:pt x="3505200" y="965200"/>
                    </a:cubicBezTo>
                    <a:lnTo>
                      <a:pt x="3568700" y="1409700"/>
                    </a:lnTo>
                    <a:lnTo>
                      <a:pt x="3644900" y="2222500"/>
                    </a:lnTo>
                    <a:cubicBezTo>
                      <a:pt x="3644900" y="2235200"/>
                      <a:pt x="3632200" y="2235200"/>
                      <a:pt x="3632200" y="2247900"/>
                    </a:cubicBezTo>
                    <a:cubicBezTo>
                      <a:pt x="3619500" y="2247900"/>
                      <a:pt x="3619500" y="2260600"/>
                      <a:pt x="3606800" y="2260600"/>
                    </a:cubicBezTo>
                    <a:lnTo>
                      <a:pt x="3556000" y="2260600"/>
                    </a:lnTo>
                    <a:cubicBezTo>
                      <a:pt x="3479800" y="2260600"/>
                      <a:pt x="3416300" y="2209800"/>
                      <a:pt x="3416300" y="2133600"/>
                    </a:cubicBezTo>
                    <a:lnTo>
                      <a:pt x="3302000" y="1447800"/>
                    </a:lnTo>
                    <a:cubicBezTo>
                      <a:pt x="3289300" y="1447800"/>
                      <a:pt x="3289300" y="1447800"/>
                      <a:pt x="3276600" y="1447800"/>
                    </a:cubicBezTo>
                    <a:lnTo>
                      <a:pt x="3162300" y="2133600"/>
                    </a:lnTo>
                    <a:cubicBezTo>
                      <a:pt x="3162300" y="2209800"/>
                      <a:pt x="3098800" y="2260600"/>
                      <a:pt x="3022600" y="2260600"/>
                    </a:cubicBezTo>
                    <a:lnTo>
                      <a:pt x="2971800" y="2260600"/>
                    </a:lnTo>
                    <a:cubicBezTo>
                      <a:pt x="2959100" y="2260600"/>
                      <a:pt x="2959100" y="2247900"/>
                      <a:pt x="2946400" y="2247900"/>
                    </a:cubicBezTo>
                    <a:cubicBezTo>
                      <a:pt x="2946400" y="2235200"/>
                      <a:pt x="2933700" y="2235200"/>
                      <a:pt x="2933700" y="2222500"/>
                    </a:cubicBezTo>
                    <a:lnTo>
                      <a:pt x="3009900" y="1409700"/>
                    </a:lnTo>
                    <a:lnTo>
                      <a:pt x="3073400" y="965200"/>
                    </a:lnTo>
                    <a:close/>
                    <a:moveTo>
                      <a:pt x="4622800" y="0"/>
                    </a:moveTo>
                    <a:cubicBezTo>
                      <a:pt x="4508500" y="0"/>
                      <a:pt x="4406900" y="88900"/>
                      <a:pt x="4406900" y="215900"/>
                    </a:cubicBezTo>
                    <a:lnTo>
                      <a:pt x="4406900" y="279400"/>
                    </a:lnTo>
                    <a:cubicBezTo>
                      <a:pt x="4406900" y="393700"/>
                      <a:pt x="4508500" y="495300"/>
                      <a:pt x="4622800" y="495300"/>
                    </a:cubicBezTo>
                    <a:cubicBezTo>
                      <a:pt x="4737100" y="495300"/>
                      <a:pt x="4838700" y="393700"/>
                      <a:pt x="4838700" y="279400"/>
                    </a:cubicBezTo>
                    <a:lnTo>
                      <a:pt x="4838700" y="215900"/>
                    </a:lnTo>
                    <a:cubicBezTo>
                      <a:pt x="4838700" y="88900"/>
                      <a:pt x="4737100" y="0"/>
                      <a:pt x="4622800" y="0"/>
                    </a:cubicBezTo>
                    <a:close/>
                    <a:moveTo>
                      <a:pt x="4406900" y="965200"/>
                    </a:moveTo>
                    <a:cubicBezTo>
                      <a:pt x="4406900" y="965200"/>
                      <a:pt x="4394200" y="952500"/>
                      <a:pt x="4394200" y="965200"/>
                    </a:cubicBezTo>
                    <a:lnTo>
                      <a:pt x="4241800" y="1320800"/>
                    </a:lnTo>
                    <a:cubicBezTo>
                      <a:pt x="4216400" y="1371600"/>
                      <a:pt x="4165600" y="1409700"/>
                      <a:pt x="4102100" y="1409700"/>
                    </a:cubicBezTo>
                    <a:lnTo>
                      <a:pt x="4038600" y="1409700"/>
                    </a:lnTo>
                    <a:cubicBezTo>
                      <a:pt x="4025900" y="1409700"/>
                      <a:pt x="4013200" y="1409700"/>
                      <a:pt x="4013200" y="1397000"/>
                    </a:cubicBezTo>
                    <a:cubicBezTo>
                      <a:pt x="4000500" y="1384300"/>
                      <a:pt x="4000500" y="1371600"/>
                      <a:pt x="4013200" y="1358900"/>
                    </a:cubicBezTo>
                    <a:lnTo>
                      <a:pt x="4203700" y="914400"/>
                    </a:lnTo>
                    <a:lnTo>
                      <a:pt x="4267200" y="736600"/>
                    </a:lnTo>
                    <a:cubicBezTo>
                      <a:pt x="4318000" y="635000"/>
                      <a:pt x="4419600" y="558800"/>
                      <a:pt x="4533900" y="558800"/>
                    </a:cubicBezTo>
                    <a:lnTo>
                      <a:pt x="4711700" y="558800"/>
                    </a:lnTo>
                    <a:cubicBezTo>
                      <a:pt x="4826000" y="558800"/>
                      <a:pt x="4927600" y="635000"/>
                      <a:pt x="4978400" y="736600"/>
                    </a:cubicBezTo>
                    <a:lnTo>
                      <a:pt x="5041900" y="914400"/>
                    </a:lnTo>
                    <a:lnTo>
                      <a:pt x="5232400" y="1358900"/>
                    </a:lnTo>
                    <a:cubicBezTo>
                      <a:pt x="5245100" y="1371600"/>
                      <a:pt x="5245100" y="1384300"/>
                      <a:pt x="5232400" y="1397000"/>
                    </a:cubicBezTo>
                    <a:cubicBezTo>
                      <a:pt x="5232400" y="1409700"/>
                      <a:pt x="5219700" y="1409700"/>
                      <a:pt x="5207000" y="1409700"/>
                    </a:cubicBezTo>
                    <a:lnTo>
                      <a:pt x="5143500" y="1409700"/>
                    </a:lnTo>
                    <a:cubicBezTo>
                      <a:pt x="5080000" y="1409700"/>
                      <a:pt x="5029200" y="1371600"/>
                      <a:pt x="5003800" y="1320800"/>
                    </a:cubicBezTo>
                    <a:lnTo>
                      <a:pt x="4851400" y="965200"/>
                    </a:lnTo>
                    <a:cubicBezTo>
                      <a:pt x="4851400" y="952500"/>
                      <a:pt x="4838700" y="965200"/>
                      <a:pt x="4838700" y="965200"/>
                    </a:cubicBezTo>
                    <a:lnTo>
                      <a:pt x="4902200" y="1409700"/>
                    </a:lnTo>
                    <a:lnTo>
                      <a:pt x="4978400" y="2222500"/>
                    </a:lnTo>
                    <a:cubicBezTo>
                      <a:pt x="4978400" y="2235200"/>
                      <a:pt x="4965700" y="2235200"/>
                      <a:pt x="4965700" y="2247900"/>
                    </a:cubicBezTo>
                    <a:cubicBezTo>
                      <a:pt x="4953000" y="2247900"/>
                      <a:pt x="4953000" y="2260600"/>
                      <a:pt x="4940300" y="2260600"/>
                    </a:cubicBezTo>
                    <a:lnTo>
                      <a:pt x="4889500" y="2260600"/>
                    </a:lnTo>
                    <a:cubicBezTo>
                      <a:pt x="4813300" y="2260600"/>
                      <a:pt x="4749800" y="2209800"/>
                      <a:pt x="4749800" y="2133600"/>
                    </a:cubicBezTo>
                    <a:lnTo>
                      <a:pt x="4635500" y="1447800"/>
                    </a:lnTo>
                    <a:cubicBezTo>
                      <a:pt x="4622800" y="1447800"/>
                      <a:pt x="4622800" y="1447800"/>
                      <a:pt x="4610100" y="1447800"/>
                    </a:cubicBezTo>
                    <a:lnTo>
                      <a:pt x="4495800" y="2133600"/>
                    </a:lnTo>
                    <a:cubicBezTo>
                      <a:pt x="4495800" y="2209800"/>
                      <a:pt x="4432300" y="2260600"/>
                      <a:pt x="4356100" y="2260600"/>
                    </a:cubicBezTo>
                    <a:lnTo>
                      <a:pt x="4305300" y="2260600"/>
                    </a:lnTo>
                    <a:cubicBezTo>
                      <a:pt x="4292600" y="2260600"/>
                      <a:pt x="4292600" y="2247900"/>
                      <a:pt x="4279900" y="2247900"/>
                    </a:cubicBezTo>
                    <a:cubicBezTo>
                      <a:pt x="4279900" y="2235200"/>
                      <a:pt x="4267200" y="2235200"/>
                      <a:pt x="4267200" y="2222500"/>
                    </a:cubicBezTo>
                    <a:lnTo>
                      <a:pt x="4343400" y="1409700"/>
                    </a:lnTo>
                    <a:lnTo>
                      <a:pt x="4406900" y="965200"/>
                    </a:lnTo>
                    <a:close/>
                    <a:moveTo>
                      <a:pt x="5956300" y="0"/>
                    </a:moveTo>
                    <a:cubicBezTo>
                      <a:pt x="5842000" y="0"/>
                      <a:pt x="5740400" y="88900"/>
                      <a:pt x="5740400" y="215900"/>
                    </a:cubicBezTo>
                    <a:lnTo>
                      <a:pt x="5740400" y="279400"/>
                    </a:lnTo>
                    <a:cubicBezTo>
                      <a:pt x="5740400" y="393700"/>
                      <a:pt x="5842000" y="495300"/>
                      <a:pt x="5956300" y="495300"/>
                    </a:cubicBezTo>
                    <a:cubicBezTo>
                      <a:pt x="6070600" y="495300"/>
                      <a:pt x="6172200" y="393700"/>
                      <a:pt x="6172200" y="279400"/>
                    </a:cubicBezTo>
                    <a:lnTo>
                      <a:pt x="6172200" y="215900"/>
                    </a:lnTo>
                    <a:cubicBezTo>
                      <a:pt x="6172200" y="88900"/>
                      <a:pt x="6070600" y="0"/>
                      <a:pt x="5956300" y="0"/>
                    </a:cubicBezTo>
                    <a:close/>
                    <a:moveTo>
                      <a:pt x="5740400" y="965200"/>
                    </a:moveTo>
                    <a:cubicBezTo>
                      <a:pt x="5740400" y="965200"/>
                      <a:pt x="5727700" y="952500"/>
                      <a:pt x="5727700" y="965200"/>
                    </a:cubicBezTo>
                    <a:lnTo>
                      <a:pt x="5575300" y="1320800"/>
                    </a:lnTo>
                    <a:cubicBezTo>
                      <a:pt x="5549900" y="1371600"/>
                      <a:pt x="5499100" y="1409700"/>
                      <a:pt x="5435600" y="1409700"/>
                    </a:cubicBezTo>
                    <a:lnTo>
                      <a:pt x="5372100" y="1409700"/>
                    </a:lnTo>
                    <a:cubicBezTo>
                      <a:pt x="5359400" y="1409700"/>
                      <a:pt x="5346700" y="1409700"/>
                      <a:pt x="5346700" y="1397000"/>
                    </a:cubicBezTo>
                    <a:cubicBezTo>
                      <a:pt x="5334000" y="1384300"/>
                      <a:pt x="5334000" y="1371600"/>
                      <a:pt x="5346700" y="1358900"/>
                    </a:cubicBezTo>
                    <a:lnTo>
                      <a:pt x="5537200" y="914400"/>
                    </a:lnTo>
                    <a:lnTo>
                      <a:pt x="5600700" y="736600"/>
                    </a:lnTo>
                    <a:cubicBezTo>
                      <a:pt x="5651500" y="635000"/>
                      <a:pt x="5753100" y="558800"/>
                      <a:pt x="5867400" y="558800"/>
                    </a:cubicBezTo>
                    <a:lnTo>
                      <a:pt x="6045200" y="558800"/>
                    </a:lnTo>
                    <a:cubicBezTo>
                      <a:pt x="6159500" y="558800"/>
                      <a:pt x="6261100" y="635000"/>
                      <a:pt x="6311900" y="736600"/>
                    </a:cubicBezTo>
                    <a:lnTo>
                      <a:pt x="6375400" y="914400"/>
                    </a:lnTo>
                    <a:lnTo>
                      <a:pt x="6565900" y="1358900"/>
                    </a:lnTo>
                    <a:cubicBezTo>
                      <a:pt x="6578600" y="1371600"/>
                      <a:pt x="6578600" y="1384300"/>
                      <a:pt x="6565900" y="1397000"/>
                    </a:cubicBezTo>
                    <a:cubicBezTo>
                      <a:pt x="6565900" y="1409700"/>
                      <a:pt x="6553200" y="1409700"/>
                      <a:pt x="6540500" y="1409700"/>
                    </a:cubicBezTo>
                    <a:lnTo>
                      <a:pt x="6477000" y="1409700"/>
                    </a:lnTo>
                    <a:cubicBezTo>
                      <a:pt x="6413500" y="1409700"/>
                      <a:pt x="6362700" y="1371600"/>
                      <a:pt x="6337300" y="1320800"/>
                    </a:cubicBezTo>
                    <a:lnTo>
                      <a:pt x="6184900" y="965200"/>
                    </a:lnTo>
                    <a:cubicBezTo>
                      <a:pt x="6184900" y="952500"/>
                      <a:pt x="6172200" y="965200"/>
                      <a:pt x="6172200" y="965200"/>
                    </a:cubicBezTo>
                    <a:lnTo>
                      <a:pt x="6235700" y="1409700"/>
                    </a:lnTo>
                    <a:lnTo>
                      <a:pt x="6311900" y="2222500"/>
                    </a:lnTo>
                    <a:cubicBezTo>
                      <a:pt x="6311900" y="2235200"/>
                      <a:pt x="6299200" y="2235200"/>
                      <a:pt x="6299200" y="2247900"/>
                    </a:cubicBezTo>
                    <a:cubicBezTo>
                      <a:pt x="6286500" y="2247900"/>
                      <a:pt x="6286500" y="2260600"/>
                      <a:pt x="6273800" y="2260600"/>
                    </a:cubicBezTo>
                    <a:lnTo>
                      <a:pt x="6223000" y="2260600"/>
                    </a:lnTo>
                    <a:cubicBezTo>
                      <a:pt x="6146800" y="2260600"/>
                      <a:pt x="6083300" y="2209800"/>
                      <a:pt x="6083300" y="2133600"/>
                    </a:cubicBezTo>
                    <a:lnTo>
                      <a:pt x="5969000" y="1447800"/>
                    </a:lnTo>
                    <a:cubicBezTo>
                      <a:pt x="5956300" y="1447800"/>
                      <a:pt x="5956300" y="1447800"/>
                      <a:pt x="5943600" y="1447800"/>
                    </a:cubicBezTo>
                    <a:lnTo>
                      <a:pt x="5829300" y="2133600"/>
                    </a:lnTo>
                    <a:cubicBezTo>
                      <a:pt x="5829300" y="2209800"/>
                      <a:pt x="5765800" y="2260600"/>
                      <a:pt x="5689600" y="2260600"/>
                    </a:cubicBezTo>
                    <a:lnTo>
                      <a:pt x="5638800" y="2260600"/>
                    </a:lnTo>
                    <a:cubicBezTo>
                      <a:pt x="5626100" y="2260600"/>
                      <a:pt x="5626100" y="2247900"/>
                      <a:pt x="5613400" y="2247900"/>
                    </a:cubicBezTo>
                    <a:cubicBezTo>
                      <a:pt x="5613400" y="2235200"/>
                      <a:pt x="5600700" y="2235200"/>
                      <a:pt x="5600700" y="2222500"/>
                    </a:cubicBezTo>
                    <a:lnTo>
                      <a:pt x="5676900" y="1409700"/>
                    </a:lnTo>
                    <a:lnTo>
                      <a:pt x="5740400" y="965200"/>
                    </a:lnTo>
                    <a:close/>
                    <a:moveTo>
                      <a:pt x="7289800" y="0"/>
                    </a:moveTo>
                    <a:cubicBezTo>
                      <a:pt x="7175500" y="0"/>
                      <a:pt x="7073900" y="88900"/>
                      <a:pt x="7073900" y="215900"/>
                    </a:cubicBezTo>
                    <a:lnTo>
                      <a:pt x="7073900" y="279400"/>
                    </a:lnTo>
                    <a:cubicBezTo>
                      <a:pt x="7073900" y="393700"/>
                      <a:pt x="7175500" y="495300"/>
                      <a:pt x="7289800" y="495300"/>
                    </a:cubicBezTo>
                    <a:cubicBezTo>
                      <a:pt x="7404100" y="495300"/>
                      <a:pt x="7505700" y="393700"/>
                      <a:pt x="7505700" y="279400"/>
                    </a:cubicBezTo>
                    <a:lnTo>
                      <a:pt x="7505700" y="215900"/>
                    </a:lnTo>
                    <a:cubicBezTo>
                      <a:pt x="7505700" y="88900"/>
                      <a:pt x="7404100" y="0"/>
                      <a:pt x="7289800" y="0"/>
                    </a:cubicBezTo>
                    <a:close/>
                    <a:moveTo>
                      <a:pt x="7073900" y="965200"/>
                    </a:moveTo>
                    <a:cubicBezTo>
                      <a:pt x="7073900" y="965200"/>
                      <a:pt x="7061200" y="952500"/>
                      <a:pt x="7061200" y="965200"/>
                    </a:cubicBezTo>
                    <a:lnTo>
                      <a:pt x="6908800" y="1320800"/>
                    </a:lnTo>
                    <a:cubicBezTo>
                      <a:pt x="6883400" y="1371600"/>
                      <a:pt x="6832600" y="1409700"/>
                      <a:pt x="6769100" y="1409700"/>
                    </a:cubicBezTo>
                    <a:lnTo>
                      <a:pt x="6705600" y="1409700"/>
                    </a:lnTo>
                    <a:cubicBezTo>
                      <a:pt x="6692900" y="1409700"/>
                      <a:pt x="6680200" y="1409700"/>
                      <a:pt x="6680200" y="1397000"/>
                    </a:cubicBezTo>
                    <a:cubicBezTo>
                      <a:pt x="6667500" y="1384300"/>
                      <a:pt x="6667500" y="1371600"/>
                      <a:pt x="6680200" y="1358900"/>
                    </a:cubicBezTo>
                    <a:lnTo>
                      <a:pt x="6870700" y="914400"/>
                    </a:lnTo>
                    <a:lnTo>
                      <a:pt x="6934200" y="736600"/>
                    </a:lnTo>
                    <a:cubicBezTo>
                      <a:pt x="6985000" y="635000"/>
                      <a:pt x="7086600" y="558800"/>
                      <a:pt x="7200900" y="558800"/>
                    </a:cubicBezTo>
                    <a:lnTo>
                      <a:pt x="7378700" y="558800"/>
                    </a:lnTo>
                    <a:cubicBezTo>
                      <a:pt x="7493000" y="558800"/>
                      <a:pt x="7594600" y="635000"/>
                      <a:pt x="7645400" y="736600"/>
                    </a:cubicBezTo>
                    <a:lnTo>
                      <a:pt x="7708900" y="914400"/>
                    </a:lnTo>
                    <a:lnTo>
                      <a:pt x="7899400" y="1358900"/>
                    </a:lnTo>
                    <a:cubicBezTo>
                      <a:pt x="7912100" y="1371600"/>
                      <a:pt x="7912100" y="1384300"/>
                      <a:pt x="7899400" y="1397000"/>
                    </a:cubicBezTo>
                    <a:cubicBezTo>
                      <a:pt x="7899400" y="1409700"/>
                      <a:pt x="7886700" y="1409700"/>
                      <a:pt x="7874000" y="1409700"/>
                    </a:cubicBezTo>
                    <a:lnTo>
                      <a:pt x="7810500" y="1409700"/>
                    </a:lnTo>
                    <a:cubicBezTo>
                      <a:pt x="7747000" y="1409700"/>
                      <a:pt x="7696200" y="1371600"/>
                      <a:pt x="7670800" y="1320800"/>
                    </a:cubicBezTo>
                    <a:lnTo>
                      <a:pt x="7518400" y="965200"/>
                    </a:lnTo>
                    <a:cubicBezTo>
                      <a:pt x="7518400" y="952500"/>
                      <a:pt x="7505700" y="965200"/>
                      <a:pt x="7505700" y="965200"/>
                    </a:cubicBezTo>
                    <a:lnTo>
                      <a:pt x="7569200" y="1409700"/>
                    </a:lnTo>
                    <a:lnTo>
                      <a:pt x="7645400" y="2222500"/>
                    </a:lnTo>
                    <a:cubicBezTo>
                      <a:pt x="7645400" y="2235200"/>
                      <a:pt x="7632700" y="2235200"/>
                      <a:pt x="7632700" y="2247900"/>
                    </a:cubicBezTo>
                    <a:cubicBezTo>
                      <a:pt x="7620000" y="2247900"/>
                      <a:pt x="7620000" y="2260600"/>
                      <a:pt x="7607300" y="2260600"/>
                    </a:cubicBezTo>
                    <a:lnTo>
                      <a:pt x="7556500" y="2260600"/>
                    </a:lnTo>
                    <a:cubicBezTo>
                      <a:pt x="7480300" y="2260600"/>
                      <a:pt x="7416800" y="2209800"/>
                      <a:pt x="7416800" y="2133600"/>
                    </a:cubicBezTo>
                    <a:lnTo>
                      <a:pt x="7302500" y="1447800"/>
                    </a:lnTo>
                    <a:cubicBezTo>
                      <a:pt x="7289800" y="1447800"/>
                      <a:pt x="7289800" y="1447800"/>
                      <a:pt x="7277100" y="1447800"/>
                    </a:cubicBezTo>
                    <a:lnTo>
                      <a:pt x="7162800" y="2133600"/>
                    </a:lnTo>
                    <a:cubicBezTo>
                      <a:pt x="7162800" y="2209800"/>
                      <a:pt x="7099300" y="2260600"/>
                      <a:pt x="7023100" y="2260600"/>
                    </a:cubicBezTo>
                    <a:lnTo>
                      <a:pt x="6972300" y="2260600"/>
                    </a:lnTo>
                    <a:cubicBezTo>
                      <a:pt x="6959600" y="2260600"/>
                      <a:pt x="6959600" y="2247900"/>
                      <a:pt x="6946900" y="2247900"/>
                    </a:cubicBezTo>
                    <a:cubicBezTo>
                      <a:pt x="6946900" y="2235200"/>
                      <a:pt x="6934200" y="2235200"/>
                      <a:pt x="6934200" y="2222500"/>
                    </a:cubicBezTo>
                    <a:lnTo>
                      <a:pt x="7010400" y="1409700"/>
                    </a:lnTo>
                    <a:lnTo>
                      <a:pt x="7073900" y="965200"/>
                    </a:lnTo>
                    <a:close/>
                    <a:moveTo>
                      <a:pt x="8623300" y="0"/>
                    </a:moveTo>
                    <a:cubicBezTo>
                      <a:pt x="8509000" y="0"/>
                      <a:pt x="8407400" y="88900"/>
                      <a:pt x="8407400" y="215900"/>
                    </a:cubicBezTo>
                    <a:lnTo>
                      <a:pt x="8407400" y="279400"/>
                    </a:lnTo>
                    <a:cubicBezTo>
                      <a:pt x="8407400" y="393700"/>
                      <a:pt x="8509000" y="495300"/>
                      <a:pt x="8623300" y="495300"/>
                    </a:cubicBezTo>
                    <a:cubicBezTo>
                      <a:pt x="8737600" y="495300"/>
                      <a:pt x="8839200" y="393700"/>
                      <a:pt x="8839200" y="279400"/>
                    </a:cubicBezTo>
                    <a:lnTo>
                      <a:pt x="8839200" y="215900"/>
                    </a:lnTo>
                    <a:cubicBezTo>
                      <a:pt x="8839200" y="88900"/>
                      <a:pt x="8737600" y="0"/>
                      <a:pt x="8623300" y="0"/>
                    </a:cubicBezTo>
                    <a:close/>
                    <a:moveTo>
                      <a:pt x="8407400" y="965200"/>
                    </a:moveTo>
                    <a:cubicBezTo>
                      <a:pt x="8407400" y="965200"/>
                      <a:pt x="8394700" y="952500"/>
                      <a:pt x="8394700" y="965200"/>
                    </a:cubicBezTo>
                    <a:lnTo>
                      <a:pt x="8242300" y="1320800"/>
                    </a:lnTo>
                    <a:cubicBezTo>
                      <a:pt x="8216900" y="1371600"/>
                      <a:pt x="8166100" y="1409700"/>
                      <a:pt x="8102600" y="1409700"/>
                    </a:cubicBezTo>
                    <a:lnTo>
                      <a:pt x="8039100" y="1409700"/>
                    </a:lnTo>
                    <a:cubicBezTo>
                      <a:pt x="8026400" y="1409700"/>
                      <a:pt x="8013700" y="1409700"/>
                      <a:pt x="8013700" y="1397000"/>
                    </a:cubicBezTo>
                    <a:cubicBezTo>
                      <a:pt x="8001000" y="1384300"/>
                      <a:pt x="8001000" y="1371600"/>
                      <a:pt x="8013700" y="1358900"/>
                    </a:cubicBezTo>
                    <a:lnTo>
                      <a:pt x="8204200" y="914400"/>
                    </a:lnTo>
                    <a:lnTo>
                      <a:pt x="8267700" y="736600"/>
                    </a:lnTo>
                    <a:cubicBezTo>
                      <a:pt x="8318500" y="635000"/>
                      <a:pt x="8420100" y="558800"/>
                      <a:pt x="8534400" y="558800"/>
                    </a:cubicBezTo>
                    <a:lnTo>
                      <a:pt x="8712200" y="558800"/>
                    </a:lnTo>
                    <a:cubicBezTo>
                      <a:pt x="8826500" y="558800"/>
                      <a:pt x="8928100" y="635000"/>
                      <a:pt x="8978900" y="736600"/>
                    </a:cubicBezTo>
                    <a:lnTo>
                      <a:pt x="9042400" y="914400"/>
                    </a:lnTo>
                    <a:lnTo>
                      <a:pt x="9232900" y="1358900"/>
                    </a:lnTo>
                    <a:cubicBezTo>
                      <a:pt x="9245600" y="1371600"/>
                      <a:pt x="9245600" y="1384300"/>
                      <a:pt x="9232900" y="1397000"/>
                    </a:cubicBezTo>
                    <a:cubicBezTo>
                      <a:pt x="9232900" y="1409700"/>
                      <a:pt x="9220200" y="1409700"/>
                      <a:pt x="9207500" y="1409700"/>
                    </a:cubicBezTo>
                    <a:lnTo>
                      <a:pt x="9144000" y="1409700"/>
                    </a:lnTo>
                    <a:cubicBezTo>
                      <a:pt x="9080500" y="1409700"/>
                      <a:pt x="9029700" y="1371600"/>
                      <a:pt x="9004300" y="1320800"/>
                    </a:cubicBezTo>
                    <a:lnTo>
                      <a:pt x="8851900" y="965200"/>
                    </a:lnTo>
                    <a:cubicBezTo>
                      <a:pt x="8851900" y="952500"/>
                      <a:pt x="8839200" y="965200"/>
                      <a:pt x="8839200" y="965200"/>
                    </a:cubicBezTo>
                    <a:lnTo>
                      <a:pt x="8902700" y="1409700"/>
                    </a:lnTo>
                    <a:lnTo>
                      <a:pt x="8978900" y="2222500"/>
                    </a:lnTo>
                    <a:cubicBezTo>
                      <a:pt x="8978900" y="2235200"/>
                      <a:pt x="8966200" y="2235200"/>
                      <a:pt x="8966200" y="2247900"/>
                    </a:cubicBezTo>
                    <a:cubicBezTo>
                      <a:pt x="8953500" y="2247900"/>
                      <a:pt x="8953500" y="2260600"/>
                      <a:pt x="8940800" y="2260600"/>
                    </a:cubicBezTo>
                    <a:lnTo>
                      <a:pt x="8890000" y="2260600"/>
                    </a:lnTo>
                    <a:cubicBezTo>
                      <a:pt x="8813800" y="2260600"/>
                      <a:pt x="8750300" y="2209800"/>
                      <a:pt x="8750300" y="2133600"/>
                    </a:cubicBezTo>
                    <a:lnTo>
                      <a:pt x="8636000" y="1447800"/>
                    </a:lnTo>
                    <a:cubicBezTo>
                      <a:pt x="8623300" y="1447800"/>
                      <a:pt x="8623300" y="1447800"/>
                      <a:pt x="8610600" y="1447800"/>
                    </a:cubicBezTo>
                    <a:lnTo>
                      <a:pt x="8496300" y="2133600"/>
                    </a:lnTo>
                    <a:cubicBezTo>
                      <a:pt x="8496300" y="2209800"/>
                      <a:pt x="8432800" y="2260600"/>
                      <a:pt x="8356600" y="2260600"/>
                    </a:cubicBezTo>
                    <a:lnTo>
                      <a:pt x="8305800" y="2260600"/>
                    </a:lnTo>
                    <a:cubicBezTo>
                      <a:pt x="8293100" y="2260600"/>
                      <a:pt x="8293100" y="2247900"/>
                      <a:pt x="8280400" y="2247900"/>
                    </a:cubicBezTo>
                    <a:cubicBezTo>
                      <a:pt x="8280400" y="2235200"/>
                      <a:pt x="8267700" y="2235200"/>
                      <a:pt x="8267700" y="2222500"/>
                    </a:cubicBezTo>
                    <a:lnTo>
                      <a:pt x="8343900" y="1409700"/>
                    </a:lnTo>
                    <a:lnTo>
                      <a:pt x="8407400" y="965200"/>
                    </a:lnTo>
                    <a:close/>
                    <a:moveTo>
                      <a:pt x="9956800" y="0"/>
                    </a:moveTo>
                    <a:cubicBezTo>
                      <a:pt x="9842500" y="0"/>
                      <a:pt x="9740900" y="88900"/>
                      <a:pt x="9740900" y="215900"/>
                    </a:cubicBezTo>
                    <a:lnTo>
                      <a:pt x="9740900" y="279400"/>
                    </a:lnTo>
                    <a:cubicBezTo>
                      <a:pt x="9740900" y="393700"/>
                      <a:pt x="9842500" y="495300"/>
                      <a:pt x="9956800" y="495300"/>
                    </a:cubicBezTo>
                    <a:cubicBezTo>
                      <a:pt x="10071100" y="495300"/>
                      <a:pt x="10172700" y="393700"/>
                      <a:pt x="10172700" y="279400"/>
                    </a:cubicBezTo>
                    <a:lnTo>
                      <a:pt x="10172700" y="215900"/>
                    </a:lnTo>
                    <a:cubicBezTo>
                      <a:pt x="10172700" y="88900"/>
                      <a:pt x="10071100" y="0"/>
                      <a:pt x="9956800" y="0"/>
                    </a:cubicBezTo>
                    <a:close/>
                    <a:moveTo>
                      <a:pt x="9740900" y="965200"/>
                    </a:moveTo>
                    <a:cubicBezTo>
                      <a:pt x="9740900" y="965200"/>
                      <a:pt x="9728200" y="952500"/>
                      <a:pt x="9728200" y="965200"/>
                    </a:cubicBezTo>
                    <a:lnTo>
                      <a:pt x="9575800" y="1320800"/>
                    </a:lnTo>
                    <a:cubicBezTo>
                      <a:pt x="9550400" y="1371600"/>
                      <a:pt x="9499600" y="1409700"/>
                      <a:pt x="9436100" y="1409700"/>
                    </a:cubicBezTo>
                    <a:lnTo>
                      <a:pt x="9372600" y="1409700"/>
                    </a:lnTo>
                    <a:cubicBezTo>
                      <a:pt x="9359900" y="1409700"/>
                      <a:pt x="9347200" y="1409700"/>
                      <a:pt x="9347200" y="1397000"/>
                    </a:cubicBezTo>
                    <a:cubicBezTo>
                      <a:pt x="9334500" y="1384300"/>
                      <a:pt x="9334500" y="1371600"/>
                      <a:pt x="9347200" y="1358900"/>
                    </a:cubicBezTo>
                    <a:lnTo>
                      <a:pt x="9537700" y="914400"/>
                    </a:lnTo>
                    <a:lnTo>
                      <a:pt x="9601200" y="736600"/>
                    </a:lnTo>
                    <a:cubicBezTo>
                      <a:pt x="9652000" y="635000"/>
                      <a:pt x="9753600" y="558800"/>
                      <a:pt x="9867900" y="558800"/>
                    </a:cubicBezTo>
                    <a:lnTo>
                      <a:pt x="10045700" y="558800"/>
                    </a:lnTo>
                    <a:cubicBezTo>
                      <a:pt x="10160000" y="558800"/>
                      <a:pt x="10261600" y="635000"/>
                      <a:pt x="10312400" y="736600"/>
                    </a:cubicBezTo>
                    <a:lnTo>
                      <a:pt x="10375900" y="914400"/>
                    </a:lnTo>
                    <a:lnTo>
                      <a:pt x="10566400" y="1358900"/>
                    </a:lnTo>
                    <a:cubicBezTo>
                      <a:pt x="10579100" y="1371600"/>
                      <a:pt x="10579100" y="1384300"/>
                      <a:pt x="10566400" y="1397000"/>
                    </a:cubicBezTo>
                    <a:cubicBezTo>
                      <a:pt x="10566400" y="1409700"/>
                      <a:pt x="10553700" y="1409700"/>
                      <a:pt x="10541000" y="1409700"/>
                    </a:cubicBezTo>
                    <a:lnTo>
                      <a:pt x="10477500" y="1409700"/>
                    </a:lnTo>
                    <a:cubicBezTo>
                      <a:pt x="10414000" y="1409700"/>
                      <a:pt x="10363200" y="1371600"/>
                      <a:pt x="10337800" y="1320800"/>
                    </a:cubicBezTo>
                    <a:lnTo>
                      <a:pt x="10185400" y="965200"/>
                    </a:lnTo>
                    <a:cubicBezTo>
                      <a:pt x="10185400" y="952500"/>
                      <a:pt x="10172700" y="965200"/>
                      <a:pt x="10172700" y="965200"/>
                    </a:cubicBezTo>
                    <a:lnTo>
                      <a:pt x="10236200" y="1409700"/>
                    </a:lnTo>
                    <a:lnTo>
                      <a:pt x="10312400" y="2222500"/>
                    </a:lnTo>
                    <a:cubicBezTo>
                      <a:pt x="10312400" y="2235200"/>
                      <a:pt x="10299700" y="2235200"/>
                      <a:pt x="10299700" y="2247900"/>
                    </a:cubicBezTo>
                    <a:cubicBezTo>
                      <a:pt x="10287000" y="2247900"/>
                      <a:pt x="10287000" y="2260600"/>
                      <a:pt x="10274300" y="2260600"/>
                    </a:cubicBezTo>
                    <a:lnTo>
                      <a:pt x="10223500" y="2260600"/>
                    </a:lnTo>
                    <a:cubicBezTo>
                      <a:pt x="10147300" y="2260600"/>
                      <a:pt x="10083800" y="2209800"/>
                      <a:pt x="10083800" y="2133600"/>
                    </a:cubicBezTo>
                    <a:lnTo>
                      <a:pt x="9969500" y="1447800"/>
                    </a:lnTo>
                    <a:cubicBezTo>
                      <a:pt x="9956800" y="1447800"/>
                      <a:pt x="9956800" y="1447800"/>
                      <a:pt x="9944100" y="1447800"/>
                    </a:cubicBezTo>
                    <a:lnTo>
                      <a:pt x="9829800" y="2133600"/>
                    </a:lnTo>
                    <a:cubicBezTo>
                      <a:pt x="9829800" y="2209800"/>
                      <a:pt x="9766300" y="2260600"/>
                      <a:pt x="9690100" y="2260600"/>
                    </a:cubicBezTo>
                    <a:lnTo>
                      <a:pt x="9639300" y="2260600"/>
                    </a:lnTo>
                    <a:cubicBezTo>
                      <a:pt x="9626600" y="2260600"/>
                      <a:pt x="9626600" y="2247900"/>
                      <a:pt x="9613900" y="2247900"/>
                    </a:cubicBezTo>
                    <a:cubicBezTo>
                      <a:pt x="9613900" y="2235200"/>
                      <a:pt x="9601200" y="2235200"/>
                      <a:pt x="9601200" y="2222500"/>
                    </a:cubicBezTo>
                    <a:lnTo>
                      <a:pt x="9677400" y="1409700"/>
                    </a:lnTo>
                    <a:lnTo>
                      <a:pt x="9740900" y="965200"/>
                    </a:lnTo>
                    <a:close/>
                  </a:path>
                </a:pathLst>
              </a:custGeom>
              <a:solidFill>
                <a:srgbClr val="13121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0680700" y="0"/>
                <a:ext cx="2578100" cy="2260600"/>
              </a:xfrm>
              <a:custGeom>
                <a:avLst/>
                <a:gdLst/>
                <a:ahLst/>
                <a:cxnLst/>
                <a:rect r="r" b="b" t="t" l="l"/>
                <a:pathLst>
                  <a:path h="2260600" w="2578100">
                    <a:moveTo>
                      <a:pt x="622300" y="0"/>
                    </a:moveTo>
                    <a:cubicBezTo>
                      <a:pt x="508000" y="0"/>
                      <a:pt x="406400" y="88900"/>
                      <a:pt x="406400" y="215900"/>
                    </a:cubicBezTo>
                    <a:lnTo>
                      <a:pt x="406400" y="279400"/>
                    </a:lnTo>
                    <a:cubicBezTo>
                      <a:pt x="406400" y="393700"/>
                      <a:pt x="508000" y="495300"/>
                      <a:pt x="622300" y="495300"/>
                    </a:cubicBezTo>
                    <a:cubicBezTo>
                      <a:pt x="736600" y="495300"/>
                      <a:pt x="838200" y="393700"/>
                      <a:pt x="838200" y="279400"/>
                    </a:cubicBezTo>
                    <a:lnTo>
                      <a:pt x="838200" y="215900"/>
                    </a:lnTo>
                    <a:cubicBezTo>
                      <a:pt x="838200" y="88900"/>
                      <a:pt x="736600" y="0"/>
                      <a:pt x="622300" y="0"/>
                    </a:cubicBezTo>
                    <a:close/>
                    <a:moveTo>
                      <a:pt x="406400" y="965200"/>
                    </a:moveTo>
                    <a:cubicBezTo>
                      <a:pt x="406400" y="965200"/>
                      <a:pt x="393700" y="952500"/>
                      <a:pt x="393700" y="965200"/>
                    </a:cubicBezTo>
                    <a:lnTo>
                      <a:pt x="241300" y="1320800"/>
                    </a:lnTo>
                    <a:cubicBezTo>
                      <a:pt x="215900" y="1371600"/>
                      <a:pt x="165100" y="1409700"/>
                      <a:pt x="101600" y="1409700"/>
                    </a:cubicBezTo>
                    <a:lnTo>
                      <a:pt x="38100" y="1409700"/>
                    </a:lnTo>
                    <a:cubicBezTo>
                      <a:pt x="25400" y="1409700"/>
                      <a:pt x="12700" y="1409700"/>
                      <a:pt x="12700" y="1397000"/>
                    </a:cubicBezTo>
                    <a:cubicBezTo>
                      <a:pt x="0" y="1384300"/>
                      <a:pt x="0" y="1371600"/>
                      <a:pt x="12700" y="1358900"/>
                    </a:cubicBezTo>
                    <a:lnTo>
                      <a:pt x="203200" y="914400"/>
                    </a:lnTo>
                    <a:lnTo>
                      <a:pt x="266700" y="736600"/>
                    </a:lnTo>
                    <a:cubicBezTo>
                      <a:pt x="317500" y="635000"/>
                      <a:pt x="419100" y="558800"/>
                      <a:pt x="533400" y="558800"/>
                    </a:cubicBezTo>
                    <a:lnTo>
                      <a:pt x="711200" y="558800"/>
                    </a:lnTo>
                    <a:cubicBezTo>
                      <a:pt x="825500" y="558800"/>
                      <a:pt x="927100" y="635000"/>
                      <a:pt x="977900" y="736600"/>
                    </a:cubicBezTo>
                    <a:lnTo>
                      <a:pt x="1041400" y="914400"/>
                    </a:lnTo>
                    <a:lnTo>
                      <a:pt x="1231900" y="1358900"/>
                    </a:lnTo>
                    <a:cubicBezTo>
                      <a:pt x="1244600" y="1371600"/>
                      <a:pt x="1244600" y="1384300"/>
                      <a:pt x="1231900" y="1397000"/>
                    </a:cubicBezTo>
                    <a:cubicBezTo>
                      <a:pt x="1231900" y="1409700"/>
                      <a:pt x="1219200" y="1409700"/>
                      <a:pt x="1206500" y="1409700"/>
                    </a:cubicBezTo>
                    <a:lnTo>
                      <a:pt x="1143000" y="1409700"/>
                    </a:lnTo>
                    <a:cubicBezTo>
                      <a:pt x="1079500" y="1409700"/>
                      <a:pt x="1028700" y="1371600"/>
                      <a:pt x="1003300" y="1320800"/>
                    </a:cubicBezTo>
                    <a:lnTo>
                      <a:pt x="850900" y="965200"/>
                    </a:lnTo>
                    <a:cubicBezTo>
                      <a:pt x="850900" y="952500"/>
                      <a:pt x="838200" y="965200"/>
                      <a:pt x="838200" y="965200"/>
                    </a:cubicBezTo>
                    <a:lnTo>
                      <a:pt x="901700" y="1409700"/>
                    </a:lnTo>
                    <a:lnTo>
                      <a:pt x="977900" y="2222500"/>
                    </a:lnTo>
                    <a:cubicBezTo>
                      <a:pt x="977900" y="2235200"/>
                      <a:pt x="965200" y="2235200"/>
                      <a:pt x="965200" y="2247900"/>
                    </a:cubicBezTo>
                    <a:cubicBezTo>
                      <a:pt x="952500" y="2247900"/>
                      <a:pt x="952500" y="2260600"/>
                      <a:pt x="939800" y="2260600"/>
                    </a:cubicBezTo>
                    <a:lnTo>
                      <a:pt x="889000" y="2260600"/>
                    </a:lnTo>
                    <a:cubicBezTo>
                      <a:pt x="812800" y="2260600"/>
                      <a:pt x="749300" y="2209800"/>
                      <a:pt x="749300" y="2133600"/>
                    </a:cubicBezTo>
                    <a:lnTo>
                      <a:pt x="635000" y="1447800"/>
                    </a:lnTo>
                    <a:cubicBezTo>
                      <a:pt x="622300" y="1447800"/>
                      <a:pt x="622300" y="1447800"/>
                      <a:pt x="609600" y="1447800"/>
                    </a:cubicBezTo>
                    <a:lnTo>
                      <a:pt x="495300" y="2133600"/>
                    </a:lnTo>
                    <a:cubicBezTo>
                      <a:pt x="495300" y="2209800"/>
                      <a:pt x="431800" y="2260600"/>
                      <a:pt x="355600" y="2260600"/>
                    </a:cubicBezTo>
                    <a:lnTo>
                      <a:pt x="304800" y="2260600"/>
                    </a:lnTo>
                    <a:cubicBezTo>
                      <a:pt x="292100" y="2260600"/>
                      <a:pt x="292100" y="2247900"/>
                      <a:pt x="279400" y="2247900"/>
                    </a:cubicBezTo>
                    <a:cubicBezTo>
                      <a:pt x="279400" y="2235200"/>
                      <a:pt x="266700" y="2235200"/>
                      <a:pt x="266700" y="2222500"/>
                    </a:cubicBezTo>
                    <a:lnTo>
                      <a:pt x="342900" y="1409700"/>
                    </a:lnTo>
                    <a:lnTo>
                      <a:pt x="406400" y="965200"/>
                    </a:lnTo>
                    <a:close/>
                    <a:moveTo>
                      <a:pt x="1955800" y="0"/>
                    </a:moveTo>
                    <a:cubicBezTo>
                      <a:pt x="1841500" y="0"/>
                      <a:pt x="1739900" y="88900"/>
                      <a:pt x="1739900" y="215900"/>
                    </a:cubicBezTo>
                    <a:lnTo>
                      <a:pt x="1739900" y="279400"/>
                    </a:lnTo>
                    <a:cubicBezTo>
                      <a:pt x="1739900" y="393700"/>
                      <a:pt x="1841500" y="495300"/>
                      <a:pt x="1955800" y="495300"/>
                    </a:cubicBezTo>
                    <a:cubicBezTo>
                      <a:pt x="2070100" y="495300"/>
                      <a:pt x="2171700" y="393700"/>
                      <a:pt x="2171700" y="279400"/>
                    </a:cubicBezTo>
                    <a:lnTo>
                      <a:pt x="2171700" y="215900"/>
                    </a:lnTo>
                    <a:cubicBezTo>
                      <a:pt x="2171700" y="88900"/>
                      <a:pt x="2070100" y="0"/>
                      <a:pt x="1955800" y="0"/>
                    </a:cubicBezTo>
                    <a:close/>
                    <a:moveTo>
                      <a:pt x="1739900" y="965200"/>
                    </a:moveTo>
                    <a:cubicBezTo>
                      <a:pt x="1739900" y="965200"/>
                      <a:pt x="1727200" y="952500"/>
                      <a:pt x="1727200" y="965200"/>
                    </a:cubicBezTo>
                    <a:lnTo>
                      <a:pt x="1574800" y="1320800"/>
                    </a:lnTo>
                    <a:cubicBezTo>
                      <a:pt x="1549400" y="1371600"/>
                      <a:pt x="1498600" y="1409700"/>
                      <a:pt x="1435100" y="1409700"/>
                    </a:cubicBezTo>
                    <a:lnTo>
                      <a:pt x="1371600" y="1409700"/>
                    </a:lnTo>
                    <a:cubicBezTo>
                      <a:pt x="1358900" y="1409700"/>
                      <a:pt x="1346200" y="1409700"/>
                      <a:pt x="1346200" y="1397000"/>
                    </a:cubicBezTo>
                    <a:cubicBezTo>
                      <a:pt x="1333500" y="1384300"/>
                      <a:pt x="1333500" y="1371600"/>
                      <a:pt x="1346200" y="1358900"/>
                    </a:cubicBezTo>
                    <a:lnTo>
                      <a:pt x="1536700" y="914400"/>
                    </a:lnTo>
                    <a:lnTo>
                      <a:pt x="1600200" y="736600"/>
                    </a:lnTo>
                    <a:cubicBezTo>
                      <a:pt x="1651000" y="635000"/>
                      <a:pt x="1752600" y="558800"/>
                      <a:pt x="1866900" y="558800"/>
                    </a:cubicBezTo>
                    <a:lnTo>
                      <a:pt x="2044700" y="558800"/>
                    </a:lnTo>
                    <a:cubicBezTo>
                      <a:pt x="2159000" y="558800"/>
                      <a:pt x="2260600" y="635000"/>
                      <a:pt x="2311400" y="736600"/>
                    </a:cubicBezTo>
                    <a:lnTo>
                      <a:pt x="2374900" y="914400"/>
                    </a:lnTo>
                    <a:lnTo>
                      <a:pt x="2565400" y="1358900"/>
                    </a:lnTo>
                    <a:cubicBezTo>
                      <a:pt x="2578100" y="1371600"/>
                      <a:pt x="2578100" y="1384300"/>
                      <a:pt x="2565400" y="1397000"/>
                    </a:cubicBezTo>
                    <a:cubicBezTo>
                      <a:pt x="2565400" y="1409700"/>
                      <a:pt x="2552700" y="1409700"/>
                      <a:pt x="2540000" y="1409700"/>
                    </a:cubicBezTo>
                    <a:lnTo>
                      <a:pt x="2476500" y="1409700"/>
                    </a:lnTo>
                    <a:cubicBezTo>
                      <a:pt x="2413000" y="1409700"/>
                      <a:pt x="2362200" y="1371600"/>
                      <a:pt x="2336800" y="1320800"/>
                    </a:cubicBezTo>
                    <a:lnTo>
                      <a:pt x="2184400" y="965200"/>
                    </a:lnTo>
                    <a:cubicBezTo>
                      <a:pt x="2184400" y="952500"/>
                      <a:pt x="2171700" y="965200"/>
                      <a:pt x="2171700" y="965200"/>
                    </a:cubicBezTo>
                    <a:lnTo>
                      <a:pt x="2235200" y="1409700"/>
                    </a:lnTo>
                    <a:lnTo>
                      <a:pt x="2311400" y="2222500"/>
                    </a:lnTo>
                    <a:cubicBezTo>
                      <a:pt x="2311400" y="2235200"/>
                      <a:pt x="2298700" y="2235200"/>
                      <a:pt x="2298700" y="2247900"/>
                    </a:cubicBezTo>
                    <a:cubicBezTo>
                      <a:pt x="2286000" y="2247900"/>
                      <a:pt x="2286000" y="2260600"/>
                      <a:pt x="2273300" y="2260600"/>
                    </a:cubicBezTo>
                    <a:lnTo>
                      <a:pt x="2222500" y="2260600"/>
                    </a:lnTo>
                    <a:cubicBezTo>
                      <a:pt x="2146300" y="2260600"/>
                      <a:pt x="2082800" y="2209800"/>
                      <a:pt x="2082800" y="2133600"/>
                    </a:cubicBezTo>
                    <a:lnTo>
                      <a:pt x="1968500" y="1447800"/>
                    </a:lnTo>
                    <a:cubicBezTo>
                      <a:pt x="1955800" y="1447800"/>
                      <a:pt x="1955800" y="1447800"/>
                      <a:pt x="1943100" y="1447800"/>
                    </a:cubicBezTo>
                    <a:lnTo>
                      <a:pt x="1828800" y="2133600"/>
                    </a:lnTo>
                    <a:cubicBezTo>
                      <a:pt x="1828800" y="2209800"/>
                      <a:pt x="1765300" y="2260600"/>
                      <a:pt x="1689100" y="2260600"/>
                    </a:cubicBezTo>
                    <a:lnTo>
                      <a:pt x="1638300" y="2260600"/>
                    </a:lnTo>
                    <a:cubicBezTo>
                      <a:pt x="1625600" y="2260600"/>
                      <a:pt x="1625600" y="2247900"/>
                      <a:pt x="1612900" y="2247900"/>
                    </a:cubicBezTo>
                    <a:cubicBezTo>
                      <a:pt x="1612900" y="2235200"/>
                      <a:pt x="1600200" y="2235200"/>
                      <a:pt x="1600200" y="2222500"/>
                    </a:cubicBezTo>
                    <a:lnTo>
                      <a:pt x="1676400" y="1409700"/>
                    </a:lnTo>
                    <a:lnTo>
                      <a:pt x="1739900" y="965200"/>
                    </a:lnTo>
                    <a:close/>
                  </a:path>
                </a:pathLst>
              </a:custGeom>
              <a:solidFill>
                <a:srgbClr val="B3B5A9"/>
              </a:solidFill>
            </p:spPr>
          </p:sp>
        </p:grpSp>
      </p:grpSp>
      <p:sp>
        <p:nvSpPr>
          <p:cNvPr name="TextBox 16" id="16"/>
          <p:cNvSpPr txBox="true"/>
          <p:nvPr/>
        </p:nvSpPr>
        <p:spPr>
          <a:xfrm rot="0">
            <a:off x="11100706" y="5515336"/>
            <a:ext cx="6902828" cy="149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2"/>
              </a:lnSpc>
            </a:pPr>
            <a:r>
              <a:rPr lang="en-US" sz="2893" spc="283">
                <a:solidFill>
                  <a:srgbClr val="010101"/>
                </a:solidFill>
                <a:latin typeface="DM Sans"/>
              </a:rPr>
              <a:t>Responsabilisation de l’équipe</a:t>
            </a:r>
          </a:p>
          <a:p>
            <a:pPr>
              <a:lnSpc>
                <a:spcPts val="3992"/>
              </a:lnSpc>
            </a:pPr>
            <a:r>
              <a:rPr lang="en-US" sz="2893" spc="283">
                <a:solidFill>
                  <a:srgbClr val="010101"/>
                </a:solidFill>
                <a:latin typeface="DM Sans"/>
              </a:rPr>
              <a:t>Meilleure collaboration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010101"/>
                </a:solidFill>
                <a:latin typeface="DM Sans"/>
              </a:rPr>
              <a:t>Confiance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5355331"/>
            <a:chOff x="0" y="0"/>
            <a:chExt cx="368852" cy="14104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410457"/>
            </a:xfrm>
            <a:custGeom>
              <a:avLst/>
              <a:gdLst/>
              <a:ahLst/>
              <a:cxnLst/>
              <a:rect r="r" b="b" t="t" l="l"/>
              <a:pathLst>
                <a:path h="141045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410457"/>
                  </a:lnTo>
                  <a:lnTo>
                    <a:pt x="0" y="141045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LES MÉTHODES AGILES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VALEURS &amp; PRINCIPES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SCRUM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EVENEMENTS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ROLES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AVANTAGES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42191" y="917180"/>
            <a:ext cx="12061218" cy="1458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981"/>
              </a:lnSpc>
            </a:pPr>
            <a:r>
              <a:rPr lang="en-US" sz="8682" spc="850">
                <a:solidFill>
                  <a:srgbClr val="231F20"/>
                </a:solidFill>
                <a:latin typeface="Oswald Bold"/>
              </a:rPr>
              <a:t>MÉTHODES AGILES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80043" y="4101517"/>
            <a:ext cx="8339693" cy="102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60"/>
              </a:lnSpc>
            </a:pPr>
            <a:r>
              <a:rPr lang="en-US" sz="2000" spc="196">
                <a:solidFill>
                  <a:srgbClr val="231F20"/>
                </a:solidFill>
                <a:latin typeface="DM Sans"/>
              </a:rPr>
              <a:t>Février 2001 - 17 experts du développement logiciel</a:t>
            </a:r>
          </a:p>
          <a:p>
            <a:pPr algn="l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000" spc="196">
                <a:solidFill>
                  <a:srgbClr val="231F20"/>
                </a:solidFill>
                <a:latin typeface="DM Sans"/>
              </a:rPr>
              <a:t>Définition des différents principes et valeurs fondamentales des méthodes agiles.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6104288">
            <a:off x="12687659" y="-237786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80043" y="3649816"/>
            <a:ext cx="3239029" cy="368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35"/>
              </a:lnSpc>
            </a:pPr>
            <a:r>
              <a:rPr lang="en-US" sz="2199" spc="215">
                <a:solidFill>
                  <a:srgbClr val="231F20"/>
                </a:solidFill>
                <a:latin typeface="Oswald Bold"/>
              </a:rPr>
              <a:t>MANIFESTE AGILE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80043" y="6429528"/>
            <a:ext cx="8339693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000" spc="196">
                <a:solidFill>
                  <a:srgbClr val="231F20"/>
                </a:solidFill>
                <a:latin typeface="DM Sans"/>
              </a:rPr>
              <a:t>Adoptées par un grand nombre d’entreprise, dans tous types de domaines.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80043" y="5996506"/>
            <a:ext cx="3239029" cy="368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35"/>
              </a:lnSpc>
            </a:pPr>
            <a:r>
              <a:rPr lang="en-US" sz="2199" spc="215">
                <a:solidFill>
                  <a:srgbClr val="231F20"/>
                </a:solidFill>
                <a:latin typeface="Oswald Bold"/>
              </a:rPr>
              <a:t>GESTION DE PROJET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662801" y="6514366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2367133" y="3115219"/>
            <a:ext cx="575760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2367133" y="6367512"/>
            <a:ext cx="575760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0104302" y="3115219"/>
            <a:ext cx="575760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0104302" y="6367512"/>
            <a:ext cx="575760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643592" y="4635093"/>
            <a:ext cx="534240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Plutôt que les processus et les outils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43592" y="7861022"/>
            <a:ext cx="534240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Plutôt que la négociation contractuelle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50001" y="4635093"/>
            <a:ext cx="534240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Plutôt qu’une documentation exhausitve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50001" y="7861022"/>
            <a:ext cx="534240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Plutôt que le suivi d’un plan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43592" y="2512176"/>
            <a:ext cx="52167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Oswa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43592" y="5738105"/>
            <a:ext cx="52167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Oswa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50001" y="2512176"/>
            <a:ext cx="75648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Oswa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50001" y="5738105"/>
            <a:ext cx="75648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swald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43592" y="3303508"/>
            <a:ext cx="6411010" cy="125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71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Oswald"/>
              </a:rPr>
              <a:t>LES INDIVIDUS ET LES INTERACTIONS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43592" y="6529437"/>
            <a:ext cx="5001689" cy="125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1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Oswald"/>
              </a:rPr>
              <a:t>LA COLLABORATION AVEC LES CLIENTS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50001" y="3303508"/>
            <a:ext cx="4862361" cy="125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1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Oswald"/>
              </a:rPr>
              <a:t>LES LOGICIELS FONCTIONNELS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350001" y="6529437"/>
            <a:ext cx="5342406" cy="125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1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Oswald"/>
              </a:rPr>
              <a:t>L’ADAPTATION AU CHANGEMENT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67133" y="615149"/>
            <a:ext cx="14197585" cy="135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>
                <a:solidFill>
                  <a:srgbClr val="F2F4F5"/>
                </a:solidFill>
                <a:latin typeface="Oswald Bold"/>
              </a:rPr>
              <a:t>VALEURS FONDAMENTALES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895350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OBJECTIFS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224667" y="4130602"/>
            <a:ext cx="8900334" cy="135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Améliorer l’efficacité de l’équipe de développement</a:t>
            </a:r>
          </a:p>
          <a:p>
            <a:pPr>
              <a:lnSpc>
                <a:spcPts val="2734"/>
              </a:lnSpc>
            </a:pPr>
          </a:p>
          <a:p>
            <a:pPr>
              <a:lnSpc>
                <a:spcPts val="2734"/>
              </a:lnSpc>
            </a:pPr>
          </a:p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Optimiser la gestion de projet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440166" y="7277634"/>
            <a:ext cx="8512431" cy="135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S’adapter aux évolutions du marché</a:t>
            </a:r>
          </a:p>
          <a:p>
            <a:pPr>
              <a:lnSpc>
                <a:spcPts val="2734"/>
              </a:lnSpc>
            </a:pPr>
          </a:p>
          <a:p>
            <a:pPr>
              <a:lnSpc>
                <a:spcPts val="2734"/>
              </a:lnSpc>
            </a:pPr>
          </a:p>
          <a:p>
            <a:pPr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Favoriser la collaboration au sein de l’équipe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9081" y="914400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PRINCIPES AGILES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9337" y="2865345"/>
            <a:ext cx="6620002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Prioriser la satisfaction client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33828" y="2865345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Accepter les changement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97447" y="2865345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Livraison permanente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4375" y="4344045"/>
            <a:ext cx="6294903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Coopération entre les équipes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17721" y="4341710"/>
            <a:ext cx="6596781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Construire une équipe motivée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97447" y="4344045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Favoriser le dialogue direct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0208" y="5818637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Mesurer en fonctionnalités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70600" y="5816302"/>
            <a:ext cx="5909064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Rythme constant et soutenable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98318" y="5818637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Excellence technique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0208" y="7297337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Privilégier la simplicité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94499" y="7295002"/>
            <a:ext cx="5180276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Responsabiliser les équipes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98318" y="7297337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1A1A1A"/>
                </a:solidFill>
                <a:latin typeface="DM Sans"/>
              </a:rPr>
              <a:t>Améliorer l’efficacité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86759" y="7792626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5757"/>
                </a:solidFill>
                <a:latin typeface="DM San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225920" y="3360635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5757"/>
                </a:solidFill>
                <a:latin typeface="DM Sans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02700" y="4832518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5757"/>
                </a:solidFill>
                <a:latin typeface="DM Sans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965081" y="4839334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5757"/>
                </a:solidFill>
                <a:latin typeface="DM Sans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02700" y="6311591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5757"/>
                </a:solidFill>
                <a:latin typeface="DM Sans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86759" y="6313927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5757"/>
                </a:solidFill>
                <a:latin typeface="DM Sans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802700" y="7792626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5757"/>
                </a:solidFill>
                <a:latin typeface="DM Sans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83890" y="4839334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5757"/>
                </a:solidFill>
                <a:latin typeface="DM Sans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44730" y="6313927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5757"/>
                </a:solidFill>
                <a:latin typeface="DM Sans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003453" y="4839334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521018" y="7790291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486759" y="4839334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383890" y="7790291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520147" y="6311591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644730" y="3352285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747599" y="3343920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520147" y="4839334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008438" y="4839334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105594" y="7790291"/>
            <a:ext cx="52167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DM Sans"/>
              </a:rPr>
              <a:t>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5269278" y="9640476"/>
            <a:ext cx="2867038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5757"/>
                </a:solidFill>
                <a:latin typeface="Arimo"/>
              </a:rPr>
              <a:t>1-2-3-4 : Objectifs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40577" y="-381997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29322" y="8460466"/>
            <a:ext cx="742935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080"/>
              </a:lnSpc>
              <a:spcBef>
                <a:spcPct val="0"/>
              </a:spcBef>
            </a:pPr>
            <a:r>
              <a:rPr lang="en-US" sz="2200" strike="noStrike" u="none">
                <a:solidFill>
                  <a:srgbClr val="FFFFFF"/>
                </a:solidFill>
                <a:latin typeface="Kollektif"/>
              </a:rPr>
              <a:t>— 1986 métaphore SCRUM ( mêlée de rugby 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70474" y="3211146"/>
            <a:ext cx="10947053" cy="4596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99"/>
              </a:lnSpc>
            </a:pPr>
            <a:r>
              <a:rPr lang="en-US" sz="8912">
                <a:solidFill>
                  <a:srgbClr val="FF5757"/>
                </a:solidFill>
                <a:latin typeface="Black Mango Medium"/>
              </a:rPr>
              <a:t>Framework de gestion dynamique et participatif 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432035" y="2958739"/>
            <a:ext cx="9423931" cy="9525"/>
          </a:xfrm>
          <a:prstGeom prst="line">
            <a:avLst/>
          </a:prstGeom>
          <a:ln cap="flat" w="38100">
            <a:solidFill>
              <a:srgbClr val="FF57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4432035" y="8193766"/>
            <a:ext cx="9423931" cy="9525"/>
          </a:xfrm>
          <a:prstGeom prst="line">
            <a:avLst/>
          </a:prstGeom>
          <a:ln cap="flat" w="38100">
            <a:solidFill>
              <a:srgbClr val="FF57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801241" y="1444264"/>
            <a:ext cx="1068551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99"/>
              </a:lnSpc>
              <a:spcBef>
                <a:spcPct val="0"/>
              </a:spcBef>
            </a:pPr>
            <a:r>
              <a:rPr lang="en-US" sz="7999">
                <a:solidFill>
                  <a:srgbClr val="FFFFFF"/>
                </a:solidFill>
                <a:latin typeface="Black Mango Medium"/>
              </a:rPr>
              <a:t>SCRUM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74762" y="6202191"/>
            <a:ext cx="8169619" cy="8169619"/>
          </a:xfrm>
          <a:custGeom>
            <a:avLst/>
            <a:gdLst/>
            <a:ahLst/>
            <a:cxnLst/>
            <a:rect r="r" b="b" t="t" l="l"/>
            <a:pathLst>
              <a:path h="8169619" w="8169619">
                <a:moveTo>
                  <a:pt x="0" y="0"/>
                </a:moveTo>
                <a:lnTo>
                  <a:pt x="8169619" y="0"/>
                </a:lnTo>
                <a:lnTo>
                  <a:pt x="8169619" y="8169618"/>
                </a:lnTo>
                <a:lnTo>
                  <a:pt x="0" y="81696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Transparence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06999" y="3206190"/>
            <a:ext cx="3474003" cy="647719"/>
            <a:chOff x="0" y="0"/>
            <a:chExt cx="914964" cy="1705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Inspection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340758" y="3208684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Adaptation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890098" y="8276940"/>
            <a:ext cx="1503664" cy="1591179"/>
          </a:xfrm>
          <a:custGeom>
            <a:avLst/>
            <a:gdLst/>
            <a:ahLst/>
            <a:cxnLst/>
            <a:rect r="r" b="b" t="t" l="l"/>
            <a:pathLst>
              <a:path h="1591179" w="1503664">
                <a:moveTo>
                  <a:pt x="0" y="0"/>
                </a:moveTo>
                <a:lnTo>
                  <a:pt x="1503664" y="0"/>
                </a:lnTo>
                <a:lnTo>
                  <a:pt x="1503664" y="1591178"/>
                </a:lnTo>
                <a:lnTo>
                  <a:pt x="0" y="15911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30975" y="974229"/>
            <a:ext cx="11552977" cy="1165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SCRUM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30975" y="4045241"/>
            <a:ext cx="3360904" cy="239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Mettre au centre des préoccupations la discussion.</a:t>
            </a:r>
          </a:p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faire remonter des informations de manière limpide.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138875" y="4042536"/>
            <a:ext cx="6254887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Réunion d’inspection.</a:t>
            </a:r>
          </a:p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Identification des problèmes et amélioration continue.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3340758" y="4045241"/>
            <a:ext cx="3360904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Changer de direction.</a:t>
            </a:r>
          </a:p>
          <a:p>
            <a:pPr algn="ctr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Prendre de nouvelles mesures.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4172067" y="7985610"/>
            <a:ext cx="3667768" cy="1665448"/>
            <a:chOff x="0" y="0"/>
            <a:chExt cx="965997" cy="43863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65997" cy="438636"/>
            </a:xfrm>
            <a:custGeom>
              <a:avLst/>
              <a:gdLst/>
              <a:ahLst/>
              <a:cxnLst/>
              <a:rect r="r" b="b" t="t" l="l"/>
              <a:pathLst>
                <a:path h="438636" w="965997">
                  <a:moveTo>
                    <a:pt x="0" y="0"/>
                  </a:moveTo>
                  <a:lnTo>
                    <a:pt x="965997" y="0"/>
                  </a:lnTo>
                  <a:lnTo>
                    <a:pt x="965997" y="438636"/>
                  </a:lnTo>
                  <a:lnTo>
                    <a:pt x="0" y="4386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1A1A1A"/>
                  </a:solidFill>
                  <a:latin typeface="DM Sans Bold"/>
                </a:rPr>
                <a:t>Livraison / déploiement continu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158867">
            <a:off x="-8113318" y="-8017661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4525291" y="5725440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72916" y="1425278"/>
            <a:ext cx="7942168" cy="139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ÉVÈNEMENTS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52863" y="3477001"/>
          <a:ext cx="16782274" cy="5237958"/>
        </p:xfrm>
        <a:graphic>
          <a:graphicData uri="http://schemas.openxmlformats.org/drawingml/2006/table">
            <a:tbl>
              <a:tblPr/>
              <a:tblGrid>
                <a:gridCol w="4435542"/>
                <a:gridCol w="209550"/>
                <a:gridCol w="12137182"/>
              </a:tblGrid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5757"/>
                          </a:solidFill>
                          <a:latin typeface="DM Sans"/>
                        </a:rPr>
                        <a:t>SPRINT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DM Sans"/>
                        </a:rPr>
                        <a:t>Période durant laquelle l’équipe doit fournir une fonctionnalité.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5757"/>
                          </a:solidFill>
                          <a:latin typeface="DM Sans"/>
                        </a:rPr>
                        <a:t>SPRINT PLANNING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DM Sans"/>
                        </a:rPr>
                        <a:t>Réunion de planification du sprint. Priorisation des tâches et évaluation de la quantité de travail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5757"/>
                          </a:solidFill>
                          <a:latin typeface="DM Sans"/>
                        </a:rPr>
                        <a:t>DAILY SCRUM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DM Sans"/>
                        </a:rPr>
                        <a:t>Réunion quotidienne ( 15 minutes ) 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5757"/>
                          </a:solidFill>
                          <a:latin typeface="DM Sans"/>
                        </a:rPr>
                        <a:t>SPRINT REVIEW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DM Sans"/>
                        </a:rPr>
                        <a:t>Réunion d’inspection des fonctionnalités développées. Ressenti personnel.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5757"/>
                          </a:solidFill>
                          <a:latin typeface="DM Sans"/>
                        </a:rPr>
                        <a:t>RETROSPECTIVE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DM Sans"/>
                        </a:rPr>
                        <a:t>Identification des difficultés potentielles et évaluation des processus avant le lancement du prochain sprint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DAFwyR1Bclk</dc:identifier>
  <dcterms:modified xsi:type="dcterms:W3CDTF">2011-08-01T06:04:30Z</dcterms:modified>
  <cp:revision>1</cp:revision>
  <dc:title>Agile &amp;</dc:title>
</cp:coreProperties>
</file>