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Hagrid" charset="1" panose="00000500000000000000"/>
      <p:regular r:id="rId14"/>
    </p:embeddedFont>
    <p:embeddedFont>
      <p:font typeface="Hagrid Light" charset="1" panose="00000400000000000000"/>
      <p:regular r:id="rId15"/>
    </p:embeddedFont>
    <p:embeddedFont>
      <p:font typeface="Hagrid Medium" charset="1" panose="00000600000000000000"/>
      <p:regular r:id="rId16"/>
    </p:embeddedFont>
    <p:embeddedFont>
      <p:font typeface="Hagrid Ultra-Bold" charset="1" panose="00000800000000000000"/>
      <p:regular r:id="rId17"/>
    </p:embeddedFont>
    <p:embeddedFont>
      <p:font typeface="Hagrid Heavy" charset="1" panose="00000A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  <p:embeddedFont>
      <p:font typeface="Open Sans Light" charset="1" panose="020B0306030504020204"/>
      <p:regular r:id="rId23"/>
    </p:embeddedFont>
    <p:embeddedFont>
      <p:font typeface="Open Sans Light Italics" charset="1" panose="020B0306030504020204"/>
      <p:regular r:id="rId24"/>
    </p:embeddedFont>
    <p:embeddedFont>
      <p:font typeface="Open Sans Ultra-Bold" charset="1" panose="00000000000000000000"/>
      <p:regular r:id="rId25"/>
    </p:embeddedFont>
    <p:embeddedFont>
      <p:font typeface="Open Sans Ultra-Bold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1218" y="2683714"/>
            <a:ext cx="16228082" cy="333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00"/>
              </a:lnSpc>
            </a:pPr>
            <a:r>
              <a:rPr lang="en-US" sz="18357">
                <a:solidFill>
                  <a:srgbClr val="F5E6CA"/>
                </a:solidFill>
                <a:latin typeface="Hagrid Heavy"/>
              </a:rPr>
              <a:t>KANBAN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06222" y="1745202"/>
            <a:ext cx="7678074" cy="1958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>
                <a:solidFill>
                  <a:srgbClr val="F5E6CA"/>
                </a:solidFill>
                <a:latin typeface="Hagrid Heavy"/>
              </a:rPr>
              <a:t>MÉTHODE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31218" y="7934949"/>
            <a:ext cx="16228082" cy="1323351"/>
            <a:chOff x="0" y="0"/>
            <a:chExt cx="3964388" cy="3232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4388" cy="323284"/>
            </a:xfrm>
            <a:custGeom>
              <a:avLst/>
              <a:gdLst/>
              <a:ahLst/>
              <a:cxnLst/>
              <a:rect r="r" b="b" t="t" l="l"/>
              <a:pathLst>
                <a:path h="323284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10392" y="8374057"/>
            <a:ext cx="3295829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MAX MACHIN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01313" y="8172615"/>
            <a:ext cx="9940810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Mise en œuvre : Entretien d’embauche avec un PDG. Mise en place d’une méthodologie Kanban.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43787" y="840891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85863" y="3064648"/>
            <a:ext cx="441834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VALEUR AJOUTÉE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85863" y="3805693"/>
            <a:ext cx="4875885" cy="282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Opération qui apporte une valeur pour laquelle le client est enclin à payer.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Efficience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Connaître les performances du système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176072" y="1128567"/>
            <a:ext cx="5128141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INDICATEURS DE PERFORMANCE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690842" y="1351134"/>
            <a:ext cx="6568458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705013" y="3064648"/>
            <a:ext cx="4613535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DIAGRAMME DE FLUX CUMULÉS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05013" y="4488123"/>
            <a:ext cx="5115396" cy="212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Permet de visualiser le nombre de demandes en cours dans chaque colonne de façon cumulée. Ce diagramme permet de faire ressortir les éventuels goulots d’étranglement.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26684"/>
            <a:ext cx="5243390" cy="729562"/>
            <a:chOff x="0" y="0"/>
            <a:chExt cx="1692303" cy="2354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23794" y="5626684"/>
            <a:ext cx="5243390" cy="729562"/>
            <a:chOff x="0" y="0"/>
            <a:chExt cx="1692303" cy="2354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910" y="5626684"/>
            <a:ext cx="5243390" cy="729562"/>
            <a:chOff x="0" y="0"/>
            <a:chExt cx="1692303" cy="2354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23794" y="6580394"/>
            <a:ext cx="5243390" cy="729562"/>
            <a:chOff x="0" y="0"/>
            <a:chExt cx="1692303" cy="2354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39881" y="5762343"/>
            <a:ext cx="4821027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COLONNES DU TABLEAU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9697" y="5757295"/>
            <a:ext cx="4151584" cy="40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77396" y="5762343"/>
            <a:ext cx="5520418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RÈGLES DE FLUX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48677" y="6711005"/>
            <a:ext cx="3393623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79826" y="3424632"/>
            <a:ext cx="9328348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CONTENT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413776"/>
            <a:ext cx="3295829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4911602" y="1617293"/>
            <a:ext cx="12343975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7448677" y="7669168"/>
            <a:ext cx="3393623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AVANTAGES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218285"/>
            <a:ext cx="9530397" cy="10772366"/>
            <a:chOff x="0" y="0"/>
            <a:chExt cx="4016429" cy="45398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6428" cy="4539836"/>
            </a:xfrm>
            <a:custGeom>
              <a:avLst/>
              <a:gdLst/>
              <a:ahLst/>
              <a:cxnLst/>
              <a:rect r="r" b="b" t="t" l="l"/>
              <a:pathLst>
                <a:path h="4539836" w="4016428">
                  <a:moveTo>
                    <a:pt x="0" y="0"/>
                  </a:moveTo>
                  <a:lnTo>
                    <a:pt x="4016428" y="0"/>
                  </a:lnTo>
                  <a:lnTo>
                    <a:pt x="4016428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675373"/>
            <a:ext cx="7519143" cy="228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5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COLONNES DU TABLEAU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2228" y="2715260"/>
            <a:ext cx="6997072" cy="479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Backlog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Todo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In Progress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Review / Test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To deploy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Done</a:t>
            </a:r>
          </a:p>
          <a:p>
            <a:pPr>
              <a:lnSpc>
                <a:spcPts val="32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328693"/>
            <a:ext cx="5705425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 Bold"/>
              </a:rPr>
              <a:t>Définition des colonnes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81075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KANBAN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27515"/>
            <a:ext cx="16230600" cy="4962893"/>
            <a:chOff x="0" y="0"/>
            <a:chExt cx="3965003" cy="12123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5003" cy="1212394"/>
            </a:xfrm>
            <a:custGeom>
              <a:avLst/>
              <a:gdLst/>
              <a:ahLst/>
              <a:cxnLst/>
              <a:rect r="r" b="b" t="t" l="l"/>
              <a:pathLst>
                <a:path h="1212394" w="3965003">
                  <a:moveTo>
                    <a:pt x="0" y="0"/>
                  </a:moveTo>
                  <a:lnTo>
                    <a:pt x="3965003" y="0"/>
                  </a:lnTo>
                  <a:lnTo>
                    <a:pt x="3965003" y="1212394"/>
                  </a:lnTo>
                  <a:lnTo>
                    <a:pt x="0" y="121239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50795" y="3461516"/>
            <a:ext cx="1278641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93402" y="1447208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74862" y="5095875"/>
            <a:ext cx="11138277" cy="233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La mise en place des limites de travail en cours permet de faciliter l’identification des problèmes d’efficacité dans le workflow et des goulots d’étranglement éventuels.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Ces limites peuvent évoluer tout au long du projet, pour maintenir un flux de travail qualitatif.</a:t>
            </a:r>
          </a:p>
          <a:p>
            <a:pPr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369157"/>
            <a:ext cx="19021310" cy="2855183"/>
            <a:chOff x="0" y="0"/>
            <a:chExt cx="8016217" cy="1203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16217" cy="1203270"/>
            </a:xfrm>
            <a:custGeom>
              <a:avLst/>
              <a:gdLst/>
              <a:ahLst/>
              <a:cxnLst/>
              <a:rect r="r" b="b" t="t" l="l"/>
              <a:pathLst>
                <a:path h="1203270" w="8016217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0717" y="2917551"/>
            <a:ext cx="14826567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28567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7" id="7"/>
          <p:cNvSpPr/>
          <p:nvPr/>
        </p:nvSpPr>
        <p:spPr>
          <a:xfrm>
            <a:off x="4611666" y="1351134"/>
            <a:ext cx="12647634" cy="190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5130123"/>
            <a:ext cx="5061550" cy="4128177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14845" y="5130123"/>
            <a:ext cx="5061550" cy="4128177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97750" y="5130123"/>
            <a:ext cx="5061550" cy="4128177"/>
            <a:chOff x="0" y="0"/>
            <a:chExt cx="2007284" cy="16371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8480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BACKLOG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72127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TODO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0026" y="5749696"/>
            <a:ext cx="3814534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IN PROGRESS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8480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N/A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72127" y="6424681"/>
            <a:ext cx="4056998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12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00026" y="6930776"/>
            <a:ext cx="4056998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Nombre de tâches en cours selon la taille de l’équipe. Une fonctionnalité par personne.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72127" y="6930776"/>
            <a:ext cx="4282774" cy="185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5E6CA"/>
                </a:solidFill>
                <a:latin typeface="Roboto"/>
              </a:rPr>
              <a:t>Possibilité pour que chaque membre de l’équipe possède 2 tickets à faire. Cela permet, l'attribution rapide de nouveau ticket aux développeurs.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700026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369157"/>
            <a:ext cx="19021310" cy="2855183"/>
            <a:chOff x="0" y="0"/>
            <a:chExt cx="8016217" cy="1203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16217" cy="1203270"/>
            </a:xfrm>
            <a:custGeom>
              <a:avLst/>
              <a:gdLst/>
              <a:ahLst/>
              <a:cxnLst/>
              <a:rect r="r" b="b" t="t" l="l"/>
              <a:pathLst>
                <a:path h="1203270" w="8016217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0717" y="2917551"/>
            <a:ext cx="14826567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28567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7" id="7"/>
          <p:cNvSpPr/>
          <p:nvPr/>
        </p:nvSpPr>
        <p:spPr>
          <a:xfrm>
            <a:off x="4611666" y="1351134"/>
            <a:ext cx="12647634" cy="190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5130123"/>
            <a:ext cx="5061550" cy="4128177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14845" y="5130123"/>
            <a:ext cx="5061550" cy="4128177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97750" y="5130123"/>
            <a:ext cx="5061550" cy="4128177"/>
            <a:chOff x="0" y="0"/>
            <a:chExt cx="2007284" cy="16371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8480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TEST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72127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TO DEPLOY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0026" y="5749696"/>
            <a:ext cx="3814534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DONE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8480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72127" y="6424681"/>
            <a:ext cx="4056998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72127" y="6930776"/>
            <a:ext cx="4282774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5E6CA"/>
                </a:solidFill>
                <a:latin typeface="Roboto"/>
              </a:rPr>
              <a:t>Même logique que pour les tests.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00026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N/A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8480" y="6930776"/>
            <a:ext cx="4056998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Nombre de tâches maximum simultanée pouvant être terminer.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2 places supplémentaires pour le retour de bug.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8801" y="1064227"/>
            <a:ext cx="1393168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RÈGLES DE FLUX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3402" y="562042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4" id="4"/>
          <p:cNvSpPr/>
          <p:nvPr/>
        </p:nvSpPr>
        <p:spPr>
          <a:xfrm>
            <a:off x="1049773" y="2711417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89341" y="5105721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86519" y="3075329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TODO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47433" y="3101942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IN PROGRESS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9773" y="3761708"/>
            <a:ext cx="7256791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Responsable assigné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Niveau de priorité établie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62386" y="3834677"/>
            <a:ext cx="7296914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Ticket déplacé dans la colonne ‘In Progress’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Branch git relative créé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5446" y="5494782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REVIEW / TEST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26361" y="5486400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TO DEPLOY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181161"/>
            <a:ext cx="7292365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Code testé et fonctionnel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Pull request effectuée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41314" y="6219134"/>
            <a:ext cx="7296914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Code testé et approuvé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Merge effectué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934731" y="313247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1"/>
                </a:lnTo>
                <a:lnTo>
                  <a:pt x="0" y="34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34731" y="5543550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49773" y="5551932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49773" y="313247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1"/>
                </a:lnTo>
                <a:lnTo>
                  <a:pt x="0" y="34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1049773" y="7480974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7637997" y="7795299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DONE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01251" y="8298149"/>
            <a:ext cx="7292365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Conforme au Backlog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Fonctionnel et déployé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Environnement stable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Documentation mise à jour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7022323" y="785244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1" y="0"/>
                </a:lnTo>
                <a:lnTo>
                  <a:pt x="347811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V="true">
            <a:off x="9146023" y="2711417"/>
            <a:ext cx="0" cy="2413353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9146023" y="5086671"/>
            <a:ext cx="0" cy="2413353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6072" y="1128567"/>
            <a:ext cx="5128141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INDICATEURS DE PERFORMANCE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sp>
        <p:nvSpPr>
          <p:cNvPr name="AutoShape 7" id="7"/>
          <p:cNvSpPr/>
          <p:nvPr/>
        </p:nvSpPr>
        <p:spPr>
          <a:xfrm>
            <a:off x="10690842" y="1351134"/>
            <a:ext cx="6568458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85863" y="3064648"/>
            <a:ext cx="441834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LEAD TIME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5013" y="3064648"/>
            <a:ext cx="4613535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CYCLE TIME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85863" y="3805693"/>
            <a:ext cx="4875885" cy="282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Temps pour livrer un produit à un client.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 Italics"/>
              </a:rPr>
              <a:t>L'horloge du lead time démarre lorsque la demande est faite et se termine lorsqu'elle est satisfaite.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Time to market / Time to cash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705013" y="3805693"/>
            <a:ext cx="5274630" cy="388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Intervalle de temps durant lequel le ticket passe de la colonne In Progress à Done.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 Italics"/>
              </a:rPr>
              <a:t>L'horloge du cycle time démarre lorsque le travail sur la demande commence et se termine lorsque la solution est prête à être livrée. 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343F56"/>
                </a:solidFill>
                <a:latin typeface="Roboto"/>
              </a:rPr>
              <a:t>Maîtriser les temps d’un processus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343F56"/>
                </a:solidFill>
                <a:latin typeface="Roboto"/>
              </a:rPr>
              <a:t>Connaître le temps de fabrication d’une étape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85863" y="3064648"/>
            <a:ext cx="441834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DÉBIT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05013" y="3064648"/>
            <a:ext cx="4613535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WIP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5863" y="3805693"/>
            <a:ext cx="4875885" cy="282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Correspond au nombre de produits livrés dans un intervalle de temps.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Prédictibilité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Connaître le nombre de produit livré par cadence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5013" y="3805693"/>
            <a:ext cx="5274630" cy="176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( work in progress ) Correspond à la somme des éléments de travail en cours.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343F56"/>
                </a:solidFill>
                <a:latin typeface="Roboto"/>
              </a:rPr>
              <a:t>Nombre d’éléments en cours.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76072" y="1128567"/>
            <a:ext cx="5128141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INDICATEURS DE PERFORMANCE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690842" y="1351134"/>
            <a:ext cx="6568458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DAFwyuALmxQ</dc:identifier>
  <dcterms:modified xsi:type="dcterms:W3CDTF">2011-08-01T06:04:30Z</dcterms:modified>
  <cp:revision>1</cp:revision>
  <dc:title>mise_en_oeuvre</dc:title>
</cp:coreProperties>
</file>