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" charset="1" panose="02000000000000000000"/>
      <p:regular r:id="rId10"/>
    </p:embeddedFont>
    <p:embeddedFont>
      <p:font typeface="Roboto Bold" charset="1" panose="02000000000000000000"/>
      <p:regular r:id="rId11"/>
    </p:embeddedFont>
    <p:embeddedFont>
      <p:font typeface="Roboto Italics" charset="1" panose="02000000000000000000"/>
      <p:regular r:id="rId12"/>
    </p:embeddedFont>
    <p:embeddedFont>
      <p:font typeface="Roboto Bold Italics" charset="1" panose="02000000000000000000"/>
      <p:regular r:id="rId13"/>
    </p:embeddedFont>
    <p:embeddedFont>
      <p:font typeface="Hagrid" charset="1" panose="00000500000000000000"/>
      <p:regular r:id="rId14"/>
    </p:embeddedFont>
    <p:embeddedFont>
      <p:font typeface="Hagrid Light" charset="1" panose="00000400000000000000"/>
      <p:regular r:id="rId15"/>
    </p:embeddedFont>
    <p:embeddedFont>
      <p:font typeface="Hagrid Medium" charset="1" panose="00000600000000000000"/>
      <p:regular r:id="rId16"/>
    </p:embeddedFont>
    <p:embeddedFont>
      <p:font typeface="Hagrid Ultra-Bold" charset="1" panose="00000800000000000000"/>
      <p:regular r:id="rId17"/>
    </p:embeddedFont>
    <p:embeddedFont>
      <p:font typeface="Hagrid Heavy" charset="1" panose="00000A00000000000000"/>
      <p:regular r:id="rId18"/>
    </p:embeddedFont>
    <p:embeddedFont>
      <p:font typeface="Open Sans" charset="1" panose="020B0606030504020204"/>
      <p:regular r:id="rId19"/>
    </p:embeddedFont>
    <p:embeddedFont>
      <p:font typeface="Open Sans Bold" charset="1" panose="020B0806030504020204"/>
      <p:regular r:id="rId20"/>
    </p:embeddedFont>
    <p:embeddedFont>
      <p:font typeface="Open Sans Italics" charset="1" panose="020B0606030504020204"/>
      <p:regular r:id="rId21"/>
    </p:embeddedFont>
    <p:embeddedFont>
      <p:font typeface="Open Sans Bold Italics" charset="1" panose="020B0806030504020204"/>
      <p:regular r:id="rId22"/>
    </p:embeddedFont>
    <p:embeddedFont>
      <p:font typeface="Open Sans Light" charset="1" panose="020B0306030504020204"/>
      <p:regular r:id="rId23"/>
    </p:embeddedFont>
    <p:embeddedFont>
      <p:font typeface="Open Sans Light Italics" charset="1" panose="020B0306030504020204"/>
      <p:regular r:id="rId24"/>
    </p:embeddedFont>
    <p:embeddedFont>
      <p:font typeface="Open Sans Ultra-Bold" charset="1" panose="00000000000000000000"/>
      <p:regular r:id="rId25"/>
    </p:embeddedFont>
    <p:embeddedFont>
      <p:font typeface="Open Sans Ultra-Bold Italics" charset="1" panose="000000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slides/slide1.xml" Type="http://schemas.openxmlformats.org/officeDocument/2006/relationships/slide"/><Relationship Id="rId28" Target="slides/slide2.xml" Type="http://schemas.openxmlformats.org/officeDocument/2006/relationships/slide"/><Relationship Id="rId29" Target="slides/slide3.xml" Type="http://schemas.openxmlformats.org/officeDocument/2006/relationships/slide"/><Relationship Id="rId3" Target="viewProps.xml" Type="http://schemas.openxmlformats.org/officeDocument/2006/relationships/viewProps"/><Relationship Id="rId30" Target="slides/slide4.xml" Type="http://schemas.openxmlformats.org/officeDocument/2006/relationships/slide"/><Relationship Id="rId31" Target="slides/slide5.xml" Type="http://schemas.openxmlformats.org/officeDocument/2006/relationships/slide"/><Relationship Id="rId32" Target="slides/slide6.xml" Type="http://schemas.openxmlformats.org/officeDocument/2006/relationships/slide"/><Relationship Id="rId33" Target="slides/slide7.xml" Type="http://schemas.openxmlformats.org/officeDocument/2006/relationships/slide"/><Relationship Id="rId34" Target="slides/slide8.xml" Type="http://schemas.openxmlformats.org/officeDocument/2006/relationships/slide"/><Relationship Id="rId35" Target="slides/slide9.xml" Type="http://schemas.openxmlformats.org/officeDocument/2006/relationships/slide"/><Relationship Id="rId36" Target="slides/slide10.xml" Type="http://schemas.openxmlformats.org/officeDocument/2006/relationships/slide"/><Relationship Id="rId37" Target="slides/slide1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3F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31218" y="2693239"/>
            <a:ext cx="16228082" cy="332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700"/>
              </a:lnSpc>
            </a:pPr>
            <a:r>
              <a:rPr lang="en-US" sz="18357">
                <a:solidFill>
                  <a:srgbClr val="F5E6CA"/>
                </a:solidFill>
                <a:latin typeface="Hagrid Heavy"/>
              </a:rPr>
              <a:t>KANBAN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306222" y="1745202"/>
            <a:ext cx="7678074" cy="1958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19"/>
              </a:lnSpc>
            </a:pPr>
            <a:r>
              <a:rPr lang="en-US" sz="10799">
                <a:solidFill>
                  <a:srgbClr val="F5E6CA"/>
                </a:solidFill>
                <a:latin typeface="Hagrid Heavy"/>
              </a:rPr>
              <a:t>MÉTHODE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31218" y="7934949"/>
            <a:ext cx="16228082" cy="1323351"/>
            <a:chOff x="0" y="0"/>
            <a:chExt cx="3964388" cy="32328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964388" cy="323284"/>
            </a:xfrm>
            <a:custGeom>
              <a:avLst/>
              <a:gdLst/>
              <a:ahLst/>
              <a:cxnLst/>
              <a:rect r="r" b="b" t="t" l="l"/>
              <a:pathLst>
                <a:path h="323284" w="3964388">
                  <a:moveTo>
                    <a:pt x="0" y="0"/>
                  </a:moveTo>
                  <a:lnTo>
                    <a:pt x="3964388" y="0"/>
                  </a:lnTo>
                  <a:lnTo>
                    <a:pt x="3964388" y="323284"/>
                  </a:lnTo>
                  <a:lnTo>
                    <a:pt x="0" y="323284"/>
                  </a:lnTo>
                  <a:close/>
                </a:path>
              </a:pathLst>
            </a:custGeom>
            <a:solidFill>
              <a:srgbClr val="F5E6C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010392" y="8374057"/>
            <a:ext cx="3295829" cy="39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Hagrid Ultra-Bold"/>
              </a:rPr>
              <a:t>MAX MACHIN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001313" y="8172615"/>
            <a:ext cx="9940810" cy="772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Roboto"/>
              </a:rPr>
              <a:t>Mise en œuvre : Entretien d’embauche avec un PDG. Mise en place d’une méthodologie Kanban.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343787" y="8408919"/>
            <a:ext cx="347810" cy="347810"/>
          </a:xfrm>
          <a:custGeom>
            <a:avLst/>
            <a:gdLst/>
            <a:ahLst/>
            <a:cxnLst/>
            <a:rect r="r" b="b" t="t" l="l"/>
            <a:pathLst>
              <a:path h="347810" w="347810">
                <a:moveTo>
                  <a:pt x="0" y="0"/>
                </a:moveTo>
                <a:lnTo>
                  <a:pt x="347810" y="0"/>
                </a:lnTo>
                <a:lnTo>
                  <a:pt x="347810" y="347810"/>
                </a:lnTo>
                <a:lnTo>
                  <a:pt x="0" y="3478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5E6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52611" y="-531941"/>
            <a:ext cx="3634131" cy="11380101"/>
            <a:chOff x="0" y="0"/>
            <a:chExt cx="957137" cy="29972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7137" cy="2997228"/>
            </a:xfrm>
            <a:custGeom>
              <a:avLst/>
              <a:gdLst/>
              <a:ahLst/>
              <a:cxnLst/>
              <a:rect r="r" b="b" t="t" l="l"/>
              <a:pathLst>
                <a:path h="2997228" w="957137">
                  <a:moveTo>
                    <a:pt x="0" y="0"/>
                  </a:moveTo>
                  <a:lnTo>
                    <a:pt x="957137" y="0"/>
                  </a:lnTo>
                  <a:lnTo>
                    <a:pt x="957137" y="2997228"/>
                  </a:lnTo>
                  <a:lnTo>
                    <a:pt x="0" y="2997228"/>
                  </a:lnTo>
                  <a:close/>
                </a:path>
              </a:pathLst>
            </a:custGeom>
            <a:solidFill>
              <a:srgbClr val="343F5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-5400000">
            <a:off x="-2553017" y="4458017"/>
            <a:ext cx="8229600" cy="137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F5E6CA"/>
                </a:solidFill>
                <a:latin typeface="Hagrid Heavy"/>
              </a:rPr>
              <a:t>INDICATEURS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4176072" y="2708962"/>
            <a:ext cx="6219319" cy="5072448"/>
            <a:chOff x="0" y="0"/>
            <a:chExt cx="2007284" cy="16371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07284" cy="1637132"/>
            </a:xfrm>
            <a:custGeom>
              <a:avLst/>
              <a:gdLst/>
              <a:ahLst/>
              <a:cxnLst/>
              <a:rect r="r" b="b" t="t" l="l"/>
              <a:pathLst>
                <a:path h="1637132" w="2007284">
                  <a:moveTo>
                    <a:pt x="0" y="0"/>
                  </a:moveTo>
                  <a:lnTo>
                    <a:pt x="2007284" y="0"/>
                  </a:lnTo>
                  <a:lnTo>
                    <a:pt x="2007284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343F56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885863" y="3064648"/>
            <a:ext cx="4418349" cy="554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5E6CA"/>
                </a:solidFill>
                <a:latin typeface="Hagrid Heavy"/>
              </a:rPr>
              <a:t>VALEUR AJOUTÉE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885863" y="3805693"/>
            <a:ext cx="4875885" cy="2825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F5E6CA"/>
                </a:solidFill>
                <a:latin typeface="Roboto"/>
              </a:rPr>
              <a:t>Opération qui apporte une valeur pour laquelle le client est enclin à payer.</a:t>
            </a: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F5E6CA"/>
                </a:solidFill>
                <a:latin typeface="Roboto"/>
              </a:rPr>
              <a:t>Intérêts : </a:t>
            </a:r>
          </a:p>
          <a:p>
            <a:pPr marL="431805" indent="-215903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5E6CA"/>
                </a:solidFill>
                <a:latin typeface="Roboto"/>
              </a:rPr>
              <a:t>Efficience</a:t>
            </a:r>
          </a:p>
          <a:p>
            <a:pPr marL="431805" indent="-215903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5E6CA"/>
                </a:solidFill>
                <a:latin typeface="Roboto"/>
              </a:rPr>
              <a:t>Connaître les performances du système</a:t>
            </a:r>
          </a:p>
          <a:p>
            <a:pPr>
              <a:lnSpc>
                <a:spcPts val="280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4176072" y="1128567"/>
            <a:ext cx="5128141" cy="39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Hagrid Ultra-Bold"/>
              </a:rPr>
              <a:t>INDICATEURS DE PERFORMANCE</a:t>
            </a:r>
          </a:p>
        </p:txBody>
      </p:sp>
      <p:sp>
        <p:nvSpPr>
          <p:cNvPr name="AutoShape 12" id="12"/>
          <p:cNvSpPr/>
          <p:nvPr/>
        </p:nvSpPr>
        <p:spPr>
          <a:xfrm>
            <a:off x="10690842" y="1351134"/>
            <a:ext cx="6568458" cy="19050"/>
          </a:xfrm>
          <a:prstGeom prst="line">
            <a:avLst/>
          </a:prstGeom>
          <a:ln cap="flat" w="38100">
            <a:solidFill>
              <a:srgbClr val="343F5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1039981" y="2708962"/>
            <a:ext cx="6219319" cy="5072448"/>
            <a:chOff x="0" y="0"/>
            <a:chExt cx="2007284" cy="16371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07284" cy="1637132"/>
            </a:xfrm>
            <a:custGeom>
              <a:avLst/>
              <a:gdLst/>
              <a:ahLst/>
              <a:cxnLst/>
              <a:rect r="r" b="b" t="t" l="l"/>
              <a:pathLst>
                <a:path h="1637132" w="2007284">
                  <a:moveTo>
                    <a:pt x="0" y="0"/>
                  </a:moveTo>
                  <a:lnTo>
                    <a:pt x="2007284" y="0"/>
                  </a:lnTo>
                  <a:lnTo>
                    <a:pt x="2007284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43F56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1705013" y="3064648"/>
            <a:ext cx="4613535" cy="1118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343F56"/>
                </a:solidFill>
                <a:latin typeface="Hagrid Heavy"/>
              </a:rPr>
              <a:t>DIAGRAMME DE FLUX CUMULÉS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705013" y="4488123"/>
            <a:ext cx="5115396" cy="2120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343F56"/>
                </a:solidFill>
                <a:latin typeface="Roboto"/>
              </a:rPr>
              <a:t>Permet de visualiser le nombre de demandes en cours dans chaque colonne de façon cumulée. Ce diagramme permet de faire ressortir les éventuels goulots d’étranglement.</a:t>
            </a:r>
          </a:p>
          <a:p>
            <a:pPr>
              <a:lnSpc>
                <a:spcPts val="280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6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52611" y="-531941"/>
            <a:ext cx="3634131" cy="11380101"/>
            <a:chOff x="0" y="0"/>
            <a:chExt cx="957137" cy="29972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7137" cy="2997228"/>
            </a:xfrm>
            <a:custGeom>
              <a:avLst/>
              <a:gdLst/>
              <a:ahLst/>
              <a:cxnLst/>
              <a:rect r="r" b="b" t="t" l="l"/>
              <a:pathLst>
                <a:path h="2997228" w="957137">
                  <a:moveTo>
                    <a:pt x="0" y="0"/>
                  </a:moveTo>
                  <a:lnTo>
                    <a:pt x="957137" y="0"/>
                  </a:lnTo>
                  <a:lnTo>
                    <a:pt x="957137" y="2997228"/>
                  </a:lnTo>
                  <a:lnTo>
                    <a:pt x="0" y="2997228"/>
                  </a:lnTo>
                  <a:close/>
                </a:path>
              </a:pathLst>
            </a:custGeom>
            <a:solidFill>
              <a:srgbClr val="343F5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633683" y="509681"/>
            <a:ext cx="14222223" cy="9267639"/>
          </a:xfrm>
          <a:custGeom>
            <a:avLst/>
            <a:gdLst/>
            <a:ahLst/>
            <a:cxnLst/>
            <a:rect r="r" b="b" t="t" l="l"/>
            <a:pathLst>
              <a:path h="9267639" w="14222223">
                <a:moveTo>
                  <a:pt x="0" y="0"/>
                </a:moveTo>
                <a:lnTo>
                  <a:pt x="14222224" y="0"/>
                </a:lnTo>
                <a:lnTo>
                  <a:pt x="14222224" y="9267638"/>
                </a:lnTo>
                <a:lnTo>
                  <a:pt x="0" y="92676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-5400000">
            <a:off x="-2553017" y="4458017"/>
            <a:ext cx="8229600" cy="137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F5E6CA"/>
                </a:solidFill>
                <a:latin typeface="Hagrid Heavy"/>
              </a:rPr>
              <a:t>ANNEXES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5E6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626684"/>
            <a:ext cx="5243390" cy="729562"/>
            <a:chOff x="0" y="0"/>
            <a:chExt cx="1692303" cy="2354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92303" cy="235466"/>
            </a:xfrm>
            <a:custGeom>
              <a:avLst/>
              <a:gdLst/>
              <a:ahLst/>
              <a:cxnLst/>
              <a:rect r="r" b="b" t="t" l="l"/>
              <a:pathLst>
                <a:path h="235466" w="1692303">
                  <a:moveTo>
                    <a:pt x="0" y="0"/>
                  </a:moveTo>
                  <a:lnTo>
                    <a:pt x="1692303" y="0"/>
                  </a:lnTo>
                  <a:lnTo>
                    <a:pt x="1692303" y="235466"/>
                  </a:lnTo>
                  <a:lnTo>
                    <a:pt x="0" y="235466"/>
                  </a:lnTo>
                  <a:close/>
                </a:path>
              </a:pathLst>
            </a:custGeom>
            <a:solidFill>
              <a:srgbClr val="343F56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523794" y="5626684"/>
            <a:ext cx="5243390" cy="729562"/>
            <a:chOff x="0" y="0"/>
            <a:chExt cx="1692303" cy="2354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92303" cy="235466"/>
            </a:xfrm>
            <a:custGeom>
              <a:avLst/>
              <a:gdLst/>
              <a:ahLst/>
              <a:cxnLst/>
              <a:rect r="r" b="b" t="t" l="l"/>
              <a:pathLst>
                <a:path h="235466" w="1692303">
                  <a:moveTo>
                    <a:pt x="0" y="0"/>
                  </a:moveTo>
                  <a:lnTo>
                    <a:pt x="1692303" y="0"/>
                  </a:lnTo>
                  <a:lnTo>
                    <a:pt x="1692303" y="235466"/>
                  </a:lnTo>
                  <a:lnTo>
                    <a:pt x="0" y="2354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43F56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015910" y="5626684"/>
            <a:ext cx="5243390" cy="729562"/>
            <a:chOff x="0" y="0"/>
            <a:chExt cx="1692303" cy="23546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92303" cy="235466"/>
            </a:xfrm>
            <a:custGeom>
              <a:avLst/>
              <a:gdLst/>
              <a:ahLst/>
              <a:cxnLst/>
              <a:rect r="r" b="b" t="t" l="l"/>
              <a:pathLst>
                <a:path h="235466" w="1692303">
                  <a:moveTo>
                    <a:pt x="0" y="0"/>
                  </a:moveTo>
                  <a:lnTo>
                    <a:pt x="1692303" y="0"/>
                  </a:lnTo>
                  <a:lnTo>
                    <a:pt x="1692303" y="235466"/>
                  </a:lnTo>
                  <a:lnTo>
                    <a:pt x="0" y="235466"/>
                  </a:lnTo>
                  <a:close/>
                </a:path>
              </a:pathLst>
            </a:custGeom>
            <a:solidFill>
              <a:srgbClr val="343F56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523794" y="6580394"/>
            <a:ext cx="5243390" cy="729562"/>
            <a:chOff x="0" y="0"/>
            <a:chExt cx="1692303" cy="23546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92303" cy="235466"/>
            </a:xfrm>
            <a:custGeom>
              <a:avLst/>
              <a:gdLst/>
              <a:ahLst/>
              <a:cxnLst/>
              <a:rect r="r" b="b" t="t" l="l"/>
              <a:pathLst>
                <a:path h="235466" w="1692303">
                  <a:moveTo>
                    <a:pt x="0" y="0"/>
                  </a:moveTo>
                  <a:lnTo>
                    <a:pt x="1692303" y="0"/>
                  </a:lnTo>
                  <a:lnTo>
                    <a:pt x="1692303" y="235466"/>
                  </a:lnTo>
                  <a:lnTo>
                    <a:pt x="0" y="235466"/>
                  </a:lnTo>
                  <a:close/>
                </a:path>
              </a:pathLst>
            </a:custGeom>
            <a:solidFill>
              <a:srgbClr val="343F56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239881" y="5762343"/>
            <a:ext cx="4821027" cy="412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sz="2284">
                <a:solidFill>
                  <a:srgbClr val="F5E6CA"/>
                </a:solidFill>
                <a:latin typeface="Hagrid Heavy"/>
              </a:rPr>
              <a:t>COLONNES DU TABLEAU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069697" y="5757295"/>
            <a:ext cx="4151584" cy="404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sz="2284">
                <a:solidFill>
                  <a:srgbClr val="343F56"/>
                </a:solidFill>
                <a:latin typeface="Hagrid Heavy"/>
              </a:rPr>
              <a:t>WIP LIMIT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877396" y="5762343"/>
            <a:ext cx="5520418" cy="412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sz="2284">
                <a:solidFill>
                  <a:srgbClr val="F5E6CA"/>
                </a:solidFill>
                <a:latin typeface="Hagrid Heavy"/>
              </a:rPr>
              <a:t>RÈGLES DE FLUX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448677" y="6711005"/>
            <a:ext cx="3393623" cy="412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sz="2284">
                <a:solidFill>
                  <a:srgbClr val="F5E6CA"/>
                </a:solidFill>
                <a:latin typeface="Hagrid Heavy"/>
              </a:rPr>
              <a:t>INDICATEURS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479826" y="3424632"/>
            <a:ext cx="9328348" cy="137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343F56"/>
                </a:solidFill>
                <a:latin typeface="Hagrid Heavy"/>
              </a:rPr>
              <a:t>CONTENT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1413776"/>
            <a:ext cx="3295829" cy="39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Hagrid Ultra-Bold"/>
              </a:rPr>
              <a:t>KANBAN</a:t>
            </a:r>
          </a:p>
        </p:txBody>
      </p:sp>
      <p:sp>
        <p:nvSpPr>
          <p:cNvPr name="AutoShape 20" id="20"/>
          <p:cNvSpPr/>
          <p:nvPr/>
        </p:nvSpPr>
        <p:spPr>
          <a:xfrm flipV="true">
            <a:off x="4911602" y="1617293"/>
            <a:ext cx="12343975" cy="19050"/>
          </a:xfrm>
          <a:prstGeom prst="line">
            <a:avLst/>
          </a:prstGeom>
          <a:ln cap="flat" w="38100">
            <a:solidFill>
              <a:srgbClr val="343F5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1" id="21"/>
          <p:cNvSpPr txBox="true"/>
          <p:nvPr/>
        </p:nvSpPr>
        <p:spPr>
          <a:xfrm rot="0">
            <a:off x="7448677" y="7669168"/>
            <a:ext cx="3393623" cy="412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sz="2284">
                <a:solidFill>
                  <a:srgbClr val="F5E6CA"/>
                </a:solidFill>
                <a:latin typeface="Hagrid Heavy"/>
              </a:rPr>
              <a:t>AVANTAGES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343F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397" y="-218285"/>
            <a:ext cx="9530397" cy="10772366"/>
            <a:chOff x="0" y="0"/>
            <a:chExt cx="4016429" cy="45398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16428" cy="4539836"/>
            </a:xfrm>
            <a:custGeom>
              <a:avLst/>
              <a:gdLst/>
              <a:ahLst/>
              <a:cxnLst/>
              <a:rect r="r" b="b" t="t" l="l"/>
              <a:pathLst>
                <a:path h="4539836" w="4016428">
                  <a:moveTo>
                    <a:pt x="0" y="0"/>
                  </a:moveTo>
                  <a:lnTo>
                    <a:pt x="4016428" y="0"/>
                  </a:lnTo>
                  <a:lnTo>
                    <a:pt x="4016428" y="4539836"/>
                  </a:lnTo>
                  <a:lnTo>
                    <a:pt x="0" y="4539836"/>
                  </a:lnTo>
                  <a:close/>
                </a:path>
              </a:pathLst>
            </a:custGeom>
            <a:solidFill>
              <a:srgbClr val="F5E6CA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4675373"/>
            <a:ext cx="7519143" cy="2281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59"/>
              </a:lnSpc>
            </a:pPr>
            <a:r>
              <a:rPr lang="en-US" sz="7599">
                <a:solidFill>
                  <a:srgbClr val="343F56"/>
                </a:solidFill>
                <a:latin typeface="Hagrid Heavy"/>
              </a:rPr>
              <a:t>COLONNES DU TABLEAU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62228" y="2715260"/>
            <a:ext cx="6997072" cy="4799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5E6CA"/>
                </a:solidFill>
                <a:latin typeface="Roboto"/>
              </a:rPr>
              <a:t>Backlog</a:t>
            </a:r>
          </a:p>
          <a:p>
            <a:pPr>
              <a:lnSpc>
                <a:spcPts val="3220"/>
              </a:lnSpc>
            </a:pPr>
          </a:p>
          <a:p>
            <a:pPr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5E6CA"/>
                </a:solidFill>
                <a:latin typeface="Roboto"/>
              </a:rPr>
              <a:t>Todo</a:t>
            </a:r>
          </a:p>
          <a:p>
            <a:pPr>
              <a:lnSpc>
                <a:spcPts val="3220"/>
              </a:lnSpc>
            </a:pPr>
          </a:p>
          <a:p>
            <a:pPr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5E6CA"/>
                </a:solidFill>
                <a:latin typeface="Roboto"/>
              </a:rPr>
              <a:t>In Progress</a:t>
            </a:r>
          </a:p>
          <a:p>
            <a:pPr>
              <a:lnSpc>
                <a:spcPts val="3220"/>
              </a:lnSpc>
            </a:pPr>
          </a:p>
          <a:p>
            <a:pPr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5E6CA"/>
                </a:solidFill>
                <a:latin typeface="Roboto"/>
              </a:rPr>
              <a:t>Review / Test</a:t>
            </a:r>
          </a:p>
          <a:p>
            <a:pPr>
              <a:lnSpc>
                <a:spcPts val="3220"/>
              </a:lnSpc>
            </a:pPr>
          </a:p>
          <a:p>
            <a:pPr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5E6CA"/>
                </a:solidFill>
                <a:latin typeface="Roboto"/>
              </a:rPr>
              <a:t>To deploy</a:t>
            </a:r>
          </a:p>
          <a:p>
            <a:pPr>
              <a:lnSpc>
                <a:spcPts val="3220"/>
              </a:lnSpc>
            </a:pPr>
          </a:p>
          <a:p>
            <a:pPr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5E6CA"/>
                </a:solidFill>
                <a:latin typeface="Roboto"/>
              </a:rPr>
              <a:t>Done</a:t>
            </a:r>
          </a:p>
          <a:p>
            <a:pPr>
              <a:lnSpc>
                <a:spcPts val="322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7328693"/>
            <a:ext cx="5705425" cy="38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Roboto Bold"/>
              </a:rPr>
              <a:t>Définition des colonnes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981075"/>
            <a:ext cx="3582966" cy="39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Hagrid Ultra-Bold"/>
              </a:rPr>
              <a:t>KANBAN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343F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927515"/>
            <a:ext cx="16230600" cy="4962893"/>
            <a:chOff x="0" y="0"/>
            <a:chExt cx="3965003" cy="12123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65003" cy="1212394"/>
            </a:xfrm>
            <a:custGeom>
              <a:avLst/>
              <a:gdLst/>
              <a:ahLst/>
              <a:cxnLst/>
              <a:rect r="r" b="b" t="t" l="l"/>
              <a:pathLst>
                <a:path h="1212394" w="3965003">
                  <a:moveTo>
                    <a:pt x="0" y="0"/>
                  </a:moveTo>
                  <a:lnTo>
                    <a:pt x="3965003" y="0"/>
                  </a:lnTo>
                  <a:lnTo>
                    <a:pt x="3965003" y="1212394"/>
                  </a:lnTo>
                  <a:lnTo>
                    <a:pt x="0" y="1212394"/>
                  </a:lnTo>
                  <a:close/>
                </a:path>
              </a:pathLst>
            </a:custGeom>
            <a:solidFill>
              <a:srgbClr val="F5E6C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750795" y="3461516"/>
            <a:ext cx="12786410" cy="137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343F56"/>
                </a:solidFill>
                <a:latin typeface="Hagrid Heavy"/>
              </a:rPr>
              <a:t>WIP LIMIT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93402" y="1447208"/>
            <a:ext cx="4301196" cy="39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Hagrid Ultra-Bold"/>
              </a:rPr>
              <a:t>KANBAN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74862" y="5095875"/>
            <a:ext cx="11138277" cy="2334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Roboto"/>
              </a:rPr>
              <a:t>La mise en place des limites de travail en cours permet de faciliter l’identification des problèmes d’efficacité dans le workflow et des goulots d’étranglement éventuels.</a:t>
            </a:r>
          </a:p>
          <a:p>
            <a:pPr>
              <a:lnSpc>
                <a:spcPts val="3080"/>
              </a:lnSpc>
            </a:pPr>
          </a:p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Roboto"/>
              </a:rPr>
              <a:t>Ces limites peuvent évoluer tout au long du projet, pour maintenir un flux de travail qualitatif.</a:t>
            </a:r>
          </a:p>
          <a:p>
            <a:pPr>
              <a:lnSpc>
                <a:spcPts val="308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5E6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397" y="-369157"/>
            <a:ext cx="19021310" cy="2855183"/>
            <a:chOff x="0" y="0"/>
            <a:chExt cx="8016217" cy="12032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16217" cy="1203270"/>
            </a:xfrm>
            <a:custGeom>
              <a:avLst/>
              <a:gdLst/>
              <a:ahLst/>
              <a:cxnLst/>
              <a:rect r="r" b="b" t="t" l="l"/>
              <a:pathLst>
                <a:path h="1203270" w="8016217">
                  <a:moveTo>
                    <a:pt x="0" y="0"/>
                  </a:moveTo>
                  <a:lnTo>
                    <a:pt x="8016217" y="0"/>
                  </a:lnTo>
                  <a:lnTo>
                    <a:pt x="8016217" y="1203270"/>
                  </a:lnTo>
                  <a:lnTo>
                    <a:pt x="0" y="1203270"/>
                  </a:lnTo>
                  <a:close/>
                </a:path>
              </a:pathLst>
            </a:custGeom>
            <a:solidFill>
              <a:srgbClr val="343F56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30717" y="2917551"/>
            <a:ext cx="14826567" cy="137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343F56"/>
                </a:solidFill>
                <a:latin typeface="Hagrid Heavy"/>
              </a:rPr>
              <a:t>WIP LIMIT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128567"/>
            <a:ext cx="3582966" cy="39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Hagrid Ultra-Bold"/>
              </a:rPr>
              <a:t>KANBAN</a:t>
            </a:r>
          </a:p>
        </p:txBody>
      </p:sp>
      <p:sp>
        <p:nvSpPr>
          <p:cNvPr name="AutoShape 7" id="7"/>
          <p:cNvSpPr/>
          <p:nvPr/>
        </p:nvSpPr>
        <p:spPr>
          <a:xfrm>
            <a:off x="4611666" y="1351134"/>
            <a:ext cx="12647634" cy="19050"/>
          </a:xfrm>
          <a:prstGeom prst="line">
            <a:avLst/>
          </a:prstGeom>
          <a:ln cap="flat" w="38100">
            <a:solidFill>
              <a:srgbClr val="F5E6C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028700" y="5130123"/>
            <a:ext cx="5061550" cy="4128177"/>
            <a:chOff x="0" y="0"/>
            <a:chExt cx="2007284" cy="16371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07284" cy="1637132"/>
            </a:xfrm>
            <a:custGeom>
              <a:avLst/>
              <a:gdLst/>
              <a:ahLst/>
              <a:cxnLst/>
              <a:rect r="r" b="b" t="t" l="l"/>
              <a:pathLst>
                <a:path h="1637132" w="2007284">
                  <a:moveTo>
                    <a:pt x="0" y="0"/>
                  </a:moveTo>
                  <a:lnTo>
                    <a:pt x="2007284" y="0"/>
                  </a:lnTo>
                  <a:lnTo>
                    <a:pt x="2007284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43F56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614845" y="5130123"/>
            <a:ext cx="5061550" cy="4128177"/>
            <a:chOff x="0" y="0"/>
            <a:chExt cx="2007284" cy="163713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07284" cy="1637132"/>
            </a:xfrm>
            <a:custGeom>
              <a:avLst/>
              <a:gdLst/>
              <a:ahLst/>
              <a:cxnLst/>
              <a:rect r="r" b="b" t="t" l="l"/>
              <a:pathLst>
                <a:path h="1637132" w="2007284">
                  <a:moveTo>
                    <a:pt x="0" y="0"/>
                  </a:moveTo>
                  <a:lnTo>
                    <a:pt x="2007284" y="0"/>
                  </a:lnTo>
                  <a:lnTo>
                    <a:pt x="2007284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343F56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197750" y="5130123"/>
            <a:ext cx="5061550" cy="4128177"/>
            <a:chOff x="0" y="0"/>
            <a:chExt cx="2007284" cy="163713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07284" cy="1637132"/>
            </a:xfrm>
            <a:custGeom>
              <a:avLst/>
              <a:gdLst/>
              <a:ahLst/>
              <a:cxnLst/>
              <a:rect r="r" b="b" t="t" l="l"/>
              <a:pathLst>
                <a:path h="1637132" w="2007284">
                  <a:moveTo>
                    <a:pt x="0" y="0"/>
                  </a:moveTo>
                  <a:lnTo>
                    <a:pt x="2007284" y="0"/>
                  </a:lnTo>
                  <a:lnTo>
                    <a:pt x="2007284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43F56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548480" y="5749696"/>
            <a:ext cx="3221739" cy="554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343F56"/>
                </a:solidFill>
                <a:latin typeface="Hagrid Heavy"/>
              </a:rPr>
              <a:t>BACKLOG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172127" y="5749696"/>
            <a:ext cx="3221739" cy="554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5E6CA"/>
                </a:solidFill>
                <a:latin typeface="Hagrid Heavy"/>
              </a:rPr>
              <a:t>TODO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700026" y="5749696"/>
            <a:ext cx="3814534" cy="554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343F56"/>
                </a:solidFill>
                <a:latin typeface="Hagrid Heavy"/>
              </a:rPr>
              <a:t>IN PROGRESS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48480" y="6424681"/>
            <a:ext cx="4094816" cy="38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Roboto"/>
              </a:rPr>
              <a:t>N/A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172127" y="6424681"/>
            <a:ext cx="4056998" cy="38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Roboto"/>
              </a:rPr>
              <a:t>12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700026" y="6930776"/>
            <a:ext cx="4056998" cy="1163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Roboto"/>
              </a:rPr>
              <a:t>Nombre de tâches en cours selon la taille de l’équipe. Une fonctionnalité par personne.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172127" y="6930776"/>
            <a:ext cx="4282774" cy="1851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F5E6CA"/>
                </a:solidFill>
                <a:latin typeface="Roboto"/>
              </a:rPr>
              <a:t>Possibilité pour que chaque membre de l’équipe possède 2 tickets à faire. Cela permet, l'attribution rapide de nouveau ticket aux développeurs.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700026" y="6424681"/>
            <a:ext cx="4094816" cy="38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Roboto"/>
              </a:rPr>
              <a:t>6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5E6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397" y="-369157"/>
            <a:ext cx="19021310" cy="2855183"/>
            <a:chOff x="0" y="0"/>
            <a:chExt cx="8016217" cy="12032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16217" cy="1203270"/>
            </a:xfrm>
            <a:custGeom>
              <a:avLst/>
              <a:gdLst/>
              <a:ahLst/>
              <a:cxnLst/>
              <a:rect r="r" b="b" t="t" l="l"/>
              <a:pathLst>
                <a:path h="1203270" w="8016217">
                  <a:moveTo>
                    <a:pt x="0" y="0"/>
                  </a:moveTo>
                  <a:lnTo>
                    <a:pt x="8016217" y="0"/>
                  </a:lnTo>
                  <a:lnTo>
                    <a:pt x="8016217" y="1203270"/>
                  </a:lnTo>
                  <a:lnTo>
                    <a:pt x="0" y="1203270"/>
                  </a:lnTo>
                  <a:close/>
                </a:path>
              </a:pathLst>
            </a:custGeom>
            <a:solidFill>
              <a:srgbClr val="343F56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30717" y="2917551"/>
            <a:ext cx="14826567" cy="137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343F56"/>
                </a:solidFill>
                <a:latin typeface="Hagrid Heavy"/>
              </a:rPr>
              <a:t>WIP LIMIT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128567"/>
            <a:ext cx="3582966" cy="39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Hagrid Ultra-Bold"/>
              </a:rPr>
              <a:t>KANBAN</a:t>
            </a:r>
          </a:p>
        </p:txBody>
      </p:sp>
      <p:sp>
        <p:nvSpPr>
          <p:cNvPr name="AutoShape 7" id="7"/>
          <p:cNvSpPr/>
          <p:nvPr/>
        </p:nvSpPr>
        <p:spPr>
          <a:xfrm>
            <a:off x="4611666" y="1351134"/>
            <a:ext cx="12647634" cy="19050"/>
          </a:xfrm>
          <a:prstGeom prst="line">
            <a:avLst/>
          </a:prstGeom>
          <a:ln cap="flat" w="38100">
            <a:solidFill>
              <a:srgbClr val="F5E6C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028700" y="5130123"/>
            <a:ext cx="5061550" cy="4128177"/>
            <a:chOff x="0" y="0"/>
            <a:chExt cx="2007284" cy="16371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07284" cy="1637132"/>
            </a:xfrm>
            <a:custGeom>
              <a:avLst/>
              <a:gdLst/>
              <a:ahLst/>
              <a:cxnLst/>
              <a:rect r="r" b="b" t="t" l="l"/>
              <a:pathLst>
                <a:path h="1637132" w="2007284">
                  <a:moveTo>
                    <a:pt x="0" y="0"/>
                  </a:moveTo>
                  <a:lnTo>
                    <a:pt x="2007284" y="0"/>
                  </a:lnTo>
                  <a:lnTo>
                    <a:pt x="2007284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43F56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614845" y="5130123"/>
            <a:ext cx="5061550" cy="4128177"/>
            <a:chOff x="0" y="0"/>
            <a:chExt cx="2007284" cy="163713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07284" cy="1637132"/>
            </a:xfrm>
            <a:custGeom>
              <a:avLst/>
              <a:gdLst/>
              <a:ahLst/>
              <a:cxnLst/>
              <a:rect r="r" b="b" t="t" l="l"/>
              <a:pathLst>
                <a:path h="1637132" w="2007284">
                  <a:moveTo>
                    <a:pt x="0" y="0"/>
                  </a:moveTo>
                  <a:lnTo>
                    <a:pt x="2007284" y="0"/>
                  </a:lnTo>
                  <a:lnTo>
                    <a:pt x="2007284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343F56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197750" y="5130123"/>
            <a:ext cx="5061550" cy="4128177"/>
            <a:chOff x="0" y="0"/>
            <a:chExt cx="2007284" cy="163713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07284" cy="1637132"/>
            </a:xfrm>
            <a:custGeom>
              <a:avLst/>
              <a:gdLst/>
              <a:ahLst/>
              <a:cxnLst/>
              <a:rect r="r" b="b" t="t" l="l"/>
              <a:pathLst>
                <a:path h="1637132" w="2007284">
                  <a:moveTo>
                    <a:pt x="0" y="0"/>
                  </a:moveTo>
                  <a:lnTo>
                    <a:pt x="2007284" y="0"/>
                  </a:lnTo>
                  <a:lnTo>
                    <a:pt x="2007284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43F56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548480" y="5749696"/>
            <a:ext cx="3221739" cy="554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343F56"/>
                </a:solidFill>
                <a:latin typeface="Hagrid Heavy"/>
              </a:rPr>
              <a:t>TEST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172127" y="5749696"/>
            <a:ext cx="3221739" cy="554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5E6CA"/>
                </a:solidFill>
                <a:latin typeface="Hagrid Heavy"/>
              </a:rPr>
              <a:t>TO DEPLOY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700026" y="5749696"/>
            <a:ext cx="3814534" cy="554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343F56"/>
                </a:solidFill>
                <a:latin typeface="Hagrid Heavy"/>
              </a:rPr>
              <a:t>DONE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48480" y="6424681"/>
            <a:ext cx="4094816" cy="38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Roboto"/>
              </a:rPr>
              <a:t>8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172127" y="6424681"/>
            <a:ext cx="4056998" cy="38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Roboto"/>
              </a:rPr>
              <a:t>6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172127" y="6930776"/>
            <a:ext cx="4282774" cy="365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F5E6CA"/>
                </a:solidFill>
                <a:latin typeface="Roboto"/>
              </a:rPr>
              <a:t>Même logique que pour les tests.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700026" y="6424681"/>
            <a:ext cx="4094816" cy="38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Roboto"/>
              </a:rPr>
              <a:t>N/A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8480" y="6930776"/>
            <a:ext cx="4056998" cy="1944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Roboto"/>
              </a:rPr>
              <a:t>Nombre de tâches maximum simultanée pouvant être terminer.</a:t>
            </a:r>
          </a:p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Roboto"/>
              </a:rPr>
              <a:t>2 places supplémentaires pour le retour de bug.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3F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38801" y="1064227"/>
            <a:ext cx="13931680" cy="137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F5E6CA"/>
                </a:solidFill>
                <a:latin typeface="Hagrid Heavy"/>
              </a:rPr>
              <a:t>RÈGLES DE FLUX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993402" y="562042"/>
            <a:ext cx="4301196" cy="39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Hagrid Ultra-Bold"/>
              </a:rPr>
              <a:t>KANBAN</a:t>
            </a:r>
          </a:p>
        </p:txBody>
      </p:sp>
      <p:sp>
        <p:nvSpPr>
          <p:cNvPr name="AutoShape 4" id="4"/>
          <p:cNvSpPr/>
          <p:nvPr/>
        </p:nvSpPr>
        <p:spPr>
          <a:xfrm>
            <a:off x="1049773" y="2711417"/>
            <a:ext cx="16230600" cy="0"/>
          </a:xfrm>
          <a:prstGeom prst="line">
            <a:avLst/>
          </a:prstGeom>
          <a:ln cap="flat" w="38100">
            <a:solidFill>
              <a:srgbClr val="F5E6C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989341" y="5105721"/>
            <a:ext cx="16230600" cy="0"/>
          </a:xfrm>
          <a:prstGeom prst="line">
            <a:avLst/>
          </a:prstGeom>
          <a:ln cap="flat" w="38100">
            <a:solidFill>
              <a:srgbClr val="F5E6C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686519" y="3075329"/>
            <a:ext cx="6018873" cy="42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F5E6CA"/>
                </a:solidFill>
                <a:latin typeface="Hagrid Heavy"/>
              </a:rPr>
              <a:t>DÉFINITION OF TODO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647433" y="3101942"/>
            <a:ext cx="6609844" cy="42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F5E6CA"/>
                </a:solidFill>
                <a:latin typeface="Hagrid Heavy"/>
              </a:rPr>
              <a:t>DÉFINITION OF IN PROGRESS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9773" y="3761708"/>
            <a:ext cx="7256791" cy="772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5E6CA"/>
                </a:solidFill>
                <a:latin typeface="Roboto"/>
              </a:rPr>
              <a:t>Responsable assigné</a:t>
            </a:r>
          </a:p>
          <a:p>
            <a:pPr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5E6CA"/>
                </a:solidFill>
                <a:latin typeface="Roboto"/>
              </a:rPr>
              <a:t>Niveau de priorité établie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62386" y="3834677"/>
            <a:ext cx="7296914" cy="772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5E6CA"/>
                </a:solidFill>
                <a:latin typeface="Roboto"/>
              </a:rPr>
              <a:t>Ticket déplacé dans la colonne ‘In Progress’</a:t>
            </a:r>
          </a:p>
          <a:p>
            <a:pPr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5E6CA"/>
                </a:solidFill>
                <a:latin typeface="Roboto"/>
              </a:rPr>
              <a:t>Branch git relative créé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65446" y="5494782"/>
            <a:ext cx="6018873" cy="42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F5E6CA"/>
                </a:solidFill>
                <a:latin typeface="Hagrid Heavy"/>
              </a:rPr>
              <a:t>DÉFINITION OF REVIEW / TEST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626361" y="5486400"/>
            <a:ext cx="6609844" cy="42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F5E6CA"/>
                </a:solidFill>
                <a:latin typeface="Hagrid Heavy"/>
              </a:rPr>
              <a:t>DÉFINITION OF TO DEPLOY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6181161"/>
            <a:ext cx="7292365" cy="772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5E6CA"/>
                </a:solidFill>
                <a:latin typeface="Roboto"/>
              </a:rPr>
              <a:t>Code testé et fonctionnel</a:t>
            </a:r>
          </a:p>
          <a:p>
            <a:pPr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5E6CA"/>
                </a:solidFill>
                <a:latin typeface="Roboto"/>
              </a:rPr>
              <a:t>Pull request effectuée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941314" y="6219134"/>
            <a:ext cx="7296914" cy="772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5E6CA"/>
                </a:solidFill>
                <a:latin typeface="Roboto"/>
              </a:rPr>
              <a:t>Code testé et approuvé</a:t>
            </a:r>
          </a:p>
          <a:p>
            <a:pPr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5E6CA"/>
                </a:solidFill>
                <a:latin typeface="Roboto"/>
              </a:rPr>
              <a:t>Merge effectué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9934731" y="3132479"/>
            <a:ext cx="347810" cy="347810"/>
          </a:xfrm>
          <a:custGeom>
            <a:avLst/>
            <a:gdLst/>
            <a:ahLst/>
            <a:cxnLst/>
            <a:rect r="r" b="b" t="t" l="l"/>
            <a:pathLst>
              <a:path h="347810" w="347810">
                <a:moveTo>
                  <a:pt x="0" y="0"/>
                </a:moveTo>
                <a:lnTo>
                  <a:pt x="347810" y="0"/>
                </a:lnTo>
                <a:lnTo>
                  <a:pt x="347810" y="347811"/>
                </a:lnTo>
                <a:lnTo>
                  <a:pt x="0" y="347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934731" y="5543550"/>
            <a:ext cx="347810" cy="347810"/>
          </a:xfrm>
          <a:custGeom>
            <a:avLst/>
            <a:gdLst/>
            <a:ahLst/>
            <a:cxnLst/>
            <a:rect r="r" b="b" t="t" l="l"/>
            <a:pathLst>
              <a:path h="347810" w="347810">
                <a:moveTo>
                  <a:pt x="0" y="0"/>
                </a:moveTo>
                <a:lnTo>
                  <a:pt x="347810" y="0"/>
                </a:lnTo>
                <a:lnTo>
                  <a:pt x="347810" y="347810"/>
                </a:lnTo>
                <a:lnTo>
                  <a:pt x="0" y="3478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49773" y="5551932"/>
            <a:ext cx="347810" cy="347810"/>
          </a:xfrm>
          <a:custGeom>
            <a:avLst/>
            <a:gdLst/>
            <a:ahLst/>
            <a:cxnLst/>
            <a:rect r="r" b="b" t="t" l="l"/>
            <a:pathLst>
              <a:path h="347810" w="347810">
                <a:moveTo>
                  <a:pt x="0" y="0"/>
                </a:moveTo>
                <a:lnTo>
                  <a:pt x="347810" y="0"/>
                </a:lnTo>
                <a:lnTo>
                  <a:pt x="347810" y="347810"/>
                </a:lnTo>
                <a:lnTo>
                  <a:pt x="0" y="3478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49773" y="3132479"/>
            <a:ext cx="347810" cy="347810"/>
          </a:xfrm>
          <a:custGeom>
            <a:avLst/>
            <a:gdLst/>
            <a:ahLst/>
            <a:cxnLst/>
            <a:rect r="r" b="b" t="t" l="l"/>
            <a:pathLst>
              <a:path h="347810" w="347810">
                <a:moveTo>
                  <a:pt x="0" y="0"/>
                </a:moveTo>
                <a:lnTo>
                  <a:pt x="347810" y="0"/>
                </a:lnTo>
                <a:lnTo>
                  <a:pt x="347810" y="347811"/>
                </a:lnTo>
                <a:lnTo>
                  <a:pt x="0" y="347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8" id="18"/>
          <p:cNvSpPr/>
          <p:nvPr/>
        </p:nvSpPr>
        <p:spPr>
          <a:xfrm>
            <a:off x="1049773" y="7480974"/>
            <a:ext cx="16230600" cy="0"/>
          </a:xfrm>
          <a:prstGeom prst="line">
            <a:avLst/>
          </a:prstGeom>
          <a:ln cap="flat" w="38100">
            <a:solidFill>
              <a:srgbClr val="F5E6C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9" id="19"/>
          <p:cNvSpPr txBox="true"/>
          <p:nvPr/>
        </p:nvSpPr>
        <p:spPr>
          <a:xfrm rot="0">
            <a:off x="7637997" y="7795299"/>
            <a:ext cx="6018873" cy="42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F5E6CA"/>
                </a:solidFill>
                <a:latin typeface="Hagrid Heavy"/>
              </a:rPr>
              <a:t>DÉFINITION OF DONE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001251" y="8298149"/>
            <a:ext cx="7292365" cy="1553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5E6CA"/>
                </a:solidFill>
                <a:latin typeface="Roboto"/>
              </a:rPr>
              <a:t>Conforme au Backlog</a:t>
            </a:r>
          </a:p>
          <a:p>
            <a:pPr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5E6CA"/>
                </a:solidFill>
                <a:latin typeface="Roboto"/>
              </a:rPr>
              <a:t>Fonctionnel et déployé</a:t>
            </a:r>
          </a:p>
          <a:p>
            <a:pPr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5E6CA"/>
                </a:solidFill>
                <a:latin typeface="Roboto"/>
              </a:rPr>
              <a:t>Environnement stable</a:t>
            </a:r>
          </a:p>
          <a:p>
            <a:pPr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5E6CA"/>
                </a:solidFill>
                <a:latin typeface="Roboto"/>
              </a:rPr>
              <a:t>Documentation mise à jour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7022323" y="7852449"/>
            <a:ext cx="347810" cy="347810"/>
          </a:xfrm>
          <a:custGeom>
            <a:avLst/>
            <a:gdLst/>
            <a:ahLst/>
            <a:cxnLst/>
            <a:rect r="r" b="b" t="t" l="l"/>
            <a:pathLst>
              <a:path h="347810" w="347810">
                <a:moveTo>
                  <a:pt x="0" y="0"/>
                </a:moveTo>
                <a:lnTo>
                  <a:pt x="347811" y="0"/>
                </a:lnTo>
                <a:lnTo>
                  <a:pt x="347811" y="347810"/>
                </a:lnTo>
                <a:lnTo>
                  <a:pt x="0" y="3478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2" id="22"/>
          <p:cNvSpPr/>
          <p:nvPr/>
        </p:nvSpPr>
        <p:spPr>
          <a:xfrm flipV="true">
            <a:off x="9146023" y="2711417"/>
            <a:ext cx="0" cy="2413353"/>
          </a:xfrm>
          <a:prstGeom prst="line">
            <a:avLst/>
          </a:prstGeom>
          <a:ln cap="flat" w="38100">
            <a:solidFill>
              <a:srgbClr val="F5E6C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 flipV="true">
            <a:off x="9146023" y="5086671"/>
            <a:ext cx="0" cy="2413353"/>
          </a:xfrm>
          <a:prstGeom prst="line">
            <a:avLst/>
          </a:prstGeom>
          <a:ln cap="flat" w="38100">
            <a:solidFill>
              <a:srgbClr val="F5E6CA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5E6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76072" y="1128567"/>
            <a:ext cx="5128141" cy="39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Hagrid Ultra-Bold"/>
              </a:rPr>
              <a:t>INDICATEURS DE PERFORMANCE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452611" y="-531941"/>
            <a:ext cx="3634131" cy="11380101"/>
            <a:chOff x="0" y="0"/>
            <a:chExt cx="957137" cy="29972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57137" cy="2997228"/>
            </a:xfrm>
            <a:custGeom>
              <a:avLst/>
              <a:gdLst/>
              <a:ahLst/>
              <a:cxnLst/>
              <a:rect r="r" b="b" t="t" l="l"/>
              <a:pathLst>
                <a:path h="2997228" w="957137">
                  <a:moveTo>
                    <a:pt x="0" y="0"/>
                  </a:moveTo>
                  <a:lnTo>
                    <a:pt x="957137" y="0"/>
                  </a:lnTo>
                  <a:lnTo>
                    <a:pt x="957137" y="2997228"/>
                  </a:lnTo>
                  <a:lnTo>
                    <a:pt x="0" y="2997228"/>
                  </a:lnTo>
                  <a:close/>
                </a:path>
              </a:pathLst>
            </a:custGeom>
            <a:solidFill>
              <a:srgbClr val="343F5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-5400000">
            <a:off x="-2553017" y="4458017"/>
            <a:ext cx="8229600" cy="137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F5E6CA"/>
                </a:solidFill>
                <a:latin typeface="Hagrid Heavy"/>
              </a:rPr>
              <a:t>INDICATEURS</a:t>
            </a:r>
          </a:p>
        </p:txBody>
      </p:sp>
      <p:sp>
        <p:nvSpPr>
          <p:cNvPr name="AutoShape 7" id="7"/>
          <p:cNvSpPr/>
          <p:nvPr/>
        </p:nvSpPr>
        <p:spPr>
          <a:xfrm>
            <a:off x="10690842" y="1351134"/>
            <a:ext cx="6568458" cy="19050"/>
          </a:xfrm>
          <a:prstGeom prst="line">
            <a:avLst/>
          </a:prstGeom>
          <a:ln cap="flat" w="38100">
            <a:solidFill>
              <a:srgbClr val="343F5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4176072" y="2708962"/>
            <a:ext cx="6219319" cy="5072448"/>
            <a:chOff x="0" y="0"/>
            <a:chExt cx="2007284" cy="16371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07284" cy="1637132"/>
            </a:xfrm>
            <a:custGeom>
              <a:avLst/>
              <a:gdLst/>
              <a:ahLst/>
              <a:cxnLst/>
              <a:rect r="r" b="b" t="t" l="l"/>
              <a:pathLst>
                <a:path h="1637132" w="2007284">
                  <a:moveTo>
                    <a:pt x="0" y="0"/>
                  </a:moveTo>
                  <a:lnTo>
                    <a:pt x="2007284" y="0"/>
                  </a:lnTo>
                  <a:lnTo>
                    <a:pt x="2007284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343F56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039981" y="2708962"/>
            <a:ext cx="6219319" cy="5072448"/>
            <a:chOff x="0" y="0"/>
            <a:chExt cx="2007284" cy="163713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07284" cy="1637132"/>
            </a:xfrm>
            <a:custGeom>
              <a:avLst/>
              <a:gdLst/>
              <a:ahLst/>
              <a:cxnLst/>
              <a:rect r="r" b="b" t="t" l="l"/>
              <a:pathLst>
                <a:path h="1637132" w="2007284">
                  <a:moveTo>
                    <a:pt x="0" y="0"/>
                  </a:moveTo>
                  <a:lnTo>
                    <a:pt x="2007284" y="0"/>
                  </a:lnTo>
                  <a:lnTo>
                    <a:pt x="2007284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43F56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885863" y="3064648"/>
            <a:ext cx="4418349" cy="554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5E6CA"/>
                </a:solidFill>
                <a:latin typeface="Hagrid Heavy"/>
              </a:rPr>
              <a:t>LEAD TIME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705013" y="3064648"/>
            <a:ext cx="4613535" cy="554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343F56"/>
                </a:solidFill>
                <a:latin typeface="Hagrid Heavy"/>
              </a:rPr>
              <a:t>CYCLE TIME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885863" y="3805693"/>
            <a:ext cx="4875885" cy="2825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F5E6CA"/>
                </a:solidFill>
                <a:latin typeface="Roboto"/>
              </a:rPr>
              <a:t>Temps pour livrer un produit à un client.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F5E6CA"/>
                </a:solidFill>
                <a:latin typeface="Roboto Italics"/>
              </a:rPr>
              <a:t>L'horloge du lead time démarre lorsque la demande est faite et se termine lorsqu'elle est satisfaite.</a:t>
            </a: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F5E6CA"/>
                </a:solidFill>
                <a:latin typeface="Roboto"/>
              </a:rPr>
              <a:t>Intérêts : </a:t>
            </a:r>
          </a:p>
          <a:p>
            <a:pPr marL="431805" indent="-215903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5E6CA"/>
                </a:solidFill>
                <a:latin typeface="Roboto"/>
              </a:rPr>
              <a:t>Time to market / Time to cash</a:t>
            </a:r>
          </a:p>
          <a:p>
            <a:pPr>
              <a:lnSpc>
                <a:spcPts val="280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1705013" y="3805693"/>
            <a:ext cx="5274630" cy="3883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343F56"/>
                </a:solidFill>
                <a:latin typeface="Roboto"/>
              </a:rPr>
              <a:t>Intervalle de temps durant lequel le ticket passe de la colonne In Progress à Done. 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343F56"/>
                </a:solidFill>
                <a:latin typeface="Roboto Italics"/>
              </a:rPr>
              <a:t>L'horloge du cycle time démarre lorsque le travail sur la demande commence et se termine lorsque la solution est prête à être livrée. </a:t>
            </a: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343F56"/>
                </a:solidFill>
                <a:latin typeface="Roboto"/>
              </a:rPr>
              <a:t>Intérêts : </a:t>
            </a:r>
          </a:p>
          <a:p>
            <a:pPr marL="431805" indent="-215903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343F56"/>
                </a:solidFill>
                <a:latin typeface="Roboto"/>
              </a:rPr>
              <a:t>Maîtriser les temps d’un processus</a:t>
            </a:r>
          </a:p>
          <a:p>
            <a:pPr marL="431805" indent="-215903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343F56"/>
                </a:solidFill>
                <a:latin typeface="Roboto"/>
              </a:rPr>
              <a:t>Connaître le temps de fabrication d’une étape</a:t>
            </a:r>
          </a:p>
          <a:p>
            <a:pPr>
              <a:lnSpc>
                <a:spcPts val="280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5E6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52611" y="-531941"/>
            <a:ext cx="3634131" cy="11380101"/>
            <a:chOff x="0" y="0"/>
            <a:chExt cx="957137" cy="29972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7137" cy="2997228"/>
            </a:xfrm>
            <a:custGeom>
              <a:avLst/>
              <a:gdLst/>
              <a:ahLst/>
              <a:cxnLst/>
              <a:rect r="r" b="b" t="t" l="l"/>
              <a:pathLst>
                <a:path h="2997228" w="957137">
                  <a:moveTo>
                    <a:pt x="0" y="0"/>
                  </a:moveTo>
                  <a:lnTo>
                    <a:pt x="957137" y="0"/>
                  </a:lnTo>
                  <a:lnTo>
                    <a:pt x="957137" y="2997228"/>
                  </a:lnTo>
                  <a:lnTo>
                    <a:pt x="0" y="2997228"/>
                  </a:lnTo>
                  <a:close/>
                </a:path>
              </a:pathLst>
            </a:custGeom>
            <a:solidFill>
              <a:srgbClr val="343F5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-5400000">
            <a:off x="-2553017" y="4458017"/>
            <a:ext cx="8229600" cy="137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F5E6CA"/>
                </a:solidFill>
                <a:latin typeface="Hagrid Heavy"/>
              </a:rPr>
              <a:t>INDICATEURS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4176072" y="2708962"/>
            <a:ext cx="6219319" cy="5072448"/>
            <a:chOff x="0" y="0"/>
            <a:chExt cx="2007284" cy="16371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07284" cy="1637132"/>
            </a:xfrm>
            <a:custGeom>
              <a:avLst/>
              <a:gdLst/>
              <a:ahLst/>
              <a:cxnLst/>
              <a:rect r="r" b="b" t="t" l="l"/>
              <a:pathLst>
                <a:path h="1637132" w="2007284">
                  <a:moveTo>
                    <a:pt x="0" y="0"/>
                  </a:moveTo>
                  <a:lnTo>
                    <a:pt x="2007284" y="0"/>
                  </a:lnTo>
                  <a:lnTo>
                    <a:pt x="2007284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343F56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039981" y="2708962"/>
            <a:ext cx="6219319" cy="5072448"/>
            <a:chOff x="0" y="0"/>
            <a:chExt cx="2007284" cy="163713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07284" cy="1637132"/>
            </a:xfrm>
            <a:custGeom>
              <a:avLst/>
              <a:gdLst/>
              <a:ahLst/>
              <a:cxnLst/>
              <a:rect r="r" b="b" t="t" l="l"/>
              <a:pathLst>
                <a:path h="1637132" w="2007284">
                  <a:moveTo>
                    <a:pt x="0" y="0"/>
                  </a:moveTo>
                  <a:lnTo>
                    <a:pt x="2007284" y="0"/>
                  </a:lnTo>
                  <a:lnTo>
                    <a:pt x="2007284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43F56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885863" y="3064648"/>
            <a:ext cx="4418349" cy="554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5E6CA"/>
                </a:solidFill>
                <a:latin typeface="Hagrid Heavy"/>
              </a:rPr>
              <a:t>DÉBIT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705013" y="3064648"/>
            <a:ext cx="4613535" cy="554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343F56"/>
                </a:solidFill>
                <a:latin typeface="Hagrid Heavy"/>
              </a:rPr>
              <a:t>WIP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885863" y="3805693"/>
            <a:ext cx="4875885" cy="2825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F5E6CA"/>
                </a:solidFill>
                <a:latin typeface="Roboto"/>
              </a:rPr>
              <a:t>Correspond au nombre de produits livrés dans un intervalle de temps.</a:t>
            </a: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F5E6CA"/>
                </a:solidFill>
                <a:latin typeface="Roboto"/>
              </a:rPr>
              <a:t>Intérêts : </a:t>
            </a:r>
          </a:p>
          <a:p>
            <a:pPr marL="431805" indent="-215903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5E6CA"/>
                </a:solidFill>
                <a:latin typeface="Roboto"/>
              </a:rPr>
              <a:t>Prédictibilité</a:t>
            </a:r>
          </a:p>
          <a:p>
            <a:pPr marL="431805" indent="-215903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5E6CA"/>
                </a:solidFill>
                <a:latin typeface="Roboto"/>
              </a:rPr>
              <a:t>Connaître le nombre de produit livré par cadence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705013" y="3805693"/>
            <a:ext cx="5274630" cy="176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343F56"/>
                </a:solidFill>
                <a:latin typeface="Roboto"/>
              </a:rPr>
              <a:t>( work in progress ) Correspond à la somme des éléments de travail en cours.</a:t>
            </a: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343F56"/>
                </a:solidFill>
                <a:latin typeface="Roboto"/>
              </a:rPr>
              <a:t>Intérêts : </a:t>
            </a:r>
          </a:p>
          <a:p>
            <a:pPr marL="431805" indent="-215903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343F56"/>
                </a:solidFill>
                <a:latin typeface="Roboto"/>
              </a:rPr>
              <a:t>Nombre d’éléments en cours.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176072" y="1128567"/>
            <a:ext cx="5128141" cy="39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Hagrid Ultra-Bold"/>
              </a:rPr>
              <a:t>INDICATEURS DE PERFORMANCE</a:t>
            </a:r>
          </a:p>
        </p:txBody>
      </p:sp>
      <p:sp>
        <p:nvSpPr>
          <p:cNvPr name="AutoShape 17" id="17"/>
          <p:cNvSpPr/>
          <p:nvPr/>
        </p:nvSpPr>
        <p:spPr>
          <a:xfrm>
            <a:off x="10690842" y="1351134"/>
            <a:ext cx="6568458" cy="19050"/>
          </a:xfrm>
          <a:prstGeom prst="line">
            <a:avLst/>
          </a:prstGeom>
          <a:ln cap="flat" w="38100">
            <a:solidFill>
              <a:srgbClr val="343F56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DAFwyuALmxQ</dc:identifier>
  <dcterms:modified xsi:type="dcterms:W3CDTF">2011-08-01T06:04:30Z</dcterms:modified>
  <cp:revision>1</cp:revision>
  <dc:title>mise_en_oeuvre</dc:title>
</cp:coreProperties>
</file>