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Hagrid" charset="1" panose="00000500000000000000"/>
      <p:regular r:id="rId14"/>
    </p:embeddedFont>
    <p:embeddedFont>
      <p:font typeface="Hagrid Light" charset="1" panose="00000400000000000000"/>
      <p:regular r:id="rId15"/>
    </p:embeddedFont>
    <p:embeddedFont>
      <p:font typeface="Hagrid Medium" charset="1" panose="00000600000000000000"/>
      <p:regular r:id="rId16"/>
    </p:embeddedFont>
    <p:embeddedFont>
      <p:font typeface="Hagrid Ultra-Bold" charset="1" panose="00000800000000000000"/>
      <p:regular r:id="rId17"/>
    </p:embeddedFont>
    <p:embeddedFont>
      <p:font typeface="Hagrid Heavy" charset="1" panose="00000A00000000000000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  <p:embeddedFont>
      <p:font typeface="Open Sans Light" charset="1" panose="020B0306030504020204"/>
      <p:regular r:id="rId23"/>
    </p:embeddedFont>
    <p:embeddedFont>
      <p:font typeface="Open Sans Light Italics" charset="1" panose="020B0306030504020204"/>
      <p:regular r:id="rId24"/>
    </p:embeddedFont>
    <p:embeddedFont>
      <p:font typeface="Open Sans Ultra-Bold" charset="1" panose="00000000000000000000"/>
      <p:regular r:id="rId25"/>
    </p:embeddedFont>
    <p:embeddedFont>
      <p:font typeface="Open Sans Ultra-Bold Italic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fr.wikipedia.org/wiki/Kanban" TargetMode="External" Type="http://schemas.openxmlformats.org/officeDocument/2006/relationships/hyperlink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1218" y="2683714"/>
            <a:ext cx="16228082" cy="333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00"/>
              </a:lnSpc>
            </a:pPr>
            <a:r>
              <a:rPr lang="en-US" sz="18357">
                <a:solidFill>
                  <a:srgbClr val="F5E6CA"/>
                </a:solidFill>
                <a:latin typeface="Hagrid Heavy"/>
              </a:rPr>
              <a:t>KANBAN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06222" y="1745202"/>
            <a:ext cx="7678074" cy="1958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>
                <a:solidFill>
                  <a:srgbClr val="F5E6CA"/>
                </a:solidFill>
                <a:latin typeface="Hagrid Heavy"/>
              </a:rPr>
              <a:t>MÉTHODE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31218" y="7934949"/>
            <a:ext cx="16228082" cy="1323351"/>
            <a:chOff x="0" y="0"/>
            <a:chExt cx="3964388" cy="3232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64388" cy="323284"/>
            </a:xfrm>
            <a:custGeom>
              <a:avLst/>
              <a:gdLst/>
              <a:ahLst/>
              <a:cxnLst/>
              <a:rect r="r" b="b" t="t" l="l"/>
              <a:pathLst>
                <a:path h="323284" w="3964388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10392" y="8374057"/>
            <a:ext cx="3295829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MAX MACHIN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01313" y="8172615"/>
            <a:ext cx="9940810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Etude de cas : Entretien d’embauche avec un PDG. Mise en place d’une méthodologie Kanban.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43787" y="840891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6072" y="1128567"/>
            <a:ext cx="4967928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COMPOSANTS PRINCIPAUX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TABLEAUX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9144000" y="1351134"/>
            <a:ext cx="8115300" cy="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85863" y="3308488"/>
            <a:ext cx="5082830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POINT DE LIVRAISON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85863" y="4249189"/>
            <a:ext cx="5082830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 Le temps écoulé entre les deux points s'appelle le délai d'exécution.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Il correspond à la fin du workflow d’une équipe, souvent au point durant lequel le produit est livré au client.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340107" y="6931286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79352"/>
            <a:ext cx="7848588" cy="2110567"/>
            <a:chOff x="0" y="0"/>
            <a:chExt cx="2067118" cy="5558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7118" cy="555870"/>
            </a:xfrm>
            <a:custGeom>
              <a:avLst/>
              <a:gdLst/>
              <a:ahLst/>
              <a:cxnLst/>
              <a:rect r="r" b="b" t="t" l="l"/>
              <a:pathLst>
                <a:path h="555870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55870"/>
                  </a:lnTo>
                  <a:lnTo>
                    <a:pt x="0" y="555870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90523" y="2627561"/>
            <a:ext cx="12906955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TERMINOLOGIE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83849" y="5202389"/>
            <a:ext cx="6165768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93402" y="1529354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1465" y="4880033"/>
            <a:ext cx="5082830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DURÉE DE CYCLE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01465" y="5446229"/>
            <a:ext cx="6165768" cy="11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43F56"/>
                </a:solidFill>
                <a:latin typeface="Roboto"/>
              </a:rPr>
              <a:t>Elle débute au moment où une nouvelle tâche arrive au niveau du flux de travail et est attribuée à quelqu’un.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410712" y="4679352"/>
            <a:ext cx="7848588" cy="2110567"/>
            <a:chOff x="0" y="0"/>
            <a:chExt cx="2067118" cy="5558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67118" cy="555870"/>
            </a:xfrm>
            <a:custGeom>
              <a:avLst/>
              <a:gdLst/>
              <a:ahLst/>
              <a:cxnLst/>
              <a:rect r="r" b="b" t="t" l="l"/>
              <a:pathLst>
                <a:path h="555870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55870"/>
                  </a:lnTo>
                  <a:lnTo>
                    <a:pt x="0" y="555870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83477" y="4880033"/>
            <a:ext cx="5304324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DÉLAI DE PRODUCTION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83477" y="5446229"/>
            <a:ext cx="6165768" cy="11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43F56"/>
                </a:solidFill>
                <a:latin typeface="Roboto"/>
              </a:rPr>
              <a:t>Débute au moment où la tâche est demandée, jusqu’à sa sortie du processus.</a:t>
            </a:r>
          </a:p>
          <a:p>
            <a:pPr>
              <a:lnSpc>
                <a:spcPts val="294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7147733"/>
            <a:ext cx="7848588" cy="2110567"/>
            <a:chOff x="0" y="0"/>
            <a:chExt cx="2067118" cy="5558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7118" cy="555870"/>
            </a:xfrm>
            <a:custGeom>
              <a:avLst/>
              <a:gdLst/>
              <a:ahLst/>
              <a:cxnLst/>
              <a:rect r="r" b="b" t="t" l="l"/>
              <a:pathLst>
                <a:path h="555870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55870"/>
                  </a:lnTo>
                  <a:lnTo>
                    <a:pt x="0" y="555870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101465" y="7348415"/>
            <a:ext cx="5082830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RENDEMENT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01465" y="7914610"/>
            <a:ext cx="6165768" cy="11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43F56"/>
                </a:solidFill>
                <a:latin typeface="Roboto"/>
              </a:rPr>
              <a:t>Indicateur clé de la productivité de l’équipe. Il s’agit du nombre de tâches terminées ou sortant de processus, selon un temps donné.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410712" y="7147733"/>
            <a:ext cx="7848588" cy="2110567"/>
            <a:chOff x="0" y="0"/>
            <a:chExt cx="2067118" cy="5558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67118" cy="555870"/>
            </a:xfrm>
            <a:custGeom>
              <a:avLst/>
              <a:gdLst/>
              <a:ahLst/>
              <a:cxnLst/>
              <a:rect r="r" b="b" t="t" l="l"/>
              <a:pathLst>
                <a:path h="555870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55870"/>
                  </a:lnTo>
                  <a:lnTo>
                    <a:pt x="0" y="555870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483477" y="7348415"/>
            <a:ext cx="5082830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CADENCES KANBAN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83477" y="7914610"/>
            <a:ext cx="6165768" cy="11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43F56"/>
                </a:solidFill>
                <a:latin typeface="Roboto"/>
              </a:rPr>
              <a:t>Réunions régulières qui stimulent les changements évolutifs et la livraison de services adaptés aux besoins du client.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78160" y="1654877"/>
            <a:ext cx="1393168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AVANTAGES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3402" y="981075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9123691" y="3402972"/>
            <a:ext cx="1259" cy="25593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3383812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09650" y="5981381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65446" y="3820692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SIMPLICITÉ, RAPIDITÉ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49456" y="3774337"/>
            <a:ext cx="6609844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COMMUNICATION / TRANSPARENCE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507071"/>
            <a:ext cx="7256791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Avant tout, il faut mettre en avant la possibilité d’implémenter cette méthodologie simplement.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64409" y="4507071"/>
            <a:ext cx="7296914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Toutes les personnes concernées ont une visibilité sur les tâches en cours, celles réalisées et leurs responsables.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44374" y="6475412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PRODUCTIVITÉ, PRIORISATION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28383" y="6429056"/>
            <a:ext cx="6609844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EVITER LA SATURATION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7627" y="7161790"/>
            <a:ext cx="7292365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Permet d’avoir une estimation plus réaliste du temps d’achèvement d’un projet.</a:t>
            </a:r>
          </a:p>
          <a:p>
            <a:pPr>
              <a:lnSpc>
                <a:spcPts val="30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943336" y="7161790"/>
            <a:ext cx="7296914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De la charge de travail en visualisant le nombre de tâches à chaque étape.</a:t>
            </a:r>
          </a:p>
          <a:p>
            <a:pPr>
              <a:lnSpc>
                <a:spcPts val="3080"/>
              </a:lnSpc>
            </a:pPr>
          </a:p>
        </p:txBody>
      </p:sp>
      <p:sp>
        <p:nvSpPr>
          <p:cNvPr name="AutoShape 15" id="15"/>
          <p:cNvSpPr/>
          <p:nvPr/>
        </p:nvSpPr>
        <p:spPr>
          <a:xfrm flipV="true">
            <a:off x="9124321" y="6000441"/>
            <a:ext cx="1259" cy="25593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936754" y="3804874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36754" y="6486206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1"/>
                </a:lnTo>
                <a:lnTo>
                  <a:pt x="0" y="34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6532562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8700" y="3877842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123691" y="3402972"/>
            <a:ext cx="1259" cy="25593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3383812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09650" y="5981381"/>
            <a:ext cx="16230600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9124321" y="6000441"/>
            <a:ext cx="1259" cy="25593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877842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78160" y="1654877"/>
            <a:ext cx="1393168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AVANTAGES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93402" y="981075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5446" y="3820692"/>
            <a:ext cx="6018873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RÉDUIT LE STRESS DES ÉQUIPES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49456" y="3774337"/>
            <a:ext cx="6609844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AUGMENTE LES PERFORMANCES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507071"/>
            <a:ext cx="7256791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En évitant la saturation et la surcharge de travail.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Elle offre également une vision claire des tâches et des priorités.</a:t>
            </a:r>
          </a:p>
          <a:p>
            <a:pPr>
              <a:lnSpc>
                <a:spcPts val="30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964409" y="4507071"/>
            <a:ext cx="7296914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en permettant de savoir quelle tâche pourrait correspondre le mieux au développeur, sans dépendre de nouvelles indications.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44374" y="6475412"/>
            <a:ext cx="6641117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MEILLEURE QUALITÉ, MEILLEUR FLUX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28383" y="6429056"/>
            <a:ext cx="6609844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5E6CA"/>
                </a:solidFill>
                <a:latin typeface="Hagrid Heavy"/>
              </a:rPr>
              <a:t>EVITER LES RETARDS, L’OUBLI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7627" y="7161790"/>
            <a:ext cx="7292365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Du processus en forçant l’achèvement d’une tâche avant qu’une autre puisse être lancée.</a:t>
            </a:r>
          </a:p>
          <a:p>
            <a:pPr>
              <a:lnSpc>
                <a:spcPts val="3080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964409" y="3831487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64409" y="6486206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1"/>
                </a:lnTo>
                <a:lnTo>
                  <a:pt x="0" y="34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6540901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26684"/>
            <a:ext cx="5243390" cy="729562"/>
            <a:chOff x="0" y="0"/>
            <a:chExt cx="1692303" cy="2354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23794" y="5626684"/>
            <a:ext cx="5243390" cy="729562"/>
            <a:chOff x="0" y="0"/>
            <a:chExt cx="1692303" cy="2354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910" y="5626684"/>
            <a:ext cx="5243390" cy="729562"/>
            <a:chOff x="0" y="0"/>
            <a:chExt cx="1692303" cy="2354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593867"/>
            <a:ext cx="5243390" cy="729562"/>
            <a:chOff x="0" y="0"/>
            <a:chExt cx="1692303" cy="2354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23794" y="6580394"/>
            <a:ext cx="5243390" cy="729562"/>
            <a:chOff x="0" y="0"/>
            <a:chExt cx="1692303" cy="2354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15910" y="6593867"/>
            <a:ext cx="5243390" cy="729562"/>
            <a:chOff x="0" y="0"/>
            <a:chExt cx="1692303" cy="23546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953583" y="5757295"/>
            <a:ext cx="3393623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HISTOIRE &amp; ORIGINE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69697" y="5757295"/>
            <a:ext cx="4151584" cy="40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343F56"/>
                </a:solidFill>
                <a:latin typeface="Hagrid Heavy"/>
              </a:rPr>
              <a:t>DÉFINITION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77396" y="5762343"/>
            <a:ext cx="5520418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PRINCIPES FONDAMENTAUX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48677" y="6711005"/>
            <a:ext cx="3393623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TABLEAUX KANBAN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79826" y="3424632"/>
            <a:ext cx="9328348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CONTENT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1413776"/>
            <a:ext cx="3295829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26" id="26"/>
          <p:cNvSpPr/>
          <p:nvPr/>
        </p:nvSpPr>
        <p:spPr>
          <a:xfrm flipV="true">
            <a:off x="4911602" y="1617293"/>
            <a:ext cx="12343975" cy="1905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7448677" y="7669168"/>
            <a:ext cx="3393623" cy="4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F5E6CA"/>
                </a:solidFill>
                <a:latin typeface="Hagrid Heavy"/>
              </a:rPr>
              <a:t>AVANTAGES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61813" y="6711005"/>
            <a:ext cx="4151584" cy="40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343F56"/>
                </a:solidFill>
                <a:latin typeface="Hagrid Heavy"/>
              </a:rPr>
              <a:t>TERMINOLOGIE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97642" y="6718924"/>
            <a:ext cx="4397688" cy="40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343F56"/>
                </a:solidFill>
                <a:latin typeface="Hagrid Heavy"/>
              </a:rPr>
              <a:t>PRATIQUES CENTRALES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523794" y="7538557"/>
            <a:ext cx="5243390" cy="729562"/>
            <a:chOff x="0" y="0"/>
            <a:chExt cx="1692303" cy="2354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92303" cy="235466"/>
            </a:xfrm>
            <a:custGeom>
              <a:avLst/>
              <a:gdLst/>
              <a:ahLst/>
              <a:cxnLst/>
              <a:rect r="r" b="b" t="t" l="l"/>
              <a:pathLst>
                <a:path h="235466" w="1692303">
                  <a:moveTo>
                    <a:pt x="0" y="0"/>
                  </a:moveTo>
                  <a:lnTo>
                    <a:pt x="1692303" y="0"/>
                  </a:lnTo>
                  <a:lnTo>
                    <a:pt x="1692303" y="235466"/>
                  </a:lnTo>
                  <a:lnTo>
                    <a:pt x="0" y="235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069697" y="7669168"/>
            <a:ext cx="4151584" cy="40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284">
                <a:solidFill>
                  <a:srgbClr val="343F56"/>
                </a:solidFill>
                <a:latin typeface="Hagrid Heavy"/>
              </a:rPr>
              <a:t>AVANTAGES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218285"/>
            <a:ext cx="9530397" cy="10772366"/>
            <a:chOff x="0" y="0"/>
            <a:chExt cx="4016429" cy="45398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6428" cy="4539836"/>
            </a:xfrm>
            <a:custGeom>
              <a:avLst/>
              <a:gdLst/>
              <a:ahLst/>
              <a:cxnLst/>
              <a:rect r="r" b="b" t="t" l="l"/>
              <a:pathLst>
                <a:path h="4539836" w="4016428">
                  <a:moveTo>
                    <a:pt x="0" y="0"/>
                  </a:moveTo>
                  <a:lnTo>
                    <a:pt x="4016428" y="0"/>
                  </a:lnTo>
                  <a:lnTo>
                    <a:pt x="4016428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12996" y="4185583"/>
            <a:ext cx="6731610" cy="278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HISTOIRE &amp; ORIGINE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4598" y="1674289"/>
            <a:ext cx="6731610" cy="125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F5E6CA"/>
                </a:solidFill>
                <a:latin typeface="Hagrid Heavy"/>
              </a:rPr>
              <a:t>~1940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4598" y="3998350"/>
            <a:ext cx="6997072" cy="506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Le but étant d’améliorer le système de production par l’apport d’éléments issus de la méthode Lean ( gestion sans gaspillage ).</a:t>
            </a: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Cette structure Kanban a fait passer le processus de production de Toyota d’un flux poussé ( produits introduits sur le marché ) à un système de flux tiré ( produits créés à la demande du marché ).</a:t>
            </a: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Joue le rôle d’un système de gestion de projet visuelle visant à harmoniser la charge de travail selon les ressources disponibles.</a:t>
            </a:r>
          </a:p>
          <a:p>
            <a:pPr>
              <a:lnSpc>
                <a:spcPts val="30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032212" y="3030274"/>
            <a:ext cx="430734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u="sng">
                <a:solidFill>
                  <a:srgbClr val="F5E6CA"/>
                </a:solidFill>
                <a:latin typeface="Roboto"/>
                <a:hlinkClick r:id="rId2" tooltip="https://fr.wikipedia.org/wiki/Kanban"/>
              </a:rPr>
              <a:t>Taiichi Ohno</a:t>
            </a:r>
            <a:r>
              <a:rPr lang="en-US" sz="2200">
                <a:solidFill>
                  <a:srgbClr val="F5E6CA"/>
                </a:solidFill>
                <a:latin typeface="Roboto"/>
              </a:rPr>
              <a:t> ( ingénieur Toyota 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328693"/>
            <a:ext cx="5705425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 Bold"/>
              </a:rPr>
              <a:t>Méthode de gestion de projet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81075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KANBAN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474598" y="3077899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1"/>
                </a:lnTo>
                <a:lnTo>
                  <a:pt x="0" y="347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27515"/>
            <a:ext cx="16230600" cy="4962893"/>
            <a:chOff x="0" y="0"/>
            <a:chExt cx="3965003" cy="12123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5003" cy="1212394"/>
            </a:xfrm>
            <a:custGeom>
              <a:avLst/>
              <a:gdLst/>
              <a:ahLst/>
              <a:cxnLst/>
              <a:rect r="r" b="b" t="t" l="l"/>
              <a:pathLst>
                <a:path h="1212394" w="3965003">
                  <a:moveTo>
                    <a:pt x="0" y="0"/>
                  </a:moveTo>
                  <a:lnTo>
                    <a:pt x="3965003" y="0"/>
                  </a:lnTo>
                  <a:lnTo>
                    <a:pt x="3965003" y="1212394"/>
                  </a:lnTo>
                  <a:lnTo>
                    <a:pt x="0" y="121239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50795" y="3067750"/>
            <a:ext cx="1278641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DÉFINITION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93402" y="1447208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74862" y="4600559"/>
            <a:ext cx="11138277" cy="3506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Stratégie d’optimisation de flux de valeurs à travers un système de visualisation des systèmes de flux tirés. ( Pull-based System )</a:t>
            </a: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Tableaux virtuels composés de colonnes, représentant les diverses étapes de développement.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Chacune des cartes représentent une tâche à développer, et qui avance d’une colonne à une autre ( d’une étape à une autre ).</a:t>
            </a: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851625"/>
            <a:ext cx="7848588" cy="1938294"/>
            <a:chOff x="0" y="0"/>
            <a:chExt cx="2067118" cy="5104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7118" cy="510497"/>
            </a:xfrm>
            <a:custGeom>
              <a:avLst/>
              <a:gdLst/>
              <a:ahLst/>
              <a:cxnLst/>
              <a:rect r="r" b="b" t="t" l="l"/>
              <a:pathLst>
                <a:path h="510497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320006"/>
            <a:ext cx="7848588" cy="1938294"/>
            <a:chOff x="0" y="0"/>
            <a:chExt cx="2067118" cy="5104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7118" cy="510497"/>
            </a:xfrm>
            <a:custGeom>
              <a:avLst/>
              <a:gdLst/>
              <a:ahLst/>
              <a:cxnLst/>
              <a:rect r="r" b="b" t="t" l="l"/>
              <a:pathLst>
                <a:path h="510497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10712" y="4851625"/>
            <a:ext cx="7848588" cy="1938294"/>
            <a:chOff x="0" y="0"/>
            <a:chExt cx="2067118" cy="5104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7118" cy="510497"/>
            </a:xfrm>
            <a:custGeom>
              <a:avLst/>
              <a:gdLst/>
              <a:ahLst/>
              <a:cxnLst/>
              <a:rect r="r" b="b" t="t" l="l"/>
              <a:pathLst>
                <a:path h="510497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10712" y="7320006"/>
            <a:ext cx="7848588" cy="1938294"/>
            <a:chOff x="0" y="0"/>
            <a:chExt cx="2067118" cy="5104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7118" cy="510497"/>
            </a:xfrm>
            <a:custGeom>
              <a:avLst/>
              <a:gdLst/>
              <a:ahLst/>
              <a:cxnLst/>
              <a:rect r="r" b="b" t="t" l="l"/>
              <a:pathLst>
                <a:path h="510497" w="2067118">
                  <a:moveTo>
                    <a:pt x="0" y="0"/>
                  </a:moveTo>
                  <a:lnTo>
                    <a:pt x="2067118" y="0"/>
                  </a:lnTo>
                  <a:lnTo>
                    <a:pt x="2067118" y="510497"/>
                  </a:lnTo>
                  <a:lnTo>
                    <a:pt x="0" y="510497"/>
                  </a:lnTo>
                  <a:close/>
                </a:path>
              </a:pathLst>
            </a:custGeom>
            <a:solidFill>
              <a:srgbClr val="F5E6CA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690523" y="2187927"/>
            <a:ext cx="12906955" cy="213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5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PRINCIPES FONDAMENTAUX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01465" y="5202389"/>
            <a:ext cx="6165768" cy="148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43F56"/>
                </a:solidFill>
                <a:latin typeface="Roboto Bold"/>
              </a:rPr>
              <a:t>Commencer par ce que vous faites actuellement.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343F56"/>
                </a:solidFill>
                <a:latin typeface="Roboto"/>
              </a:rPr>
              <a:t>On encourage l’amélioration des processus déjà existants.</a:t>
            </a:r>
          </a:p>
          <a:p>
            <a:pPr>
              <a:lnSpc>
                <a:spcPts val="29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101465" y="7670770"/>
            <a:ext cx="6165768" cy="11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43F56"/>
                </a:solidFill>
                <a:latin typeface="Roboto Bold"/>
              </a:rPr>
              <a:t>Respectez le processus actuel, les rôles, les responsabilités et les titres</a:t>
            </a:r>
            <a:r>
              <a:rPr lang="en-US" sz="2100">
                <a:solidFill>
                  <a:srgbClr val="343F56"/>
                </a:solidFill>
                <a:latin typeface="Roboto"/>
              </a:rPr>
              <a:t>. Le but est d’éliminer la crainte du changement, pour faciliter ceux à venir.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83849" y="5202389"/>
            <a:ext cx="6510868" cy="11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343F56"/>
                </a:solidFill>
                <a:latin typeface="Roboto Bold"/>
              </a:rPr>
              <a:t>Accepter d’appliquer des changements progressifs et évolutifs. </a:t>
            </a:r>
            <a:r>
              <a:rPr lang="en-US" sz="2100">
                <a:solidFill>
                  <a:srgbClr val="343F56"/>
                </a:solidFill>
                <a:latin typeface="Roboto"/>
              </a:rPr>
              <a:t>On privilégie l’amélioration du système en place par des changements progressifs.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83849" y="7670770"/>
            <a:ext cx="6165768" cy="1259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343F56"/>
                </a:solidFill>
                <a:latin typeface="Roboto Bold"/>
              </a:rPr>
              <a:t>Encourager les actes de leadership à tous les niveaux. </a:t>
            </a:r>
            <a:r>
              <a:rPr lang="en-US" sz="1800">
                <a:solidFill>
                  <a:srgbClr val="343F56"/>
                </a:solidFill>
                <a:latin typeface="Roboto"/>
              </a:rPr>
              <a:t>Dans l’idée d’une amélioration continue, la méthode Kanban admet que le changement peut venir de partout, et pas seulement selon</a:t>
            </a:r>
            <a:r>
              <a:rPr lang="en-US" sz="1800">
                <a:solidFill>
                  <a:srgbClr val="343F56"/>
                </a:solidFill>
                <a:latin typeface="Roboto Bold"/>
              </a:rPr>
              <a:t> </a:t>
            </a:r>
            <a:r>
              <a:rPr lang="en-US" sz="1800">
                <a:solidFill>
                  <a:srgbClr val="343F56"/>
                </a:solidFill>
                <a:latin typeface="Roboto"/>
              </a:rPr>
              <a:t>une logique descendante (top down)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93402" y="1123668"/>
            <a:ext cx="430119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352088" y="5250014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52088" y="7718395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734100" y="5250014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1" y="0"/>
                </a:lnTo>
                <a:lnTo>
                  <a:pt x="347811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734100" y="7718395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1" y="0"/>
                </a:lnTo>
                <a:lnTo>
                  <a:pt x="347811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369157"/>
            <a:ext cx="19021310" cy="2855183"/>
            <a:chOff x="0" y="0"/>
            <a:chExt cx="8016217" cy="1203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16217" cy="1203270"/>
            </a:xfrm>
            <a:custGeom>
              <a:avLst/>
              <a:gdLst/>
              <a:ahLst/>
              <a:cxnLst/>
              <a:rect r="r" b="b" t="t" l="l"/>
              <a:pathLst>
                <a:path h="1203270" w="8016217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0717" y="2917551"/>
            <a:ext cx="14826567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PRATIQUES CENTRALES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28567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7" id="7"/>
          <p:cNvSpPr/>
          <p:nvPr/>
        </p:nvSpPr>
        <p:spPr>
          <a:xfrm>
            <a:off x="4611666" y="1351134"/>
            <a:ext cx="12647634" cy="190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5130123"/>
            <a:ext cx="5061550" cy="4128177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14845" y="5130123"/>
            <a:ext cx="5061550" cy="4128177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97750" y="5130123"/>
            <a:ext cx="5061550" cy="4128177"/>
            <a:chOff x="0" y="0"/>
            <a:chExt cx="2007284" cy="16371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8480" y="5467756"/>
            <a:ext cx="3221739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VISUALER LE TRAVAIL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24253" y="5467756"/>
            <a:ext cx="3221739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LIMITER LE WIP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0026" y="5505856"/>
            <a:ext cx="3814534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GÉRER LE FLUX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8480" y="6928891"/>
            <a:ext cx="4094816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Afin de mieux comprendre le fonctionnement des dispositifs en place.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72127" y="6759326"/>
            <a:ext cx="4056998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En se reposant sur le principe de livraison rapide, impliquant un déplacement rapide des tâches d’une colonne à une autre.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00026" y="6368801"/>
            <a:ext cx="4056998" cy="233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 Il est essentiel de suivre, mesurer et consigner le déroulement du travail à travers chaque étape. Le but est de connaître la vitesse et la fluidité du travail.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397" y="-369157"/>
            <a:ext cx="19021310" cy="2855183"/>
            <a:chOff x="0" y="0"/>
            <a:chExt cx="8016217" cy="1203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16217" cy="1203270"/>
            </a:xfrm>
            <a:custGeom>
              <a:avLst/>
              <a:gdLst/>
              <a:ahLst/>
              <a:cxnLst/>
              <a:rect r="r" b="b" t="t" l="l"/>
              <a:pathLst>
                <a:path h="1203270" w="8016217">
                  <a:moveTo>
                    <a:pt x="0" y="0"/>
                  </a:moveTo>
                  <a:lnTo>
                    <a:pt x="8016217" y="0"/>
                  </a:lnTo>
                  <a:lnTo>
                    <a:pt x="8016217" y="1203270"/>
                  </a:lnTo>
                  <a:lnTo>
                    <a:pt x="0" y="1203270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0717" y="2917551"/>
            <a:ext cx="14826567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343F56"/>
                </a:solidFill>
                <a:latin typeface="Hagrid Heavy"/>
              </a:rPr>
              <a:t>PRATIQUES CENTRALES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28567"/>
            <a:ext cx="3582966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Ultra-Bold"/>
              </a:rPr>
              <a:t>KANBAN</a:t>
            </a:r>
          </a:p>
        </p:txBody>
      </p:sp>
      <p:sp>
        <p:nvSpPr>
          <p:cNvPr name="AutoShape 7" id="7"/>
          <p:cNvSpPr/>
          <p:nvPr/>
        </p:nvSpPr>
        <p:spPr>
          <a:xfrm>
            <a:off x="4611666" y="1351134"/>
            <a:ext cx="12647634" cy="1905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3800410" y="5130123"/>
            <a:ext cx="5061550" cy="4128177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86555" y="5130123"/>
            <a:ext cx="5061550" cy="4128177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320189" y="5467756"/>
            <a:ext cx="3221739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NORMES DE PROCESSUS EXPLICIT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43837" y="5467756"/>
            <a:ext cx="4181545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IDENTIFICATION DES AXES D’AMÉLIORATION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20189" y="7347268"/>
            <a:ext cx="4094816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Afin de s’assurer que l’équipe comprenne le travail réalisé et les améliorations futures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43837" y="7347268"/>
            <a:ext cx="4056998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La méthode Kanban repose sur une notion fondamentale, à savoir la recherche d’une amélioration constante.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6072" y="1128567"/>
            <a:ext cx="4967928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COMPOSANTS PRINCIPAUX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TABLEAUX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9144000" y="1351134"/>
            <a:ext cx="8115300" cy="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039981" y="2708962"/>
            <a:ext cx="6219319" cy="5072448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85863" y="3308488"/>
            <a:ext cx="4418349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SIGNAUX VISUELS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5013" y="3308488"/>
            <a:ext cx="4613535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COLONNES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85863" y="3995829"/>
            <a:ext cx="4875885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sont les cartes visuelles (post-its, tickets ou autre) utilisés par les équipes Kanban pour noter les projets et tâches. Chaque carte peut intégrer une user story.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05013" y="3995829"/>
            <a:ext cx="4875885" cy="272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est une caractéristique du tableau Kanban. Chaque colonne représente une activité spécifique, qui forment ensemble un “workflow”.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Les cartes suivent le workflow jusqu’à leur achèvement.</a:t>
            </a:r>
          </a:p>
          <a:p>
            <a:pPr>
              <a:lnSpc>
                <a:spcPts val="3080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304212" y="6931286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1" y="0"/>
                </a:lnTo>
                <a:lnTo>
                  <a:pt x="347811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233088" y="6931286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6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6072" y="1128567"/>
            <a:ext cx="4967928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Ultra-Bold"/>
              </a:rPr>
              <a:t>COMPOSANTS PRINCIPAUX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452611" y="-531941"/>
            <a:ext cx="3634131" cy="11380101"/>
            <a:chOff x="0" y="0"/>
            <a:chExt cx="957137" cy="29972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7137" cy="2997228"/>
            </a:xfrm>
            <a:custGeom>
              <a:avLst/>
              <a:gdLst/>
              <a:ahLst/>
              <a:cxnLst/>
              <a:rect r="r" b="b" t="t" l="l"/>
              <a:pathLst>
                <a:path h="2997228" w="957137">
                  <a:moveTo>
                    <a:pt x="0" y="0"/>
                  </a:moveTo>
                  <a:lnTo>
                    <a:pt x="957137" y="0"/>
                  </a:lnTo>
                  <a:lnTo>
                    <a:pt x="957137" y="2997228"/>
                  </a:lnTo>
                  <a:lnTo>
                    <a:pt x="0" y="2997228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2553017" y="4458017"/>
            <a:ext cx="8229600" cy="137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5E6CA"/>
                </a:solidFill>
                <a:latin typeface="Hagrid Heavy"/>
              </a:rPr>
              <a:t>TABLEAUX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9144000" y="1351134"/>
            <a:ext cx="8115300" cy="0"/>
          </a:xfrm>
          <a:prstGeom prst="line">
            <a:avLst/>
          </a:prstGeom>
          <a:ln cap="flat" w="38100">
            <a:solidFill>
              <a:srgbClr val="343F5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176072" y="2708962"/>
            <a:ext cx="6219319" cy="5072448"/>
            <a:chOff x="0" y="0"/>
            <a:chExt cx="2007284" cy="1637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343F5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039981" y="2708962"/>
            <a:ext cx="6219319" cy="5072448"/>
            <a:chOff x="0" y="0"/>
            <a:chExt cx="2007284" cy="16371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7284" cy="1637132"/>
            </a:xfrm>
            <a:custGeom>
              <a:avLst/>
              <a:gdLst/>
              <a:ahLst/>
              <a:cxnLst/>
              <a:rect r="r" b="b" t="t" l="l"/>
              <a:pathLst>
                <a:path h="1637132" w="2007284">
                  <a:moveTo>
                    <a:pt x="0" y="0"/>
                  </a:moveTo>
                  <a:lnTo>
                    <a:pt x="2007284" y="0"/>
                  </a:lnTo>
                  <a:lnTo>
                    <a:pt x="2007284" y="1637132"/>
                  </a:lnTo>
                  <a:lnTo>
                    <a:pt x="0" y="163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43F5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85863" y="3308488"/>
            <a:ext cx="4418349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5E6CA"/>
                </a:solidFill>
                <a:latin typeface="Hagrid Heavy"/>
              </a:rPr>
              <a:t>LIMITE DE TRAVAIL EN COURS (WIP)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5013" y="3308488"/>
            <a:ext cx="5376458" cy="5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Hagrid Heavy"/>
              </a:rPr>
              <a:t>POINT D’ENGAGEMENT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85863" y="4689590"/>
            <a:ext cx="4875885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"/>
              </a:rPr>
              <a:t>sont des limites plafonnant le nombre de cartes pouvant se trouver dans une même colonne. Ces limites permettent de relever les goulots d’étranglement du workflow et d’optimiser le flux.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05013" y="3995829"/>
            <a:ext cx="4875885" cy="272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“Endroit” où les clients et les membres de l'équipe proposent des idées pour les projets . 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Roboto"/>
              </a:rPr>
              <a:t>Le point d'engagement correspond au moment où une idée est reprise par l'équipe et où le travail sur le projet démarre.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304212" y="6931286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1" y="0"/>
                </a:lnTo>
                <a:lnTo>
                  <a:pt x="347811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233088" y="6931286"/>
            <a:ext cx="347810" cy="347810"/>
          </a:xfrm>
          <a:custGeom>
            <a:avLst/>
            <a:gdLst/>
            <a:ahLst/>
            <a:cxnLst/>
            <a:rect r="r" b="b" t="t" l="l"/>
            <a:pathLst>
              <a:path h="347810" w="347810">
                <a:moveTo>
                  <a:pt x="0" y="0"/>
                </a:moveTo>
                <a:lnTo>
                  <a:pt x="347810" y="0"/>
                </a:lnTo>
                <a:lnTo>
                  <a:pt x="347810" y="347810"/>
                </a:lnTo>
                <a:lnTo>
                  <a:pt x="0" y="347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DAFwyzS_NCk</dc:identifier>
  <dcterms:modified xsi:type="dcterms:W3CDTF">2011-08-01T06:04:30Z</dcterms:modified>
  <cp:revision>1</cp:revision>
</cp:coreProperties>
</file>