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Lexend Deca Light"/>
      <p:regular r:id="rId19"/>
      <p:bold r:id="rId20"/>
    </p:embeddedFont>
    <p:embeddedFont>
      <p:font typeface="Lexend Deca Black"/>
      <p:bold r:id="rId21"/>
    </p:embeddedFont>
    <p:embeddedFont>
      <p:font typeface="Lexend Dec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DecaLight-bold.fntdata"/><Relationship Id="rId11" Type="http://schemas.openxmlformats.org/officeDocument/2006/relationships/slide" Target="slides/slide5.xml"/><Relationship Id="rId22" Type="http://schemas.openxmlformats.org/officeDocument/2006/relationships/font" Target="fonts/LexendDeca-regular.fntdata"/><Relationship Id="rId10" Type="http://schemas.openxmlformats.org/officeDocument/2006/relationships/slide" Target="slides/slide4.xml"/><Relationship Id="rId21" Type="http://schemas.openxmlformats.org/officeDocument/2006/relationships/font" Target="fonts/LexendDecaBlack-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exendDe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LexendDecaLight-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372718cf2_2_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4372718cf2_2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4372718cf2_2_4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24372718cf2_2_4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8cd852c0b2_0_10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28cd852c0b2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8cd852c0b2_0_1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8cd852c0b2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372718cf2_2_10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4372718cf2_2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372718cf2_2_15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4372718cf2_2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372718cf2_2_4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4372718cf2_2_4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cd852c0b2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8cd852c0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372718cf2_2_15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24372718cf2_2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8cd852c0b2_0_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8cd852c0b2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4372718cf2_2_2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4372718cf2_2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8cd852c0b2_0_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8cd852c0b2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title">
  <p:cSld name="PPTMON title">
    <p:spTree>
      <p:nvGrpSpPr>
        <p:cNvPr id="51" name="Shape 51"/>
        <p:cNvGrpSpPr/>
        <p:nvPr/>
      </p:nvGrpSpPr>
      <p:grpSpPr>
        <a:xfrm>
          <a:off x="0" y="0"/>
          <a:ext cx="0" cy="0"/>
          <a:chOff x="0" y="0"/>
          <a:chExt cx="0" cy="0"/>
        </a:xfrm>
      </p:grpSpPr>
      <p:sp>
        <p:nvSpPr>
          <p:cNvPr id="52" name="Google Shape;52;p14"/>
          <p:cNvSpPr/>
          <p:nvPr/>
        </p:nvSpPr>
        <p:spPr>
          <a:xfrm>
            <a:off x="0" y="4386943"/>
            <a:ext cx="9144000" cy="756557"/>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rgbClr val="F7F7F7"/>
              </a:solidFill>
              <a:latin typeface="Lexend Deca Black"/>
              <a:ea typeface="Lexend Deca Black"/>
              <a:cs typeface="Lexend Deca Black"/>
              <a:sym typeface="Lexend Deca Black"/>
            </a:endParaRPr>
          </a:p>
        </p:txBody>
      </p:sp>
      <p:pic>
        <p:nvPicPr>
          <p:cNvPr id="53" name="Google Shape;53;p14">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54" name="Google Shape;54;p14">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ko" sz="800" u="sng" cap="none" strike="noStrike">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PTMON slide">
  <p:cSld name="1_PPTMON slide">
    <p:spTree>
      <p:nvGrpSpPr>
        <p:cNvPr id="55" name="Shape 55"/>
        <p:cNvGrpSpPr/>
        <p:nvPr/>
      </p:nvGrpSpPr>
      <p:grpSpPr>
        <a:xfrm>
          <a:off x="0" y="0"/>
          <a:ext cx="0" cy="0"/>
          <a:chOff x="0" y="0"/>
          <a:chExt cx="0" cy="0"/>
        </a:xfrm>
      </p:grpSpPr>
      <p:sp>
        <p:nvSpPr>
          <p:cNvPr id="56" name="Google Shape;56;p15"/>
          <p:cNvSpPr/>
          <p:nvPr/>
        </p:nvSpPr>
        <p:spPr>
          <a:xfrm>
            <a:off x="0" y="0"/>
            <a:ext cx="9144000" cy="5143500"/>
          </a:xfrm>
          <a:prstGeom prst="frame">
            <a:avLst>
              <a:gd fmla="val 3161" name="adj1"/>
            </a:avLst>
          </a:prstGeom>
          <a:solidFill>
            <a:srgbClr val="17171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Lexend Deca Light"/>
              <a:ea typeface="Lexend Deca Light"/>
              <a:cs typeface="Lexend Deca Light"/>
              <a:sym typeface="Lexend Deca Light"/>
            </a:endParaRPr>
          </a:p>
        </p:txBody>
      </p:sp>
      <p:pic>
        <p:nvPicPr>
          <p:cNvPr id="57" name="Google Shape;57;p15">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58" name="Google Shape;58;p15">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PPTMON slide">
  <p:cSld name="15_PPTMON slide">
    <p:spTree>
      <p:nvGrpSpPr>
        <p:cNvPr id="59" name="Shape 59"/>
        <p:cNvGrpSpPr/>
        <p:nvPr/>
      </p:nvGrpSpPr>
      <p:grpSpPr>
        <a:xfrm>
          <a:off x="0" y="0"/>
          <a:ext cx="0" cy="0"/>
          <a:chOff x="0" y="0"/>
          <a:chExt cx="0" cy="0"/>
        </a:xfrm>
      </p:grpSpPr>
      <p:pic>
        <p:nvPicPr>
          <p:cNvPr id="60" name="Google Shape;60;p16">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61" name="Google Shape;61;p16">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
        <p:nvSpPr>
          <p:cNvPr id="62" name="Google Shape;62;p16"/>
          <p:cNvSpPr/>
          <p:nvPr/>
        </p:nvSpPr>
        <p:spPr>
          <a:xfrm>
            <a:off x="2000250" y="1285875"/>
            <a:ext cx="5143500" cy="257175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63" name="Google Shape;63;p16"/>
          <p:cNvSpPr/>
          <p:nvPr/>
        </p:nvSpPr>
        <p:spPr>
          <a:xfrm flipH="1">
            <a:off x="0" y="1"/>
            <a:ext cx="13335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64" name="Google Shape;64;p16"/>
          <p:cNvSpPr/>
          <p:nvPr/>
        </p:nvSpPr>
        <p:spPr>
          <a:xfrm flipH="1">
            <a:off x="9010650" y="0"/>
            <a:ext cx="13335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PTMON slide">
  <p:cSld name="2_PPTMON slide">
    <p:spTree>
      <p:nvGrpSpPr>
        <p:cNvPr id="65" name="Shape 65"/>
        <p:cNvGrpSpPr/>
        <p:nvPr/>
      </p:nvGrpSpPr>
      <p:grpSpPr>
        <a:xfrm>
          <a:off x="0" y="0"/>
          <a:ext cx="0" cy="0"/>
          <a:chOff x="0" y="0"/>
          <a:chExt cx="0" cy="0"/>
        </a:xfrm>
      </p:grpSpPr>
      <p:pic>
        <p:nvPicPr>
          <p:cNvPr id="66" name="Google Shape;66;p17">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67" name="Google Shape;67;p17">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PPTMON slide">
  <p:cSld name="4_PPTMON slide">
    <p:spTree>
      <p:nvGrpSpPr>
        <p:cNvPr id="68" name="Shape 68"/>
        <p:cNvGrpSpPr/>
        <p:nvPr/>
      </p:nvGrpSpPr>
      <p:grpSpPr>
        <a:xfrm>
          <a:off x="0" y="0"/>
          <a:ext cx="0" cy="0"/>
          <a:chOff x="0" y="0"/>
          <a:chExt cx="0" cy="0"/>
        </a:xfrm>
      </p:grpSpPr>
      <p:sp>
        <p:nvSpPr>
          <p:cNvPr id="69" name="Google Shape;69;p18"/>
          <p:cNvSpPr/>
          <p:nvPr>
            <p:ph idx="2" type="pic"/>
          </p:nvPr>
        </p:nvSpPr>
        <p:spPr>
          <a:xfrm>
            <a:off x="3606566" y="990623"/>
            <a:ext cx="1581128" cy="1581127"/>
          </a:xfrm>
          <a:prstGeom prst="rect">
            <a:avLst/>
          </a:prstGeom>
          <a:solidFill>
            <a:srgbClr val="F2F2F2"/>
          </a:solidFill>
          <a:ln>
            <a:noFill/>
          </a:ln>
        </p:spPr>
      </p:sp>
      <p:sp>
        <p:nvSpPr>
          <p:cNvPr id="70" name="Google Shape;70;p18"/>
          <p:cNvSpPr/>
          <p:nvPr/>
        </p:nvSpPr>
        <p:spPr>
          <a:xfrm>
            <a:off x="0" y="0"/>
            <a:ext cx="278130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71" name="Google Shape;71;p18"/>
          <p:cNvSpPr/>
          <p:nvPr>
            <p:ph idx="3" type="pic"/>
          </p:nvPr>
        </p:nvSpPr>
        <p:spPr>
          <a:xfrm>
            <a:off x="6768822" y="990623"/>
            <a:ext cx="1581128" cy="1581127"/>
          </a:xfrm>
          <a:prstGeom prst="rect">
            <a:avLst/>
          </a:prstGeom>
          <a:solidFill>
            <a:srgbClr val="F2F2F2"/>
          </a:solidFill>
          <a:ln>
            <a:noFill/>
          </a:ln>
        </p:spPr>
      </p:sp>
      <p:sp>
        <p:nvSpPr>
          <p:cNvPr id="72" name="Google Shape;72;p18"/>
          <p:cNvSpPr/>
          <p:nvPr>
            <p:ph idx="4" type="pic"/>
          </p:nvPr>
        </p:nvSpPr>
        <p:spPr>
          <a:xfrm>
            <a:off x="5187694" y="2571750"/>
            <a:ext cx="1581128" cy="1581127"/>
          </a:xfrm>
          <a:prstGeom prst="rect">
            <a:avLst/>
          </a:prstGeom>
          <a:solidFill>
            <a:srgbClr val="F2F2F2"/>
          </a:solidFill>
          <a:ln>
            <a:noFill/>
          </a:ln>
        </p:spPr>
      </p:sp>
      <p:pic>
        <p:nvPicPr>
          <p:cNvPr id="73" name="Google Shape;73;p18">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74" name="Google Shape;74;p18">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PPTMON slide">
  <p:cSld name="5_PPTMON slide">
    <p:spTree>
      <p:nvGrpSpPr>
        <p:cNvPr id="75" name="Shape 75"/>
        <p:cNvGrpSpPr/>
        <p:nvPr/>
      </p:nvGrpSpPr>
      <p:grpSpPr>
        <a:xfrm>
          <a:off x="0" y="0"/>
          <a:ext cx="0" cy="0"/>
          <a:chOff x="0" y="0"/>
          <a:chExt cx="0" cy="0"/>
        </a:xfrm>
      </p:grpSpPr>
      <p:sp>
        <p:nvSpPr>
          <p:cNvPr id="76" name="Google Shape;76;p19"/>
          <p:cNvSpPr/>
          <p:nvPr>
            <p:ph idx="2" type="pic"/>
          </p:nvPr>
        </p:nvSpPr>
        <p:spPr>
          <a:xfrm>
            <a:off x="323849" y="323850"/>
            <a:ext cx="8496302" cy="2247900"/>
          </a:xfrm>
          <a:prstGeom prst="rect">
            <a:avLst/>
          </a:prstGeom>
          <a:solidFill>
            <a:srgbClr val="F2F2F2"/>
          </a:solidFill>
          <a:ln>
            <a:noFill/>
          </a:ln>
        </p:spPr>
      </p:sp>
      <p:pic>
        <p:nvPicPr>
          <p:cNvPr id="77" name="Google Shape;77;p19">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78" name="Google Shape;78;p19">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PPTMON slide">
  <p:cSld name="6_PPTMON slide">
    <p:spTree>
      <p:nvGrpSpPr>
        <p:cNvPr id="79" name="Shape 79"/>
        <p:cNvGrpSpPr/>
        <p:nvPr/>
      </p:nvGrpSpPr>
      <p:grpSpPr>
        <a:xfrm>
          <a:off x="0" y="0"/>
          <a:ext cx="0" cy="0"/>
          <a:chOff x="0" y="0"/>
          <a:chExt cx="0" cy="0"/>
        </a:xfrm>
      </p:grpSpPr>
      <p:sp>
        <p:nvSpPr>
          <p:cNvPr id="80" name="Google Shape;80;p20"/>
          <p:cNvSpPr/>
          <p:nvPr/>
        </p:nvSpPr>
        <p:spPr>
          <a:xfrm>
            <a:off x="0" y="0"/>
            <a:ext cx="457200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81" name="Google Shape;81;p20"/>
          <p:cNvSpPr/>
          <p:nvPr>
            <p:ph idx="2" type="pic"/>
          </p:nvPr>
        </p:nvSpPr>
        <p:spPr>
          <a:xfrm>
            <a:off x="323849" y="323850"/>
            <a:ext cx="3924301" cy="4495800"/>
          </a:xfrm>
          <a:prstGeom prst="rect">
            <a:avLst/>
          </a:prstGeom>
          <a:solidFill>
            <a:srgbClr val="F2F2F2"/>
          </a:solidFill>
          <a:ln>
            <a:noFill/>
          </a:ln>
        </p:spPr>
      </p:sp>
      <p:pic>
        <p:nvPicPr>
          <p:cNvPr id="82" name="Google Shape;82;p20">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83" name="Google Shape;83;p20">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PPTMON slide">
  <p:cSld name="7_PPTMON slide">
    <p:spTree>
      <p:nvGrpSpPr>
        <p:cNvPr id="84" name="Shape 84"/>
        <p:cNvGrpSpPr/>
        <p:nvPr/>
      </p:nvGrpSpPr>
      <p:grpSpPr>
        <a:xfrm>
          <a:off x="0" y="0"/>
          <a:ext cx="0" cy="0"/>
          <a:chOff x="0" y="0"/>
          <a:chExt cx="0" cy="0"/>
        </a:xfrm>
      </p:grpSpPr>
      <p:sp>
        <p:nvSpPr>
          <p:cNvPr id="85" name="Google Shape;85;p21"/>
          <p:cNvSpPr/>
          <p:nvPr/>
        </p:nvSpPr>
        <p:spPr>
          <a:xfrm>
            <a:off x="323850" y="2571750"/>
            <a:ext cx="8496300" cy="22479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pic>
        <p:nvPicPr>
          <p:cNvPr id="86" name="Google Shape;86;p21">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87" name="Google Shape;87;p21">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PPTMON slide">
  <p:cSld name="3_PPTMON slide">
    <p:spTree>
      <p:nvGrpSpPr>
        <p:cNvPr id="88" name="Shape 88"/>
        <p:cNvGrpSpPr/>
        <p:nvPr/>
      </p:nvGrpSpPr>
      <p:grpSpPr>
        <a:xfrm>
          <a:off x="0" y="0"/>
          <a:ext cx="0" cy="0"/>
          <a:chOff x="0" y="0"/>
          <a:chExt cx="0" cy="0"/>
        </a:xfrm>
      </p:grpSpPr>
      <p:sp>
        <p:nvSpPr>
          <p:cNvPr id="89" name="Google Shape;89;p22"/>
          <p:cNvSpPr/>
          <p:nvPr/>
        </p:nvSpPr>
        <p:spPr>
          <a:xfrm>
            <a:off x="0" y="0"/>
            <a:ext cx="2201779"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90" name="Google Shape;90;p22"/>
          <p:cNvSpPr/>
          <p:nvPr>
            <p:ph idx="2" type="pic"/>
          </p:nvPr>
        </p:nvSpPr>
        <p:spPr>
          <a:xfrm>
            <a:off x="876300" y="742950"/>
            <a:ext cx="2657475" cy="1685925"/>
          </a:xfrm>
          <a:prstGeom prst="rect">
            <a:avLst/>
          </a:prstGeom>
          <a:solidFill>
            <a:srgbClr val="F2F2F2"/>
          </a:solidFill>
          <a:ln>
            <a:noFill/>
          </a:ln>
        </p:spPr>
      </p:sp>
      <p:sp>
        <p:nvSpPr>
          <p:cNvPr id="91" name="Google Shape;91;p22"/>
          <p:cNvSpPr/>
          <p:nvPr>
            <p:ph idx="3" type="pic"/>
          </p:nvPr>
        </p:nvSpPr>
        <p:spPr>
          <a:xfrm>
            <a:off x="876300" y="2714625"/>
            <a:ext cx="2657475" cy="1685925"/>
          </a:xfrm>
          <a:prstGeom prst="rect">
            <a:avLst/>
          </a:prstGeom>
          <a:solidFill>
            <a:srgbClr val="F2F2F2"/>
          </a:solidFill>
          <a:ln>
            <a:noFill/>
          </a:ln>
        </p:spPr>
      </p:sp>
      <p:pic>
        <p:nvPicPr>
          <p:cNvPr id="92" name="Google Shape;92;p22">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93" name="Google Shape;93;p22">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PPTMON slide">
  <p:cSld name="8_PPTMON slide">
    <p:spTree>
      <p:nvGrpSpPr>
        <p:cNvPr id="94" name="Shape 94"/>
        <p:cNvGrpSpPr/>
        <p:nvPr/>
      </p:nvGrpSpPr>
      <p:grpSpPr>
        <a:xfrm>
          <a:off x="0" y="0"/>
          <a:ext cx="0" cy="0"/>
          <a:chOff x="0" y="0"/>
          <a:chExt cx="0" cy="0"/>
        </a:xfrm>
      </p:grpSpPr>
      <p:sp>
        <p:nvSpPr>
          <p:cNvPr id="95" name="Google Shape;95;p23"/>
          <p:cNvSpPr/>
          <p:nvPr/>
        </p:nvSpPr>
        <p:spPr>
          <a:xfrm>
            <a:off x="0" y="2571750"/>
            <a:ext cx="9144000" cy="257175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pic>
        <p:nvPicPr>
          <p:cNvPr id="96" name="Google Shape;96;p23">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97" name="Google Shape;97;p23">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PPTMON slide">
  <p:cSld name="9_PPTMON slide">
    <p:spTree>
      <p:nvGrpSpPr>
        <p:cNvPr id="98" name="Shape 98"/>
        <p:cNvGrpSpPr/>
        <p:nvPr/>
      </p:nvGrpSpPr>
      <p:grpSpPr>
        <a:xfrm>
          <a:off x="0" y="0"/>
          <a:ext cx="0" cy="0"/>
          <a:chOff x="0" y="0"/>
          <a:chExt cx="0" cy="0"/>
        </a:xfrm>
      </p:grpSpPr>
      <p:sp>
        <p:nvSpPr>
          <p:cNvPr id="99" name="Google Shape;99;p24"/>
          <p:cNvSpPr/>
          <p:nvPr/>
        </p:nvSpPr>
        <p:spPr>
          <a:xfrm flipH="1">
            <a:off x="4572000" y="0"/>
            <a:ext cx="457200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00" name="Google Shape;100;p24"/>
          <p:cNvSpPr/>
          <p:nvPr>
            <p:ph idx="2" type="pic"/>
          </p:nvPr>
        </p:nvSpPr>
        <p:spPr>
          <a:xfrm>
            <a:off x="323849" y="323850"/>
            <a:ext cx="3924301" cy="4495800"/>
          </a:xfrm>
          <a:prstGeom prst="rect">
            <a:avLst/>
          </a:prstGeom>
          <a:solidFill>
            <a:srgbClr val="F2F2F2"/>
          </a:solidFill>
          <a:ln>
            <a:noFill/>
          </a:ln>
        </p:spPr>
      </p:sp>
      <p:pic>
        <p:nvPicPr>
          <p:cNvPr id="101" name="Google Shape;101;p24">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102" name="Google Shape;102;p24">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PPTMON slide">
  <p:cSld name="10_PPTMON slide">
    <p:spTree>
      <p:nvGrpSpPr>
        <p:cNvPr id="103" name="Shape 103"/>
        <p:cNvGrpSpPr/>
        <p:nvPr/>
      </p:nvGrpSpPr>
      <p:grpSpPr>
        <a:xfrm>
          <a:off x="0" y="0"/>
          <a:ext cx="0" cy="0"/>
          <a:chOff x="0" y="0"/>
          <a:chExt cx="0" cy="0"/>
        </a:xfrm>
      </p:grpSpPr>
      <p:sp>
        <p:nvSpPr>
          <p:cNvPr id="104" name="Google Shape;104;p25"/>
          <p:cNvSpPr/>
          <p:nvPr>
            <p:ph idx="2" type="pic"/>
          </p:nvPr>
        </p:nvSpPr>
        <p:spPr>
          <a:xfrm>
            <a:off x="2415267" y="472168"/>
            <a:ext cx="2156733" cy="1236889"/>
          </a:xfrm>
          <a:prstGeom prst="rect">
            <a:avLst/>
          </a:prstGeom>
          <a:solidFill>
            <a:srgbClr val="F2F2F2"/>
          </a:solidFill>
          <a:ln>
            <a:noFill/>
          </a:ln>
        </p:spPr>
      </p:sp>
      <p:sp>
        <p:nvSpPr>
          <p:cNvPr id="105" name="Google Shape;105;p25"/>
          <p:cNvSpPr/>
          <p:nvPr/>
        </p:nvSpPr>
        <p:spPr>
          <a:xfrm>
            <a:off x="0" y="0"/>
            <a:ext cx="1643743"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06" name="Google Shape;106;p25"/>
          <p:cNvSpPr/>
          <p:nvPr>
            <p:ph idx="3" type="pic"/>
          </p:nvPr>
        </p:nvSpPr>
        <p:spPr>
          <a:xfrm>
            <a:off x="2415267" y="1953305"/>
            <a:ext cx="2156733" cy="1236889"/>
          </a:xfrm>
          <a:prstGeom prst="rect">
            <a:avLst/>
          </a:prstGeom>
          <a:solidFill>
            <a:srgbClr val="F2F2F2"/>
          </a:solidFill>
          <a:ln>
            <a:noFill/>
          </a:ln>
        </p:spPr>
      </p:sp>
      <p:sp>
        <p:nvSpPr>
          <p:cNvPr id="107" name="Google Shape;107;p25"/>
          <p:cNvSpPr/>
          <p:nvPr>
            <p:ph idx="4" type="pic"/>
          </p:nvPr>
        </p:nvSpPr>
        <p:spPr>
          <a:xfrm>
            <a:off x="2415267" y="3434443"/>
            <a:ext cx="2156733" cy="1236889"/>
          </a:xfrm>
          <a:prstGeom prst="rect">
            <a:avLst/>
          </a:prstGeom>
          <a:solidFill>
            <a:srgbClr val="F2F2F2"/>
          </a:solidFill>
          <a:ln>
            <a:noFill/>
          </a:ln>
        </p:spPr>
      </p:sp>
      <p:pic>
        <p:nvPicPr>
          <p:cNvPr id="108" name="Google Shape;108;p25">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109" name="Google Shape;109;p25">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PPTMON slide">
  <p:cSld name="11_PPTMON slide">
    <p:spTree>
      <p:nvGrpSpPr>
        <p:cNvPr id="110" name="Shape 110"/>
        <p:cNvGrpSpPr/>
        <p:nvPr/>
      </p:nvGrpSpPr>
      <p:grpSpPr>
        <a:xfrm>
          <a:off x="0" y="0"/>
          <a:ext cx="0" cy="0"/>
          <a:chOff x="0" y="0"/>
          <a:chExt cx="0" cy="0"/>
        </a:xfrm>
      </p:grpSpPr>
      <p:sp>
        <p:nvSpPr>
          <p:cNvPr id="111" name="Google Shape;111;p26"/>
          <p:cNvSpPr/>
          <p:nvPr/>
        </p:nvSpPr>
        <p:spPr>
          <a:xfrm>
            <a:off x="0" y="0"/>
            <a:ext cx="664845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12" name="Google Shape;112;p26"/>
          <p:cNvSpPr/>
          <p:nvPr>
            <p:ph idx="2" type="pic"/>
          </p:nvPr>
        </p:nvSpPr>
        <p:spPr>
          <a:xfrm>
            <a:off x="323849" y="2245857"/>
            <a:ext cx="6000751" cy="2573793"/>
          </a:xfrm>
          <a:prstGeom prst="rect">
            <a:avLst/>
          </a:prstGeom>
          <a:solidFill>
            <a:srgbClr val="F2F2F2"/>
          </a:solidFill>
          <a:ln>
            <a:noFill/>
          </a:ln>
        </p:spPr>
      </p:sp>
      <p:sp>
        <p:nvSpPr>
          <p:cNvPr id="113" name="Google Shape;113;p26"/>
          <p:cNvSpPr/>
          <p:nvPr>
            <p:ph idx="3" type="pic"/>
          </p:nvPr>
        </p:nvSpPr>
        <p:spPr>
          <a:xfrm>
            <a:off x="323849" y="321807"/>
            <a:ext cx="2964600" cy="1849893"/>
          </a:xfrm>
          <a:prstGeom prst="rect">
            <a:avLst/>
          </a:prstGeom>
          <a:solidFill>
            <a:srgbClr val="F2F2F2"/>
          </a:solidFill>
          <a:ln>
            <a:noFill/>
          </a:ln>
        </p:spPr>
      </p:sp>
      <p:sp>
        <p:nvSpPr>
          <p:cNvPr id="114" name="Google Shape;114;p26"/>
          <p:cNvSpPr/>
          <p:nvPr>
            <p:ph idx="4" type="pic"/>
          </p:nvPr>
        </p:nvSpPr>
        <p:spPr>
          <a:xfrm>
            <a:off x="3360000" y="321807"/>
            <a:ext cx="2964600" cy="1849893"/>
          </a:xfrm>
          <a:prstGeom prst="rect">
            <a:avLst/>
          </a:prstGeom>
          <a:solidFill>
            <a:srgbClr val="F2F2F2"/>
          </a:solidFill>
          <a:ln>
            <a:noFill/>
          </a:ln>
        </p:spPr>
      </p:sp>
      <p:pic>
        <p:nvPicPr>
          <p:cNvPr id="115" name="Google Shape;115;p26">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116" name="Google Shape;116;p26">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PPTMON slide">
  <p:cSld name="16_PPTMON slide">
    <p:spTree>
      <p:nvGrpSpPr>
        <p:cNvPr id="117" name="Shape 117"/>
        <p:cNvGrpSpPr/>
        <p:nvPr/>
      </p:nvGrpSpPr>
      <p:grpSpPr>
        <a:xfrm>
          <a:off x="0" y="0"/>
          <a:ext cx="0" cy="0"/>
          <a:chOff x="0" y="0"/>
          <a:chExt cx="0" cy="0"/>
        </a:xfrm>
      </p:grpSpPr>
      <p:pic>
        <p:nvPicPr>
          <p:cNvPr id="118" name="Google Shape;118;p27">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119" name="Google Shape;119;p27">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
        <p:nvSpPr>
          <p:cNvPr id="120" name="Google Shape;120;p27"/>
          <p:cNvSpPr/>
          <p:nvPr/>
        </p:nvSpPr>
        <p:spPr>
          <a:xfrm flipH="1">
            <a:off x="0" y="1"/>
            <a:ext cx="13335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21" name="Google Shape;121;p27"/>
          <p:cNvSpPr/>
          <p:nvPr/>
        </p:nvSpPr>
        <p:spPr>
          <a:xfrm flipH="1">
            <a:off x="9010650" y="0"/>
            <a:ext cx="13335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PPTMON slide">
  <p:cSld name="12_PPTMON slide">
    <p:spTree>
      <p:nvGrpSpPr>
        <p:cNvPr id="122" name="Shape 122"/>
        <p:cNvGrpSpPr/>
        <p:nvPr/>
      </p:nvGrpSpPr>
      <p:grpSpPr>
        <a:xfrm>
          <a:off x="0" y="0"/>
          <a:ext cx="0" cy="0"/>
          <a:chOff x="0" y="0"/>
          <a:chExt cx="0" cy="0"/>
        </a:xfrm>
      </p:grpSpPr>
      <p:pic>
        <p:nvPicPr>
          <p:cNvPr id="123" name="Google Shape;123;p28">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124" name="Google Shape;124;p28">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
        <p:nvSpPr>
          <p:cNvPr id="125" name="Google Shape;125;p28"/>
          <p:cNvSpPr/>
          <p:nvPr/>
        </p:nvSpPr>
        <p:spPr>
          <a:xfrm>
            <a:off x="6572250" y="1"/>
            <a:ext cx="257175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26" name="Google Shape;126;p28"/>
          <p:cNvSpPr/>
          <p:nvPr>
            <p:ph idx="2" type="pic"/>
          </p:nvPr>
        </p:nvSpPr>
        <p:spPr>
          <a:xfrm>
            <a:off x="6184330" y="542314"/>
            <a:ext cx="1922415" cy="4061832"/>
          </a:xfrm>
          <a:prstGeom prst="roundRect">
            <a:avLst>
              <a:gd fmla="val 11269" name="adj"/>
            </a:avLst>
          </a:prstGeom>
          <a:solidFill>
            <a:srgbClr val="F2F2F2"/>
          </a:solid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PPTMON slide">
  <p:cSld name="13_PPTMON slide">
    <p:spTree>
      <p:nvGrpSpPr>
        <p:cNvPr id="127" name="Shape 127"/>
        <p:cNvGrpSpPr/>
        <p:nvPr/>
      </p:nvGrpSpPr>
      <p:grpSpPr>
        <a:xfrm>
          <a:off x="0" y="0"/>
          <a:ext cx="0" cy="0"/>
          <a:chOff x="0" y="0"/>
          <a:chExt cx="0" cy="0"/>
        </a:xfrm>
      </p:grpSpPr>
      <p:pic>
        <p:nvPicPr>
          <p:cNvPr id="128" name="Google Shape;128;p29">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129" name="Google Shape;129;p29">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
        <p:nvSpPr>
          <p:cNvPr id="130" name="Google Shape;130;p29"/>
          <p:cNvSpPr/>
          <p:nvPr/>
        </p:nvSpPr>
        <p:spPr>
          <a:xfrm>
            <a:off x="-1" y="1"/>
            <a:ext cx="2571749"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31" name="Google Shape;131;p29"/>
          <p:cNvSpPr/>
          <p:nvPr>
            <p:ph idx="2" type="pic"/>
          </p:nvPr>
        </p:nvSpPr>
        <p:spPr>
          <a:xfrm>
            <a:off x="708818" y="709211"/>
            <a:ext cx="4975311" cy="3725077"/>
          </a:xfrm>
          <a:prstGeom prst="roundRect">
            <a:avLst>
              <a:gd fmla="val 1746" name="adj"/>
            </a:avLst>
          </a:prstGeom>
          <a:solidFill>
            <a:srgbClr val="F2F2F2"/>
          </a:solid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PPTMON slide">
  <p:cSld name="14_PPTMON slide">
    <p:spTree>
      <p:nvGrpSpPr>
        <p:cNvPr id="132" name="Shape 132"/>
        <p:cNvGrpSpPr/>
        <p:nvPr/>
      </p:nvGrpSpPr>
      <p:grpSpPr>
        <a:xfrm>
          <a:off x="0" y="0"/>
          <a:ext cx="0" cy="0"/>
          <a:chOff x="0" y="0"/>
          <a:chExt cx="0" cy="0"/>
        </a:xfrm>
      </p:grpSpPr>
      <p:pic>
        <p:nvPicPr>
          <p:cNvPr id="133" name="Google Shape;133;p30">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134" name="Google Shape;134;p30">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
        <p:nvSpPr>
          <p:cNvPr id="135" name="Google Shape;135;p30"/>
          <p:cNvSpPr/>
          <p:nvPr/>
        </p:nvSpPr>
        <p:spPr>
          <a:xfrm>
            <a:off x="6572250" y="1"/>
            <a:ext cx="257175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36" name="Google Shape;136;p30"/>
          <p:cNvSpPr/>
          <p:nvPr>
            <p:ph idx="2" type="pic"/>
          </p:nvPr>
        </p:nvSpPr>
        <p:spPr>
          <a:xfrm>
            <a:off x="3025373" y="671511"/>
            <a:ext cx="5300668" cy="3456386"/>
          </a:xfrm>
          <a:prstGeom prst="roundRect">
            <a:avLst>
              <a:gd fmla="val 684" name="adj"/>
            </a:avLst>
          </a:prstGeom>
          <a:solidFill>
            <a:srgbClr val="F2F2F2"/>
          </a:solid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custom">
  <p:cSld name="PPTMON custom">
    <p:bg>
      <p:bgPr>
        <a:solidFill>
          <a:schemeClr val="lt1"/>
        </a:solidFill>
      </p:bgPr>
    </p:bg>
    <p:spTree>
      <p:nvGrpSpPr>
        <p:cNvPr id="137" name="Shape 137"/>
        <p:cNvGrpSpPr/>
        <p:nvPr/>
      </p:nvGrpSpPr>
      <p:grpSpPr>
        <a:xfrm>
          <a:off x="0" y="0"/>
          <a:ext cx="0" cy="0"/>
          <a:chOff x="0" y="0"/>
          <a:chExt cx="0" cy="0"/>
        </a:xfrm>
      </p:grpSpPr>
      <p:pic>
        <p:nvPicPr>
          <p:cNvPr id="138" name="Google Shape;138;p31">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139" name="Google Shape;139;p31">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slide">
  <p:cSld name="PPTMON slide">
    <p:spTree>
      <p:nvGrpSpPr>
        <p:cNvPr id="140" name="Shape 140"/>
        <p:cNvGrpSpPr/>
        <p:nvPr/>
      </p:nvGrpSpPr>
      <p:grpSpPr>
        <a:xfrm>
          <a:off x="0" y="0"/>
          <a:ext cx="0" cy="0"/>
          <a:chOff x="0" y="0"/>
          <a:chExt cx="0" cy="0"/>
        </a:xfrm>
      </p:grpSpPr>
      <p:pic>
        <p:nvPicPr>
          <p:cNvPr id="141" name="Google Shape;141;p32">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142" name="Google Shape;142;p32">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7F7"/>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3"/>
          <p:cNvSpPr txBox="1"/>
          <p:nvPr/>
        </p:nvSpPr>
        <p:spPr>
          <a:xfrm>
            <a:off x="1197426" y="777204"/>
            <a:ext cx="7173600" cy="17316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lang="ko" sz="5400">
                <a:solidFill>
                  <a:srgbClr val="171717"/>
                </a:solidFill>
                <a:latin typeface="Lexend Deca Black"/>
                <a:ea typeface="Lexend Deca Black"/>
                <a:cs typeface="Lexend Deca Black"/>
                <a:sym typeface="Lexend Deca Black"/>
              </a:rPr>
              <a:t>Méthode</a:t>
            </a:r>
            <a:endParaRPr sz="1100"/>
          </a:p>
          <a:p>
            <a:pPr indent="0" lvl="0" marL="0" marR="0" rtl="0" algn="l">
              <a:spcBef>
                <a:spcPts val="0"/>
              </a:spcBef>
              <a:spcAft>
                <a:spcPts val="0"/>
              </a:spcAft>
              <a:buNone/>
            </a:pPr>
            <a:r>
              <a:rPr lang="ko" sz="5400">
                <a:solidFill>
                  <a:srgbClr val="171717"/>
                </a:solidFill>
                <a:latin typeface="Lexend Deca Black"/>
                <a:ea typeface="Lexend Deca Black"/>
                <a:cs typeface="Lexend Deca Black"/>
                <a:sym typeface="Lexend Deca Black"/>
              </a:rPr>
              <a:t>Waterfall</a:t>
            </a:r>
            <a:endParaRPr sz="5400">
              <a:solidFill>
                <a:srgbClr val="171717"/>
              </a:solidFill>
              <a:latin typeface="Lexend Deca Black"/>
              <a:ea typeface="Lexend Deca Black"/>
              <a:cs typeface="Lexend Deca Black"/>
              <a:sym typeface="Lexend Deca Black"/>
            </a:endParaRPr>
          </a:p>
        </p:txBody>
      </p:sp>
      <p:sp>
        <p:nvSpPr>
          <p:cNvPr id="148" name="Google Shape;148;p33"/>
          <p:cNvSpPr txBox="1"/>
          <p:nvPr/>
        </p:nvSpPr>
        <p:spPr>
          <a:xfrm>
            <a:off x="1240968" y="2671237"/>
            <a:ext cx="6005400" cy="3462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lang="ko" sz="1800">
                <a:solidFill>
                  <a:srgbClr val="171717"/>
                </a:solidFill>
                <a:latin typeface="Lexend Deca Light"/>
                <a:ea typeface="Lexend Deca Light"/>
                <a:cs typeface="Lexend Deca Light"/>
                <a:sym typeface="Lexend Deca Light"/>
              </a:rPr>
              <a:t>Etude de cas : </a:t>
            </a:r>
            <a:r>
              <a:rPr b="1" lang="ko" sz="1800">
                <a:solidFill>
                  <a:srgbClr val="171717"/>
                </a:solidFill>
                <a:latin typeface="Lexend Deca"/>
                <a:ea typeface="Lexend Deca"/>
                <a:cs typeface="Lexend Deca"/>
                <a:sym typeface="Lexend Deca"/>
              </a:rPr>
              <a:t>Création d’un système ERP</a:t>
            </a:r>
            <a:endParaRPr b="1" sz="1800">
              <a:solidFill>
                <a:srgbClr val="171717"/>
              </a:solidFill>
              <a:latin typeface="Lexend Deca"/>
              <a:ea typeface="Lexend Deca"/>
              <a:cs typeface="Lexend Deca"/>
              <a:sym typeface="Lexend Deca"/>
            </a:endParaRPr>
          </a:p>
        </p:txBody>
      </p:sp>
      <p:sp>
        <p:nvSpPr>
          <p:cNvPr id="149" name="Google Shape;149;p33"/>
          <p:cNvSpPr txBox="1"/>
          <p:nvPr/>
        </p:nvSpPr>
        <p:spPr>
          <a:xfrm>
            <a:off x="1240968" y="3043515"/>
            <a:ext cx="6005400" cy="4848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lang="ko" sz="900">
                <a:solidFill>
                  <a:srgbClr val="171717"/>
                </a:solidFill>
                <a:latin typeface="Lexend Deca Light"/>
                <a:ea typeface="Lexend Deca Light"/>
                <a:cs typeface="Lexend Deca Light"/>
                <a:sym typeface="Lexend Deca Light"/>
              </a:rPr>
              <a:t>En tant que manager technique dans une entreprise de développement logiciel, ce plan détaillé va permettre de mettre en avant les principaux avantages et forces du modèle Waterfall dans l’implémentation d’un système ERP.</a:t>
            </a:r>
            <a:endParaRPr sz="1100"/>
          </a:p>
        </p:txBody>
      </p:sp>
      <p:sp>
        <p:nvSpPr>
          <p:cNvPr id="150" name="Google Shape;150;p33"/>
          <p:cNvSpPr txBox="1"/>
          <p:nvPr/>
        </p:nvSpPr>
        <p:spPr>
          <a:xfrm>
            <a:off x="3631131" y="4657823"/>
            <a:ext cx="5020138" cy="253915"/>
          </a:xfrm>
          <a:prstGeom prst="rect">
            <a:avLst/>
          </a:prstGeom>
          <a:noFill/>
          <a:ln>
            <a:noFill/>
          </a:ln>
        </p:spPr>
        <p:txBody>
          <a:bodyPr anchorCtr="0" anchor="ctr" bIns="34275" lIns="68575" spcFirstLastPara="1" rIns="68575" wrap="square" tIns="34275">
            <a:spAutoFit/>
          </a:bodyPr>
          <a:lstStyle/>
          <a:p>
            <a:pPr indent="0" lvl="0" marL="0" marR="0" rtl="0" algn="r">
              <a:spcBef>
                <a:spcPts val="0"/>
              </a:spcBef>
              <a:spcAft>
                <a:spcPts val="0"/>
              </a:spcAft>
              <a:buNone/>
            </a:pPr>
            <a:r>
              <a:rPr lang="ko" sz="1200">
                <a:solidFill>
                  <a:srgbClr val="F7F7F7"/>
                </a:solidFill>
                <a:latin typeface="Lexend Deca Black"/>
                <a:ea typeface="Lexend Deca Black"/>
                <a:cs typeface="Lexend Deca Black"/>
                <a:sym typeface="Lexend Deca Black"/>
              </a:rPr>
              <a:t>Max Machin</a:t>
            </a:r>
            <a:r>
              <a:rPr lang="ko" sz="1200">
                <a:solidFill>
                  <a:srgbClr val="F7F7F7"/>
                </a:solidFill>
                <a:latin typeface="Lexend Deca Black"/>
                <a:ea typeface="Lexend Deca Black"/>
                <a:cs typeface="Lexend Deca Black"/>
                <a:sym typeface="Lexend Deca Black"/>
              </a:rPr>
              <a:t>  / </a:t>
            </a:r>
            <a:r>
              <a:rPr lang="ko" sz="1200">
                <a:solidFill>
                  <a:srgbClr val="F7F7F7"/>
                </a:solidFill>
                <a:latin typeface="Lexend Deca Black"/>
                <a:ea typeface="Lexend Deca Black"/>
                <a:cs typeface="Lexend Deca Black"/>
                <a:sym typeface="Lexend Deca Black"/>
              </a:rPr>
              <a:t> Octobre. 2023</a:t>
            </a:r>
            <a:endParaRPr sz="1200">
              <a:solidFill>
                <a:srgbClr val="F7F7F7"/>
              </a:solidFill>
              <a:latin typeface="Lexend Deca Black"/>
              <a:ea typeface="Lexend Deca Black"/>
              <a:cs typeface="Lexend Deca Black"/>
              <a:sym typeface="Lexend Deca Black"/>
            </a:endParaRPr>
          </a:p>
        </p:txBody>
      </p:sp>
      <p:sp>
        <p:nvSpPr>
          <p:cNvPr id="151" name="Google Shape;151;p33"/>
          <p:cNvSpPr/>
          <p:nvPr/>
        </p:nvSpPr>
        <p:spPr>
          <a:xfrm>
            <a:off x="587981" y="579664"/>
            <a:ext cx="189000" cy="3256453"/>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nvSpPr>
        <p:spPr>
          <a:xfrm>
            <a:off x="6667175" y="648950"/>
            <a:ext cx="2111100" cy="6234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ko" sz="1800">
                <a:solidFill>
                  <a:srgbClr val="171717"/>
                </a:solidFill>
                <a:latin typeface="Lexend Deca Black"/>
                <a:ea typeface="Lexend Deca Black"/>
                <a:cs typeface="Lexend Deca Black"/>
                <a:sym typeface="Lexend Deca Black"/>
              </a:rPr>
              <a:t>Les différentes phases</a:t>
            </a:r>
            <a:endParaRPr sz="1800">
              <a:solidFill>
                <a:srgbClr val="171717"/>
              </a:solidFill>
              <a:latin typeface="Lexend Deca Black"/>
              <a:ea typeface="Lexend Deca Black"/>
              <a:cs typeface="Lexend Deca Black"/>
              <a:sym typeface="Lexend Deca Black"/>
            </a:endParaRPr>
          </a:p>
        </p:txBody>
      </p:sp>
      <p:sp>
        <p:nvSpPr>
          <p:cNvPr id="262" name="Google Shape;262;p42"/>
          <p:cNvSpPr txBox="1"/>
          <p:nvPr/>
        </p:nvSpPr>
        <p:spPr>
          <a:xfrm>
            <a:off x="7038975" y="3013381"/>
            <a:ext cx="17394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a:solidFill>
                  <a:srgbClr val="171717"/>
                </a:solidFill>
                <a:latin typeface="Lexend Deca Black"/>
                <a:ea typeface="Lexend Deca Black"/>
                <a:cs typeface="Lexend Deca Black"/>
                <a:sym typeface="Lexend Deca Black"/>
              </a:rPr>
              <a:t>Une évolution au fil du temps</a:t>
            </a:r>
            <a:endParaRPr sz="1400">
              <a:solidFill>
                <a:srgbClr val="171717"/>
              </a:solidFill>
              <a:latin typeface="Lexend Deca Black"/>
              <a:ea typeface="Lexend Deca Black"/>
              <a:cs typeface="Lexend Deca Black"/>
              <a:sym typeface="Lexend Deca Black"/>
            </a:endParaRPr>
          </a:p>
        </p:txBody>
      </p:sp>
      <p:sp>
        <p:nvSpPr>
          <p:cNvPr id="263" name="Google Shape;263;p42"/>
          <p:cNvSpPr txBox="1"/>
          <p:nvPr/>
        </p:nvSpPr>
        <p:spPr>
          <a:xfrm>
            <a:off x="7038975" y="3607780"/>
            <a:ext cx="1739400" cy="931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a:solidFill>
                  <a:srgbClr val="171717"/>
                </a:solidFill>
                <a:latin typeface="Lexend Deca Light"/>
                <a:ea typeface="Lexend Deca Light"/>
                <a:cs typeface="Lexend Deca Light"/>
                <a:sym typeface="Lexend Deca Light"/>
              </a:rPr>
              <a:t>Lors de sa création, le modèle Waterfall comptait 7 phases au total. Au cours de son utilisation, certaines ont été regroupé, d’autres au contraire divisé.</a:t>
            </a:r>
            <a:endParaRPr sz="800">
              <a:solidFill>
                <a:srgbClr val="171717"/>
              </a:solidFill>
              <a:latin typeface="Lexend Deca Light"/>
              <a:ea typeface="Lexend Deca Light"/>
              <a:cs typeface="Lexend Deca Light"/>
              <a:sym typeface="Lexend Deca Light"/>
            </a:endParaRPr>
          </a:p>
          <a:p>
            <a:pPr indent="0" lvl="0" marL="0" marR="0" rtl="0" algn="l">
              <a:spcBef>
                <a:spcPts val="0"/>
              </a:spcBef>
              <a:spcAft>
                <a:spcPts val="0"/>
              </a:spcAft>
              <a:buNone/>
            </a:pPr>
            <a:r>
              <a:rPr lang="ko" sz="800">
                <a:solidFill>
                  <a:srgbClr val="171717"/>
                </a:solidFill>
                <a:latin typeface="Lexend Deca Light"/>
                <a:ea typeface="Lexend Deca Light"/>
                <a:cs typeface="Lexend Deca Light"/>
                <a:sym typeface="Lexend Deca Light"/>
              </a:rPr>
              <a:t>Au dépend de son cas d’utilisation.</a:t>
            </a:r>
            <a:endParaRPr sz="800">
              <a:solidFill>
                <a:srgbClr val="171717"/>
              </a:solidFill>
              <a:latin typeface="Lexend Deca Light"/>
              <a:ea typeface="Lexend Deca Light"/>
              <a:cs typeface="Lexend Deca Light"/>
              <a:sym typeface="Lexend Deca Light"/>
            </a:endParaRPr>
          </a:p>
        </p:txBody>
      </p:sp>
      <p:sp>
        <p:nvSpPr>
          <p:cNvPr id="264" name="Google Shape;264;p42"/>
          <p:cNvSpPr/>
          <p:nvPr/>
        </p:nvSpPr>
        <p:spPr>
          <a:xfrm>
            <a:off x="8123736" y="323850"/>
            <a:ext cx="654504" cy="184666"/>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265" name="Google Shape;265;p42"/>
          <p:cNvSpPr txBox="1"/>
          <p:nvPr/>
        </p:nvSpPr>
        <p:spPr>
          <a:xfrm>
            <a:off x="922347" y="1131087"/>
            <a:ext cx="1990800" cy="484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Processus de planification des besoins, spécifications et exigences.</a:t>
            </a:r>
            <a:endParaRPr sz="900">
              <a:solidFill>
                <a:srgbClr val="F7F7F7"/>
              </a:solidFill>
              <a:latin typeface="Lexend Deca Light"/>
              <a:ea typeface="Lexend Deca Light"/>
              <a:cs typeface="Lexend Deca Light"/>
              <a:sym typeface="Lexend Deca Light"/>
            </a:endParaRPr>
          </a:p>
        </p:txBody>
      </p:sp>
      <p:sp>
        <p:nvSpPr>
          <p:cNvPr id="266" name="Google Shape;266;p42"/>
          <p:cNvSpPr/>
          <p:nvPr/>
        </p:nvSpPr>
        <p:spPr>
          <a:xfrm>
            <a:off x="922346" y="875713"/>
            <a:ext cx="1990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Analyse</a:t>
            </a:r>
            <a:endParaRPr sz="1100"/>
          </a:p>
        </p:txBody>
      </p:sp>
      <p:sp>
        <p:nvSpPr>
          <p:cNvPr id="267" name="Google Shape;267;p42"/>
          <p:cNvSpPr txBox="1"/>
          <p:nvPr/>
        </p:nvSpPr>
        <p:spPr>
          <a:xfrm>
            <a:off x="3501803" y="1131087"/>
            <a:ext cx="19908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Spécification et conception du système.</a:t>
            </a:r>
            <a:endParaRPr sz="900">
              <a:solidFill>
                <a:srgbClr val="F7F7F7"/>
              </a:solidFill>
              <a:latin typeface="Lexend Deca Light"/>
              <a:ea typeface="Lexend Deca Light"/>
              <a:cs typeface="Lexend Deca Light"/>
              <a:sym typeface="Lexend Deca Light"/>
            </a:endParaRPr>
          </a:p>
        </p:txBody>
      </p:sp>
      <p:sp>
        <p:nvSpPr>
          <p:cNvPr id="268" name="Google Shape;268;p42"/>
          <p:cNvSpPr/>
          <p:nvPr/>
        </p:nvSpPr>
        <p:spPr>
          <a:xfrm>
            <a:off x="3501802" y="875713"/>
            <a:ext cx="1990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Conception</a:t>
            </a:r>
            <a:endParaRPr sz="1100"/>
          </a:p>
        </p:txBody>
      </p:sp>
      <p:sp>
        <p:nvSpPr>
          <p:cNvPr id="269" name="Google Shape;269;p42"/>
          <p:cNvSpPr txBox="1"/>
          <p:nvPr/>
        </p:nvSpPr>
        <p:spPr>
          <a:xfrm>
            <a:off x="922347" y="2510248"/>
            <a:ext cx="19908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Étape de mise en application. L’équipe suit l’ensemble du processus de développement pour concevoir le logiciel.</a:t>
            </a:r>
            <a:endParaRPr sz="900">
              <a:solidFill>
                <a:srgbClr val="F7F7F7"/>
              </a:solidFill>
              <a:latin typeface="Lexend Deca Light"/>
              <a:ea typeface="Lexend Deca Light"/>
              <a:cs typeface="Lexend Deca Light"/>
              <a:sym typeface="Lexend Deca Light"/>
            </a:endParaRPr>
          </a:p>
        </p:txBody>
      </p:sp>
      <p:sp>
        <p:nvSpPr>
          <p:cNvPr id="270" name="Google Shape;270;p42"/>
          <p:cNvSpPr/>
          <p:nvPr/>
        </p:nvSpPr>
        <p:spPr>
          <a:xfrm>
            <a:off x="922346" y="2254874"/>
            <a:ext cx="1990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Implementation</a:t>
            </a:r>
            <a:endParaRPr sz="1100"/>
          </a:p>
        </p:txBody>
      </p:sp>
      <p:sp>
        <p:nvSpPr>
          <p:cNvPr id="271" name="Google Shape;271;p42"/>
          <p:cNvSpPr txBox="1"/>
          <p:nvPr/>
        </p:nvSpPr>
        <p:spPr>
          <a:xfrm>
            <a:off x="3501803" y="2510248"/>
            <a:ext cx="1990800" cy="484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Phase durant laquelle le projet est soumis à l’équipe de test d’assurance qualité.</a:t>
            </a:r>
            <a:endParaRPr sz="900">
              <a:solidFill>
                <a:srgbClr val="F7F7F7"/>
              </a:solidFill>
              <a:latin typeface="Lexend Deca Light"/>
              <a:ea typeface="Lexend Deca Light"/>
              <a:cs typeface="Lexend Deca Light"/>
              <a:sym typeface="Lexend Deca Light"/>
            </a:endParaRPr>
          </a:p>
        </p:txBody>
      </p:sp>
      <p:sp>
        <p:nvSpPr>
          <p:cNvPr id="272" name="Google Shape;272;p42"/>
          <p:cNvSpPr/>
          <p:nvPr/>
        </p:nvSpPr>
        <p:spPr>
          <a:xfrm>
            <a:off x="3501802" y="2254874"/>
            <a:ext cx="1990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Test</a:t>
            </a:r>
            <a:endParaRPr sz="1100"/>
          </a:p>
        </p:txBody>
      </p:sp>
      <p:sp>
        <p:nvSpPr>
          <p:cNvPr id="273" name="Google Shape;273;p42"/>
          <p:cNvSpPr/>
          <p:nvPr/>
        </p:nvSpPr>
        <p:spPr>
          <a:xfrm>
            <a:off x="922356" y="483300"/>
            <a:ext cx="8952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F7F7F7"/>
                </a:solidFill>
                <a:latin typeface="Lexend Deca Black"/>
                <a:ea typeface="Lexend Deca Black"/>
                <a:cs typeface="Lexend Deca Black"/>
                <a:sym typeface="Lexend Deca Black"/>
              </a:rPr>
              <a:t>01.</a:t>
            </a:r>
            <a:endParaRPr sz="1100"/>
          </a:p>
        </p:txBody>
      </p:sp>
      <p:sp>
        <p:nvSpPr>
          <p:cNvPr id="274" name="Google Shape;274;p42"/>
          <p:cNvSpPr/>
          <p:nvPr/>
        </p:nvSpPr>
        <p:spPr>
          <a:xfrm>
            <a:off x="3501806" y="483300"/>
            <a:ext cx="8952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F7F7F7"/>
                </a:solidFill>
                <a:latin typeface="Lexend Deca Black"/>
                <a:ea typeface="Lexend Deca Black"/>
                <a:cs typeface="Lexend Deca Black"/>
                <a:sym typeface="Lexend Deca Black"/>
              </a:rPr>
              <a:t>02.</a:t>
            </a:r>
            <a:endParaRPr sz="1100"/>
          </a:p>
        </p:txBody>
      </p:sp>
      <p:sp>
        <p:nvSpPr>
          <p:cNvPr id="275" name="Google Shape;275;p42"/>
          <p:cNvSpPr txBox="1"/>
          <p:nvPr/>
        </p:nvSpPr>
        <p:spPr>
          <a:xfrm>
            <a:off x="922347" y="4036798"/>
            <a:ext cx="1990800" cy="484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Étape au cours de laquelle le projet est déployé auprès de l’utilisateur final.</a:t>
            </a:r>
            <a:endParaRPr sz="900">
              <a:solidFill>
                <a:srgbClr val="F7F7F7"/>
              </a:solidFill>
              <a:latin typeface="Lexend Deca Light"/>
              <a:ea typeface="Lexend Deca Light"/>
              <a:cs typeface="Lexend Deca Light"/>
              <a:sym typeface="Lexend Deca Light"/>
            </a:endParaRPr>
          </a:p>
        </p:txBody>
      </p:sp>
      <p:sp>
        <p:nvSpPr>
          <p:cNvPr id="276" name="Google Shape;276;p42"/>
          <p:cNvSpPr/>
          <p:nvPr/>
        </p:nvSpPr>
        <p:spPr>
          <a:xfrm>
            <a:off x="922346" y="3781424"/>
            <a:ext cx="1990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Déploiement</a:t>
            </a:r>
            <a:endParaRPr sz="1100"/>
          </a:p>
        </p:txBody>
      </p:sp>
      <p:sp>
        <p:nvSpPr>
          <p:cNvPr id="277" name="Google Shape;277;p42"/>
          <p:cNvSpPr txBox="1"/>
          <p:nvPr/>
        </p:nvSpPr>
        <p:spPr>
          <a:xfrm>
            <a:off x="3501803" y="4036798"/>
            <a:ext cx="19908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Phase de maintien du projet fonctionnel, d’analyse des performances et problèmes du produit déployé.</a:t>
            </a:r>
            <a:endParaRPr sz="900">
              <a:solidFill>
                <a:srgbClr val="F7F7F7"/>
              </a:solidFill>
              <a:latin typeface="Lexend Deca Light"/>
              <a:ea typeface="Lexend Deca Light"/>
              <a:cs typeface="Lexend Deca Light"/>
              <a:sym typeface="Lexend Deca Light"/>
            </a:endParaRPr>
          </a:p>
        </p:txBody>
      </p:sp>
      <p:sp>
        <p:nvSpPr>
          <p:cNvPr id="278" name="Google Shape;278;p42"/>
          <p:cNvSpPr/>
          <p:nvPr/>
        </p:nvSpPr>
        <p:spPr>
          <a:xfrm>
            <a:off x="3501802" y="3781424"/>
            <a:ext cx="1990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Maintenance</a:t>
            </a:r>
            <a:endParaRPr sz="1100"/>
          </a:p>
        </p:txBody>
      </p:sp>
      <p:sp>
        <p:nvSpPr>
          <p:cNvPr id="279" name="Google Shape;279;p42"/>
          <p:cNvSpPr/>
          <p:nvPr/>
        </p:nvSpPr>
        <p:spPr>
          <a:xfrm>
            <a:off x="922356" y="1862450"/>
            <a:ext cx="8952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F7F7F7"/>
                </a:solidFill>
                <a:latin typeface="Lexend Deca Black"/>
                <a:ea typeface="Lexend Deca Black"/>
                <a:cs typeface="Lexend Deca Black"/>
                <a:sym typeface="Lexend Deca Black"/>
              </a:rPr>
              <a:t>03.</a:t>
            </a:r>
            <a:endParaRPr sz="1100"/>
          </a:p>
        </p:txBody>
      </p:sp>
      <p:sp>
        <p:nvSpPr>
          <p:cNvPr id="280" name="Google Shape;280;p42"/>
          <p:cNvSpPr/>
          <p:nvPr/>
        </p:nvSpPr>
        <p:spPr>
          <a:xfrm>
            <a:off x="3501806" y="1862450"/>
            <a:ext cx="8952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F7F7F7"/>
                </a:solidFill>
                <a:latin typeface="Lexend Deca Black"/>
                <a:ea typeface="Lexend Deca Black"/>
                <a:cs typeface="Lexend Deca Black"/>
                <a:sym typeface="Lexend Deca Black"/>
              </a:rPr>
              <a:t>04.</a:t>
            </a:r>
            <a:endParaRPr sz="1100"/>
          </a:p>
        </p:txBody>
      </p:sp>
      <p:sp>
        <p:nvSpPr>
          <p:cNvPr id="281" name="Google Shape;281;p42"/>
          <p:cNvSpPr/>
          <p:nvPr/>
        </p:nvSpPr>
        <p:spPr>
          <a:xfrm>
            <a:off x="922356" y="3389000"/>
            <a:ext cx="8952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F7F7F7"/>
                </a:solidFill>
                <a:latin typeface="Lexend Deca Black"/>
                <a:ea typeface="Lexend Deca Black"/>
                <a:cs typeface="Lexend Deca Black"/>
                <a:sym typeface="Lexend Deca Black"/>
              </a:rPr>
              <a:t>05.</a:t>
            </a:r>
            <a:endParaRPr sz="1100"/>
          </a:p>
        </p:txBody>
      </p:sp>
      <p:sp>
        <p:nvSpPr>
          <p:cNvPr id="282" name="Google Shape;282;p42"/>
          <p:cNvSpPr/>
          <p:nvPr/>
        </p:nvSpPr>
        <p:spPr>
          <a:xfrm>
            <a:off x="3501806" y="3389000"/>
            <a:ext cx="8952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F7F7F7"/>
                </a:solidFill>
                <a:latin typeface="Lexend Deca Black"/>
                <a:ea typeface="Lexend Deca Black"/>
                <a:cs typeface="Lexend Deca Black"/>
                <a:sym typeface="Lexend Deca Black"/>
              </a:rPr>
              <a:t>06.</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nvSpPr>
        <p:spPr>
          <a:xfrm>
            <a:off x="2533650" y="1810003"/>
            <a:ext cx="4076700" cy="11775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ko" sz="3600">
                <a:solidFill>
                  <a:srgbClr val="F7F7F7"/>
                </a:solidFill>
                <a:latin typeface="Lexend Deca Black"/>
                <a:ea typeface="Lexend Deca Black"/>
                <a:cs typeface="Lexend Deca Black"/>
                <a:sym typeface="Lexend Deca Black"/>
              </a:rPr>
              <a:t>Livraisons à chaque étape</a:t>
            </a:r>
            <a:endParaRPr sz="3600">
              <a:solidFill>
                <a:srgbClr val="F7F7F7"/>
              </a:solidFill>
              <a:latin typeface="Lexend Deca Black"/>
              <a:ea typeface="Lexend Deca Black"/>
              <a:cs typeface="Lexend Deca Black"/>
              <a:sym typeface="Lexend Deca Black"/>
            </a:endParaRPr>
          </a:p>
        </p:txBody>
      </p:sp>
      <p:sp>
        <p:nvSpPr>
          <p:cNvPr id="288" name="Google Shape;288;p43"/>
          <p:cNvSpPr txBox="1"/>
          <p:nvPr/>
        </p:nvSpPr>
        <p:spPr>
          <a:xfrm>
            <a:off x="2533650" y="2987248"/>
            <a:ext cx="4076700" cy="762000"/>
          </a:xfrm>
          <a:prstGeom prst="rect">
            <a:avLst/>
          </a:prstGeom>
          <a:noFill/>
          <a:ln>
            <a:noFill/>
          </a:ln>
        </p:spPr>
        <p:txBody>
          <a:bodyPr anchorCtr="0" anchor="ctr" bIns="34275" lIns="68575" spcFirstLastPara="1" rIns="68575" wrap="square" tIns="34275">
            <a:spAutoFit/>
          </a:bodyPr>
          <a:lstStyle/>
          <a:p>
            <a:pPr indent="0" lvl="0" marL="0" rtl="0" algn="ctr">
              <a:spcBef>
                <a:spcPts val="0"/>
              </a:spcBef>
              <a:spcAft>
                <a:spcPts val="0"/>
              </a:spcAft>
              <a:buClr>
                <a:schemeClr val="dk1"/>
              </a:buClr>
              <a:buFont typeface="Arial"/>
              <a:buNone/>
            </a:pPr>
            <a:r>
              <a:rPr lang="ko" sz="900">
                <a:solidFill>
                  <a:srgbClr val="F2F2F2"/>
                </a:solidFill>
                <a:latin typeface="Lexend Deca Light"/>
                <a:ea typeface="Lexend Deca Light"/>
                <a:cs typeface="Lexend Deca Light"/>
                <a:sym typeface="Lexend Deca Light"/>
              </a:rPr>
              <a:t>Le modèle Waterfall se base sur un principe simple. Fournir livrable à la fin de chaque étape du processus.</a:t>
            </a:r>
            <a:endParaRPr sz="900">
              <a:solidFill>
                <a:srgbClr val="F2F2F2"/>
              </a:solidFill>
              <a:latin typeface="Lexend Deca Light"/>
              <a:ea typeface="Lexend Deca Light"/>
              <a:cs typeface="Lexend Deca Light"/>
              <a:sym typeface="Lexend Deca Light"/>
            </a:endParaRPr>
          </a:p>
          <a:p>
            <a:pPr indent="0" lvl="0" marL="0" marR="0" rtl="0" algn="ctr">
              <a:spcBef>
                <a:spcPts val="0"/>
              </a:spcBef>
              <a:spcAft>
                <a:spcPts val="0"/>
              </a:spcAft>
              <a:buClr>
                <a:schemeClr val="dk1"/>
              </a:buClr>
              <a:buSzPts val="1100"/>
              <a:buFont typeface="Arial"/>
              <a:buNone/>
            </a:pPr>
            <a:r>
              <a:t/>
            </a:r>
            <a:endParaRPr sz="900">
              <a:solidFill>
                <a:srgbClr val="F2F2F2"/>
              </a:solidFill>
              <a:latin typeface="Lexend Deca Light"/>
              <a:ea typeface="Lexend Deca Light"/>
              <a:cs typeface="Lexend Deca Light"/>
              <a:sym typeface="Lexend Deca Light"/>
            </a:endParaRPr>
          </a:p>
          <a:p>
            <a:pPr indent="0" lvl="0" marL="0" marR="0" rtl="0" algn="ctr">
              <a:spcBef>
                <a:spcPts val="0"/>
              </a:spcBef>
              <a:spcAft>
                <a:spcPts val="0"/>
              </a:spcAft>
              <a:buClr>
                <a:schemeClr val="dk1"/>
              </a:buClr>
              <a:buSzPts val="1100"/>
              <a:buFont typeface="Arial"/>
              <a:buNone/>
            </a:pPr>
            <a:r>
              <a:t/>
            </a:r>
            <a:endParaRPr sz="900">
              <a:solidFill>
                <a:srgbClr val="F2F2F2"/>
              </a:solidFill>
              <a:latin typeface="Lexend Deca Light"/>
              <a:ea typeface="Lexend Deca Light"/>
              <a:cs typeface="Lexend Deca Light"/>
              <a:sym typeface="Lexend Deca Light"/>
            </a:endParaRPr>
          </a:p>
          <a:p>
            <a:pPr indent="0" lvl="0" marL="0" marR="0" rtl="0" algn="l">
              <a:spcBef>
                <a:spcPts val="0"/>
              </a:spcBef>
              <a:spcAft>
                <a:spcPts val="0"/>
              </a:spcAft>
              <a:buNone/>
            </a:pPr>
            <a:r>
              <a:t/>
            </a:r>
            <a:endParaRPr sz="900">
              <a:solidFill>
                <a:srgbClr val="F2F2F2"/>
              </a:solidFill>
              <a:latin typeface="Lexend Deca Light"/>
              <a:ea typeface="Lexend Deca Light"/>
              <a:cs typeface="Lexend Deca Light"/>
              <a:sym typeface="Lexend Deca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nvSpPr>
        <p:spPr>
          <a:xfrm>
            <a:off x="6667175" y="648950"/>
            <a:ext cx="2111100" cy="6234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ko" sz="1800">
                <a:solidFill>
                  <a:srgbClr val="171717"/>
                </a:solidFill>
                <a:latin typeface="Lexend Deca Black"/>
                <a:ea typeface="Lexend Deca Black"/>
                <a:cs typeface="Lexend Deca Black"/>
                <a:sym typeface="Lexend Deca Black"/>
              </a:rPr>
              <a:t>Les livrables attendus</a:t>
            </a:r>
            <a:endParaRPr sz="1800">
              <a:solidFill>
                <a:srgbClr val="171717"/>
              </a:solidFill>
              <a:latin typeface="Lexend Deca Black"/>
              <a:ea typeface="Lexend Deca Black"/>
              <a:cs typeface="Lexend Deca Black"/>
              <a:sym typeface="Lexend Deca Black"/>
            </a:endParaRPr>
          </a:p>
        </p:txBody>
      </p:sp>
      <p:sp>
        <p:nvSpPr>
          <p:cNvPr id="294" name="Google Shape;294;p44"/>
          <p:cNvSpPr txBox="1"/>
          <p:nvPr/>
        </p:nvSpPr>
        <p:spPr>
          <a:xfrm>
            <a:off x="7038975" y="3013381"/>
            <a:ext cx="17394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a:solidFill>
                  <a:srgbClr val="171717"/>
                </a:solidFill>
                <a:latin typeface="Lexend Deca Black"/>
                <a:ea typeface="Lexend Deca Black"/>
                <a:cs typeface="Lexend Deca Black"/>
                <a:sym typeface="Lexend Deca Black"/>
              </a:rPr>
              <a:t>Une étape, </a:t>
            </a:r>
            <a:endParaRPr>
              <a:solidFill>
                <a:srgbClr val="171717"/>
              </a:solidFill>
              <a:latin typeface="Lexend Deca Black"/>
              <a:ea typeface="Lexend Deca Black"/>
              <a:cs typeface="Lexend Deca Black"/>
              <a:sym typeface="Lexend Deca Black"/>
            </a:endParaRPr>
          </a:p>
          <a:p>
            <a:pPr indent="0" lvl="0" marL="0" marR="0" rtl="0" algn="l">
              <a:spcBef>
                <a:spcPts val="0"/>
              </a:spcBef>
              <a:spcAft>
                <a:spcPts val="0"/>
              </a:spcAft>
              <a:buNone/>
            </a:pPr>
            <a:r>
              <a:rPr lang="ko">
                <a:solidFill>
                  <a:srgbClr val="171717"/>
                </a:solidFill>
                <a:latin typeface="Lexend Deca Black"/>
                <a:ea typeface="Lexend Deca Black"/>
                <a:cs typeface="Lexend Deca Black"/>
                <a:sym typeface="Lexend Deca Black"/>
              </a:rPr>
              <a:t>une livraison</a:t>
            </a:r>
            <a:endParaRPr>
              <a:solidFill>
                <a:srgbClr val="171717"/>
              </a:solidFill>
              <a:latin typeface="Lexend Deca Black"/>
              <a:ea typeface="Lexend Deca Black"/>
              <a:cs typeface="Lexend Deca Black"/>
              <a:sym typeface="Lexend Deca Black"/>
            </a:endParaRPr>
          </a:p>
        </p:txBody>
      </p:sp>
      <p:sp>
        <p:nvSpPr>
          <p:cNvPr id="295" name="Google Shape;295;p44"/>
          <p:cNvSpPr txBox="1"/>
          <p:nvPr/>
        </p:nvSpPr>
        <p:spPr>
          <a:xfrm>
            <a:off x="7038975" y="3607780"/>
            <a:ext cx="1739400" cy="1177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a:solidFill>
                  <a:srgbClr val="171717"/>
                </a:solidFill>
                <a:latin typeface="Lexend Deca Light"/>
                <a:ea typeface="Lexend Deca Light"/>
                <a:cs typeface="Lexend Deca Light"/>
                <a:sym typeface="Lexend Deca Light"/>
              </a:rPr>
              <a:t>Ces livrables occupent une place importante dans la méthodologie Waterfall ( en cascade ) , ils permettent à l’équipe chargée de l’étape de faire un point sur le travail accompli, sur la conformité selon les exigences et les éventuels bogues.</a:t>
            </a:r>
            <a:endParaRPr sz="800">
              <a:solidFill>
                <a:srgbClr val="171717"/>
              </a:solidFill>
              <a:latin typeface="Lexend Deca Light"/>
              <a:ea typeface="Lexend Deca Light"/>
              <a:cs typeface="Lexend Deca Light"/>
              <a:sym typeface="Lexend Deca Light"/>
            </a:endParaRPr>
          </a:p>
        </p:txBody>
      </p:sp>
      <p:sp>
        <p:nvSpPr>
          <p:cNvPr id="296" name="Google Shape;296;p44"/>
          <p:cNvSpPr/>
          <p:nvPr/>
        </p:nvSpPr>
        <p:spPr>
          <a:xfrm>
            <a:off x="8123736" y="323850"/>
            <a:ext cx="654600" cy="1848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297" name="Google Shape;297;p44"/>
          <p:cNvSpPr txBox="1"/>
          <p:nvPr/>
        </p:nvSpPr>
        <p:spPr>
          <a:xfrm>
            <a:off x="931197" y="1269687"/>
            <a:ext cx="19908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Expression des besoins, exigences du produit, cahier des charges</a:t>
            </a:r>
            <a:endParaRPr sz="900">
              <a:solidFill>
                <a:srgbClr val="F7F7F7"/>
              </a:solidFill>
              <a:latin typeface="Lexend Deca Light"/>
              <a:ea typeface="Lexend Deca Light"/>
              <a:cs typeface="Lexend Deca Light"/>
              <a:sym typeface="Lexend Deca Light"/>
            </a:endParaRPr>
          </a:p>
        </p:txBody>
      </p:sp>
      <p:sp>
        <p:nvSpPr>
          <p:cNvPr id="298" name="Google Shape;298;p44"/>
          <p:cNvSpPr/>
          <p:nvPr/>
        </p:nvSpPr>
        <p:spPr>
          <a:xfrm>
            <a:off x="931196" y="1014313"/>
            <a:ext cx="1990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Analyse</a:t>
            </a:r>
            <a:endParaRPr sz="1100"/>
          </a:p>
        </p:txBody>
      </p:sp>
      <p:sp>
        <p:nvSpPr>
          <p:cNvPr id="299" name="Google Shape;299;p44"/>
          <p:cNvSpPr txBox="1"/>
          <p:nvPr/>
        </p:nvSpPr>
        <p:spPr>
          <a:xfrm>
            <a:off x="3510653" y="1269687"/>
            <a:ext cx="19908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Modèles et spécifications</a:t>
            </a:r>
            <a:endParaRPr sz="900">
              <a:solidFill>
                <a:srgbClr val="F7F7F7"/>
              </a:solidFill>
              <a:latin typeface="Lexend Deca Light"/>
              <a:ea typeface="Lexend Deca Light"/>
              <a:cs typeface="Lexend Deca Light"/>
              <a:sym typeface="Lexend Deca Light"/>
            </a:endParaRPr>
          </a:p>
        </p:txBody>
      </p:sp>
      <p:sp>
        <p:nvSpPr>
          <p:cNvPr id="300" name="Google Shape;300;p44"/>
          <p:cNvSpPr/>
          <p:nvPr/>
        </p:nvSpPr>
        <p:spPr>
          <a:xfrm>
            <a:off x="3510652" y="1014313"/>
            <a:ext cx="1990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Conception</a:t>
            </a:r>
            <a:endParaRPr sz="1100"/>
          </a:p>
        </p:txBody>
      </p:sp>
      <p:sp>
        <p:nvSpPr>
          <p:cNvPr id="301" name="Google Shape;301;p44"/>
          <p:cNvSpPr txBox="1"/>
          <p:nvPr/>
        </p:nvSpPr>
        <p:spPr>
          <a:xfrm>
            <a:off x="931197" y="2648848"/>
            <a:ext cx="19908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Produit</a:t>
            </a:r>
            <a:endParaRPr sz="900">
              <a:solidFill>
                <a:srgbClr val="F7F7F7"/>
              </a:solidFill>
              <a:latin typeface="Lexend Deca Light"/>
              <a:ea typeface="Lexend Deca Light"/>
              <a:cs typeface="Lexend Deca Light"/>
              <a:sym typeface="Lexend Deca Light"/>
            </a:endParaRPr>
          </a:p>
        </p:txBody>
      </p:sp>
      <p:sp>
        <p:nvSpPr>
          <p:cNvPr id="302" name="Google Shape;302;p44"/>
          <p:cNvSpPr/>
          <p:nvPr/>
        </p:nvSpPr>
        <p:spPr>
          <a:xfrm>
            <a:off x="931196" y="2393474"/>
            <a:ext cx="1990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Implementation</a:t>
            </a:r>
            <a:endParaRPr sz="1100"/>
          </a:p>
        </p:txBody>
      </p:sp>
      <p:sp>
        <p:nvSpPr>
          <p:cNvPr id="303" name="Google Shape;303;p44"/>
          <p:cNvSpPr txBox="1"/>
          <p:nvPr/>
        </p:nvSpPr>
        <p:spPr>
          <a:xfrm>
            <a:off x="3510653" y="2648848"/>
            <a:ext cx="19908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Tests et conformité, produit validé</a:t>
            </a:r>
            <a:endParaRPr sz="900">
              <a:solidFill>
                <a:srgbClr val="F7F7F7"/>
              </a:solidFill>
              <a:latin typeface="Lexend Deca Light"/>
              <a:ea typeface="Lexend Deca Light"/>
              <a:cs typeface="Lexend Deca Light"/>
              <a:sym typeface="Lexend Deca Light"/>
            </a:endParaRPr>
          </a:p>
        </p:txBody>
      </p:sp>
      <p:sp>
        <p:nvSpPr>
          <p:cNvPr id="304" name="Google Shape;304;p44"/>
          <p:cNvSpPr/>
          <p:nvPr/>
        </p:nvSpPr>
        <p:spPr>
          <a:xfrm>
            <a:off x="3510652" y="2393474"/>
            <a:ext cx="1990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Test</a:t>
            </a:r>
            <a:endParaRPr sz="1100"/>
          </a:p>
        </p:txBody>
      </p:sp>
      <p:sp>
        <p:nvSpPr>
          <p:cNvPr id="305" name="Google Shape;305;p44"/>
          <p:cNvSpPr/>
          <p:nvPr/>
        </p:nvSpPr>
        <p:spPr>
          <a:xfrm>
            <a:off x="931206" y="621900"/>
            <a:ext cx="8952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F7F7F7"/>
                </a:solidFill>
                <a:latin typeface="Lexend Deca Black"/>
                <a:ea typeface="Lexend Deca Black"/>
                <a:cs typeface="Lexend Deca Black"/>
                <a:sym typeface="Lexend Deca Black"/>
              </a:rPr>
              <a:t>01.</a:t>
            </a:r>
            <a:endParaRPr sz="1100"/>
          </a:p>
        </p:txBody>
      </p:sp>
      <p:sp>
        <p:nvSpPr>
          <p:cNvPr id="306" name="Google Shape;306;p44"/>
          <p:cNvSpPr/>
          <p:nvPr/>
        </p:nvSpPr>
        <p:spPr>
          <a:xfrm>
            <a:off x="3510656" y="621900"/>
            <a:ext cx="8952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F7F7F7"/>
                </a:solidFill>
                <a:latin typeface="Lexend Deca Black"/>
                <a:ea typeface="Lexend Deca Black"/>
                <a:cs typeface="Lexend Deca Black"/>
                <a:sym typeface="Lexend Deca Black"/>
              </a:rPr>
              <a:t>02.</a:t>
            </a:r>
            <a:endParaRPr sz="1100"/>
          </a:p>
        </p:txBody>
      </p:sp>
      <p:sp>
        <p:nvSpPr>
          <p:cNvPr id="307" name="Google Shape;307;p44"/>
          <p:cNvSpPr txBox="1"/>
          <p:nvPr/>
        </p:nvSpPr>
        <p:spPr>
          <a:xfrm>
            <a:off x="931197" y="4175398"/>
            <a:ext cx="19908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Produit sous environnement stable</a:t>
            </a:r>
            <a:endParaRPr sz="900">
              <a:solidFill>
                <a:srgbClr val="F7F7F7"/>
              </a:solidFill>
              <a:latin typeface="Lexend Deca Light"/>
              <a:ea typeface="Lexend Deca Light"/>
              <a:cs typeface="Lexend Deca Light"/>
              <a:sym typeface="Lexend Deca Light"/>
            </a:endParaRPr>
          </a:p>
        </p:txBody>
      </p:sp>
      <p:sp>
        <p:nvSpPr>
          <p:cNvPr id="308" name="Google Shape;308;p44"/>
          <p:cNvSpPr/>
          <p:nvPr/>
        </p:nvSpPr>
        <p:spPr>
          <a:xfrm>
            <a:off x="931196" y="3920024"/>
            <a:ext cx="1990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Déploiement</a:t>
            </a:r>
            <a:endParaRPr sz="1100"/>
          </a:p>
        </p:txBody>
      </p:sp>
      <p:sp>
        <p:nvSpPr>
          <p:cNvPr id="309" name="Google Shape;309;p44"/>
          <p:cNvSpPr txBox="1"/>
          <p:nvPr/>
        </p:nvSpPr>
        <p:spPr>
          <a:xfrm>
            <a:off x="3510653" y="4175398"/>
            <a:ext cx="19908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Mise à jour et améliorations</a:t>
            </a:r>
            <a:endParaRPr sz="900">
              <a:solidFill>
                <a:srgbClr val="F7F7F7"/>
              </a:solidFill>
              <a:latin typeface="Lexend Deca Light"/>
              <a:ea typeface="Lexend Deca Light"/>
              <a:cs typeface="Lexend Deca Light"/>
              <a:sym typeface="Lexend Deca Light"/>
            </a:endParaRPr>
          </a:p>
        </p:txBody>
      </p:sp>
      <p:sp>
        <p:nvSpPr>
          <p:cNvPr id="310" name="Google Shape;310;p44"/>
          <p:cNvSpPr/>
          <p:nvPr/>
        </p:nvSpPr>
        <p:spPr>
          <a:xfrm>
            <a:off x="3510652" y="3920024"/>
            <a:ext cx="1990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Maintenance</a:t>
            </a:r>
            <a:endParaRPr sz="1100"/>
          </a:p>
        </p:txBody>
      </p:sp>
      <p:sp>
        <p:nvSpPr>
          <p:cNvPr id="311" name="Google Shape;311;p44"/>
          <p:cNvSpPr/>
          <p:nvPr/>
        </p:nvSpPr>
        <p:spPr>
          <a:xfrm>
            <a:off x="931206" y="2001050"/>
            <a:ext cx="8952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F7F7F7"/>
                </a:solidFill>
                <a:latin typeface="Lexend Deca Black"/>
                <a:ea typeface="Lexend Deca Black"/>
                <a:cs typeface="Lexend Deca Black"/>
                <a:sym typeface="Lexend Deca Black"/>
              </a:rPr>
              <a:t>03.</a:t>
            </a:r>
            <a:endParaRPr sz="1100"/>
          </a:p>
        </p:txBody>
      </p:sp>
      <p:sp>
        <p:nvSpPr>
          <p:cNvPr id="312" name="Google Shape;312;p44"/>
          <p:cNvSpPr/>
          <p:nvPr/>
        </p:nvSpPr>
        <p:spPr>
          <a:xfrm>
            <a:off x="3510656" y="2001050"/>
            <a:ext cx="8952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F7F7F7"/>
                </a:solidFill>
                <a:latin typeface="Lexend Deca Black"/>
                <a:ea typeface="Lexend Deca Black"/>
                <a:cs typeface="Lexend Deca Black"/>
                <a:sym typeface="Lexend Deca Black"/>
              </a:rPr>
              <a:t>04.</a:t>
            </a:r>
            <a:endParaRPr sz="1100"/>
          </a:p>
        </p:txBody>
      </p:sp>
      <p:sp>
        <p:nvSpPr>
          <p:cNvPr id="313" name="Google Shape;313;p44"/>
          <p:cNvSpPr/>
          <p:nvPr/>
        </p:nvSpPr>
        <p:spPr>
          <a:xfrm>
            <a:off x="931206" y="3527600"/>
            <a:ext cx="8952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F7F7F7"/>
                </a:solidFill>
                <a:latin typeface="Lexend Deca Black"/>
                <a:ea typeface="Lexend Deca Black"/>
                <a:cs typeface="Lexend Deca Black"/>
                <a:sym typeface="Lexend Deca Black"/>
              </a:rPr>
              <a:t>05.</a:t>
            </a:r>
            <a:endParaRPr sz="1100"/>
          </a:p>
        </p:txBody>
      </p:sp>
      <p:sp>
        <p:nvSpPr>
          <p:cNvPr id="314" name="Google Shape;314;p44"/>
          <p:cNvSpPr/>
          <p:nvPr/>
        </p:nvSpPr>
        <p:spPr>
          <a:xfrm>
            <a:off x="3510656" y="3527600"/>
            <a:ext cx="8952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F7F7F7"/>
                </a:solidFill>
                <a:latin typeface="Lexend Deca Black"/>
                <a:ea typeface="Lexend Deca Black"/>
                <a:cs typeface="Lexend Deca Black"/>
                <a:sym typeface="Lexend Deca Black"/>
              </a:rPr>
              <a:t>06.</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4"/>
          <p:cNvSpPr txBox="1"/>
          <p:nvPr/>
        </p:nvSpPr>
        <p:spPr>
          <a:xfrm>
            <a:off x="1019245" y="644181"/>
            <a:ext cx="22131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171717"/>
                </a:solidFill>
                <a:latin typeface="Lexend Deca Black"/>
                <a:ea typeface="Lexend Deca Black"/>
                <a:cs typeface="Lexend Deca Black"/>
                <a:sym typeface="Lexend Deca Black"/>
              </a:rPr>
              <a:t>Sommaire</a:t>
            </a:r>
            <a:endParaRPr sz="2400">
              <a:solidFill>
                <a:srgbClr val="171717"/>
              </a:solidFill>
              <a:latin typeface="Lexend Deca Black"/>
              <a:ea typeface="Lexend Deca Black"/>
              <a:cs typeface="Lexend Deca Black"/>
              <a:sym typeface="Lexend Deca Black"/>
            </a:endParaRPr>
          </a:p>
        </p:txBody>
      </p:sp>
      <p:sp>
        <p:nvSpPr>
          <p:cNvPr id="157" name="Google Shape;157;p34"/>
          <p:cNvSpPr txBox="1"/>
          <p:nvPr/>
        </p:nvSpPr>
        <p:spPr>
          <a:xfrm>
            <a:off x="4217015" y="995624"/>
            <a:ext cx="38901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171717"/>
                </a:solidFill>
                <a:latin typeface="Lexend Deca Light"/>
                <a:ea typeface="Lexend Deca Light"/>
                <a:cs typeface="Lexend Deca Light"/>
                <a:sym typeface="Lexend Deca Light"/>
              </a:rPr>
              <a:t>Bref point concernant les origines de cette méthodologie et sa création.</a:t>
            </a:r>
            <a:endParaRPr sz="900">
              <a:solidFill>
                <a:srgbClr val="171717"/>
              </a:solidFill>
              <a:latin typeface="Lexend Deca Light"/>
              <a:ea typeface="Lexend Deca Light"/>
              <a:cs typeface="Lexend Deca Light"/>
              <a:sym typeface="Lexend Deca Light"/>
            </a:endParaRPr>
          </a:p>
        </p:txBody>
      </p:sp>
      <p:sp>
        <p:nvSpPr>
          <p:cNvPr id="158" name="Google Shape;158;p34"/>
          <p:cNvSpPr/>
          <p:nvPr/>
        </p:nvSpPr>
        <p:spPr>
          <a:xfrm>
            <a:off x="4202021" y="727266"/>
            <a:ext cx="2461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171717"/>
                </a:solidFill>
                <a:latin typeface="Lexend Deca Black"/>
                <a:ea typeface="Lexend Deca Black"/>
                <a:cs typeface="Lexend Deca Black"/>
                <a:sym typeface="Lexend Deca Black"/>
              </a:rPr>
              <a:t>Histoire et origine</a:t>
            </a:r>
            <a:endParaRPr sz="1500">
              <a:solidFill>
                <a:srgbClr val="171717"/>
              </a:solidFill>
              <a:latin typeface="Lexend Deca Black"/>
              <a:ea typeface="Lexend Deca Black"/>
              <a:cs typeface="Lexend Deca Black"/>
              <a:sym typeface="Lexend Deca Black"/>
            </a:endParaRPr>
          </a:p>
        </p:txBody>
      </p:sp>
      <p:sp>
        <p:nvSpPr>
          <p:cNvPr id="159" name="Google Shape;159;p34"/>
          <p:cNvSpPr txBox="1"/>
          <p:nvPr/>
        </p:nvSpPr>
        <p:spPr>
          <a:xfrm>
            <a:off x="4217015" y="1808156"/>
            <a:ext cx="38901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171717"/>
                </a:solidFill>
                <a:latin typeface="Lexend Deca Light"/>
                <a:ea typeface="Lexend Deca Light"/>
                <a:cs typeface="Lexend Deca Light"/>
                <a:sym typeface="Lexend Deca Light"/>
              </a:rPr>
              <a:t>Quels sont les principaux avantages de cette méthode en gestion de projet.</a:t>
            </a:r>
            <a:endParaRPr sz="900">
              <a:solidFill>
                <a:srgbClr val="171717"/>
              </a:solidFill>
              <a:latin typeface="Lexend Deca Light"/>
              <a:ea typeface="Lexend Deca Light"/>
              <a:cs typeface="Lexend Deca Light"/>
              <a:sym typeface="Lexend Deca Light"/>
            </a:endParaRPr>
          </a:p>
        </p:txBody>
      </p:sp>
      <p:sp>
        <p:nvSpPr>
          <p:cNvPr id="160" name="Google Shape;160;p34"/>
          <p:cNvSpPr/>
          <p:nvPr/>
        </p:nvSpPr>
        <p:spPr>
          <a:xfrm>
            <a:off x="4202024" y="1539800"/>
            <a:ext cx="44481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171717"/>
                </a:solidFill>
                <a:latin typeface="Lexend Deca Black"/>
                <a:ea typeface="Lexend Deca Black"/>
                <a:cs typeface="Lexend Deca Black"/>
                <a:sym typeface="Lexend Deca Black"/>
              </a:rPr>
              <a:t>Les avantages du modèle Waterfall</a:t>
            </a:r>
            <a:endParaRPr sz="1500">
              <a:solidFill>
                <a:srgbClr val="171717"/>
              </a:solidFill>
              <a:latin typeface="Lexend Deca Black"/>
              <a:ea typeface="Lexend Deca Black"/>
              <a:cs typeface="Lexend Deca Black"/>
              <a:sym typeface="Lexend Deca Black"/>
            </a:endParaRPr>
          </a:p>
        </p:txBody>
      </p:sp>
      <p:sp>
        <p:nvSpPr>
          <p:cNvPr id="161" name="Google Shape;161;p34"/>
          <p:cNvSpPr txBox="1"/>
          <p:nvPr/>
        </p:nvSpPr>
        <p:spPr>
          <a:xfrm>
            <a:off x="4217015" y="2620688"/>
            <a:ext cx="38901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171717"/>
                </a:solidFill>
                <a:latin typeface="Lexend Deca Light"/>
                <a:ea typeface="Lexend Deca Light"/>
                <a:cs typeface="Lexend Deca Light"/>
                <a:sym typeface="Lexend Deca Light"/>
              </a:rPr>
              <a:t>Quels sont les avantages pour le cas d’un système ERP </a:t>
            </a:r>
            <a:r>
              <a:rPr lang="ko" sz="900">
                <a:solidFill>
                  <a:srgbClr val="171717"/>
                </a:solidFill>
                <a:latin typeface="Lexend Deca Light"/>
                <a:ea typeface="Lexend Deca Light"/>
                <a:cs typeface="Lexend Deca Light"/>
                <a:sym typeface="Lexend Deca Light"/>
              </a:rPr>
              <a:t>précisément</a:t>
            </a:r>
            <a:r>
              <a:rPr lang="ko" sz="900">
                <a:solidFill>
                  <a:srgbClr val="171717"/>
                </a:solidFill>
                <a:latin typeface="Lexend Deca Light"/>
                <a:ea typeface="Lexend Deca Light"/>
                <a:cs typeface="Lexend Deca Light"/>
                <a:sym typeface="Lexend Deca Light"/>
              </a:rPr>
              <a:t>.</a:t>
            </a:r>
            <a:endParaRPr sz="900">
              <a:solidFill>
                <a:srgbClr val="171717"/>
              </a:solidFill>
              <a:latin typeface="Lexend Deca Light"/>
              <a:ea typeface="Lexend Deca Light"/>
              <a:cs typeface="Lexend Deca Light"/>
              <a:sym typeface="Lexend Deca Light"/>
            </a:endParaRPr>
          </a:p>
        </p:txBody>
      </p:sp>
      <p:sp>
        <p:nvSpPr>
          <p:cNvPr id="162" name="Google Shape;162;p34"/>
          <p:cNvSpPr/>
          <p:nvPr/>
        </p:nvSpPr>
        <p:spPr>
          <a:xfrm>
            <a:off x="4202026" y="2352325"/>
            <a:ext cx="29520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171717"/>
                </a:solidFill>
                <a:latin typeface="Lexend Deca Black"/>
                <a:ea typeface="Lexend Deca Black"/>
                <a:cs typeface="Lexend Deca Black"/>
                <a:sym typeface="Lexend Deca Black"/>
              </a:rPr>
              <a:t>Les avantages pour un ERP </a:t>
            </a:r>
            <a:endParaRPr sz="1500">
              <a:solidFill>
                <a:srgbClr val="171717"/>
              </a:solidFill>
              <a:latin typeface="Lexend Deca Black"/>
              <a:ea typeface="Lexend Deca Black"/>
              <a:cs typeface="Lexend Deca Black"/>
              <a:sym typeface="Lexend Deca Black"/>
            </a:endParaRPr>
          </a:p>
        </p:txBody>
      </p:sp>
      <p:sp>
        <p:nvSpPr>
          <p:cNvPr id="163" name="Google Shape;163;p34"/>
          <p:cNvSpPr txBox="1"/>
          <p:nvPr/>
        </p:nvSpPr>
        <p:spPr>
          <a:xfrm>
            <a:off x="4217015" y="3433221"/>
            <a:ext cx="38901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171717"/>
                </a:solidFill>
                <a:latin typeface="Lexend Deca Light"/>
                <a:ea typeface="Lexend Deca Light"/>
                <a:cs typeface="Lexend Deca Light"/>
                <a:sym typeface="Lexend Deca Light"/>
              </a:rPr>
              <a:t>Les différentes phases qui constituent la méthode Waterfall.</a:t>
            </a:r>
            <a:endParaRPr sz="900">
              <a:solidFill>
                <a:srgbClr val="171717"/>
              </a:solidFill>
              <a:latin typeface="Lexend Deca Light"/>
              <a:ea typeface="Lexend Deca Light"/>
              <a:cs typeface="Lexend Deca Light"/>
              <a:sym typeface="Lexend Deca Light"/>
            </a:endParaRPr>
          </a:p>
        </p:txBody>
      </p:sp>
      <p:sp>
        <p:nvSpPr>
          <p:cNvPr id="164" name="Google Shape;164;p34"/>
          <p:cNvSpPr/>
          <p:nvPr/>
        </p:nvSpPr>
        <p:spPr>
          <a:xfrm>
            <a:off x="4202021" y="3164863"/>
            <a:ext cx="2461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171717"/>
                </a:solidFill>
                <a:latin typeface="Lexend Deca Black"/>
                <a:ea typeface="Lexend Deca Black"/>
                <a:cs typeface="Lexend Deca Black"/>
                <a:sym typeface="Lexend Deca Black"/>
              </a:rPr>
              <a:t>Les différentes phases</a:t>
            </a:r>
            <a:endParaRPr sz="1500">
              <a:solidFill>
                <a:srgbClr val="171717"/>
              </a:solidFill>
              <a:latin typeface="Lexend Deca Black"/>
              <a:ea typeface="Lexend Deca Black"/>
              <a:cs typeface="Lexend Deca Black"/>
              <a:sym typeface="Lexend Deca Black"/>
            </a:endParaRPr>
          </a:p>
        </p:txBody>
      </p:sp>
      <p:sp>
        <p:nvSpPr>
          <p:cNvPr id="165" name="Google Shape;165;p34"/>
          <p:cNvSpPr/>
          <p:nvPr/>
        </p:nvSpPr>
        <p:spPr>
          <a:xfrm>
            <a:off x="3594738" y="727565"/>
            <a:ext cx="9975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171717"/>
                </a:solidFill>
                <a:latin typeface="Lexend Deca Black"/>
                <a:ea typeface="Lexend Deca Black"/>
                <a:cs typeface="Lexend Deca Black"/>
                <a:sym typeface="Lexend Deca Black"/>
              </a:rPr>
              <a:t>01.</a:t>
            </a:r>
            <a:endParaRPr sz="2100">
              <a:solidFill>
                <a:srgbClr val="171717"/>
              </a:solidFill>
              <a:latin typeface="Lexend Deca Black"/>
              <a:ea typeface="Lexend Deca Black"/>
              <a:cs typeface="Lexend Deca Black"/>
              <a:sym typeface="Lexend Deca Black"/>
            </a:endParaRPr>
          </a:p>
        </p:txBody>
      </p:sp>
      <p:sp>
        <p:nvSpPr>
          <p:cNvPr id="166" name="Google Shape;166;p34"/>
          <p:cNvSpPr/>
          <p:nvPr/>
        </p:nvSpPr>
        <p:spPr>
          <a:xfrm>
            <a:off x="3594738" y="1540097"/>
            <a:ext cx="9975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171717"/>
                </a:solidFill>
                <a:latin typeface="Lexend Deca Black"/>
                <a:ea typeface="Lexend Deca Black"/>
                <a:cs typeface="Lexend Deca Black"/>
                <a:sym typeface="Lexend Deca Black"/>
              </a:rPr>
              <a:t>02.</a:t>
            </a:r>
            <a:endParaRPr sz="2100">
              <a:solidFill>
                <a:srgbClr val="171717"/>
              </a:solidFill>
              <a:latin typeface="Lexend Deca Black"/>
              <a:ea typeface="Lexend Deca Black"/>
              <a:cs typeface="Lexend Deca Black"/>
              <a:sym typeface="Lexend Deca Black"/>
            </a:endParaRPr>
          </a:p>
        </p:txBody>
      </p:sp>
      <p:sp>
        <p:nvSpPr>
          <p:cNvPr id="167" name="Google Shape;167;p34"/>
          <p:cNvSpPr/>
          <p:nvPr/>
        </p:nvSpPr>
        <p:spPr>
          <a:xfrm>
            <a:off x="3594738" y="2352629"/>
            <a:ext cx="9975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171717"/>
                </a:solidFill>
                <a:latin typeface="Lexend Deca Black"/>
                <a:ea typeface="Lexend Deca Black"/>
                <a:cs typeface="Lexend Deca Black"/>
                <a:sym typeface="Lexend Deca Black"/>
              </a:rPr>
              <a:t>03.</a:t>
            </a:r>
            <a:endParaRPr sz="2100">
              <a:solidFill>
                <a:srgbClr val="171717"/>
              </a:solidFill>
              <a:latin typeface="Lexend Deca Black"/>
              <a:ea typeface="Lexend Deca Black"/>
              <a:cs typeface="Lexend Deca Black"/>
              <a:sym typeface="Lexend Deca Black"/>
            </a:endParaRPr>
          </a:p>
        </p:txBody>
      </p:sp>
      <p:sp>
        <p:nvSpPr>
          <p:cNvPr id="168" name="Google Shape;168;p34"/>
          <p:cNvSpPr/>
          <p:nvPr/>
        </p:nvSpPr>
        <p:spPr>
          <a:xfrm>
            <a:off x="3594738" y="3165161"/>
            <a:ext cx="9975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171717"/>
                </a:solidFill>
                <a:latin typeface="Lexend Deca Black"/>
                <a:ea typeface="Lexend Deca Black"/>
                <a:cs typeface="Lexend Deca Black"/>
                <a:sym typeface="Lexend Deca Black"/>
              </a:rPr>
              <a:t>04.</a:t>
            </a:r>
            <a:endParaRPr sz="2100">
              <a:solidFill>
                <a:srgbClr val="171717"/>
              </a:solidFill>
              <a:latin typeface="Lexend Deca Black"/>
              <a:ea typeface="Lexend Deca Black"/>
              <a:cs typeface="Lexend Deca Black"/>
              <a:sym typeface="Lexend Deca Black"/>
            </a:endParaRPr>
          </a:p>
        </p:txBody>
      </p:sp>
      <p:sp>
        <p:nvSpPr>
          <p:cNvPr id="169" name="Google Shape;169;p34"/>
          <p:cNvSpPr/>
          <p:nvPr/>
        </p:nvSpPr>
        <p:spPr>
          <a:xfrm>
            <a:off x="1047820" y="1119980"/>
            <a:ext cx="594000" cy="13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70" name="Google Shape;170;p34"/>
          <p:cNvSpPr txBox="1"/>
          <p:nvPr/>
        </p:nvSpPr>
        <p:spPr>
          <a:xfrm>
            <a:off x="4217015" y="4153124"/>
            <a:ext cx="38901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171717"/>
                </a:solidFill>
                <a:latin typeface="Lexend Deca Light"/>
                <a:ea typeface="Lexend Deca Light"/>
                <a:cs typeface="Lexend Deca Light"/>
                <a:sym typeface="Lexend Deca Light"/>
              </a:rPr>
              <a:t>Quelle est l’importance des livrables entre chacune des étapes du processus.</a:t>
            </a:r>
            <a:endParaRPr sz="900">
              <a:solidFill>
                <a:srgbClr val="171717"/>
              </a:solidFill>
              <a:latin typeface="Lexend Deca Light"/>
              <a:ea typeface="Lexend Deca Light"/>
              <a:cs typeface="Lexend Deca Light"/>
              <a:sym typeface="Lexend Deca Light"/>
            </a:endParaRPr>
          </a:p>
        </p:txBody>
      </p:sp>
      <p:sp>
        <p:nvSpPr>
          <p:cNvPr id="171" name="Google Shape;171;p34"/>
          <p:cNvSpPr/>
          <p:nvPr/>
        </p:nvSpPr>
        <p:spPr>
          <a:xfrm>
            <a:off x="4202026" y="3884775"/>
            <a:ext cx="29520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171717"/>
                </a:solidFill>
                <a:latin typeface="Lexend Deca Black"/>
                <a:ea typeface="Lexend Deca Black"/>
                <a:cs typeface="Lexend Deca Black"/>
                <a:sym typeface="Lexend Deca Black"/>
              </a:rPr>
              <a:t>Livraisons à chaque étape</a:t>
            </a:r>
            <a:endParaRPr sz="1500">
              <a:solidFill>
                <a:srgbClr val="171717"/>
              </a:solidFill>
              <a:latin typeface="Lexend Deca Black"/>
              <a:ea typeface="Lexend Deca Black"/>
              <a:cs typeface="Lexend Deca Black"/>
              <a:sym typeface="Lexend Deca Black"/>
            </a:endParaRPr>
          </a:p>
        </p:txBody>
      </p:sp>
      <p:sp>
        <p:nvSpPr>
          <p:cNvPr id="172" name="Google Shape;172;p34"/>
          <p:cNvSpPr/>
          <p:nvPr/>
        </p:nvSpPr>
        <p:spPr>
          <a:xfrm>
            <a:off x="3594738" y="3885065"/>
            <a:ext cx="9975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171717"/>
                </a:solidFill>
                <a:latin typeface="Lexend Deca Black"/>
                <a:ea typeface="Lexend Deca Black"/>
                <a:cs typeface="Lexend Deca Black"/>
                <a:sym typeface="Lexend Deca Black"/>
              </a:rPr>
              <a:t>05.</a:t>
            </a:r>
            <a:endParaRPr sz="2100">
              <a:solidFill>
                <a:srgbClr val="171717"/>
              </a:solidFill>
              <a:latin typeface="Lexend Deca Black"/>
              <a:ea typeface="Lexend Deca Black"/>
              <a:cs typeface="Lexend Deca Black"/>
              <a:sym typeface="Lexend Deca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5"/>
          <p:cNvSpPr txBox="1"/>
          <p:nvPr/>
        </p:nvSpPr>
        <p:spPr>
          <a:xfrm>
            <a:off x="2533650" y="1810003"/>
            <a:ext cx="4076700" cy="11775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ko" sz="3600">
                <a:solidFill>
                  <a:srgbClr val="F7F7F7"/>
                </a:solidFill>
                <a:latin typeface="Lexend Deca Black"/>
                <a:ea typeface="Lexend Deca Black"/>
                <a:cs typeface="Lexend Deca Black"/>
                <a:sym typeface="Lexend Deca Black"/>
              </a:rPr>
              <a:t>Histoire &amp; origine</a:t>
            </a:r>
            <a:endParaRPr sz="3600">
              <a:solidFill>
                <a:srgbClr val="F7F7F7"/>
              </a:solidFill>
              <a:latin typeface="Lexend Deca Black"/>
              <a:ea typeface="Lexend Deca Black"/>
              <a:cs typeface="Lexend Deca Black"/>
              <a:sym typeface="Lexend Deca Black"/>
            </a:endParaRPr>
          </a:p>
        </p:txBody>
      </p:sp>
      <p:sp>
        <p:nvSpPr>
          <p:cNvPr id="178" name="Google Shape;178;p35"/>
          <p:cNvSpPr txBox="1"/>
          <p:nvPr/>
        </p:nvSpPr>
        <p:spPr>
          <a:xfrm>
            <a:off x="2533650" y="2987248"/>
            <a:ext cx="4076700" cy="6234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Clr>
                <a:schemeClr val="dk1"/>
              </a:buClr>
              <a:buSzPts val="1100"/>
              <a:buFont typeface="Arial"/>
              <a:buNone/>
            </a:pPr>
            <a:r>
              <a:rPr lang="ko" sz="900">
                <a:solidFill>
                  <a:srgbClr val="F7F7F7"/>
                </a:solidFill>
                <a:latin typeface="Lexend Deca Light"/>
                <a:ea typeface="Lexend Deca Light"/>
                <a:cs typeface="Lexend Deca Light"/>
                <a:sym typeface="Lexend Deca Light"/>
              </a:rPr>
              <a:t>Bref point concernant les origines de cette méthodologie. De sa création jusqu’à son adoption.</a:t>
            </a:r>
            <a:endParaRPr sz="900">
              <a:solidFill>
                <a:srgbClr val="F7F7F7"/>
              </a:solidFill>
              <a:latin typeface="Lexend Deca Light"/>
              <a:ea typeface="Lexend Deca Light"/>
              <a:cs typeface="Lexend Deca Light"/>
              <a:sym typeface="Lexend Deca Light"/>
            </a:endParaRPr>
          </a:p>
          <a:p>
            <a:pPr indent="0" lvl="0" marL="0" marR="0" rtl="0" algn="ctr">
              <a:spcBef>
                <a:spcPts val="0"/>
              </a:spcBef>
              <a:spcAft>
                <a:spcPts val="0"/>
              </a:spcAft>
              <a:buClr>
                <a:schemeClr val="dk1"/>
              </a:buClr>
              <a:buSzPts val="1100"/>
              <a:buFont typeface="Arial"/>
              <a:buNone/>
            </a:pPr>
            <a:r>
              <a:t/>
            </a:r>
            <a:endParaRPr sz="900">
              <a:solidFill>
                <a:srgbClr val="F7F7F7"/>
              </a:solidFill>
              <a:latin typeface="Lexend Deca Light"/>
              <a:ea typeface="Lexend Deca Light"/>
              <a:cs typeface="Lexend Deca Light"/>
              <a:sym typeface="Lexend Deca Light"/>
            </a:endParaRPr>
          </a:p>
          <a:p>
            <a:pPr indent="0" lvl="0" marL="0" marR="0" rtl="0" algn="l">
              <a:spcBef>
                <a:spcPts val="0"/>
              </a:spcBef>
              <a:spcAft>
                <a:spcPts val="0"/>
              </a:spcAft>
              <a:buNone/>
            </a:pPr>
            <a:r>
              <a:t/>
            </a:r>
            <a:endParaRPr sz="900">
              <a:solidFill>
                <a:srgbClr val="F7F7F7"/>
              </a:solidFill>
              <a:latin typeface="Lexend Deca Light"/>
              <a:ea typeface="Lexend Deca Light"/>
              <a:cs typeface="Lexend Deca Light"/>
              <a:sym typeface="Lexend Deca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p:nvPr/>
        </p:nvSpPr>
        <p:spPr>
          <a:xfrm>
            <a:off x="1725414" y="1933575"/>
            <a:ext cx="1815600" cy="23526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84" name="Google Shape;184;p36"/>
          <p:cNvSpPr/>
          <p:nvPr/>
        </p:nvSpPr>
        <p:spPr>
          <a:xfrm>
            <a:off x="3664145" y="1933575"/>
            <a:ext cx="1815600" cy="23526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85" name="Google Shape;185;p36"/>
          <p:cNvSpPr/>
          <p:nvPr/>
        </p:nvSpPr>
        <p:spPr>
          <a:xfrm>
            <a:off x="5602879" y="1933575"/>
            <a:ext cx="1815600" cy="23526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86" name="Google Shape;186;p36"/>
          <p:cNvSpPr txBox="1"/>
          <p:nvPr/>
        </p:nvSpPr>
        <p:spPr>
          <a:xfrm>
            <a:off x="1911937" y="3497508"/>
            <a:ext cx="1442400" cy="438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800">
                <a:solidFill>
                  <a:srgbClr val="F7F7F7"/>
                </a:solidFill>
                <a:latin typeface="Lexend Deca Light"/>
                <a:ea typeface="Lexend Deca Light"/>
                <a:cs typeface="Lexend Deca Light"/>
                <a:sym typeface="Lexend Deca Light"/>
              </a:rPr>
              <a:t>Première présentation décrivant le modèle de phases. </a:t>
            </a:r>
            <a:endParaRPr sz="800">
              <a:solidFill>
                <a:srgbClr val="F7F7F7"/>
              </a:solidFill>
              <a:latin typeface="Lexend Deca Light"/>
              <a:ea typeface="Lexend Deca Light"/>
              <a:cs typeface="Lexend Deca Light"/>
              <a:sym typeface="Lexend Deca Light"/>
            </a:endParaRPr>
          </a:p>
        </p:txBody>
      </p:sp>
      <p:sp>
        <p:nvSpPr>
          <p:cNvPr id="187" name="Google Shape;187;p36"/>
          <p:cNvSpPr/>
          <p:nvPr/>
        </p:nvSpPr>
        <p:spPr>
          <a:xfrm>
            <a:off x="1866049" y="3011300"/>
            <a:ext cx="1568100" cy="253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200">
                <a:solidFill>
                  <a:srgbClr val="F7F7F7"/>
                </a:solidFill>
                <a:latin typeface="Lexend Deca Black"/>
                <a:ea typeface="Lexend Deca Black"/>
                <a:cs typeface="Lexend Deca Black"/>
                <a:sym typeface="Lexend Deca Black"/>
              </a:rPr>
              <a:t>Herbert D. Benington</a:t>
            </a:r>
            <a:endParaRPr sz="1100"/>
          </a:p>
        </p:txBody>
      </p:sp>
      <p:sp>
        <p:nvSpPr>
          <p:cNvPr id="188" name="Google Shape;188;p36"/>
          <p:cNvSpPr/>
          <p:nvPr/>
        </p:nvSpPr>
        <p:spPr>
          <a:xfrm>
            <a:off x="1912111" y="2432691"/>
            <a:ext cx="14424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800">
                <a:solidFill>
                  <a:srgbClr val="F7F7F7"/>
                </a:solidFill>
                <a:latin typeface="Lexend Deca Black"/>
                <a:ea typeface="Lexend Deca Black"/>
                <a:cs typeface="Lexend Deca Black"/>
                <a:sym typeface="Lexend Deca Black"/>
              </a:rPr>
              <a:t>1956</a:t>
            </a:r>
            <a:endParaRPr sz="1100"/>
          </a:p>
        </p:txBody>
      </p:sp>
      <p:cxnSp>
        <p:nvCxnSpPr>
          <p:cNvPr id="189" name="Google Shape;189;p36"/>
          <p:cNvCxnSpPr/>
          <p:nvPr/>
        </p:nvCxnSpPr>
        <p:spPr>
          <a:xfrm>
            <a:off x="2281551" y="2932338"/>
            <a:ext cx="737100" cy="0"/>
          </a:xfrm>
          <a:prstGeom prst="straightConnector1">
            <a:avLst/>
          </a:prstGeom>
          <a:noFill/>
          <a:ln cap="flat" cmpd="sng" w="9525">
            <a:solidFill>
              <a:srgbClr val="F7F7F7"/>
            </a:solidFill>
            <a:prstDash val="solid"/>
            <a:miter lim="800000"/>
            <a:headEnd len="sm" w="sm" type="none"/>
            <a:tailEnd len="sm" w="sm" type="none"/>
          </a:ln>
        </p:spPr>
      </p:cxnSp>
      <p:sp>
        <p:nvSpPr>
          <p:cNvPr id="190" name="Google Shape;190;p36"/>
          <p:cNvSpPr txBox="1"/>
          <p:nvPr/>
        </p:nvSpPr>
        <p:spPr>
          <a:xfrm>
            <a:off x="3850743" y="3559008"/>
            <a:ext cx="1442400" cy="315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800">
                <a:solidFill>
                  <a:srgbClr val="F7F7F7"/>
                </a:solidFill>
                <a:latin typeface="Lexend Deca Light"/>
                <a:ea typeface="Lexend Deca Light"/>
                <a:cs typeface="Lexend Deca Light"/>
                <a:sym typeface="Lexend Deca Light"/>
              </a:rPr>
              <a:t>Première description du modèle en cascade.</a:t>
            </a:r>
            <a:endParaRPr sz="800">
              <a:solidFill>
                <a:srgbClr val="F7F7F7"/>
              </a:solidFill>
              <a:latin typeface="Lexend Deca Light"/>
              <a:ea typeface="Lexend Deca Light"/>
              <a:cs typeface="Lexend Deca Light"/>
              <a:sym typeface="Lexend Deca Light"/>
            </a:endParaRPr>
          </a:p>
        </p:txBody>
      </p:sp>
      <p:sp>
        <p:nvSpPr>
          <p:cNvPr id="191" name="Google Shape;191;p36"/>
          <p:cNvSpPr/>
          <p:nvPr/>
        </p:nvSpPr>
        <p:spPr>
          <a:xfrm>
            <a:off x="3850742" y="3011307"/>
            <a:ext cx="1442400" cy="253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200">
                <a:solidFill>
                  <a:srgbClr val="F7F7F7"/>
                </a:solidFill>
                <a:latin typeface="Lexend Deca Black"/>
                <a:ea typeface="Lexend Deca Black"/>
                <a:cs typeface="Lexend Deca Black"/>
                <a:sym typeface="Lexend Deca Black"/>
              </a:rPr>
              <a:t>Winston W. Royce</a:t>
            </a:r>
            <a:endParaRPr sz="1100"/>
          </a:p>
        </p:txBody>
      </p:sp>
      <p:sp>
        <p:nvSpPr>
          <p:cNvPr id="192" name="Google Shape;192;p36"/>
          <p:cNvSpPr/>
          <p:nvPr/>
        </p:nvSpPr>
        <p:spPr>
          <a:xfrm>
            <a:off x="3850842" y="2432691"/>
            <a:ext cx="14424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800">
                <a:solidFill>
                  <a:srgbClr val="F7F7F7"/>
                </a:solidFill>
                <a:latin typeface="Lexend Deca Black"/>
                <a:ea typeface="Lexend Deca Black"/>
                <a:cs typeface="Lexend Deca Black"/>
                <a:sym typeface="Lexend Deca Black"/>
              </a:rPr>
              <a:t>1970</a:t>
            </a:r>
            <a:endParaRPr sz="1100"/>
          </a:p>
        </p:txBody>
      </p:sp>
      <p:cxnSp>
        <p:nvCxnSpPr>
          <p:cNvPr id="193" name="Google Shape;193;p36"/>
          <p:cNvCxnSpPr/>
          <p:nvPr/>
        </p:nvCxnSpPr>
        <p:spPr>
          <a:xfrm>
            <a:off x="4220282" y="2932338"/>
            <a:ext cx="737100" cy="0"/>
          </a:xfrm>
          <a:prstGeom prst="straightConnector1">
            <a:avLst/>
          </a:prstGeom>
          <a:noFill/>
          <a:ln cap="flat" cmpd="sng" w="9525">
            <a:solidFill>
              <a:srgbClr val="F7F7F7"/>
            </a:solidFill>
            <a:prstDash val="solid"/>
            <a:miter lim="800000"/>
            <a:headEnd len="sm" w="sm" type="none"/>
            <a:tailEnd len="sm" w="sm" type="none"/>
          </a:ln>
        </p:spPr>
      </p:cxnSp>
      <p:sp>
        <p:nvSpPr>
          <p:cNvPr id="194" name="Google Shape;194;p36"/>
          <p:cNvSpPr txBox="1"/>
          <p:nvPr/>
        </p:nvSpPr>
        <p:spPr>
          <a:xfrm>
            <a:off x="5789573" y="3435858"/>
            <a:ext cx="1442400" cy="561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800">
                <a:solidFill>
                  <a:srgbClr val="F7F7F7"/>
                </a:solidFill>
                <a:latin typeface="Lexend Deca Light"/>
                <a:ea typeface="Lexend Deca Light"/>
                <a:cs typeface="Lexend Deca Light"/>
                <a:sym typeface="Lexend Deca Light"/>
              </a:rPr>
              <a:t>Le département de la défense des Etats-unis inclus cette méthode dans la norme DOD-STD-2176A.</a:t>
            </a:r>
            <a:endParaRPr sz="800">
              <a:solidFill>
                <a:srgbClr val="F7F7F7"/>
              </a:solidFill>
              <a:latin typeface="Lexend Deca Light"/>
              <a:ea typeface="Lexend Deca Light"/>
              <a:cs typeface="Lexend Deca Light"/>
              <a:sym typeface="Lexend Deca Light"/>
            </a:endParaRPr>
          </a:p>
        </p:txBody>
      </p:sp>
      <p:sp>
        <p:nvSpPr>
          <p:cNvPr id="195" name="Google Shape;195;p36"/>
          <p:cNvSpPr/>
          <p:nvPr/>
        </p:nvSpPr>
        <p:spPr>
          <a:xfrm>
            <a:off x="5789473" y="3085807"/>
            <a:ext cx="1442400" cy="253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200">
                <a:solidFill>
                  <a:srgbClr val="F7F7F7"/>
                </a:solidFill>
                <a:latin typeface="Lexend Deca Black"/>
                <a:ea typeface="Lexend Deca Black"/>
                <a:cs typeface="Lexend Deca Black"/>
                <a:sym typeface="Lexend Deca Black"/>
              </a:rPr>
              <a:t>DOD-STD-2176A</a:t>
            </a:r>
            <a:endParaRPr sz="1100"/>
          </a:p>
        </p:txBody>
      </p:sp>
      <p:sp>
        <p:nvSpPr>
          <p:cNvPr id="196" name="Google Shape;196;p36"/>
          <p:cNvSpPr/>
          <p:nvPr/>
        </p:nvSpPr>
        <p:spPr>
          <a:xfrm>
            <a:off x="5789573" y="2432691"/>
            <a:ext cx="14424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800">
                <a:solidFill>
                  <a:srgbClr val="F7F7F7"/>
                </a:solidFill>
                <a:latin typeface="Lexend Deca Black"/>
                <a:ea typeface="Lexend Deca Black"/>
                <a:cs typeface="Lexend Deca Black"/>
                <a:sym typeface="Lexend Deca Black"/>
              </a:rPr>
              <a:t>1985</a:t>
            </a:r>
            <a:endParaRPr sz="1100"/>
          </a:p>
        </p:txBody>
      </p:sp>
      <p:cxnSp>
        <p:nvCxnSpPr>
          <p:cNvPr id="197" name="Google Shape;197;p36"/>
          <p:cNvCxnSpPr/>
          <p:nvPr/>
        </p:nvCxnSpPr>
        <p:spPr>
          <a:xfrm>
            <a:off x="6159012" y="2932338"/>
            <a:ext cx="737100" cy="0"/>
          </a:xfrm>
          <a:prstGeom prst="straightConnector1">
            <a:avLst/>
          </a:prstGeom>
          <a:noFill/>
          <a:ln cap="flat" cmpd="sng" w="9525">
            <a:solidFill>
              <a:srgbClr val="F7F7F7"/>
            </a:solidFill>
            <a:prstDash val="solid"/>
            <a:miter lim="800000"/>
            <a:headEnd len="sm" w="sm" type="none"/>
            <a:tailEnd len="sm" w="sm" type="none"/>
          </a:ln>
        </p:spPr>
      </p:cxnSp>
      <p:sp>
        <p:nvSpPr>
          <p:cNvPr id="198" name="Google Shape;198;p36"/>
          <p:cNvSpPr txBox="1"/>
          <p:nvPr/>
        </p:nvSpPr>
        <p:spPr>
          <a:xfrm>
            <a:off x="1343028" y="691345"/>
            <a:ext cx="6457946" cy="392415"/>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2100">
                <a:solidFill>
                  <a:srgbClr val="171717"/>
                </a:solidFill>
                <a:latin typeface="Lexend Deca Black"/>
                <a:ea typeface="Lexend Deca Black"/>
                <a:cs typeface="Lexend Deca Black"/>
                <a:sym typeface="Lexend Deca Black"/>
              </a:rPr>
              <a:t>Histoire &amp; origine</a:t>
            </a:r>
            <a:endParaRPr sz="2100">
              <a:solidFill>
                <a:srgbClr val="171717"/>
              </a:solidFill>
              <a:latin typeface="Lexend Deca Black"/>
              <a:ea typeface="Lexend Deca Black"/>
              <a:cs typeface="Lexend Deca Black"/>
              <a:sym typeface="Lexend Deca Black"/>
            </a:endParaRPr>
          </a:p>
        </p:txBody>
      </p:sp>
      <p:sp>
        <p:nvSpPr>
          <p:cNvPr id="199" name="Google Shape;199;p36"/>
          <p:cNvSpPr txBox="1"/>
          <p:nvPr/>
        </p:nvSpPr>
        <p:spPr>
          <a:xfrm>
            <a:off x="1343027" y="1083760"/>
            <a:ext cx="6457800" cy="207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900">
                <a:solidFill>
                  <a:srgbClr val="171717"/>
                </a:solidFill>
                <a:latin typeface="Lexend Deca Light"/>
                <a:ea typeface="Lexend Deca Light"/>
                <a:cs typeface="Lexend Deca Light"/>
                <a:sym typeface="Lexend Deca Light"/>
              </a:rPr>
              <a:t>Waterfall ou en cascade est un modèle de phase pour le développement logiciel.</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nvSpPr>
        <p:spPr>
          <a:xfrm>
            <a:off x="2533650" y="1810003"/>
            <a:ext cx="4076700" cy="11775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ko" sz="3600">
                <a:solidFill>
                  <a:srgbClr val="F7F7F7"/>
                </a:solidFill>
                <a:latin typeface="Lexend Deca Black"/>
                <a:ea typeface="Lexend Deca Black"/>
                <a:cs typeface="Lexend Deca Black"/>
                <a:sym typeface="Lexend Deca Black"/>
              </a:rPr>
              <a:t>Les avantages de Waterfall</a:t>
            </a:r>
            <a:endParaRPr sz="3600">
              <a:solidFill>
                <a:srgbClr val="F7F7F7"/>
              </a:solidFill>
              <a:latin typeface="Lexend Deca Black"/>
              <a:ea typeface="Lexend Deca Black"/>
              <a:cs typeface="Lexend Deca Black"/>
              <a:sym typeface="Lexend Deca Black"/>
            </a:endParaRPr>
          </a:p>
        </p:txBody>
      </p:sp>
      <p:sp>
        <p:nvSpPr>
          <p:cNvPr id="205" name="Google Shape;205;p37"/>
          <p:cNvSpPr txBox="1"/>
          <p:nvPr/>
        </p:nvSpPr>
        <p:spPr>
          <a:xfrm>
            <a:off x="2533650" y="2987248"/>
            <a:ext cx="4076700" cy="762000"/>
          </a:xfrm>
          <a:prstGeom prst="rect">
            <a:avLst/>
          </a:prstGeom>
          <a:noFill/>
          <a:ln>
            <a:noFill/>
          </a:ln>
        </p:spPr>
        <p:txBody>
          <a:bodyPr anchorCtr="0" anchor="ctr" bIns="34275" lIns="68575" spcFirstLastPara="1" rIns="68575" wrap="square" tIns="34275">
            <a:spAutoFit/>
          </a:bodyPr>
          <a:lstStyle/>
          <a:p>
            <a:pPr indent="0" lvl="0" marL="0" rtl="0" algn="ctr">
              <a:spcBef>
                <a:spcPts val="0"/>
              </a:spcBef>
              <a:spcAft>
                <a:spcPts val="0"/>
              </a:spcAft>
              <a:buClr>
                <a:schemeClr val="dk1"/>
              </a:buClr>
              <a:buFont typeface="Arial"/>
              <a:buNone/>
            </a:pPr>
            <a:r>
              <a:rPr lang="ko" sz="900">
                <a:solidFill>
                  <a:srgbClr val="F2F2F2"/>
                </a:solidFill>
                <a:latin typeface="Lexend Deca Light"/>
                <a:ea typeface="Lexend Deca Light"/>
                <a:cs typeface="Lexend Deca Light"/>
                <a:sym typeface="Lexend Deca Light"/>
              </a:rPr>
              <a:t>Quels sont les principaux avantages de cette méthode en gestion de projet.</a:t>
            </a:r>
            <a:endParaRPr sz="900">
              <a:solidFill>
                <a:srgbClr val="F2F2F2"/>
              </a:solidFill>
              <a:latin typeface="Lexend Deca Light"/>
              <a:ea typeface="Lexend Deca Light"/>
              <a:cs typeface="Lexend Deca Light"/>
              <a:sym typeface="Lexend Deca Light"/>
            </a:endParaRPr>
          </a:p>
          <a:p>
            <a:pPr indent="0" lvl="0" marL="0" marR="0" rtl="0" algn="ctr">
              <a:spcBef>
                <a:spcPts val="0"/>
              </a:spcBef>
              <a:spcAft>
                <a:spcPts val="0"/>
              </a:spcAft>
              <a:buClr>
                <a:schemeClr val="dk1"/>
              </a:buClr>
              <a:buSzPts val="1100"/>
              <a:buFont typeface="Arial"/>
              <a:buNone/>
            </a:pPr>
            <a:r>
              <a:t/>
            </a:r>
            <a:endParaRPr sz="900">
              <a:solidFill>
                <a:srgbClr val="F2F2F2"/>
              </a:solidFill>
              <a:latin typeface="Lexend Deca Light"/>
              <a:ea typeface="Lexend Deca Light"/>
              <a:cs typeface="Lexend Deca Light"/>
              <a:sym typeface="Lexend Deca Light"/>
            </a:endParaRPr>
          </a:p>
          <a:p>
            <a:pPr indent="0" lvl="0" marL="0" marR="0" rtl="0" algn="ctr">
              <a:spcBef>
                <a:spcPts val="0"/>
              </a:spcBef>
              <a:spcAft>
                <a:spcPts val="0"/>
              </a:spcAft>
              <a:buClr>
                <a:schemeClr val="dk1"/>
              </a:buClr>
              <a:buSzPts val="1100"/>
              <a:buFont typeface="Arial"/>
              <a:buNone/>
            </a:pPr>
            <a:r>
              <a:t/>
            </a:r>
            <a:endParaRPr sz="900">
              <a:solidFill>
                <a:srgbClr val="F2F2F2"/>
              </a:solidFill>
              <a:latin typeface="Lexend Deca Light"/>
              <a:ea typeface="Lexend Deca Light"/>
              <a:cs typeface="Lexend Deca Light"/>
              <a:sym typeface="Lexend Deca Light"/>
            </a:endParaRPr>
          </a:p>
          <a:p>
            <a:pPr indent="0" lvl="0" marL="0" marR="0" rtl="0" algn="l">
              <a:spcBef>
                <a:spcPts val="0"/>
              </a:spcBef>
              <a:spcAft>
                <a:spcPts val="0"/>
              </a:spcAft>
              <a:buNone/>
            </a:pPr>
            <a:r>
              <a:t/>
            </a:r>
            <a:endParaRPr sz="900">
              <a:solidFill>
                <a:srgbClr val="F2F2F2"/>
              </a:solidFill>
              <a:latin typeface="Lexend Deca Light"/>
              <a:ea typeface="Lexend Deca Light"/>
              <a:cs typeface="Lexend Deca Light"/>
              <a:sym typeface="Lexend Deca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p:nvPr/>
        </p:nvSpPr>
        <p:spPr>
          <a:xfrm>
            <a:off x="323850" y="2571750"/>
            <a:ext cx="8496300" cy="22479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211" name="Google Shape;211;p38"/>
          <p:cNvSpPr txBox="1"/>
          <p:nvPr/>
        </p:nvSpPr>
        <p:spPr>
          <a:xfrm>
            <a:off x="1518838" y="3637516"/>
            <a:ext cx="18705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1100">
                <a:solidFill>
                  <a:srgbClr val="F7F7F7"/>
                </a:solidFill>
                <a:latin typeface="Lexend Deca Light"/>
                <a:ea typeface="Lexend Deca Light"/>
                <a:cs typeface="Lexend Deca Light"/>
                <a:sym typeface="Lexend Deca Light"/>
              </a:rPr>
              <a:t>Elle est facile à prendre en main </a:t>
            </a:r>
            <a:r>
              <a:rPr lang="ko" sz="1100">
                <a:solidFill>
                  <a:srgbClr val="F7F7F7"/>
                </a:solidFill>
                <a:latin typeface="Lexend Deca Light"/>
                <a:ea typeface="Lexend Deca Light"/>
                <a:cs typeface="Lexend Deca Light"/>
                <a:sym typeface="Lexend Deca Light"/>
              </a:rPr>
              <a:t>grâce</a:t>
            </a:r>
            <a:r>
              <a:rPr lang="ko" sz="1100">
                <a:solidFill>
                  <a:srgbClr val="F7F7F7"/>
                </a:solidFill>
                <a:latin typeface="Lexend Deca Light"/>
                <a:ea typeface="Lexend Deca Light"/>
                <a:cs typeface="Lexend Deca Light"/>
                <a:sym typeface="Lexend Deca Light"/>
              </a:rPr>
              <a:t> à la définition visuelle du processus.</a:t>
            </a:r>
            <a:endParaRPr sz="1100">
              <a:solidFill>
                <a:srgbClr val="F7F7F7"/>
              </a:solidFill>
              <a:latin typeface="Lexend Deca Light"/>
              <a:ea typeface="Lexend Deca Light"/>
              <a:cs typeface="Lexend Deca Light"/>
              <a:sym typeface="Lexend Deca Light"/>
            </a:endParaRPr>
          </a:p>
        </p:txBody>
      </p:sp>
      <p:sp>
        <p:nvSpPr>
          <p:cNvPr id="212" name="Google Shape;212;p38"/>
          <p:cNvSpPr/>
          <p:nvPr/>
        </p:nvSpPr>
        <p:spPr>
          <a:xfrm>
            <a:off x="1518837" y="3343934"/>
            <a:ext cx="18705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a:solidFill>
                  <a:srgbClr val="F7F7F7"/>
                </a:solidFill>
                <a:latin typeface="Lexend Deca Black"/>
                <a:ea typeface="Lexend Deca Black"/>
                <a:cs typeface="Lexend Deca Black"/>
                <a:sym typeface="Lexend Deca Black"/>
              </a:rPr>
              <a:t>Intuitive</a:t>
            </a:r>
            <a:endParaRPr sz="1100"/>
          </a:p>
        </p:txBody>
      </p:sp>
      <p:sp>
        <p:nvSpPr>
          <p:cNvPr id="213" name="Google Shape;213;p38"/>
          <p:cNvSpPr/>
          <p:nvPr/>
        </p:nvSpPr>
        <p:spPr>
          <a:xfrm>
            <a:off x="1518862" y="2932054"/>
            <a:ext cx="1870500" cy="3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2100">
                <a:solidFill>
                  <a:srgbClr val="F7F7F7"/>
                </a:solidFill>
                <a:latin typeface="Lexend Deca Black"/>
                <a:ea typeface="Lexend Deca Black"/>
                <a:cs typeface="Lexend Deca Black"/>
                <a:sym typeface="Lexend Deca Black"/>
              </a:rPr>
              <a:t>05.</a:t>
            </a:r>
            <a:endParaRPr sz="1100"/>
          </a:p>
        </p:txBody>
      </p:sp>
      <p:sp>
        <p:nvSpPr>
          <p:cNvPr id="214" name="Google Shape;214;p38"/>
          <p:cNvSpPr txBox="1"/>
          <p:nvPr/>
        </p:nvSpPr>
        <p:spPr>
          <a:xfrm>
            <a:off x="3636725" y="3637516"/>
            <a:ext cx="1870500" cy="915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1100">
                <a:solidFill>
                  <a:srgbClr val="F7F7F7"/>
                </a:solidFill>
                <a:latin typeface="Lexend Deca Light"/>
                <a:ea typeface="Lexend Deca Light"/>
                <a:cs typeface="Lexend Deca Light"/>
                <a:sym typeface="Lexend Deca Light"/>
              </a:rPr>
              <a:t>L’une des caractéristiques de la méthode Waterfall consiste à fixer dès le départ un produit, un objectif ou un livrable.</a:t>
            </a:r>
            <a:endParaRPr sz="1100">
              <a:solidFill>
                <a:srgbClr val="F7F7F7"/>
              </a:solidFill>
              <a:latin typeface="Lexend Deca Light"/>
              <a:ea typeface="Lexend Deca Light"/>
              <a:cs typeface="Lexend Deca Light"/>
              <a:sym typeface="Lexend Deca Light"/>
            </a:endParaRPr>
          </a:p>
        </p:txBody>
      </p:sp>
      <p:sp>
        <p:nvSpPr>
          <p:cNvPr id="215" name="Google Shape;215;p38"/>
          <p:cNvSpPr/>
          <p:nvPr/>
        </p:nvSpPr>
        <p:spPr>
          <a:xfrm>
            <a:off x="3636724" y="3343934"/>
            <a:ext cx="18705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a:solidFill>
                  <a:srgbClr val="F7F7F7"/>
                </a:solidFill>
                <a:latin typeface="Lexend Deca Black"/>
                <a:ea typeface="Lexend Deca Black"/>
                <a:cs typeface="Lexend Deca Black"/>
                <a:sym typeface="Lexend Deca Black"/>
              </a:rPr>
              <a:t>Objectif final</a:t>
            </a:r>
            <a:endParaRPr sz="1100"/>
          </a:p>
        </p:txBody>
      </p:sp>
      <p:sp>
        <p:nvSpPr>
          <p:cNvPr id="216" name="Google Shape;216;p38"/>
          <p:cNvSpPr/>
          <p:nvPr/>
        </p:nvSpPr>
        <p:spPr>
          <a:xfrm>
            <a:off x="3636724" y="2932054"/>
            <a:ext cx="1870500" cy="3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2100">
                <a:solidFill>
                  <a:srgbClr val="F7F7F7"/>
                </a:solidFill>
                <a:latin typeface="Lexend Deca Black"/>
                <a:ea typeface="Lexend Deca Black"/>
                <a:cs typeface="Lexend Deca Black"/>
                <a:sym typeface="Lexend Deca Black"/>
              </a:rPr>
              <a:t>06.</a:t>
            </a:r>
            <a:endParaRPr sz="1100"/>
          </a:p>
        </p:txBody>
      </p:sp>
      <p:sp>
        <p:nvSpPr>
          <p:cNvPr id="217" name="Google Shape;217;p38"/>
          <p:cNvSpPr txBox="1"/>
          <p:nvPr/>
        </p:nvSpPr>
        <p:spPr>
          <a:xfrm>
            <a:off x="5754588" y="3876541"/>
            <a:ext cx="1870500" cy="746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Font typeface="Arial"/>
              <a:buNone/>
            </a:pPr>
            <a:r>
              <a:rPr lang="ko" sz="1100">
                <a:solidFill>
                  <a:srgbClr val="F7F7F7"/>
                </a:solidFill>
                <a:latin typeface="Lexend Deca Light"/>
                <a:ea typeface="Lexend Deca Light"/>
                <a:cs typeface="Lexend Deca Light"/>
                <a:sym typeface="Lexend Deca Light"/>
              </a:rPr>
              <a:t>L’approche Waterfall met l’accent sur un transfert efficace des informations à chaque étape.</a:t>
            </a:r>
            <a:endParaRPr sz="1100">
              <a:solidFill>
                <a:srgbClr val="F7F7F7"/>
              </a:solidFill>
              <a:latin typeface="Lexend Deca Light"/>
              <a:ea typeface="Lexend Deca Light"/>
              <a:cs typeface="Lexend Deca Light"/>
              <a:sym typeface="Lexend Deca Light"/>
            </a:endParaRPr>
          </a:p>
        </p:txBody>
      </p:sp>
      <p:sp>
        <p:nvSpPr>
          <p:cNvPr id="218" name="Google Shape;218;p38"/>
          <p:cNvSpPr/>
          <p:nvPr/>
        </p:nvSpPr>
        <p:spPr>
          <a:xfrm>
            <a:off x="5754612" y="3343934"/>
            <a:ext cx="18705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a:solidFill>
                  <a:srgbClr val="F7F7F7"/>
                </a:solidFill>
                <a:latin typeface="Lexend Deca Black"/>
                <a:ea typeface="Lexend Deca Black"/>
                <a:cs typeface="Lexend Deca Black"/>
                <a:sym typeface="Lexend Deca Black"/>
              </a:rPr>
              <a:t>Communiquer efficacement</a:t>
            </a:r>
            <a:endParaRPr sz="1100"/>
          </a:p>
        </p:txBody>
      </p:sp>
      <p:sp>
        <p:nvSpPr>
          <p:cNvPr id="219" name="Google Shape;219;p38"/>
          <p:cNvSpPr/>
          <p:nvPr/>
        </p:nvSpPr>
        <p:spPr>
          <a:xfrm>
            <a:off x="5754612" y="2932054"/>
            <a:ext cx="1870500" cy="3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2100">
                <a:solidFill>
                  <a:srgbClr val="F7F7F7"/>
                </a:solidFill>
                <a:latin typeface="Lexend Deca Black"/>
                <a:ea typeface="Lexend Deca Black"/>
                <a:cs typeface="Lexend Deca Black"/>
                <a:sym typeface="Lexend Deca Black"/>
              </a:rPr>
              <a:t>07.</a:t>
            </a:r>
            <a:endParaRPr sz="1100"/>
          </a:p>
        </p:txBody>
      </p:sp>
      <p:sp>
        <p:nvSpPr>
          <p:cNvPr id="220" name="Google Shape;220;p38"/>
          <p:cNvSpPr txBox="1"/>
          <p:nvPr/>
        </p:nvSpPr>
        <p:spPr>
          <a:xfrm>
            <a:off x="459925" y="1399641"/>
            <a:ext cx="18705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Font typeface="Arial"/>
              <a:buNone/>
            </a:pPr>
            <a:r>
              <a:rPr lang="ko" sz="1100">
                <a:solidFill>
                  <a:srgbClr val="171717"/>
                </a:solidFill>
                <a:latin typeface="Lexend Deca Light"/>
                <a:ea typeface="Lexend Deca Light"/>
                <a:cs typeface="Lexend Deca Light"/>
                <a:sym typeface="Lexend Deca Light"/>
              </a:rPr>
              <a:t>Chaque étape du processus de gestion doit être documentée.</a:t>
            </a:r>
            <a:endParaRPr sz="1100">
              <a:solidFill>
                <a:srgbClr val="171717"/>
              </a:solidFill>
              <a:latin typeface="Lexend Deca Light"/>
              <a:ea typeface="Lexend Deca Light"/>
              <a:cs typeface="Lexend Deca Light"/>
              <a:sym typeface="Lexend Deca Light"/>
            </a:endParaRPr>
          </a:p>
        </p:txBody>
      </p:sp>
      <p:sp>
        <p:nvSpPr>
          <p:cNvPr id="221" name="Google Shape;221;p38"/>
          <p:cNvSpPr/>
          <p:nvPr/>
        </p:nvSpPr>
        <p:spPr>
          <a:xfrm>
            <a:off x="-35200" y="1106038"/>
            <a:ext cx="28608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200">
                <a:solidFill>
                  <a:srgbClr val="171717"/>
                </a:solidFill>
                <a:latin typeface="Lexend Deca Black"/>
                <a:ea typeface="Lexend Deca Black"/>
                <a:cs typeface="Lexend Deca Black"/>
                <a:sym typeface="Lexend Deca Black"/>
              </a:rPr>
              <a:t>Documentation solide</a:t>
            </a:r>
            <a:endParaRPr sz="1200">
              <a:solidFill>
                <a:srgbClr val="171717"/>
              </a:solidFill>
            </a:endParaRPr>
          </a:p>
        </p:txBody>
      </p:sp>
      <p:sp>
        <p:nvSpPr>
          <p:cNvPr id="222" name="Google Shape;222;p38"/>
          <p:cNvSpPr/>
          <p:nvPr/>
        </p:nvSpPr>
        <p:spPr>
          <a:xfrm>
            <a:off x="459949" y="694179"/>
            <a:ext cx="1870500" cy="3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2100">
                <a:solidFill>
                  <a:srgbClr val="171717"/>
                </a:solidFill>
                <a:latin typeface="Lexend Deca Black"/>
                <a:ea typeface="Lexend Deca Black"/>
                <a:cs typeface="Lexend Deca Black"/>
                <a:sym typeface="Lexend Deca Black"/>
              </a:rPr>
              <a:t>01.</a:t>
            </a:r>
            <a:endParaRPr sz="1100">
              <a:solidFill>
                <a:srgbClr val="171717"/>
              </a:solidFill>
            </a:endParaRPr>
          </a:p>
        </p:txBody>
      </p:sp>
      <p:sp>
        <p:nvSpPr>
          <p:cNvPr id="223" name="Google Shape;223;p38"/>
          <p:cNvSpPr txBox="1"/>
          <p:nvPr/>
        </p:nvSpPr>
        <p:spPr>
          <a:xfrm>
            <a:off x="2577813" y="1399641"/>
            <a:ext cx="1870500" cy="746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1100">
                <a:solidFill>
                  <a:srgbClr val="171717"/>
                </a:solidFill>
                <a:latin typeface="Lexend Deca Light"/>
                <a:ea typeface="Lexend Deca Light"/>
                <a:cs typeface="Lexend Deca Light"/>
                <a:sym typeface="Lexend Deca Light"/>
              </a:rPr>
              <a:t>Faciliter</a:t>
            </a:r>
            <a:r>
              <a:rPr lang="ko" sz="1100">
                <a:solidFill>
                  <a:srgbClr val="171717"/>
                </a:solidFill>
                <a:latin typeface="Lexend Deca Light"/>
                <a:ea typeface="Lexend Deca Light"/>
                <a:cs typeface="Lexend Deca Light"/>
                <a:sym typeface="Lexend Deca Light"/>
              </a:rPr>
              <a:t> le suivi de progression du projet à l’aide de diagrammes de Gantt par exemple.</a:t>
            </a:r>
            <a:endParaRPr sz="1100">
              <a:solidFill>
                <a:srgbClr val="171717"/>
              </a:solidFill>
              <a:latin typeface="Lexend Deca Light"/>
              <a:ea typeface="Lexend Deca Light"/>
              <a:cs typeface="Lexend Deca Light"/>
              <a:sym typeface="Lexend Deca Light"/>
            </a:endParaRPr>
          </a:p>
        </p:txBody>
      </p:sp>
      <p:sp>
        <p:nvSpPr>
          <p:cNvPr id="224" name="Google Shape;224;p38"/>
          <p:cNvSpPr/>
          <p:nvPr/>
        </p:nvSpPr>
        <p:spPr>
          <a:xfrm>
            <a:off x="2577812" y="1106059"/>
            <a:ext cx="18705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200">
                <a:solidFill>
                  <a:srgbClr val="171717"/>
                </a:solidFill>
                <a:latin typeface="Lexend Deca Black"/>
                <a:ea typeface="Lexend Deca Black"/>
                <a:cs typeface="Lexend Deca Black"/>
                <a:sym typeface="Lexend Deca Black"/>
              </a:rPr>
              <a:t>Suivi de progression</a:t>
            </a:r>
            <a:endParaRPr sz="1200">
              <a:solidFill>
                <a:srgbClr val="171717"/>
              </a:solidFill>
            </a:endParaRPr>
          </a:p>
        </p:txBody>
      </p:sp>
      <p:sp>
        <p:nvSpPr>
          <p:cNvPr id="225" name="Google Shape;225;p38"/>
          <p:cNvSpPr/>
          <p:nvPr/>
        </p:nvSpPr>
        <p:spPr>
          <a:xfrm>
            <a:off x="2577812" y="694179"/>
            <a:ext cx="1870500" cy="3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2100">
                <a:solidFill>
                  <a:srgbClr val="171717"/>
                </a:solidFill>
                <a:latin typeface="Lexend Deca Black"/>
                <a:ea typeface="Lexend Deca Black"/>
                <a:cs typeface="Lexend Deca Black"/>
                <a:sym typeface="Lexend Deca Black"/>
              </a:rPr>
              <a:t>02.</a:t>
            </a:r>
            <a:endParaRPr sz="1100">
              <a:solidFill>
                <a:srgbClr val="171717"/>
              </a:solidFill>
            </a:endParaRPr>
          </a:p>
        </p:txBody>
      </p:sp>
      <p:sp>
        <p:nvSpPr>
          <p:cNvPr id="226" name="Google Shape;226;p38"/>
          <p:cNvSpPr txBox="1"/>
          <p:nvPr/>
        </p:nvSpPr>
        <p:spPr>
          <a:xfrm>
            <a:off x="4695700" y="1399641"/>
            <a:ext cx="1870500" cy="915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1100">
                <a:solidFill>
                  <a:srgbClr val="171717"/>
                </a:solidFill>
                <a:latin typeface="Lexend Deca Light"/>
                <a:ea typeface="Lexend Deca Light"/>
                <a:cs typeface="Lexend Deca Light"/>
                <a:sym typeface="Lexend Deca Light"/>
              </a:rPr>
              <a:t>Les parties prenantes peuvent facilement estimer le temps nécessaire à la réalisation de leurs propres tâches.</a:t>
            </a:r>
            <a:endParaRPr sz="1100">
              <a:solidFill>
                <a:srgbClr val="171717"/>
              </a:solidFill>
              <a:latin typeface="Lexend Deca Light"/>
              <a:ea typeface="Lexend Deca Light"/>
              <a:cs typeface="Lexend Deca Light"/>
              <a:sym typeface="Lexend Deca Light"/>
            </a:endParaRPr>
          </a:p>
        </p:txBody>
      </p:sp>
      <p:sp>
        <p:nvSpPr>
          <p:cNvPr id="227" name="Google Shape;227;p38"/>
          <p:cNvSpPr/>
          <p:nvPr/>
        </p:nvSpPr>
        <p:spPr>
          <a:xfrm>
            <a:off x="4477300" y="1104663"/>
            <a:ext cx="23073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200">
                <a:solidFill>
                  <a:srgbClr val="171717"/>
                </a:solidFill>
                <a:latin typeface="Lexend Deca Black"/>
                <a:ea typeface="Lexend Deca Black"/>
                <a:cs typeface="Lexend Deca Black"/>
                <a:sym typeface="Lexend Deca Black"/>
              </a:rPr>
              <a:t>Gestion du temps</a:t>
            </a:r>
            <a:endParaRPr sz="1200">
              <a:solidFill>
                <a:srgbClr val="171717"/>
              </a:solidFill>
            </a:endParaRPr>
          </a:p>
        </p:txBody>
      </p:sp>
      <p:sp>
        <p:nvSpPr>
          <p:cNvPr id="228" name="Google Shape;228;p38"/>
          <p:cNvSpPr/>
          <p:nvPr/>
        </p:nvSpPr>
        <p:spPr>
          <a:xfrm>
            <a:off x="4695699" y="694179"/>
            <a:ext cx="1870500" cy="3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2100">
                <a:solidFill>
                  <a:srgbClr val="171717"/>
                </a:solidFill>
                <a:latin typeface="Lexend Deca Black"/>
                <a:ea typeface="Lexend Deca Black"/>
                <a:cs typeface="Lexend Deca Black"/>
                <a:sym typeface="Lexend Deca Black"/>
              </a:rPr>
              <a:t>03.</a:t>
            </a:r>
            <a:endParaRPr sz="1100">
              <a:solidFill>
                <a:srgbClr val="171717"/>
              </a:solidFill>
            </a:endParaRPr>
          </a:p>
        </p:txBody>
      </p:sp>
      <p:sp>
        <p:nvSpPr>
          <p:cNvPr id="229" name="Google Shape;229;p38"/>
          <p:cNvSpPr txBox="1"/>
          <p:nvPr/>
        </p:nvSpPr>
        <p:spPr>
          <a:xfrm>
            <a:off x="6813588" y="1399641"/>
            <a:ext cx="1870500" cy="746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1100">
                <a:solidFill>
                  <a:srgbClr val="171717"/>
                </a:solidFill>
                <a:latin typeface="Lexend Deca Light"/>
                <a:ea typeface="Lexend Deca Light"/>
                <a:cs typeface="Lexend Deca Light"/>
                <a:sym typeface="Lexend Deca Light"/>
              </a:rPr>
              <a:t>Le modèle Waterfall est centré sur un ensemble d’étapes clairement définies.</a:t>
            </a:r>
            <a:endParaRPr sz="1100">
              <a:solidFill>
                <a:srgbClr val="171717"/>
              </a:solidFill>
              <a:latin typeface="Lexend Deca Light"/>
              <a:ea typeface="Lexend Deca Light"/>
              <a:cs typeface="Lexend Deca Light"/>
              <a:sym typeface="Lexend Deca Light"/>
            </a:endParaRPr>
          </a:p>
        </p:txBody>
      </p:sp>
      <p:sp>
        <p:nvSpPr>
          <p:cNvPr id="230" name="Google Shape;230;p38"/>
          <p:cNvSpPr/>
          <p:nvPr/>
        </p:nvSpPr>
        <p:spPr>
          <a:xfrm>
            <a:off x="6813588" y="1106059"/>
            <a:ext cx="18705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200">
                <a:solidFill>
                  <a:srgbClr val="171717"/>
                </a:solidFill>
                <a:latin typeface="Lexend Deca Black"/>
                <a:ea typeface="Lexend Deca Black"/>
                <a:cs typeface="Lexend Deca Black"/>
                <a:sym typeface="Lexend Deca Black"/>
              </a:rPr>
              <a:t>Structure claire</a:t>
            </a:r>
            <a:endParaRPr sz="1200">
              <a:solidFill>
                <a:srgbClr val="171717"/>
              </a:solidFill>
            </a:endParaRPr>
          </a:p>
        </p:txBody>
      </p:sp>
      <p:sp>
        <p:nvSpPr>
          <p:cNvPr id="231" name="Google Shape;231;p38"/>
          <p:cNvSpPr/>
          <p:nvPr/>
        </p:nvSpPr>
        <p:spPr>
          <a:xfrm>
            <a:off x="6813588" y="694179"/>
            <a:ext cx="1870500" cy="3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2100">
                <a:solidFill>
                  <a:srgbClr val="171717"/>
                </a:solidFill>
                <a:latin typeface="Lexend Deca Black"/>
                <a:ea typeface="Lexend Deca Black"/>
                <a:cs typeface="Lexend Deca Black"/>
                <a:sym typeface="Lexend Deca Black"/>
              </a:rPr>
              <a:t>04.</a:t>
            </a:r>
            <a:endParaRPr sz="1100">
              <a:solidFill>
                <a:srgbClr val="171717"/>
              </a:solidFill>
            </a:endParaRPr>
          </a:p>
        </p:txBody>
      </p:sp>
      <p:sp>
        <p:nvSpPr>
          <p:cNvPr id="232" name="Google Shape;232;p38"/>
          <p:cNvSpPr/>
          <p:nvPr/>
        </p:nvSpPr>
        <p:spPr>
          <a:xfrm>
            <a:off x="459899" y="694204"/>
            <a:ext cx="1870500" cy="3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2100">
                <a:solidFill>
                  <a:srgbClr val="171717"/>
                </a:solidFill>
                <a:latin typeface="Lexend Deca Black"/>
                <a:ea typeface="Lexend Deca Black"/>
                <a:cs typeface="Lexend Deca Black"/>
                <a:sym typeface="Lexend Deca Black"/>
              </a:rPr>
              <a:t>01.</a:t>
            </a:r>
            <a:endParaRPr sz="1100">
              <a:solidFill>
                <a:srgbClr val="17171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nvSpPr>
        <p:spPr>
          <a:xfrm>
            <a:off x="2533650" y="1810003"/>
            <a:ext cx="4076700" cy="11775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ko" sz="3600">
                <a:solidFill>
                  <a:srgbClr val="F7F7F7"/>
                </a:solidFill>
                <a:latin typeface="Lexend Deca Black"/>
                <a:ea typeface="Lexend Deca Black"/>
                <a:cs typeface="Lexend Deca Black"/>
                <a:sym typeface="Lexend Deca Black"/>
              </a:rPr>
              <a:t>Les avantages pour un ERP</a:t>
            </a:r>
            <a:endParaRPr sz="3600">
              <a:solidFill>
                <a:srgbClr val="F7F7F7"/>
              </a:solidFill>
              <a:latin typeface="Lexend Deca Black"/>
              <a:ea typeface="Lexend Deca Black"/>
              <a:cs typeface="Lexend Deca Black"/>
              <a:sym typeface="Lexend Deca Black"/>
            </a:endParaRPr>
          </a:p>
        </p:txBody>
      </p:sp>
      <p:sp>
        <p:nvSpPr>
          <p:cNvPr id="238" name="Google Shape;238;p39"/>
          <p:cNvSpPr txBox="1"/>
          <p:nvPr/>
        </p:nvSpPr>
        <p:spPr>
          <a:xfrm>
            <a:off x="2533650" y="2987248"/>
            <a:ext cx="4076700" cy="762000"/>
          </a:xfrm>
          <a:prstGeom prst="rect">
            <a:avLst/>
          </a:prstGeom>
          <a:noFill/>
          <a:ln>
            <a:noFill/>
          </a:ln>
        </p:spPr>
        <p:txBody>
          <a:bodyPr anchorCtr="0" anchor="ctr" bIns="34275" lIns="68575" spcFirstLastPara="1" rIns="68575" wrap="square" tIns="34275">
            <a:spAutoFit/>
          </a:bodyPr>
          <a:lstStyle/>
          <a:p>
            <a:pPr indent="0" lvl="0" marL="0" rtl="0" algn="ctr">
              <a:spcBef>
                <a:spcPts val="0"/>
              </a:spcBef>
              <a:spcAft>
                <a:spcPts val="0"/>
              </a:spcAft>
              <a:buClr>
                <a:schemeClr val="dk1"/>
              </a:buClr>
              <a:buFont typeface="Arial"/>
              <a:buNone/>
            </a:pPr>
            <a:r>
              <a:rPr lang="ko" sz="900">
                <a:solidFill>
                  <a:srgbClr val="F2F2F2"/>
                </a:solidFill>
                <a:latin typeface="Lexend Deca Light"/>
                <a:ea typeface="Lexend Deca Light"/>
                <a:cs typeface="Lexend Deca Light"/>
                <a:sym typeface="Lexend Deca Light"/>
              </a:rPr>
              <a:t>Quels sont les principaux avantages de cette méthode pour un système de type ERP.</a:t>
            </a:r>
            <a:endParaRPr sz="900">
              <a:solidFill>
                <a:srgbClr val="F2F2F2"/>
              </a:solidFill>
              <a:latin typeface="Lexend Deca Light"/>
              <a:ea typeface="Lexend Deca Light"/>
              <a:cs typeface="Lexend Deca Light"/>
              <a:sym typeface="Lexend Deca Light"/>
            </a:endParaRPr>
          </a:p>
          <a:p>
            <a:pPr indent="0" lvl="0" marL="0" marR="0" rtl="0" algn="ctr">
              <a:spcBef>
                <a:spcPts val="0"/>
              </a:spcBef>
              <a:spcAft>
                <a:spcPts val="0"/>
              </a:spcAft>
              <a:buClr>
                <a:schemeClr val="dk1"/>
              </a:buClr>
              <a:buSzPts val="1100"/>
              <a:buFont typeface="Arial"/>
              <a:buNone/>
            </a:pPr>
            <a:r>
              <a:t/>
            </a:r>
            <a:endParaRPr sz="900">
              <a:solidFill>
                <a:srgbClr val="F2F2F2"/>
              </a:solidFill>
              <a:latin typeface="Lexend Deca Light"/>
              <a:ea typeface="Lexend Deca Light"/>
              <a:cs typeface="Lexend Deca Light"/>
              <a:sym typeface="Lexend Deca Light"/>
            </a:endParaRPr>
          </a:p>
          <a:p>
            <a:pPr indent="0" lvl="0" marL="0" marR="0" rtl="0" algn="ctr">
              <a:spcBef>
                <a:spcPts val="0"/>
              </a:spcBef>
              <a:spcAft>
                <a:spcPts val="0"/>
              </a:spcAft>
              <a:buClr>
                <a:schemeClr val="dk1"/>
              </a:buClr>
              <a:buSzPts val="1100"/>
              <a:buFont typeface="Arial"/>
              <a:buNone/>
            </a:pPr>
            <a:r>
              <a:t/>
            </a:r>
            <a:endParaRPr sz="900">
              <a:solidFill>
                <a:srgbClr val="F2F2F2"/>
              </a:solidFill>
              <a:latin typeface="Lexend Deca Light"/>
              <a:ea typeface="Lexend Deca Light"/>
              <a:cs typeface="Lexend Deca Light"/>
              <a:sym typeface="Lexend Deca Light"/>
            </a:endParaRPr>
          </a:p>
          <a:p>
            <a:pPr indent="0" lvl="0" marL="0" marR="0" rtl="0" algn="l">
              <a:spcBef>
                <a:spcPts val="0"/>
              </a:spcBef>
              <a:spcAft>
                <a:spcPts val="0"/>
              </a:spcAft>
              <a:buNone/>
            </a:pPr>
            <a:r>
              <a:t/>
            </a:r>
            <a:endParaRPr sz="900">
              <a:solidFill>
                <a:srgbClr val="F2F2F2"/>
              </a:solidFill>
              <a:latin typeface="Lexend Deca Light"/>
              <a:ea typeface="Lexend Deca Light"/>
              <a:cs typeface="Lexend Deca Light"/>
              <a:sym typeface="Lexend Deca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nvSpPr>
        <p:spPr>
          <a:xfrm>
            <a:off x="390449" y="1245337"/>
            <a:ext cx="83631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100">
                <a:solidFill>
                  <a:srgbClr val="171717"/>
                </a:solidFill>
                <a:latin typeface="Lexend Deca Black"/>
                <a:ea typeface="Lexend Deca Black"/>
                <a:cs typeface="Lexend Deca Black"/>
                <a:sym typeface="Lexend Deca Black"/>
              </a:rPr>
              <a:t>Les avantages pour un ERP</a:t>
            </a:r>
            <a:endParaRPr sz="2100">
              <a:solidFill>
                <a:srgbClr val="171717"/>
              </a:solidFill>
              <a:latin typeface="Lexend Deca Black"/>
              <a:ea typeface="Lexend Deca Black"/>
              <a:cs typeface="Lexend Deca Black"/>
              <a:sym typeface="Lexend Deca Black"/>
            </a:endParaRPr>
          </a:p>
        </p:txBody>
      </p:sp>
      <p:sp>
        <p:nvSpPr>
          <p:cNvPr id="244" name="Google Shape;244;p40"/>
          <p:cNvSpPr/>
          <p:nvPr/>
        </p:nvSpPr>
        <p:spPr>
          <a:xfrm>
            <a:off x="4244672" y="1760231"/>
            <a:ext cx="654600" cy="762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245" name="Google Shape;245;p40"/>
          <p:cNvSpPr txBox="1"/>
          <p:nvPr/>
        </p:nvSpPr>
        <p:spPr>
          <a:xfrm>
            <a:off x="390450" y="2661638"/>
            <a:ext cx="2643300" cy="762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900">
                <a:solidFill>
                  <a:srgbClr val="171717"/>
                </a:solidFill>
                <a:latin typeface="Lexend Deca Light"/>
                <a:ea typeface="Lexend Deca Light"/>
                <a:cs typeface="Lexend Deca Light"/>
                <a:sym typeface="Lexend Deca Light"/>
              </a:rPr>
              <a:t>La méthodologie Waterfall met l’accent sur une planification et une documentation approfondies. Cela peut être bénéfique pour les grands systèmes comme les solutions ERP/CRM.</a:t>
            </a:r>
            <a:endParaRPr sz="900">
              <a:solidFill>
                <a:srgbClr val="171717"/>
              </a:solidFill>
              <a:latin typeface="Lexend Deca Light"/>
              <a:ea typeface="Lexend Deca Light"/>
              <a:cs typeface="Lexend Deca Light"/>
              <a:sym typeface="Lexend Deca Light"/>
            </a:endParaRPr>
          </a:p>
        </p:txBody>
      </p:sp>
      <p:sp>
        <p:nvSpPr>
          <p:cNvPr id="246" name="Google Shape;246;p40"/>
          <p:cNvSpPr/>
          <p:nvPr/>
        </p:nvSpPr>
        <p:spPr>
          <a:xfrm>
            <a:off x="390450" y="2400712"/>
            <a:ext cx="26433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a:solidFill>
                  <a:srgbClr val="171717"/>
                </a:solidFill>
                <a:latin typeface="Lexend Deca Black"/>
                <a:ea typeface="Lexend Deca Black"/>
                <a:cs typeface="Lexend Deca Black"/>
                <a:sym typeface="Lexend Deca Black"/>
              </a:rPr>
              <a:t>Exigences claires</a:t>
            </a:r>
            <a:endParaRPr sz="1100"/>
          </a:p>
        </p:txBody>
      </p:sp>
      <p:sp>
        <p:nvSpPr>
          <p:cNvPr id="247" name="Google Shape;247;p40"/>
          <p:cNvSpPr txBox="1"/>
          <p:nvPr/>
        </p:nvSpPr>
        <p:spPr>
          <a:xfrm>
            <a:off x="3250331" y="2661638"/>
            <a:ext cx="2643300" cy="762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900">
                <a:solidFill>
                  <a:srgbClr val="171717"/>
                </a:solidFill>
                <a:latin typeface="Lexend Deca Light"/>
                <a:ea typeface="Lexend Deca Light"/>
                <a:cs typeface="Lexend Deca Light"/>
                <a:sym typeface="Lexend Deca Light"/>
              </a:rPr>
              <a:t>L’approche en cascade suit un processus linéaire et séquentiel, avec des phases distinctes telles que la collecte des exigences, la conception, le développement, les tests et le déploiement</a:t>
            </a:r>
            <a:endParaRPr sz="900">
              <a:solidFill>
                <a:srgbClr val="171717"/>
              </a:solidFill>
              <a:latin typeface="Lexend Deca Light"/>
              <a:ea typeface="Lexend Deca Light"/>
              <a:cs typeface="Lexend Deca Light"/>
              <a:sym typeface="Lexend Deca Light"/>
            </a:endParaRPr>
          </a:p>
        </p:txBody>
      </p:sp>
      <p:sp>
        <p:nvSpPr>
          <p:cNvPr id="248" name="Google Shape;248;p40"/>
          <p:cNvSpPr/>
          <p:nvPr/>
        </p:nvSpPr>
        <p:spPr>
          <a:xfrm>
            <a:off x="3250331" y="2400712"/>
            <a:ext cx="26433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a:solidFill>
                  <a:srgbClr val="171717"/>
                </a:solidFill>
                <a:latin typeface="Lexend Deca Black"/>
                <a:ea typeface="Lexend Deca Black"/>
                <a:cs typeface="Lexend Deca Black"/>
                <a:sym typeface="Lexend Deca Black"/>
              </a:rPr>
              <a:t>Structure séquentielle</a:t>
            </a:r>
            <a:endParaRPr sz="1100"/>
          </a:p>
        </p:txBody>
      </p:sp>
      <p:sp>
        <p:nvSpPr>
          <p:cNvPr id="249" name="Google Shape;249;p40"/>
          <p:cNvSpPr txBox="1"/>
          <p:nvPr/>
        </p:nvSpPr>
        <p:spPr>
          <a:xfrm>
            <a:off x="6110212" y="2661638"/>
            <a:ext cx="2643300" cy="623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SzPts val="1100"/>
              <a:buNone/>
            </a:pPr>
            <a:r>
              <a:rPr lang="ko" sz="900">
                <a:solidFill>
                  <a:srgbClr val="171717"/>
                </a:solidFill>
                <a:latin typeface="Lexend Deca Light"/>
                <a:ea typeface="Lexend Deca Light"/>
                <a:cs typeface="Lexend Deca Light"/>
                <a:sym typeface="Lexend Deca Light"/>
              </a:rPr>
              <a:t>L’une des principales fonctions de vérification et de validation représente une activité test visant à garantir la qualité et les exigences du client.</a:t>
            </a:r>
            <a:endParaRPr sz="900">
              <a:solidFill>
                <a:srgbClr val="171717"/>
              </a:solidFill>
              <a:latin typeface="Lexend Deca Light"/>
              <a:ea typeface="Lexend Deca Light"/>
              <a:cs typeface="Lexend Deca Light"/>
              <a:sym typeface="Lexend Deca Light"/>
            </a:endParaRPr>
          </a:p>
        </p:txBody>
      </p:sp>
      <p:sp>
        <p:nvSpPr>
          <p:cNvPr id="250" name="Google Shape;250;p40"/>
          <p:cNvSpPr/>
          <p:nvPr/>
        </p:nvSpPr>
        <p:spPr>
          <a:xfrm>
            <a:off x="6011349" y="2400700"/>
            <a:ext cx="28410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a:solidFill>
                  <a:srgbClr val="171717"/>
                </a:solidFill>
                <a:latin typeface="Lexend Deca Black"/>
                <a:ea typeface="Lexend Deca Black"/>
                <a:cs typeface="Lexend Deca Black"/>
                <a:sym typeface="Lexend Deca Black"/>
              </a:rPr>
              <a:t>Pourquoi choisir Waterfall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nvSpPr>
        <p:spPr>
          <a:xfrm>
            <a:off x="2533650" y="1810003"/>
            <a:ext cx="4076700" cy="11775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ko" sz="3600">
                <a:solidFill>
                  <a:srgbClr val="F7F7F7"/>
                </a:solidFill>
                <a:latin typeface="Lexend Deca Black"/>
                <a:ea typeface="Lexend Deca Black"/>
                <a:cs typeface="Lexend Deca Black"/>
                <a:sym typeface="Lexend Deca Black"/>
              </a:rPr>
              <a:t>Les différentes phases</a:t>
            </a:r>
            <a:endParaRPr sz="3600">
              <a:solidFill>
                <a:srgbClr val="F7F7F7"/>
              </a:solidFill>
              <a:latin typeface="Lexend Deca Black"/>
              <a:ea typeface="Lexend Deca Black"/>
              <a:cs typeface="Lexend Deca Black"/>
              <a:sym typeface="Lexend Deca Black"/>
            </a:endParaRPr>
          </a:p>
        </p:txBody>
      </p:sp>
      <p:sp>
        <p:nvSpPr>
          <p:cNvPr id="256" name="Google Shape;256;p41"/>
          <p:cNvSpPr txBox="1"/>
          <p:nvPr/>
        </p:nvSpPr>
        <p:spPr>
          <a:xfrm>
            <a:off x="2533650" y="2987248"/>
            <a:ext cx="4076700" cy="762000"/>
          </a:xfrm>
          <a:prstGeom prst="rect">
            <a:avLst/>
          </a:prstGeom>
          <a:noFill/>
          <a:ln>
            <a:noFill/>
          </a:ln>
        </p:spPr>
        <p:txBody>
          <a:bodyPr anchorCtr="0" anchor="ctr" bIns="34275" lIns="68575" spcFirstLastPara="1" rIns="68575" wrap="square" tIns="34275">
            <a:spAutoFit/>
          </a:bodyPr>
          <a:lstStyle/>
          <a:p>
            <a:pPr indent="0" lvl="0" marL="0" rtl="0" algn="ctr">
              <a:spcBef>
                <a:spcPts val="0"/>
              </a:spcBef>
              <a:spcAft>
                <a:spcPts val="0"/>
              </a:spcAft>
              <a:buClr>
                <a:schemeClr val="dk1"/>
              </a:buClr>
              <a:buFont typeface="Arial"/>
              <a:buNone/>
            </a:pPr>
            <a:r>
              <a:rPr lang="ko" sz="900">
                <a:solidFill>
                  <a:srgbClr val="F2F2F2"/>
                </a:solidFill>
                <a:latin typeface="Lexend Deca Light"/>
                <a:ea typeface="Lexend Deca Light"/>
                <a:cs typeface="Lexend Deca Light"/>
                <a:sym typeface="Lexend Deca Light"/>
              </a:rPr>
              <a:t>En pratique, plusieurs modèles en cascade sont utilisés. La plupart divise les processus de développement en cinq phases.</a:t>
            </a:r>
            <a:endParaRPr sz="900">
              <a:solidFill>
                <a:srgbClr val="F2F2F2"/>
              </a:solidFill>
              <a:latin typeface="Lexend Deca Light"/>
              <a:ea typeface="Lexend Deca Light"/>
              <a:cs typeface="Lexend Deca Light"/>
              <a:sym typeface="Lexend Deca Light"/>
            </a:endParaRPr>
          </a:p>
          <a:p>
            <a:pPr indent="0" lvl="0" marL="0" marR="0" rtl="0" algn="ctr">
              <a:spcBef>
                <a:spcPts val="0"/>
              </a:spcBef>
              <a:spcAft>
                <a:spcPts val="0"/>
              </a:spcAft>
              <a:buClr>
                <a:schemeClr val="dk1"/>
              </a:buClr>
              <a:buSzPts val="1100"/>
              <a:buFont typeface="Arial"/>
              <a:buNone/>
            </a:pPr>
            <a:r>
              <a:t/>
            </a:r>
            <a:endParaRPr sz="900">
              <a:solidFill>
                <a:srgbClr val="F2F2F2"/>
              </a:solidFill>
              <a:latin typeface="Lexend Deca Light"/>
              <a:ea typeface="Lexend Deca Light"/>
              <a:cs typeface="Lexend Deca Light"/>
              <a:sym typeface="Lexend Deca Light"/>
            </a:endParaRPr>
          </a:p>
          <a:p>
            <a:pPr indent="0" lvl="0" marL="0" marR="0" rtl="0" algn="ctr">
              <a:spcBef>
                <a:spcPts val="0"/>
              </a:spcBef>
              <a:spcAft>
                <a:spcPts val="0"/>
              </a:spcAft>
              <a:buClr>
                <a:schemeClr val="dk1"/>
              </a:buClr>
              <a:buSzPts val="1100"/>
              <a:buFont typeface="Arial"/>
              <a:buNone/>
            </a:pPr>
            <a:r>
              <a:t/>
            </a:r>
            <a:endParaRPr sz="900">
              <a:solidFill>
                <a:srgbClr val="F2F2F2"/>
              </a:solidFill>
              <a:latin typeface="Lexend Deca Light"/>
              <a:ea typeface="Lexend Deca Light"/>
              <a:cs typeface="Lexend Deca Light"/>
              <a:sym typeface="Lexend Deca Light"/>
            </a:endParaRPr>
          </a:p>
          <a:p>
            <a:pPr indent="0" lvl="0" marL="0" marR="0" rtl="0" algn="l">
              <a:spcBef>
                <a:spcPts val="0"/>
              </a:spcBef>
              <a:spcAft>
                <a:spcPts val="0"/>
              </a:spcAft>
              <a:buNone/>
            </a:pPr>
            <a:r>
              <a:t/>
            </a:r>
            <a:endParaRPr sz="900">
              <a:solidFill>
                <a:srgbClr val="F2F2F2"/>
              </a:solidFill>
              <a:latin typeface="Lexend Deca Light"/>
              <a:ea typeface="Lexend Deca Light"/>
              <a:cs typeface="Lexend Deca Light"/>
              <a:sym typeface="Lexend Deca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PTMON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