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Lexend Deca Light"/>
      <p:regular r:id="rId39"/>
      <p:bold r:id="rId40"/>
    </p:embeddedFont>
    <p:embeddedFont>
      <p:font typeface="Lexend Deca Black"/>
      <p:bold r:id="rId41"/>
    </p:embeddedFont>
    <p:embeddedFont>
      <p:font typeface="Lexend Dec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DecaLight-bold.fntdata"/><Relationship Id="rId20" Type="http://schemas.openxmlformats.org/officeDocument/2006/relationships/slide" Target="slides/slide13.xml"/><Relationship Id="rId42" Type="http://schemas.openxmlformats.org/officeDocument/2006/relationships/font" Target="fonts/LexendDeca-regular.fntdata"/><Relationship Id="rId41" Type="http://schemas.openxmlformats.org/officeDocument/2006/relationships/font" Target="fonts/LexendDecaBlack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LexendDeca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LexendDecaLight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d05b8dd7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8d05b8dd7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d05b8dd76_0_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8d05b8dd76_0_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d05b8dd7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8d05b8dd7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d05b8dd76_0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8d05b8dd76_0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8d05b8dd76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8d05b8dd76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8d05b8dd76_0_5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8d05b8dd76_0_5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8d05b8dd76_0_6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8d05b8dd76_0_6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d05b8dd76_0_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8d05b8dd76_0_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d05b8dd76_0_6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8d05b8dd76_0_6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d05b8dd76_0_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8d05b8dd76_0_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8d0c7bcd1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8d0c7bcd1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372718cf2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4372718cf2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8d0c7bcd18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8d0c7bcd18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8d0c7bcd18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8d0c7bcd18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d0c7bcd18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8d0c7bcd18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4372718cf2_2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24372718cf2_2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8d0c7bcd18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28d0c7bcd18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d0c7bcd18_1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8d0c7bcd18_1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8d0c7bcd18_1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8d0c7bcd18_1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8d0c7bcd18_1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28d0c7bcd18_1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d0c7bcd18_1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8d0c7bcd18_1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d0c7bcd18_1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28d0c7bcd18_1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372718cf2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372718cf2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8d0c7bcd18_1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28d0c7bcd18_1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8d0c7bcd18_1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28d0c7bcd18_1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372718cf2_2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4372718cf2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372718cf2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4372718cf2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d05b8dd76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8d05b8dd76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d05b8dd76_0_3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8d05b8dd76_0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d05b8dd76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8d05b8dd76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d05b8dd76_0_4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8d05b8dd76_0_4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4386943"/>
            <a:ext cx="9144000" cy="75655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53" name="Google Shape;53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3161" name="adj1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57" name="Google Shape;57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2000250" y="1285875"/>
            <a:ext cx="51435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3" name="Google Shape;63;p16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4" name="Google Shape;64;p16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>
            <p:ph idx="2" type="pic"/>
          </p:nvPr>
        </p:nvSpPr>
        <p:spPr>
          <a:xfrm>
            <a:off x="3606566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0" name="Google Shape;70;p18"/>
          <p:cNvSpPr/>
          <p:nvPr/>
        </p:nvSpPr>
        <p:spPr>
          <a:xfrm>
            <a:off x="0" y="0"/>
            <a:ext cx="27813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71" name="Google Shape;71;p18"/>
          <p:cNvSpPr/>
          <p:nvPr>
            <p:ph idx="3" type="pic"/>
          </p:nvPr>
        </p:nvSpPr>
        <p:spPr>
          <a:xfrm>
            <a:off x="6768822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8"/>
          <p:cNvSpPr/>
          <p:nvPr>
            <p:ph idx="4" type="pic"/>
          </p:nvPr>
        </p:nvSpPr>
        <p:spPr>
          <a:xfrm>
            <a:off x="5187694" y="2571750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3" name="Google Shape;7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>
            <p:ph idx="2" type="pic"/>
          </p:nvPr>
        </p:nvSpPr>
        <p:spPr>
          <a:xfrm>
            <a:off x="323849" y="323850"/>
            <a:ext cx="8496302" cy="22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7" name="Google Shape;77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2" name="Google Shape;82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23850" y="2571750"/>
            <a:ext cx="8496300" cy="2247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86" name="Google Shape;86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1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0" y="0"/>
            <a:ext cx="220177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0" name="Google Shape;90;p22"/>
          <p:cNvSpPr/>
          <p:nvPr>
            <p:ph idx="2" type="pic"/>
          </p:nvPr>
        </p:nvSpPr>
        <p:spPr>
          <a:xfrm>
            <a:off x="876300" y="742950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22"/>
          <p:cNvSpPr/>
          <p:nvPr>
            <p:ph idx="3" type="pic"/>
          </p:nvPr>
        </p:nvSpPr>
        <p:spPr>
          <a:xfrm>
            <a:off x="876300" y="2714625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2" name="Google Shape;92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96" name="Google Shape;96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00" name="Google Shape;100;p24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01" name="Google Shape;101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>
            <p:ph idx="2" type="pic"/>
          </p:nvPr>
        </p:nvSpPr>
        <p:spPr>
          <a:xfrm>
            <a:off x="2415267" y="472168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25"/>
          <p:cNvSpPr/>
          <p:nvPr/>
        </p:nvSpPr>
        <p:spPr>
          <a:xfrm>
            <a:off x="0" y="0"/>
            <a:ext cx="1643743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06" name="Google Shape;106;p25"/>
          <p:cNvSpPr/>
          <p:nvPr>
            <p:ph idx="3" type="pic"/>
          </p:nvPr>
        </p:nvSpPr>
        <p:spPr>
          <a:xfrm>
            <a:off x="2415267" y="1953305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25"/>
          <p:cNvSpPr/>
          <p:nvPr>
            <p:ph idx="4" type="pic"/>
          </p:nvPr>
        </p:nvSpPr>
        <p:spPr>
          <a:xfrm>
            <a:off x="2415267" y="3434443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08" name="Google Shape;10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0" y="0"/>
            <a:ext cx="66484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12" name="Google Shape;112;p26"/>
          <p:cNvSpPr/>
          <p:nvPr>
            <p:ph idx="2" type="pic"/>
          </p:nvPr>
        </p:nvSpPr>
        <p:spPr>
          <a:xfrm>
            <a:off x="323849" y="2245857"/>
            <a:ext cx="6000751" cy="25737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26"/>
          <p:cNvSpPr/>
          <p:nvPr>
            <p:ph idx="3" type="pic"/>
          </p:nvPr>
        </p:nvSpPr>
        <p:spPr>
          <a:xfrm>
            <a:off x="323849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26"/>
          <p:cNvSpPr/>
          <p:nvPr>
            <p:ph idx="4" type="pic"/>
          </p:nvPr>
        </p:nvSpPr>
        <p:spPr>
          <a:xfrm>
            <a:off x="3360000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15" name="Google Shape;115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1" name="Google Shape;121;p27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6" name="Google Shape;126;p28"/>
          <p:cNvSpPr/>
          <p:nvPr>
            <p:ph idx="2" type="pic"/>
          </p:nvPr>
        </p:nvSpPr>
        <p:spPr>
          <a:xfrm>
            <a:off x="6184330" y="542314"/>
            <a:ext cx="1922415" cy="4061832"/>
          </a:xfrm>
          <a:prstGeom prst="roundRect">
            <a:avLst>
              <a:gd fmla="val 11269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1" y="1"/>
            <a:ext cx="257174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08818" y="709211"/>
            <a:ext cx="4975311" cy="3725077"/>
          </a:xfrm>
          <a:prstGeom prst="roundRect">
            <a:avLst>
              <a:gd fmla="val 174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36" name="Google Shape;136;p30"/>
          <p:cNvSpPr/>
          <p:nvPr>
            <p:ph idx="2" type="pic"/>
          </p:nvPr>
        </p:nvSpPr>
        <p:spPr>
          <a:xfrm>
            <a:off x="3025373" y="671511"/>
            <a:ext cx="5300668" cy="3456386"/>
          </a:xfrm>
          <a:prstGeom prst="roundRect">
            <a:avLst>
              <a:gd fmla="val 68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/>
          <p:nvPr/>
        </p:nvSpPr>
        <p:spPr>
          <a:xfrm>
            <a:off x="0" y="4386943"/>
            <a:ext cx="9144000" cy="756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46" name="Google Shape;146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3161" name="adj1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150" name="Google Shape;150;p3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6"/>
          <p:cNvSpPr/>
          <p:nvPr/>
        </p:nvSpPr>
        <p:spPr>
          <a:xfrm>
            <a:off x="2000250" y="1285875"/>
            <a:ext cx="5143500" cy="2571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56" name="Google Shape;156;p36"/>
          <p:cNvSpPr/>
          <p:nvPr/>
        </p:nvSpPr>
        <p:spPr>
          <a:xfrm flipH="1">
            <a:off x="-150" y="1"/>
            <a:ext cx="1335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57" name="Google Shape;157;p36"/>
          <p:cNvSpPr/>
          <p:nvPr/>
        </p:nvSpPr>
        <p:spPr>
          <a:xfrm flipH="1">
            <a:off x="9010500" y="0"/>
            <a:ext cx="1335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7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/>
          <p:nvPr>
            <p:ph idx="2" type="pic"/>
          </p:nvPr>
        </p:nvSpPr>
        <p:spPr>
          <a:xfrm>
            <a:off x="3606566" y="990623"/>
            <a:ext cx="1581000" cy="15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38"/>
          <p:cNvSpPr/>
          <p:nvPr/>
        </p:nvSpPr>
        <p:spPr>
          <a:xfrm>
            <a:off x="0" y="0"/>
            <a:ext cx="27813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64" name="Google Shape;164;p38"/>
          <p:cNvSpPr/>
          <p:nvPr>
            <p:ph idx="3" type="pic"/>
          </p:nvPr>
        </p:nvSpPr>
        <p:spPr>
          <a:xfrm>
            <a:off x="6768822" y="990623"/>
            <a:ext cx="1581000" cy="15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5" name="Google Shape;165;p38"/>
          <p:cNvSpPr/>
          <p:nvPr>
            <p:ph idx="4" type="pic"/>
          </p:nvPr>
        </p:nvSpPr>
        <p:spPr>
          <a:xfrm>
            <a:off x="5187694" y="2571750"/>
            <a:ext cx="1581000" cy="15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66" name="Google Shape;166;p3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8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/>
          <p:nvPr>
            <p:ph idx="2" type="pic"/>
          </p:nvPr>
        </p:nvSpPr>
        <p:spPr>
          <a:xfrm>
            <a:off x="323849" y="323850"/>
            <a:ext cx="8496300" cy="22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70" name="Google Shape;170;p3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9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74" name="Google Shape;174;p40"/>
          <p:cNvSpPr/>
          <p:nvPr>
            <p:ph idx="2" type="pic"/>
          </p:nvPr>
        </p:nvSpPr>
        <p:spPr>
          <a:xfrm>
            <a:off x="323849" y="323850"/>
            <a:ext cx="3924300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75" name="Google Shape;175;p4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/>
          <p:nvPr/>
        </p:nvSpPr>
        <p:spPr>
          <a:xfrm>
            <a:off x="323850" y="2571750"/>
            <a:ext cx="8496300" cy="2247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79" name="Google Shape;179;p4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1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/>
          <p:nvPr/>
        </p:nvSpPr>
        <p:spPr>
          <a:xfrm>
            <a:off x="0" y="0"/>
            <a:ext cx="22017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3" name="Google Shape;183;p42"/>
          <p:cNvSpPr/>
          <p:nvPr>
            <p:ph idx="2" type="pic"/>
          </p:nvPr>
        </p:nvSpPr>
        <p:spPr>
          <a:xfrm>
            <a:off x="876300" y="742950"/>
            <a:ext cx="26574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4" name="Google Shape;184;p42"/>
          <p:cNvSpPr/>
          <p:nvPr>
            <p:ph idx="3" type="pic"/>
          </p:nvPr>
        </p:nvSpPr>
        <p:spPr>
          <a:xfrm>
            <a:off x="876300" y="2714625"/>
            <a:ext cx="26574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85" name="Google Shape;185;p4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2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89" name="Google Shape;189;p4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3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93" name="Google Shape;193;p44"/>
          <p:cNvSpPr/>
          <p:nvPr>
            <p:ph idx="2" type="pic"/>
          </p:nvPr>
        </p:nvSpPr>
        <p:spPr>
          <a:xfrm>
            <a:off x="323849" y="323850"/>
            <a:ext cx="3924300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94" name="Google Shape;194;p4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4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/>
          <p:nvPr>
            <p:ph idx="2" type="pic"/>
          </p:nvPr>
        </p:nvSpPr>
        <p:spPr>
          <a:xfrm>
            <a:off x="2415267" y="472168"/>
            <a:ext cx="2156700" cy="123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8" name="Google Shape;198;p45"/>
          <p:cNvSpPr/>
          <p:nvPr/>
        </p:nvSpPr>
        <p:spPr>
          <a:xfrm>
            <a:off x="0" y="0"/>
            <a:ext cx="16437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99" name="Google Shape;199;p45"/>
          <p:cNvSpPr/>
          <p:nvPr>
            <p:ph idx="3" type="pic"/>
          </p:nvPr>
        </p:nvSpPr>
        <p:spPr>
          <a:xfrm>
            <a:off x="2415267" y="1953305"/>
            <a:ext cx="2156700" cy="123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45"/>
          <p:cNvSpPr/>
          <p:nvPr>
            <p:ph idx="4" type="pic"/>
          </p:nvPr>
        </p:nvSpPr>
        <p:spPr>
          <a:xfrm>
            <a:off x="2415267" y="3434443"/>
            <a:ext cx="2156700" cy="123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201" name="Google Shape;201;p4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5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/>
          <p:nvPr/>
        </p:nvSpPr>
        <p:spPr>
          <a:xfrm>
            <a:off x="0" y="0"/>
            <a:ext cx="66486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05" name="Google Shape;205;p46"/>
          <p:cNvSpPr/>
          <p:nvPr>
            <p:ph idx="2" type="pic"/>
          </p:nvPr>
        </p:nvSpPr>
        <p:spPr>
          <a:xfrm>
            <a:off x="323849" y="2245857"/>
            <a:ext cx="6000900" cy="257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6" name="Google Shape;206;p46"/>
          <p:cNvSpPr/>
          <p:nvPr>
            <p:ph idx="3" type="pic"/>
          </p:nvPr>
        </p:nvSpPr>
        <p:spPr>
          <a:xfrm>
            <a:off x="323849" y="321807"/>
            <a:ext cx="2964600" cy="18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7" name="Google Shape;207;p46"/>
          <p:cNvSpPr/>
          <p:nvPr>
            <p:ph idx="4" type="pic"/>
          </p:nvPr>
        </p:nvSpPr>
        <p:spPr>
          <a:xfrm>
            <a:off x="3360000" y="321807"/>
            <a:ext cx="2964600" cy="18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208" name="Google Shape;208;p4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6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7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7"/>
          <p:cNvSpPr/>
          <p:nvPr/>
        </p:nvSpPr>
        <p:spPr>
          <a:xfrm flipH="1">
            <a:off x="-150" y="1"/>
            <a:ext cx="1335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14" name="Google Shape;214;p47"/>
          <p:cNvSpPr/>
          <p:nvPr/>
        </p:nvSpPr>
        <p:spPr>
          <a:xfrm flipH="1">
            <a:off x="9010500" y="0"/>
            <a:ext cx="1335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8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8"/>
          <p:cNvSpPr/>
          <p:nvPr/>
        </p:nvSpPr>
        <p:spPr>
          <a:xfrm>
            <a:off x="6572250" y="1"/>
            <a:ext cx="25719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19" name="Google Shape;219;p48"/>
          <p:cNvSpPr/>
          <p:nvPr>
            <p:ph idx="2" type="pic"/>
          </p:nvPr>
        </p:nvSpPr>
        <p:spPr>
          <a:xfrm>
            <a:off x="6184330" y="542314"/>
            <a:ext cx="1922400" cy="4061700"/>
          </a:xfrm>
          <a:prstGeom prst="roundRect">
            <a:avLst>
              <a:gd fmla="val 11269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9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9"/>
          <p:cNvSpPr/>
          <p:nvPr/>
        </p:nvSpPr>
        <p:spPr>
          <a:xfrm>
            <a:off x="-1" y="1"/>
            <a:ext cx="25716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24" name="Google Shape;224;p49"/>
          <p:cNvSpPr/>
          <p:nvPr>
            <p:ph idx="2" type="pic"/>
          </p:nvPr>
        </p:nvSpPr>
        <p:spPr>
          <a:xfrm>
            <a:off x="708818" y="709211"/>
            <a:ext cx="4975200" cy="3725100"/>
          </a:xfrm>
          <a:prstGeom prst="roundRect">
            <a:avLst>
              <a:gd fmla="val 174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5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0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0"/>
          <p:cNvSpPr/>
          <p:nvPr/>
        </p:nvSpPr>
        <p:spPr>
          <a:xfrm>
            <a:off x="6572250" y="1"/>
            <a:ext cx="25719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29" name="Google Shape;229;p50"/>
          <p:cNvSpPr/>
          <p:nvPr>
            <p:ph idx="2" type="pic"/>
          </p:nvPr>
        </p:nvSpPr>
        <p:spPr>
          <a:xfrm>
            <a:off x="3025372" y="671511"/>
            <a:ext cx="5300700" cy="3456300"/>
          </a:xfrm>
          <a:prstGeom prst="roundRect">
            <a:avLst>
              <a:gd fmla="val 68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5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1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5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328394" y="5164043"/>
            <a:ext cx="1679401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2">
            <a:hlinkClick r:id="rId4"/>
          </p:cNvPr>
          <p:cNvSpPr txBox="1"/>
          <p:nvPr/>
        </p:nvSpPr>
        <p:spPr>
          <a:xfrm>
            <a:off x="3136204" y="5198615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 txBox="1"/>
          <p:nvPr/>
        </p:nvSpPr>
        <p:spPr>
          <a:xfrm>
            <a:off x="1197426" y="777204"/>
            <a:ext cx="71736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Méthode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Waterfall</a:t>
            </a:r>
            <a:endParaRPr sz="5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41" name="Google Shape;241;p53"/>
          <p:cNvSpPr txBox="1"/>
          <p:nvPr/>
        </p:nvSpPr>
        <p:spPr>
          <a:xfrm>
            <a:off x="1240968" y="2671237"/>
            <a:ext cx="600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Mise en oeuvre</a:t>
            </a:r>
            <a:r>
              <a:rPr lang="ko" sz="1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: </a:t>
            </a:r>
            <a:r>
              <a:rPr b="1" lang="ko" sz="1800">
                <a:solidFill>
                  <a:srgbClr val="171717"/>
                </a:solidFill>
                <a:latin typeface="Lexend Deca"/>
                <a:ea typeface="Lexend Deca"/>
                <a:cs typeface="Lexend Deca"/>
                <a:sym typeface="Lexend Deca"/>
              </a:rPr>
              <a:t>Création d’un système ERP</a:t>
            </a:r>
            <a:endParaRPr b="1" sz="1800">
              <a:solidFill>
                <a:srgbClr val="171717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2" name="Google Shape;242;p53"/>
          <p:cNvSpPr txBox="1"/>
          <p:nvPr/>
        </p:nvSpPr>
        <p:spPr>
          <a:xfrm>
            <a:off x="1240968" y="3043515"/>
            <a:ext cx="6005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En tant que manager technique dans une entreprise de développement logiciel, le but de cette présentation et de montrer l’organisation nécessaire à la création et l’implémentation d’un système ERP.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43" name="Google Shape;243;p53"/>
          <p:cNvSpPr txBox="1"/>
          <p:nvPr/>
        </p:nvSpPr>
        <p:spPr>
          <a:xfrm>
            <a:off x="3631131" y="4657823"/>
            <a:ext cx="5020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Max Machin  /  Octobre. 2023</a:t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44" name="Google Shape;244;p53"/>
          <p:cNvSpPr/>
          <p:nvPr/>
        </p:nvSpPr>
        <p:spPr>
          <a:xfrm>
            <a:off x="587981" y="579664"/>
            <a:ext cx="189000" cy="3256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/>
          <p:nvPr/>
        </p:nvSpPr>
        <p:spPr>
          <a:xfrm>
            <a:off x="756051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90" name="Google Shape;390;p62"/>
          <p:cNvSpPr/>
          <p:nvPr/>
        </p:nvSpPr>
        <p:spPr>
          <a:xfrm>
            <a:off x="2694782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91" name="Google Shape;391;p62"/>
          <p:cNvSpPr/>
          <p:nvPr/>
        </p:nvSpPr>
        <p:spPr>
          <a:xfrm>
            <a:off x="4633517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6572346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93" name="Google Shape;393;p62"/>
          <p:cNvSpPr txBox="1"/>
          <p:nvPr/>
        </p:nvSpPr>
        <p:spPr>
          <a:xfrm>
            <a:off x="942549" y="3188908"/>
            <a:ext cx="1442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exigences de performances concernent les étapes de mise en œuvre de la base de données et ses interactions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94" name="Google Shape;394;p62"/>
          <p:cNvSpPr/>
          <p:nvPr/>
        </p:nvSpPr>
        <p:spPr>
          <a:xfrm>
            <a:off x="942749" y="2798495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Performances</a:t>
            </a:r>
            <a:endParaRPr sz="1100"/>
          </a:p>
        </p:txBody>
      </p:sp>
      <p:cxnSp>
        <p:nvCxnSpPr>
          <p:cNvPr id="395" name="Google Shape;395;p62"/>
          <p:cNvCxnSpPr/>
          <p:nvPr/>
        </p:nvCxnSpPr>
        <p:spPr>
          <a:xfrm>
            <a:off x="1295388" y="2605788"/>
            <a:ext cx="737100" cy="0"/>
          </a:xfrm>
          <a:prstGeom prst="straightConnector1">
            <a:avLst/>
          </a:prstGeom>
          <a:noFill/>
          <a:ln cap="flat" cmpd="sng" w="9525">
            <a:solidFill>
              <a:srgbClr val="F7F7F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62"/>
          <p:cNvSpPr txBox="1"/>
          <p:nvPr/>
        </p:nvSpPr>
        <p:spPr>
          <a:xfrm>
            <a:off x="2881393" y="3188908"/>
            <a:ext cx="1442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exigences de sécurité sont les éléments assurant la protection des données sensibles sur le logiciel.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97" name="Google Shape;397;p62"/>
          <p:cNvSpPr/>
          <p:nvPr/>
        </p:nvSpPr>
        <p:spPr>
          <a:xfrm>
            <a:off x="2881392" y="2798507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Sécurité</a:t>
            </a:r>
            <a:endParaRPr sz="1100"/>
          </a:p>
        </p:txBody>
      </p:sp>
      <p:cxnSp>
        <p:nvCxnSpPr>
          <p:cNvPr id="398" name="Google Shape;398;p62"/>
          <p:cNvCxnSpPr/>
          <p:nvPr/>
        </p:nvCxnSpPr>
        <p:spPr>
          <a:xfrm>
            <a:off x="3234032" y="2605788"/>
            <a:ext cx="737100" cy="0"/>
          </a:xfrm>
          <a:prstGeom prst="straightConnector1">
            <a:avLst/>
          </a:prstGeom>
          <a:noFill/>
          <a:ln cap="flat" cmpd="sng" w="9525">
            <a:solidFill>
              <a:srgbClr val="F7F7F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62"/>
          <p:cNvSpPr txBox="1"/>
          <p:nvPr/>
        </p:nvSpPr>
        <p:spPr>
          <a:xfrm>
            <a:off x="4820173" y="3188908"/>
            <a:ext cx="1442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Evolutivité, maintenabilité, usabilité, fiabilité et disponibilité…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00" name="Google Shape;400;p62"/>
          <p:cNvSpPr/>
          <p:nvPr/>
        </p:nvSpPr>
        <p:spPr>
          <a:xfrm>
            <a:off x="4820173" y="2798507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Autres</a:t>
            </a:r>
            <a:endParaRPr sz="1100"/>
          </a:p>
        </p:txBody>
      </p:sp>
      <p:cxnSp>
        <p:nvCxnSpPr>
          <p:cNvPr id="401" name="Google Shape;401;p62"/>
          <p:cNvCxnSpPr/>
          <p:nvPr/>
        </p:nvCxnSpPr>
        <p:spPr>
          <a:xfrm>
            <a:off x="5172812" y="2605788"/>
            <a:ext cx="737100" cy="0"/>
          </a:xfrm>
          <a:prstGeom prst="straightConnector1">
            <a:avLst/>
          </a:prstGeom>
          <a:noFill/>
          <a:ln cap="flat" cmpd="sng" w="9525">
            <a:solidFill>
              <a:srgbClr val="F7F7F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62"/>
          <p:cNvSpPr txBox="1"/>
          <p:nvPr/>
        </p:nvSpPr>
        <p:spPr>
          <a:xfrm>
            <a:off x="6758839" y="3188908"/>
            <a:ext cx="1442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existe des mesures permettant de mieux définir les exigences.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03" name="Google Shape;403;p62"/>
          <p:cNvSpPr/>
          <p:nvPr/>
        </p:nvSpPr>
        <p:spPr>
          <a:xfrm>
            <a:off x="6758838" y="2798507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Mesures</a:t>
            </a:r>
            <a:endParaRPr sz="1100"/>
          </a:p>
        </p:txBody>
      </p:sp>
      <p:cxnSp>
        <p:nvCxnSpPr>
          <p:cNvPr id="404" name="Google Shape;404;p62"/>
          <p:cNvCxnSpPr/>
          <p:nvPr/>
        </p:nvCxnSpPr>
        <p:spPr>
          <a:xfrm>
            <a:off x="7111603" y="2605788"/>
            <a:ext cx="737100" cy="0"/>
          </a:xfrm>
          <a:prstGeom prst="straightConnector1">
            <a:avLst/>
          </a:prstGeom>
          <a:noFill/>
          <a:ln cap="flat" cmpd="sng" w="9525">
            <a:solidFill>
              <a:srgbClr val="F7F7F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62"/>
          <p:cNvSpPr txBox="1"/>
          <p:nvPr/>
        </p:nvSpPr>
        <p:spPr>
          <a:xfrm>
            <a:off x="1343028" y="691345"/>
            <a:ext cx="6457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Exigences non fonctionnelles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06" name="Google Shape;406;p62"/>
          <p:cNvSpPr txBox="1"/>
          <p:nvPr/>
        </p:nvSpPr>
        <p:spPr>
          <a:xfrm>
            <a:off x="1343027" y="1083760"/>
            <a:ext cx="645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exigences non fonctionnelles (NFR) sont les contraintes ou les exigences imposées au système. Ils précisent l'attribut de qualité du logiciel.</a:t>
            </a:r>
            <a:endParaRPr sz="1100"/>
          </a:p>
        </p:txBody>
      </p:sp>
      <p:pic>
        <p:nvPicPr>
          <p:cNvPr id="407" name="Google Shape;40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718" y="2171986"/>
            <a:ext cx="269508" cy="2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4428" y="2165152"/>
            <a:ext cx="156315" cy="24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3924" y="2181325"/>
            <a:ext cx="274899" cy="23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4946" y="2148974"/>
            <a:ext cx="210216" cy="26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/>
        </p:nvSpPr>
        <p:spPr>
          <a:xfrm>
            <a:off x="347100" y="835325"/>
            <a:ext cx="235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Performances</a:t>
            </a:r>
            <a:endParaRPr sz="1100"/>
          </a:p>
        </p:txBody>
      </p:sp>
      <p:sp>
        <p:nvSpPr>
          <p:cNvPr id="416" name="Google Shape;416;p63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17" name="Google Shape;417;p63"/>
          <p:cNvSpPr txBox="1"/>
          <p:nvPr/>
        </p:nvSpPr>
        <p:spPr>
          <a:xfrm>
            <a:off x="400119" y="3973312"/>
            <a:ext cx="1882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exigences de performances concernent les étapes de mise en œuvre de la base de données mais également les interactions avec cette dernière. 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18" name="Google Shape;418;p63"/>
          <p:cNvSpPr/>
          <p:nvPr/>
        </p:nvSpPr>
        <p:spPr>
          <a:xfrm flipH="1">
            <a:off x="3801050" y="1325700"/>
            <a:ext cx="4734000" cy="24921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19" name="Google Shape;419;p63"/>
          <p:cNvSpPr txBox="1"/>
          <p:nvPr/>
        </p:nvSpPr>
        <p:spPr>
          <a:xfrm>
            <a:off x="4258251" y="1605891"/>
            <a:ext cx="38196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Temps de réponse d’une transaction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Débits de données ou de transactions par secondes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capacité en nombre d’utilisateurs simultanés ou de transactions que le système peut supporter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dégradations possibles si le système manque de ressources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64"/>
          <p:cNvCxnSpPr>
            <a:stCxn id="425" idx="4"/>
          </p:cNvCxnSpPr>
          <p:nvPr/>
        </p:nvCxnSpPr>
        <p:spPr>
          <a:xfrm>
            <a:off x="5267363" y="1658800"/>
            <a:ext cx="0" cy="4238700"/>
          </a:xfrm>
          <a:prstGeom prst="straightConnector1">
            <a:avLst/>
          </a:prstGeom>
          <a:noFill/>
          <a:ln cap="flat" cmpd="sng" w="38100">
            <a:solidFill>
              <a:srgbClr val="F7F7F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p64"/>
          <p:cNvSpPr/>
          <p:nvPr/>
        </p:nvSpPr>
        <p:spPr>
          <a:xfrm>
            <a:off x="5167313" y="1458700"/>
            <a:ext cx="200100" cy="200100"/>
          </a:xfrm>
          <a:prstGeom prst="ellipse">
            <a:avLst/>
          </a:prstGeom>
          <a:solidFill>
            <a:srgbClr val="171717"/>
          </a:solidFill>
          <a:ln cap="flat" cmpd="sng" w="635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6" name="Google Shape;426;p64"/>
          <p:cNvSpPr/>
          <p:nvPr/>
        </p:nvSpPr>
        <p:spPr>
          <a:xfrm>
            <a:off x="5167313" y="2516769"/>
            <a:ext cx="200100" cy="200100"/>
          </a:xfrm>
          <a:prstGeom prst="ellipse">
            <a:avLst/>
          </a:prstGeom>
          <a:solidFill>
            <a:srgbClr val="171717"/>
          </a:solidFill>
          <a:ln cap="flat" cmpd="sng" w="635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7" name="Google Shape;427;p64"/>
          <p:cNvSpPr/>
          <p:nvPr/>
        </p:nvSpPr>
        <p:spPr>
          <a:xfrm>
            <a:off x="5167313" y="3574837"/>
            <a:ext cx="200100" cy="200100"/>
          </a:xfrm>
          <a:prstGeom prst="ellipse">
            <a:avLst/>
          </a:prstGeom>
          <a:solidFill>
            <a:srgbClr val="171717"/>
          </a:solidFill>
          <a:ln cap="flat" cmpd="sng" w="635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8" name="Google Shape;428;p64"/>
          <p:cNvSpPr txBox="1"/>
          <p:nvPr/>
        </p:nvSpPr>
        <p:spPr>
          <a:xfrm>
            <a:off x="5671485" y="1697212"/>
            <a:ext cx="277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besoins présents et futurs en stockage de votre produit, accompagnés d’un plan d’adaptation à un nombre de demandes grandissant.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9" name="Google Shape;429;p64"/>
          <p:cNvSpPr/>
          <p:nvPr/>
        </p:nvSpPr>
        <p:spPr>
          <a:xfrm>
            <a:off x="5656489" y="1420213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Capacité</a:t>
            </a:r>
            <a:endParaRPr sz="14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30" name="Google Shape;430;p64"/>
          <p:cNvSpPr txBox="1"/>
          <p:nvPr/>
        </p:nvSpPr>
        <p:spPr>
          <a:xfrm>
            <a:off x="5671485" y="2755281"/>
            <a:ext cx="277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exigences matérielles minimum pour votre logiciel, comme les systèmes d’exploitation et les versions qui peuvent le prendre en charge.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1" name="Google Shape;431;p64"/>
          <p:cNvSpPr/>
          <p:nvPr/>
        </p:nvSpPr>
        <p:spPr>
          <a:xfrm>
            <a:off x="5656489" y="2478282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Comptabilité</a:t>
            </a:r>
            <a:endParaRPr sz="14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32" name="Google Shape;432;p64"/>
          <p:cNvSpPr txBox="1"/>
          <p:nvPr/>
        </p:nvSpPr>
        <p:spPr>
          <a:xfrm>
            <a:off x="5671475" y="3813350"/>
            <a:ext cx="277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fréquence à laquelle vous prévoyez l’utilisation de votre logiciel, ainsi que la durée de panne lors d’une utilisation normale.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3" name="Google Shape;433;p64"/>
          <p:cNvSpPr/>
          <p:nvPr/>
        </p:nvSpPr>
        <p:spPr>
          <a:xfrm>
            <a:off x="5656489" y="3536350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Fiabilité et disponibilité</a:t>
            </a:r>
            <a:endParaRPr sz="14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cxnSp>
        <p:nvCxnSpPr>
          <p:cNvPr id="434" name="Google Shape;434;p64"/>
          <p:cNvCxnSpPr>
            <a:stCxn id="435" idx="4"/>
          </p:cNvCxnSpPr>
          <p:nvPr/>
        </p:nvCxnSpPr>
        <p:spPr>
          <a:xfrm rot="10800000">
            <a:off x="3818690" y="-260050"/>
            <a:ext cx="0" cy="4238700"/>
          </a:xfrm>
          <a:prstGeom prst="straightConnector1">
            <a:avLst/>
          </a:prstGeom>
          <a:noFill/>
          <a:ln cap="flat" cmpd="sng" w="38100">
            <a:solidFill>
              <a:srgbClr val="17171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p64"/>
          <p:cNvSpPr/>
          <p:nvPr/>
        </p:nvSpPr>
        <p:spPr>
          <a:xfrm rot="10800000">
            <a:off x="3718639" y="3978651"/>
            <a:ext cx="200100" cy="200100"/>
          </a:xfrm>
          <a:prstGeom prst="ellipse">
            <a:avLst/>
          </a:prstGeom>
          <a:solidFill>
            <a:srgbClr val="F7F7F7"/>
          </a:solidFill>
          <a:ln cap="flat" cmpd="sng" w="63500">
            <a:solidFill>
              <a:srgbClr val="1717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6" name="Google Shape;436;p64"/>
          <p:cNvSpPr/>
          <p:nvPr/>
        </p:nvSpPr>
        <p:spPr>
          <a:xfrm rot="10800000">
            <a:off x="3718639" y="2920582"/>
            <a:ext cx="200100" cy="200100"/>
          </a:xfrm>
          <a:prstGeom prst="ellipse">
            <a:avLst/>
          </a:prstGeom>
          <a:solidFill>
            <a:srgbClr val="F7F7F7"/>
          </a:solidFill>
          <a:ln cap="flat" cmpd="sng" w="63500">
            <a:solidFill>
              <a:srgbClr val="1717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7" name="Google Shape;437;p64"/>
          <p:cNvSpPr/>
          <p:nvPr/>
        </p:nvSpPr>
        <p:spPr>
          <a:xfrm rot="10800000">
            <a:off x="3718639" y="1862513"/>
            <a:ext cx="200100" cy="200100"/>
          </a:xfrm>
          <a:prstGeom prst="ellipse">
            <a:avLst/>
          </a:prstGeom>
          <a:solidFill>
            <a:srgbClr val="F7F7F7"/>
          </a:solidFill>
          <a:ln cap="flat" cmpd="sng" w="63500">
            <a:solidFill>
              <a:srgbClr val="1717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8" name="Google Shape;438;p64"/>
          <p:cNvSpPr txBox="1"/>
          <p:nvPr/>
        </p:nvSpPr>
        <p:spPr>
          <a:xfrm>
            <a:off x="651558" y="1467031"/>
            <a:ext cx="277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F2325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charges maximales que votre système peut supporter tout en fonctionnant normalement.</a:t>
            </a:r>
            <a:endParaRPr sz="900">
              <a:solidFill>
                <a:srgbClr val="1F2325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9" name="Google Shape;439;p64"/>
          <p:cNvSpPr/>
          <p:nvPr/>
        </p:nvSpPr>
        <p:spPr>
          <a:xfrm>
            <a:off x="636563" y="1190032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Evolutivité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40" name="Google Shape;440;p64"/>
          <p:cNvSpPr txBox="1"/>
          <p:nvPr/>
        </p:nvSpPr>
        <p:spPr>
          <a:xfrm>
            <a:off x="651558" y="2525100"/>
            <a:ext cx="277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F2325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façon dont votre application doit utiliser une intégration en continu pour déployer des fonctionnalités rapidement et corriger les bugs.</a:t>
            </a:r>
            <a:endParaRPr sz="900">
              <a:solidFill>
                <a:srgbClr val="1F2325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41" name="Google Shape;441;p64"/>
          <p:cNvSpPr/>
          <p:nvPr/>
        </p:nvSpPr>
        <p:spPr>
          <a:xfrm>
            <a:off x="636563" y="2248101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Maintenabilité 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42" name="Google Shape;442;p64"/>
          <p:cNvSpPr txBox="1"/>
          <p:nvPr/>
        </p:nvSpPr>
        <p:spPr>
          <a:xfrm>
            <a:off x="651558" y="3583168"/>
            <a:ext cx="2778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F2325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facilité d’utilisation du produit.</a:t>
            </a:r>
            <a:endParaRPr sz="900">
              <a:solidFill>
                <a:srgbClr val="1F2325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43" name="Google Shape;443;p64"/>
          <p:cNvSpPr/>
          <p:nvPr/>
        </p:nvSpPr>
        <p:spPr>
          <a:xfrm>
            <a:off x="636563" y="3306169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Utilisabilité 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44" name="Google Shape;444;p64"/>
          <p:cNvSpPr txBox="1"/>
          <p:nvPr/>
        </p:nvSpPr>
        <p:spPr>
          <a:xfrm>
            <a:off x="4989575" y="396025"/>
            <a:ext cx="3459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Autres exigences non fonctionnelles</a:t>
            </a:r>
            <a:endParaRPr sz="1100"/>
          </a:p>
        </p:txBody>
      </p:sp>
      <p:sp>
        <p:nvSpPr>
          <p:cNvPr id="445" name="Google Shape;445;p64"/>
          <p:cNvSpPr/>
          <p:nvPr/>
        </p:nvSpPr>
        <p:spPr>
          <a:xfrm>
            <a:off x="7794873" y="211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/>
          <p:nvPr/>
        </p:nvSpPr>
        <p:spPr>
          <a:xfrm flipH="1">
            <a:off x="3562050" y="742913"/>
            <a:ext cx="4734000" cy="1686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51" name="Google Shape;451;p65"/>
          <p:cNvSpPr/>
          <p:nvPr/>
        </p:nvSpPr>
        <p:spPr>
          <a:xfrm flipH="1">
            <a:off x="3562050" y="2714588"/>
            <a:ext cx="4734000" cy="1686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52" name="Google Shape;452;p65"/>
          <p:cNvSpPr txBox="1"/>
          <p:nvPr/>
        </p:nvSpPr>
        <p:spPr>
          <a:xfrm>
            <a:off x="4019325" y="927724"/>
            <a:ext cx="3819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Fiabilité</a:t>
            </a:r>
            <a:endParaRPr sz="15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53" name="Google Shape;453;p65"/>
          <p:cNvSpPr txBox="1"/>
          <p:nvPr/>
        </p:nvSpPr>
        <p:spPr>
          <a:xfrm>
            <a:off x="4019326" y="1411654"/>
            <a:ext cx="381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Probabilité d’un échec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Taux </a:t>
            </a: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d'occurrence</a:t>
            </a: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de fautes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Précision des calculs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54" name="Google Shape;454;p65"/>
          <p:cNvSpPr txBox="1"/>
          <p:nvPr/>
        </p:nvSpPr>
        <p:spPr>
          <a:xfrm>
            <a:off x="4019250" y="2869041"/>
            <a:ext cx="3819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Maintenabilité</a:t>
            </a:r>
            <a:endParaRPr b="0" sz="15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55" name="Google Shape;455;p65"/>
          <p:cNvSpPr txBox="1"/>
          <p:nvPr/>
        </p:nvSpPr>
        <p:spPr>
          <a:xfrm>
            <a:off x="4019250" y="3169050"/>
            <a:ext cx="41439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Habilité à effectuer des changements rapides et efficaces : 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Temps moyen pour corriger un bogue, ajouter une nouvelle fonctionnalité au produit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Présence, accessibilité, utilitée de la documentation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56" name="Google Shape;456;p65"/>
          <p:cNvSpPr txBox="1"/>
          <p:nvPr/>
        </p:nvSpPr>
        <p:spPr>
          <a:xfrm>
            <a:off x="347100" y="835325"/>
            <a:ext cx="235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Mesures</a:t>
            </a:r>
            <a:endParaRPr sz="1100"/>
          </a:p>
        </p:txBody>
      </p:sp>
      <p:sp>
        <p:nvSpPr>
          <p:cNvPr id="457" name="Google Shape;457;p65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/>
          <p:nvPr/>
        </p:nvSpPr>
        <p:spPr>
          <a:xfrm flipH="1">
            <a:off x="3562050" y="520900"/>
            <a:ext cx="4734000" cy="1686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63" name="Google Shape;463;p66"/>
          <p:cNvSpPr/>
          <p:nvPr/>
        </p:nvSpPr>
        <p:spPr>
          <a:xfrm flipH="1">
            <a:off x="3562050" y="2492600"/>
            <a:ext cx="4734000" cy="1926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64" name="Google Shape;464;p66"/>
          <p:cNvSpPr txBox="1"/>
          <p:nvPr/>
        </p:nvSpPr>
        <p:spPr>
          <a:xfrm>
            <a:off x="4019325" y="705712"/>
            <a:ext cx="3819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Disponibilité</a:t>
            </a:r>
            <a:endParaRPr sz="15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65" name="Google Shape;465;p66"/>
          <p:cNvSpPr txBox="1"/>
          <p:nvPr/>
        </p:nvSpPr>
        <p:spPr>
          <a:xfrm>
            <a:off x="4019326" y="1005716"/>
            <a:ext cx="3819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Proportion de temps durant laquelle le logiciel fonctionne correctement.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Mesurée par la durée entre les pannes et par la rapidité de reprise de service :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66" name="Google Shape;466;p66"/>
          <p:cNvSpPr txBox="1"/>
          <p:nvPr/>
        </p:nvSpPr>
        <p:spPr>
          <a:xfrm>
            <a:off x="3913025" y="2744138"/>
            <a:ext cx="41439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Temps moyen entre pannes: MTTF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Temps moyen de réparation: MTTR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Disponibilité = MTTF/(MTTF+MTTR)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Peut mener à des exigences architecturales : 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Composantes redondantes (abaisse MTTF).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Modificabilité des composantes (abaisse MTTR).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67" name="Google Shape;467;p66"/>
          <p:cNvSpPr txBox="1"/>
          <p:nvPr/>
        </p:nvSpPr>
        <p:spPr>
          <a:xfrm>
            <a:off x="347100" y="835325"/>
            <a:ext cx="235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Mesures</a:t>
            </a:r>
            <a:endParaRPr sz="1100"/>
          </a:p>
        </p:txBody>
      </p:sp>
      <p:sp>
        <p:nvSpPr>
          <p:cNvPr id="468" name="Google Shape;468;p66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/>
          <p:nvPr/>
        </p:nvSpPr>
        <p:spPr>
          <a:xfrm flipH="1">
            <a:off x="3579750" y="852600"/>
            <a:ext cx="4734000" cy="34383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74" name="Google Shape;474;p67"/>
          <p:cNvSpPr txBox="1"/>
          <p:nvPr/>
        </p:nvSpPr>
        <p:spPr>
          <a:xfrm>
            <a:off x="4037025" y="1037412"/>
            <a:ext cx="3819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Sécurité</a:t>
            </a:r>
            <a:endParaRPr sz="15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75" name="Google Shape;475;p67"/>
          <p:cNvSpPr txBox="1"/>
          <p:nvPr/>
        </p:nvSpPr>
        <p:spPr>
          <a:xfrm>
            <a:off x="4037026" y="1505616"/>
            <a:ext cx="38196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Mesure de la capacité du système à résister à des tentatives d'usage non-autorisées et refus de services :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Taux de succès des authentifications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Résistance à des types d’attaques connues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Temps/efforts/ressources nécessaires pour trouver une clé de chiffrage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Probabilité/temps/ressources pour détecter une attaque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Pourcentage de services encore disponibles pendant une attaque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Pourcentage d’attaques réussies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Durée de vie d’un mot de passe, d’une session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100"/>
              <a:buFont typeface="Lexend Deca Light"/>
              <a:buChar char="-"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Niveau de chiffrement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76" name="Google Shape;476;p67"/>
          <p:cNvSpPr txBox="1"/>
          <p:nvPr/>
        </p:nvSpPr>
        <p:spPr>
          <a:xfrm>
            <a:off x="347100" y="835325"/>
            <a:ext cx="235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Mesures</a:t>
            </a:r>
            <a:endParaRPr sz="1100"/>
          </a:p>
        </p:txBody>
      </p:sp>
      <p:sp>
        <p:nvSpPr>
          <p:cNvPr id="477" name="Google Shape;477;p67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8"/>
          <p:cNvSpPr/>
          <p:nvPr/>
        </p:nvSpPr>
        <p:spPr>
          <a:xfrm>
            <a:off x="756051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83" name="Google Shape;483;p68"/>
          <p:cNvSpPr/>
          <p:nvPr/>
        </p:nvSpPr>
        <p:spPr>
          <a:xfrm>
            <a:off x="2694782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84" name="Google Shape;484;p68"/>
          <p:cNvSpPr/>
          <p:nvPr/>
        </p:nvSpPr>
        <p:spPr>
          <a:xfrm>
            <a:off x="4633517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85" name="Google Shape;485;p68"/>
          <p:cNvSpPr/>
          <p:nvPr/>
        </p:nvSpPr>
        <p:spPr>
          <a:xfrm>
            <a:off x="6572346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86" name="Google Shape;486;p68"/>
          <p:cNvSpPr txBox="1"/>
          <p:nvPr/>
        </p:nvSpPr>
        <p:spPr>
          <a:xfrm>
            <a:off x="858450" y="2922688"/>
            <a:ext cx="1611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Logiciel Front : Logiciel vétérinaire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Logiciel back : SQL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7" name="Google Shape;487;p68"/>
          <p:cNvSpPr/>
          <p:nvPr/>
        </p:nvSpPr>
        <p:spPr>
          <a:xfrm>
            <a:off x="942749" y="2205645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Interface utilisateur</a:t>
            </a:r>
            <a:endParaRPr sz="1100"/>
          </a:p>
        </p:txBody>
      </p:sp>
      <p:sp>
        <p:nvSpPr>
          <p:cNvPr id="488" name="Google Shape;488;p68"/>
          <p:cNvSpPr txBox="1"/>
          <p:nvPr/>
        </p:nvSpPr>
        <p:spPr>
          <a:xfrm>
            <a:off x="2881443" y="2922708"/>
            <a:ext cx="1442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Navigateurs prenant en charge : JS / HTML / PHP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Protocole : HTTP / HTTPS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Appareils : Ordinateurs, mobiles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9" name="Google Shape;489;p68"/>
          <p:cNvSpPr txBox="1"/>
          <p:nvPr/>
        </p:nvSpPr>
        <p:spPr>
          <a:xfrm>
            <a:off x="4820173" y="2922708"/>
            <a:ext cx="1442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Système opérateur : Linux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Base de données : SQL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0" name="Google Shape;490;p68"/>
          <p:cNvSpPr txBox="1"/>
          <p:nvPr/>
        </p:nvSpPr>
        <p:spPr>
          <a:xfrm>
            <a:off x="6758789" y="2922708"/>
            <a:ext cx="1442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Ce projet prend en charge tous les types de navigateurs Web.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1343028" y="691345"/>
            <a:ext cx="6457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Exigences d’interface externe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492" name="Google Shape;492;p68"/>
          <p:cNvSpPr txBox="1"/>
          <p:nvPr/>
        </p:nvSpPr>
        <p:spPr>
          <a:xfrm>
            <a:off x="1343027" y="1083760"/>
            <a:ext cx="6457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Elles concernent les différents interfaces communiquant avec le logiciel.</a:t>
            </a:r>
            <a:endParaRPr sz="1100"/>
          </a:p>
        </p:txBody>
      </p:sp>
      <p:sp>
        <p:nvSpPr>
          <p:cNvPr id="493" name="Google Shape;493;p68"/>
          <p:cNvSpPr/>
          <p:nvPr/>
        </p:nvSpPr>
        <p:spPr>
          <a:xfrm>
            <a:off x="2881449" y="2205695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Interfaces matériels</a:t>
            </a:r>
            <a:endParaRPr sz="1100"/>
          </a:p>
        </p:txBody>
      </p:sp>
      <p:sp>
        <p:nvSpPr>
          <p:cNvPr id="494" name="Google Shape;494;p68"/>
          <p:cNvSpPr/>
          <p:nvPr/>
        </p:nvSpPr>
        <p:spPr>
          <a:xfrm>
            <a:off x="4820224" y="2205695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Interface logicielle</a:t>
            </a:r>
            <a:endParaRPr sz="1100"/>
          </a:p>
        </p:txBody>
      </p:sp>
      <p:sp>
        <p:nvSpPr>
          <p:cNvPr id="495" name="Google Shape;495;p68"/>
          <p:cNvSpPr/>
          <p:nvPr/>
        </p:nvSpPr>
        <p:spPr>
          <a:xfrm>
            <a:off x="6758899" y="2205695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Interface de communication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/>
        </p:nvSpPr>
        <p:spPr>
          <a:xfrm>
            <a:off x="2067000" y="1686050"/>
            <a:ext cx="5010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 de conception du système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01" name="Google Shape;501;p69"/>
          <p:cNvSpPr txBox="1"/>
          <p:nvPr/>
        </p:nvSpPr>
        <p:spPr>
          <a:xfrm>
            <a:off x="2533650" y="2987248"/>
            <a:ext cx="407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Architecture logicielle, choix technique, fonctionnalités détaillées..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/>
          <p:nvPr/>
        </p:nvSpPr>
        <p:spPr>
          <a:xfrm>
            <a:off x="390449" y="244962"/>
            <a:ext cx="8363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Architecture logicielle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07" name="Google Shape;507;p70"/>
          <p:cNvSpPr/>
          <p:nvPr/>
        </p:nvSpPr>
        <p:spPr>
          <a:xfrm>
            <a:off x="4244697" y="689056"/>
            <a:ext cx="654600" cy="762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08" name="Google Shape;508;p70"/>
          <p:cNvSpPr txBox="1"/>
          <p:nvPr/>
        </p:nvSpPr>
        <p:spPr>
          <a:xfrm>
            <a:off x="390475" y="2112763"/>
            <a:ext cx="264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Transactions, écritures comptables, gestion des approvisionnements bons de commande et gestion de la production.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09" name="Google Shape;509;p70"/>
          <p:cNvSpPr/>
          <p:nvPr/>
        </p:nvSpPr>
        <p:spPr>
          <a:xfrm>
            <a:off x="390475" y="1851837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Achats</a:t>
            </a:r>
            <a:endParaRPr sz="1100"/>
          </a:p>
        </p:txBody>
      </p:sp>
      <p:sp>
        <p:nvSpPr>
          <p:cNvPr id="510" name="Google Shape;510;p70"/>
          <p:cNvSpPr txBox="1"/>
          <p:nvPr/>
        </p:nvSpPr>
        <p:spPr>
          <a:xfrm>
            <a:off x="3250356" y="2112763"/>
            <a:ext cx="264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Écritures comptables, devis, factures, CRM, e-commerce et e-procurement.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11" name="Google Shape;511;p70"/>
          <p:cNvSpPr/>
          <p:nvPr/>
        </p:nvSpPr>
        <p:spPr>
          <a:xfrm>
            <a:off x="3250356" y="1851837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Ventes</a:t>
            </a:r>
            <a:endParaRPr sz="1100"/>
          </a:p>
        </p:txBody>
      </p:sp>
      <p:sp>
        <p:nvSpPr>
          <p:cNvPr id="512" name="Google Shape;512;p70"/>
          <p:cNvSpPr txBox="1"/>
          <p:nvPr/>
        </p:nvSpPr>
        <p:spPr>
          <a:xfrm>
            <a:off x="6110237" y="2112763"/>
            <a:ext cx="264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Comptabilité multinationale, écritures comptables automatiques et gestion multi-devises.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13" name="Google Shape;513;p70"/>
          <p:cNvSpPr/>
          <p:nvPr/>
        </p:nvSpPr>
        <p:spPr>
          <a:xfrm>
            <a:off x="6110237" y="1851837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Comptabilité</a:t>
            </a:r>
            <a:endParaRPr sz="1100"/>
          </a:p>
        </p:txBody>
      </p:sp>
      <p:sp>
        <p:nvSpPr>
          <p:cNvPr id="514" name="Google Shape;514;p70"/>
          <p:cNvSpPr txBox="1"/>
          <p:nvPr/>
        </p:nvSpPr>
        <p:spPr>
          <a:xfrm>
            <a:off x="1343102" y="861210"/>
            <a:ext cx="645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Lors de la mise en place d’un ERP, il est nécessaire de réfléchir à l’architecture logicielle sur laquelle il reposera. 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Une architecture utilisée couramment pour ce type de besoins est l’architecture en modules.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15" name="Google Shape;515;p70"/>
          <p:cNvSpPr txBox="1"/>
          <p:nvPr/>
        </p:nvSpPr>
        <p:spPr>
          <a:xfrm>
            <a:off x="390475" y="3433738"/>
            <a:ext cx="264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Gestion approvisionnement, état des stocks en temps réel, SCM/GCL, mouvements des stocks et entreposage.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16" name="Google Shape;516;p70"/>
          <p:cNvSpPr/>
          <p:nvPr/>
        </p:nvSpPr>
        <p:spPr>
          <a:xfrm>
            <a:off x="390475" y="3172812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Stockage</a:t>
            </a:r>
            <a:endParaRPr sz="1100"/>
          </a:p>
        </p:txBody>
      </p:sp>
      <p:sp>
        <p:nvSpPr>
          <p:cNvPr id="517" name="Google Shape;517;p70"/>
          <p:cNvSpPr txBox="1"/>
          <p:nvPr/>
        </p:nvSpPr>
        <p:spPr>
          <a:xfrm>
            <a:off x="3250356" y="3433738"/>
            <a:ext cx="264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Gestion des besoins en fonction des commandes, régularisation des stocks et gestion des plannings de production.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18" name="Google Shape;518;p70"/>
          <p:cNvSpPr/>
          <p:nvPr/>
        </p:nvSpPr>
        <p:spPr>
          <a:xfrm>
            <a:off x="3250356" y="3172812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Production</a:t>
            </a:r>
            <a:endParaRPr sz="1100"/>
          </a:p>
        </p:txBody>
      </p:sp>
      <p:sp>
        <p:nvSpPr>
          <p:cNvPr id="519" name="Google Shape;519;p70"/>
          <p:cNvSpPr txBox="1"/>
          <p:nvPr/>
        </p:nvSpPr>
        <p:spPr>
          <a:xfrm>
            <a:off x="6110237" y="3433738"/>
            <a:ext cx="2643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Gestion des plannings et gestion de paie.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20" name="Google Shape;520;p70"/>
          <p:cNvSpPr/>
          <p:nvPr/>
        </p:nvSpPr>
        <p:spPr>
          <a:xfrm>
            <a:off x="6110237" y="3172812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Ressources humaines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/>
        </p:nvSpPr>
        <p:spPr>
          <a:xfrm>
            <a:off x="4962527" y="648953"/>
            <a:ext cx="359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Choix techniques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26" name="Google Shape;526;p71"/>
          <p:cNvSpPr txBox="1"/>
          <p:nvPr/>
        </p:nvSpPr>
        <p:spPr>
          <a:xfrm>
            <a:off x="4976500" y="1246325"/>
            <a:ext cx="3866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Langages de programmation, hébergement …</a:t>
            </a:r>
            <a:endParaRPr sz="12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27" name="Google Shape;527;p71"/>
          <p:cNvSpPr txBox="1"/>
          <p:nvPr/>
        </p:nvSpPr>
        <p:spPr>
          <a:xfrm>
            <a:off x="4976496" y="1572553"/>
            <a:ext cx="3737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Ce choix concerne les langages de programmation, mais également les solutions de stockage, d’hébergement, d’environnement selon les contraintes et exigences. 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Technos : HTML / CSS / JS / PHP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SGBD : MySQL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28" name="Google Shape;528;p71"/>
          <p:cNvSpPr/>
          <p:nvPr/>
        </p:nvSpPr>
        <p:spPr>
          <a:xfrm>
            <a:off x="5015549" y="323850"/>
            <a:ext cx="654600" cy="184800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29" name="Google Shape;529;p71"/>
          <p:cNvSpPr txBox="1"/>
          <p:nvPr/>
        </p:nvSpPr>
        <p:spPr>
          <a:xfrm>
            <a:off x="5718400" y="4467825"/>
            <a:ext cx="305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Détails du système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30" name="Google Shape;530;p71"/>
          <p:cNvSpPr txBox="1"/>
          <p:nvPr/>
        </p:nvSpPr>
        <p:spPr>
          <a:xfrm>
            <a:off x="5015550" y="3279213"/>
            <a:ext cx="3866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Haut et bas niveau</a:t>
            </a:r>
            <a:endParaRPr sz="12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31" name="Google Shape;531;p71"/>
          <p:cNvSpPr txBox="1"/>
          <p:nvPr/>
        </p:nvSpPr>
        <p:spPr>
          <a:xfrm>
            <a:off x="5015546" y="3605441"/>
            <a:ext cx="3737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Au cours de la première, l’équipe élabore le squelette du fonctionnement du logiciel et de l’accès aux informations. Au cours de la seconde, l’équipe développe les parties plus spécifiques du logiciel.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32" name="Google Shape;532;p71"/>
          <p:cNvSpPr/>
          <p:nvPr/>
        </p:nvSpPr>
        <p:spPr>
          <a:xfrm>
            <a:off x="8827425" y="3279225"/>
            <a:ext cx="132300" cy="1581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33" name="Google Shape;533;p71"/>
          <p:cNvSpPr txBox="1"/>
          <p:nvPr/>
        </p:nvSpPr>
        <p:spPr>
          <a:xfrm>
            <a:off x="515325" y="1911838"/>
            <a:ext cx="3257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Modèles de données</a:t>
            </a:r>
            <a:endParaRPr sz="1100"/>
          </a:p>
        </p:txBody>
      </p:sp>
      <p:sp>
        <p:nvSpPr>
          <p:cNvPr id="534" name="Google Shape;534;p71"/>
          <p:cNvSpPr/>
          <p:nvPr/>
        </p:nvSpPr>
        <p:spPr>
          <a:xfrm>
            <a:off x="259775" y="1781238"/>
            <a:ext cx="132300" cy="15810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35" name="Google Shape;535;p71"/>
          <p:cNvSpPr txBox="1"/>
          <p:nvPr/>
        </p:nvSpPr>
        <p:spPr>
          <a:xfrm>
            <a:off x="515321" y="2380753"/>
            <a:ext cx="373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Étape importante de la phase de conception du produit, la modélisation permet une visualisation des systèmes de données.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L’équipe de développement va penser et fournir des schémas entités-relations que permettent de mettre en place la base de données.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 txBox="1"/>
          <p:nvPr/>
        </p:nvSpPr>
        <p:spPr>
          <a:xfrm>
            <a:off x="1028095" y="1004106"/>
            <a:ext cx="2213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Sommaire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50" name="Google Shape;250;p54"/>
          <p:cNvSpPr txBox="1"/>
          <p:nvPr/>
        </p:nvSpPr>
        <p:spPr>
          <a:xfrm>
            <a:off x="4225865" y="868624"/>
            <a:ext cx="389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SRS ou document de spécification des exigences. Il rassemble l’ensemble des normes et attentes.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51" name="Google Shape;251;p54"/>
          <p:cNvSpPr/>
          <p:nvPr/>
        </p:nvSpPr>
        <p:spPr>
          <a:xfrm>
            <a:off x="4210878" y="600275"/>
            <a:ext cx="396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Spécifications des exigences</a:t>
            </a:r>
            <a:endParaRPr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52" name="Google Shape;252;p54"/>
          <p:cNvSpPr txBox="1"/>
          <p:nvPr/>
        </p:nvSpPr>
        <p:spPr>
          <a:xfrm>
            <a:off x="4225865" y="1681156"/>
            <a:ext cx="3890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Architecture logicielle, choix technique, fonctionnalités détaillées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53" name="Google Shape;253;p54"/>
          <p:cNvSpPr/>
          <p:nvPr/>
        </p:nvSpPr>
        <p:spPr>
          <a:xfrm>
            <a:off x="4210875" y="1412800"/>
            <a:ext cx="396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 de conception du système</a:t>
            </a:r>
            <a:endParaRPr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54" name="Google Shape;254;p54"/>
          <p:cNvSpPr txBox="1"/>
          <p:nvPr/>
        </p:nvSpPr>
        <p:spPr>
          <a:xfrm>
            <a:off x="4225865" y="2493688"/>
            <a:ext cx="389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Période de développement. Attribution des tâches aux membres de l’équipe.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55" name="Google Shape;255;p54"/>
          <p:cNvSpPr/>
          <p:nvPr/>
        </p:nvSpPr>
        <p:spPr>
          <a:xfrm>
            <a:off x="4210876" y="2225325"/>
            <a:ext cx="304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 d’implémentation</a:t>
            </a:r>
            <a:endParaRPr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56" name="Google Shape;256;p54"/>
          <p:cNvSpPr txBox="1"/>
          <p:nvPr/>
        </p:nvSpPr>
        <p:spPr>
          <a:xfrm>
            <a:off x="4225865" y="3306221"/>
            <a:ext cx="3890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Organisation et mise en place des différents tests.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57" name="Google Shape;257;p54"/>
          <p:cNvSpPr/>
          <p:nvPr/>
        </p:nvSpPr>
        <p:spPr>
          <a:xfrm>
            <a:off x="4210871" y="3037863"/>
            <a:ext cx="2461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Planning de tests</a:t>
            </a:r>
            <a:endParaRPr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58" name="Google Shape;258;p54"/>
          <p:cNvSpPr/>
          <p:nvPr/>
        </p:nvSpPr>
        <p:spPr>
          <a:xfrm>
            <a:off x="3603588" y="600565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01.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59" name="Google Shape;259;p54"/>
          <p:cNvSpPr/>
          <p:nvPr/>
        </p:nvSpPr>
        <p:spPr>
          <a:xfrm>
            <a:off x="3603588" y="1413097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02.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60" name="Google Shape;260;p54"/>
          <p:cNvSpPr/>
          <p:nvPr/>
        </p:nvSpPr>
        <p:spPr>
          <a:xfrm>
            <a:off x="3603588" y="2225629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03.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61" name="Google Shape;261;p54"/>
          <p:cNvSpPr/>
          <p:nvPr/>
        </p:nvSpPr>
        <p:spPr>
          <a:xfrm>
            <a:off x="3603588" y="3038161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04.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62" name="Google Shape;262;p54"/>
          <p:cNvSpPr/>
          <p:nvPr/>
        </p:nvSpPr>
        <p:spPr>
          <a:xfrm>
            <a:off x="1056670" y="1479905"/>
            <a:ext cx="5940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63" name="Google Shape;263;p54"/>
          <p:cNvSpPr txBox="1"/>
          <p:nvPr/>
        </p:nvSpPr>
        <p:spPr>
          <a:xfrm>
            <a:off x="4225865" y="4119021"/>
            <a:ext cx="389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Plan de mise en production du site et du maintien du bon fonctionnement de ce dernier.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64" name="Google Shape;264;p54"/>
          <p:cNvSpPr/>
          <p:nvPr/>
        </p:nvSpPr>
        <p:spPr>
          <a:xfrm>
            <a:off x="4210877" y="3850675"/>
            <a:ext cx="354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Déploiement et maintenance</a:t>
            </a:r>
            <a:endParaRPr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65" name="Google Shape;265;p54"/>
          <p:cNvSpPr/>
          <p:nvPr/>
        </p:nvSpPr>
        <p:spPr>
          <a:xfrm>
            <a:off x="3603588" y="3850961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05.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/>
        </p:nvSpPr>
        <p:spPr>
          <a:xfrm>
            <a:off x="2067000" y="1686050"/>
            <a:ext cx="5010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 d’implementation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41" name="Google Shape;541;p72"/>
          <p:cNvSpPr txBox="1"/>
          <p:nvPr/>
        </p:nvSpPr>
        <p:spPr>
          <a:xfrm>
            <a:off x="2533650" y="2987248"/>
            <a:ext cx="407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Période de développement. Attribution des tâches aux membres de l’équipe.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6" name="Google Shape;546;p73"/>
          <p:cNvCxnSpPr>
            <a:stCxn id="547" idx="4"/>
          </p:cNvCxnSpPr>
          <p:nvPr/>
        </p:nvCxnSpPr>
        <p:spPr>
          <a:xfrm>
            <a:off x="5267338" y="1927975"/>
            <a:ext cx="0" cy="4238700"/>
          </a:xfrm>
          <a:prstGeom prst="straightConnector1">
            <a:avLst/>
          </a:prstGeom>
          <a:noFill/>
          <a:ln cap="flat" cmpd="sng" w="38100">
            <a:solidFill>
              <a:srgbClr val="F7F7F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7" name="Google Shape;547;p73"/>
          <p:cNvSpPr/>
          <p:nvPr/>
        </p:nvSpPr>
        <p:spPr>
          <a:xfrm>
            <a:off x="5167288" y="1727875"/>
            <a:ext cx="200100" cy="200100"/>
          </a:xfrm>
          <a:prstGeom prst="ellipse">
            <a:avLst/>
          </a:prstGeom>
          <a:solidFill>
            <a:srgbClr val="171717"/>
          </a:solidFill>
          <a:ln cap="flat" cmpd="sng" w="635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48" name="Google Shape;548;p73"/>
          <p:cNvSpPr/>
          <p:nvPr/>
        </p:nvSpPr>
        <p:spPr>
          <a:xfrm>
            <a:off x="5167288" y="2785944"/>
            <a:ext cx="200100" cy="200100"/>
          </a:xfrm>
          <a:prstGeom prst="ellipse">
            <a:avLst/>
          </a:prstGeom>
          <a:solidFill>
            <a:srgbClr val="171717"/>
          </a:solidFill>
          <a:ln cap="flat" cmpd="sng" w="635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49" name="Google Shape;549;p73"/>
          <p:cNvSpPr/>
          <p:nvPr/>
        </p:nvSpPr>
        <p:spPr>
          <a:xfrm>
            <a:off x="5167288" y="3844012"/>
            <a:ext cx="200100" cy="200100"/>
          </a:xfrm>
          <a:prstGeom prst="ellipse">
            <a:avLst/>
          </a:prstGeom>
          <a:solidFill>
            <a:srgbClr val="171717"/>
          </a:solidFill>
          <a:ln cap="flat" cmpd="sng" w="63500">
            <a:solidFill>
              <a:srgbClr val="F7F7F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0" name="Google Shape;550;p73"/>
          <p:cNvSpPr txBox="1"/>
          <p:nvPr/>
        </p:nvSpPr>
        <p:spPr>
          <a:xfrm>
            <a:off x="5671460" y="1966387"/>
            <a:ext cx="277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qui définit les jalons et planifie l’achèvement du projet. Elle peut-être clarifiée à l’aide d’un diagramme de Gantt notamment.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1" name="Google Shape;551;p73"/>
          <p:cNvSpPr/>
          <p:nvPr/>
        </p:nvSpPr>
        <p:spPr>
          <a:xfrm>
            <a:off x="5656464" y="1689388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Échéances</a:t>
            </a: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 des tâches</a:t>
            </a:r>
            <a:endParaRPr sz="14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52" name="Google Shape;552;p73"/>
          <p:cNvSpPr txBox="1"/>
          <p:nvPr/>
        </p:nvSpPr>
        <p:spPr>
          <a:xfrm>
            <a:off x="5671460" y="3024456"/>
            <a:ext cx="277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qui visent à les écarter. Une analyse SWOT peut permettre de mettre en évidence les risques potentiels.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3" name="Google Shape;553;p73"/>
          <p:cNvSpPr/>
          <p:nvPr/>
        </p:nvSpPr>
        <p:spPr>
          <a:xfrm>
            <a:off x="5656464" y="2747457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Evaluation des risques</a:t>
            </a:r>
            <a:endParaRPr sz="14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54" name="Google Shape;554;p73"/>
          <p:cNvSpPr txBox="1"/>
          <p:nvPr/>
        </p:nvSpPr>
        <p:spPr>
          <a:xfrm>
            <a:off x="5671460" y="4082524"/>
            <a:ext cx="277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des membres de l’équipe. Ils peuvent être mis en place à l’aide d’une matrice RACI.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5" name="Google Shape;555;p73"/>
          <p:cNvSpPr/>
          <p:nvPr/>
        </p:nvSpPr>
        <p:spPr>
          <a:xfrm>
            <a:off x="5656464" y="3805525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Rôles et responsabilités</a:t>
            </a:r>
            <a:endParaRPr sz="14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cxnSp>
        <p:nvCxnSpPr>
          <p:cNvPr id="556" name="Google Shape;556;p73"/>
          <p:cNvCxnSpPr>
            <a:stCxn id="557" idx="4"/>
          </p:cNvCxnSpPr>
          <p:nvPr/>
        </p:nvCxnSpPr>
        <p:spPr>
          <a:xfrm rot="10800000">
            <a:off x="3818690" y="-739525"/>
            <a:ext cx="0" cy="4238700"/>
          </a:xfrm>
          <a:prstGeom prst="straightConnector1">
            <a:avLst/>
          </a:prstGeom>
          <a:noFill/>
          <a:ln cap="flat" cmpd="sng" w="38100">
            <a:solidFill>
              <a:srgbClr val="17171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73"/>
          <p:cNvSpPr/>
          <p:nvPr/>
        </p:nvSpPr>
        <p:spPr>
          <a:xfrm rot="10800000">
            <a:off x="3718639" y="3499175"/>
            <a:ext cx="200100" cy="200100"/>
          </a:xfrm>
          <a:prstGeom prst="ellipse">
            <a:avLst/>
          </a:prstGeom>
          <a:solidFill>
            <a:srgbClr val="F7F7F7"/>
          </a:solidFill>
          <a:ln cap="flat" cmpd="sng" w="63500">
            <a:solidFill>
              <a:srgbClr val="1717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8" name="Google Shape;558;p73"/>
          <p:cNvSpPr/>
          <p:nvPr/>
        </p:nvSpPr>
        <p:spPr>
          <a:xfrm rot="10800000">
            <a:off x="3718639" y="2441107"/>
            <a:ext cx="200100" cy="200100"/>
          </a:xfrm>
          <a:prstGeom prst="ellipse">
            <a:avLst/>
          </a:prstGeom>
          <a:solidFill>
            <a:srgbClr val="F7F7F7"/>
          </a:solidFill>
          <a:ln cap="flat" cmpd="sng" w="63500">
            <a:solidFill>
              <a:srgbClr val="1717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9" name="Google Shape;559;p73"/>
          <p:cNvSpPr/>
          <p:nvPr/>
        </p:nvSpPr>
        <p:spPr>
          <a:xfrm rot="10800000">
            <a:off x="3718639" y="1383039"/>
            <a:ext cx="200100" cy="200100"/>
          </a:xfrm>
          <a:prstGeom prst="ellipse">
            <a:avLst/>
          </a:prstGeom>
          <a:solidFill>
            <a:srgbClr val="F7F7F7"/>
          </a:solidFill>
          <a:ln cap="flat" cmpd="sng" w="63500">
            <a:solidFill>
              <a:srgbClr val="1717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60" name="Google Shape;560;p73"/>
          <p:cNvSpPr txBox="1"/>
          <p:nvPr/>
        </p:nvSpPr>
        <p:spPr>
          <a:xfrm>
            <a:off x="651558" y="987556"/>
            <a:ext cx="277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F2325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Pour aider à évaluer les performances et la progression de l’équipe.</a:t>
            </a:r>
            <a:endParaRPr sz="900">
              <a:solidFill>
                <a:srgbClr val="1F2325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61" name="Google Shape;561;p73"/>
          <p:cNvSpPr/>
          <p:nvPr/>
        </p:nvSpPr>
        <p:spPr>
          <a:xfrm>
            <a:off x="636563" y="710557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Liste d’objectifs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62" name="Google Shape;562;p73"/>
          <p:cNvSpPr txBox="1"/>
          <p:nvPr/>
        </p:nvSpPr>
        <p:spPr>
          <a:xfrm>
            <a:off x="651558" y="2045625"/>
            <a:ext cx="277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F2325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définit les échéances et résultats visés dans les grands axes.</a:t>
            </a:r>
            <a:endParaRPr sz="900">
              <a:solidFill>
                <a:srgbClr val="1F2325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63" name="Google Shape;563;p73"/>
          <p:cNvSpPr/>
          <p:nvPr/>
        </p:nvSpPr>
        <p:spPr>
          <a:xfrm>
            <a:off x="636563" y="1768626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Énoncé</a:t>
            </a: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 de portée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64" name="Google Shape;564;p73"/>
          <p:cNvSpPr txBox="1"/>
          <p:nvPr/>
        </p:nvSpPr>
        <p:spPr>
          <a:xfrm>
            <a:off x="651558" y="3103693"/>
            <a:ext cx="277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F2325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qui sert de guide pour l’allocation des ressources et la délégation des tâches.</a:t>
            </a:r>
            <a:endParaRPr sz="900">
              <a:solidFill>
                <a:srgbClr val="1F2325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65" name="Google Shape;565;p73"/>
          <p:cNvSpPr/>
          <p:nvPr/>
        </p:nvSpPr>
        <p:spPr>
          <a:xfrm>
            <a:off x="636563" y="2826694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Description des livrables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66" name="Google Shape;566;p73"/>
          <p:cNvSpPr txBox="1"/>
          <p:nvPr/>
        </p:nvSpPr>
        <p:spPr>
          <a:xfrm>
            <a:off x="5033850" y="431450"/>
            <a:ext cx="3459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 d’implementation</a:t>
            </a:r>
            <a:endParaRPr sz="1100"/>
          </a:p>
        </p:txBody>
      </p:sp>
      <p:sp>
        <p:nvSpPr>
          <p:cNvPr id="567" name="Google Shape;567;p73"/>
          <p:cNvSpPr/>
          <p:nvPr/>
        </p:nvSpPr>
        <p:spPr>
          <a:xfrm>
            <a:off x="7794873" y="211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68" name="Google Shape;568;p73"/>
          <p:cNvSpPr txBox="1"/>
          <p:nvPr/>
        </p:nvSpPr>
        <p:spPr>
          <a:xfrm>
            <a:off x="636571" y="4161778"/>
            <a:ext cx="373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D’autres éléments peuvent être inclus : 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800"/>
              <a:buFont typeface="Lexend Deca Light"/>
              <a:buChar char="-"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responsable de la tâche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800"/>
              <a:buFont typeface="Lexend Deca Light"/>
              <a:buChar char="-"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statut 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800"/>
              <a:buFont typeface="Lexend Deca Light"/>
              <a:buChar char="-"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priorité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800"/>
              <a:buFont typeface="Lexend Deca Light"/>
              <a:buChar char="-"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progression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"/>
          <p:cNvSpPr txBox="1"/>
          <p:nvPr/>
        </p:nvSpPr>
        <p:spPr>
          <a:xfrm>
            <a:off x="2067000" y="1686050"/>
            <a:ext cx="5010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Planning</a:t>
            </a: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 de 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tests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74" name="Google Shape;574;p74"/>
          <p:cNvSpPr txBox="1"/>
          <p:nvPr/>
        </p:nvSpPr>
        <p:spPr>
          <a:xfrm>
            <a:off x="2533650" y="2987248"/>
            <a:ext cx="407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plan de test est un document décrivant l'étendue, l'approche, les ressources et le planning des activités de test prévues.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5"/>
          <p:cNvSpPr txBox="1"/>
          <p:nvPr/>
        </p:nvSpPr>
        <p:spPr>
          <a:xfrm>
            <a:off x="347100" y="835329"/>
            <a:ext cx="1961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Planning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de tests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0" name="Google Shape;580;p75"/>
          <p:cNvSpPr txBox="1"/>
          <p:nvPr/>
        </p:nvSpPr>
        <p:spPr>
          <a:xfrm>
            <a:off x="425569" y="3222146"/>
            <a:ext cx="1882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différents éléments qu’il contient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81" name="Google Shape;581;p75"/>
          <p:cNvSpPr txBox="1"/>
          <p:nvPr/>
        </p:nvSpPr>
        <p:spPr>
          <a:xfrm>
            <a:off x="425569" y="3668137"/>
            <a:ext cx="1882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plan de test est un manuel décrivant les objectifs des tests, la portée de ces derniers mais également un calendrier général</a:t>
            </a:r>
            <a:endParaRPr sz="1100"/>
          </a:p>
        </p:txBody>
      </p:sp>
      <p:sp>
        <p:nvSpPr>
          <p:cNvPr id="582" name="Google Shape;582;p75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83" name="Google Shape;583;p75"/>
          <p:cNvSpPr/>
          <p:nvPr/>
        </p:nvSpPr>
        <p:spPr>
          <a:xfrm>
            <a:off x="3603588" y="600565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01.</a:t>
            </a:r>
            <a:endParaRPr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4" name="Google Shape;584;p75"/>
          <p:cNvSpPr/>
          <p:nvPr/>
        </p:nvSpPr>
        <p:spPr>
          <a:xfrm>
            <a:off x="3603588" y="1413097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02.</a:t>
            </a:r>
            <a:endParaRPr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5" name="Google Shape;585;p75"/>
          <p:cNvSpPr/>
          <p:nvPr/>
        </p:nvSpPr>
        <p:spPr>
          <a:xfrm>
            <a:off x="3603588" y="2225629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03.</a:t>
            </a:r>
            <a:endParaRPr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6" name="Google Shape;586;p75"/>
          <p:cNvSpPr/>
          <p:nvPr/>
        </p:nvSpPr>
        <p:spPr>
          <a:xfrm>
            <a:off x="3603588" y="3038161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04.</a:t>
            </a:r>
            <a:endParaRPr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7" name="Google Shape;587;p75"/>
          <p:cNvSpPr/>
          <p:nvPr/>
        </p:nvSpPr>
        <p:spPr>
          <a:xfrm>
            <a:off x="3603588" y="3850961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05.</a:t>
            </a:r>
            <a:endParaRPr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8" name="Google Shape;588;p75"/>
          <p:cNvSpPr/>
          <p:nvPr/>
        </p:nvSpPr>
        <p:spPr>
          <a:xfrm>
            <a:off x="4221963" y="600582"/>
            <a:ext cx="279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Fiche descriptive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9" name="Google Shape;589;p75"/>
          <p:cNvSpPr/>
          <p:nvPr/>
        </p:nvSpPr>
        <p:spPr>
          <a:xfrm>
            <a:off x="4221975" y="1413100"/>
            <a:ext cx="353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Description du scope / out of scope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90" name="Google Shape;590;p75"/>
          <p:cNvSpPr/>
          <p:nvPr/>
        </p:nvSpPr>
        <p:spPr>
          <a:xfrm>
            <a:off x="4221975" y="2225625"/>
            <a:ext cx="353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Analyse des risques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91" name="Google Shape;591;p75"/>
          <p:cNvSpPr/>
          <p:nvPr/>
        </p:nvSpPr>
        <p:spPr>
          <a:xfrm>
            <a:off x="4221975" y="3038150"/>
            <a:ext cx="368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Ressources </a:t>
            </a: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matériels</a:t>
            </a: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 et temporelles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92" name="Google Shape;592;p75"/>
          <p:cNvSpPr/>
          <p:nvPr/>
        </p:nvSpPr>
        <p:spPr>
          <a:xfrm>
            <a:off x="4221975" y="3850675"/>
            <a:ext cx="353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F2325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Outils et environnement </a:t>
            </a:r>
            <a:endParaRPr sz="1400">
              <a:solidFill>
                <a:srgbClr val="1F2325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/>
          <p:nvPr/>
        </p:nvSpPr>
        <p:spPr>
          <a:xfrm>
            <a:off x="4962527" y="648953"/>
            <a:ext cx="359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 de tests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98" name="Google Shape;598;p76"/>
          <p:cNvSpPr txBox="1"/>
          <p:nvPr/>
        </p:nvSpPr>
        <p:spPr>
          <a:xfrm>
            <a:off x="4951046" y="1290637"/>
            <a:ext cx="3737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La définition du plan </a:t>
            </a: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selon</a:t>
            </a: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 trois documents</a:t>
            </a:r>
            <a:endParaRPr sz="12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99" name="Google Shape;599;p76"/>
          <p:cNvSpPr txBox="1"/>
          <p:nvPr/>
        </p:nvSpPr>
        <p:spPr>
          <a:xfrm>
            <a:off x="4951046" y="1616853"/>
            <a:ext cx="373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plan de tests est souvent rédigé après les documents d’exigences, et les phases d’analyse. Cela permet d’adapter la planification des tests en tenant compte de ces documents.</a:t>
            </a:r>
            <a:endParaRPr sz="1100"/>
          </a:p>
        </p:txBody>
      </p:sp>
      <p:sp>
        <p:nvSpPr>
          <p:cNvPr id="600" name="Google Shape;600;p76"/>
          <p:cNvSpPr/>
          <p:nvPr/>
        </p:nvSpPr>
        <p:spPr>
          <a:xfrm>
            <a:off x="5156949" y="3440532"/>
            <a:ext cx="621000" cy="621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1" name="Google Shape;601;p76"/>
          <p:cNvSpPr txBox="1"/>
          <p:nvPr/>
        </p:nvSpPr>
        <p:spPr>
          <a:xfrm>
            <a:off x="4957144" y="4217548"/>
            <a:ext cx="1020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Analyse des risque et stratégie</a:t>
            </a:r>
            <a:endParaRPr sz="1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2" name="Google Shape;602;p76"/>
          <p:cNvSpPr/>
          <p:nvPr/>
        </p:nvSpPr>
        <p:spPr>
          <a:xfrm>
            <a:off x="7895662" y="3440532"/>
            <a:ext cx="621000" cy="621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3" name="Google Shape;603;p76"/>
          <p:cNvSpPr txBox="1"/>
          <p:nvPr/>
        </p:nvSpPr>
        <p:spPr>
          <a:xfrm>
            <a:off x="7580350" y="4217550"/>
            <a:ext cx="1251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Document de critères et exigences</a:t>
            </a:r>
            <a:endParaRPr sz="1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4" name="Google Shape;604;p76"/>
          <p:cNvSpPr/>
          <p:nvPr/>
        </p:nvSpPr>
        <p:spPr>
          <a:xfrm>
            <a:off x="6495480" y="3440532"/>
            <a:ext cx="621000" cy="621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5" name="Google Shape;605;p76"/>
          <p:cNvSpPr txBox="1"/>
          <p:nvPr/>
        </p:nvSpPr>
        <p:spPr>
          <a:xfrm>
            <a:off x="6193800" y="4217550"/>
            <a:ext cx="1251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Analyse fonctionnelle ou User story</a:t>
            </a:r>
            <a:endParaRPr sz="1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6" name="Google Shape;606;p76"/>
          <p:cNvSpPr/>
          <p:nvPr/>
        </p:nvSpPr>
        <p:spPr>
          <a:xfrm>
            <a:off x="5015549" y="323850"/>
            <a:ext cx="654600" cy="184800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07" name="Google Shape;607;p76"/>
          <p:cNvSpPr/>
          <p:nvPr/>
        </p:nvSpPr>
        <p:spPr>
          <a:xfrm>
            <a:off x="5244550" y="3605075"/>
            <a:ext cx="44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01.</a:t>
            </a:r>
            <a:endParaRPr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8" name="Google Shape;608;p76"/>
          <p:cNvSpPr/>
          <p:nvPr/>
        </p:nvSpPr>
        <p:spPr>
          <a:xfrm>
            <a:off x="6583075" y="3605075"/>
            <a:ext cx="44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02.</a:t>
            </a:r>
            <a:endParaRPr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09" name="Google Shape;609;p76"/>
          <p:cNvSpPr/>
          <p:nvPr/>
        </p:nvSpPr>
        <p:spPr>
          <a:xfrm>
            <a:off x="7983250" y="3605075"/>
            <a:ext cx="44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03.</a:t>
            </a:r>
            <a:endParaRPr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10" name="Google Shape;610;p76"/>
          <p:cNvSpPr/>
          <p:nvPr/>
        </p:nvSpPr>
        <p:spPr>
          <a:xfrm>
            <a:off x="462537" y="1687479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Etape</a:t>
            </a: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 01. </a:t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Mise en place des conditions préliminaires</a:t>
            </a:r>
            <a:endParaRPr sz="1100"/>
          </a:p>
        </p:txBody>
      </p:sp>
      <p:sp>
        <p:nvSpPr>
          <p:cNvPr id="611" name="Google Shape;611;p76"/>
          <p:cNvSpPr txBox="1"/>
          <p:nvPr/>
        </p:nvSpPr>
        <p:spPr>
          <a:xfrm>
            <a:off x="462526" y="1169787"/>
            <a:ext cx="1630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Quatres étapes de mise en place des tests :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12" name="Google Shape;612;p76"/>
          <p:cNvSpPr/>
          <p:nvPr/>
        </p:nvSpPr>
        <p:spPr>
          <a:xfrm>
            <a:off x="2449650" y="1687479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Etape </a:t>
            </a: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02. </a:t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Exécution des tests</a:t>
            </a:r>
            <a:endParaRPr sz="1100"/>
          </a:p>
        </p:txBody>
      </p:sp>
      <p:sp>
        <p:nvSpPr>
          <p:cNvPr id="613" name="Google Shape;613;p76"/>
          <p:cNvSpPr/>
          <p:nvPr/>
        </p:nvSpPr>
        <p:spPr>
          <a:xfrm>
            <a:off x="462537" y="3017404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Etape 03. </a:t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Génération des rapports</a:t>
            </a:r>
            <a:endParaRPr sz="1100"/>
          </a:p>
        </p:txBody>
      </p:sp>
      <p:sp>
        <p:nvSpPr>
          <p:cNvPr id="614" name="Google Shape;614;p76"/>
          <p:cNvSpPr/>
          <p:nvPr/>
        </p:nvSpPr>
        <p:spPr>
          <a:xfrm>
            <a:off x="2449650" y="3017404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Etape 04. </a:t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Evaluation du risque résiduel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/>
        </p:nvSpPr>
        <p:spPr>
          <a:xfrm>
            <a:off x="2067000" y="1686050"/>
            <a:ext cx="5010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Déploiement et maintenance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20" name="Google Shape;620;p77"/>
          <p:cNvSpPr txBox="1"/>
          <p:nvPr/>
        </p:nvSpPr>
        <p:spPr>
          <a:xfrm>
            <a:off x="2533650" y="2987248"/>
            <a:ext cx="407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Plan de mise en production du site et du maintien du bon fonctionnement de ce dernier.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8"/>
          <p:cNvSpPr/>
          <p:nvPr/>
        </p:nvSpPr>
        <p:spPr>
          <a:xfrm>
            <a:off x="323850" y="1599750"/>
            <a:ext cx="132300" cy="1944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26" name="Google Shape;626;p78"/>
          <p:cNvSpPr/>
          <p:nvPr/>
        </p:nvSpPr>
        <p:spPr>
          <a:xfrm>
            <a:off x="3622864" y="323850"/>
            <a:ext cx="51972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27" name="Google Shape;627;p78"/>
          <p:cNvSpPr txBox="1"/>
          <p:nvPr/>
        </p:nvSpPr>
        <p:spPr>
          <a:xfrm>
            <a:off x="761264" y="2095907"/>
            <a:ext cx="255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Les types de déploiement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28" name="Google Shape;628;p78"/>
          <p:cNvSpPr txBox="1"/>
          <p:nvPr/>
        </p:nvSpPr>
        <p:spPr>
          <a:xfrm>
            <a:off x="761264" y="2770594"/>
            <a:ext cx="2556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4 principaux</a:t>
            </a:r>
            <a:endParaRPr sz="14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29" name="Google Shape;629;p78"/>
          <p:cNvSpPr txBox="1"/>
          <p:nvPr/>
        </p:nvSpPr>
        <p:spPr>
          <a:xfrm>
            <a:off x="3976825" y="1380875"/>
            <a:ext cx="2141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permet de mettre à jour tous les environnements cibles de manières simultanées sans inclure de processus. Il est dangereux car les applications déployées sont non contrôlées.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30" name="Google Shape;630;p78"/>
          <p:cNvSpPr/>
          <p:nvPr/>
        </p:nvSpPr>
        <p:spPr>
          <a:xfrm>
            <a:off x="3976825" y="1125500"/>
            <a:ext cx="2292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Déploiement de base</a:t>
            </a:r>
            <a:endParaRPr sz="900"/>
          </a:p>
        </p:txBody>
      </p:sp>
      <p:sp>
        <p:nvSpPr>
          <p:cNvPr id="631" name="Google Shape;631;p78"/>
          <p:cNvSpPr txBox="1"/>
          <p:nvPr/>
        </p:nvSpPr>
        <p:spPr>
          <a:xfrm>
            <a:off x="6334975" y="1380875"/>
            <a:ext cx="2212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applications logiciels vont remplacer progressivement l’ancien logiciel. Il ne conserve pas l’application d’origine.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32" name="Google Shape;632;p78"/>
          <p:cNvSpPr/>
          <p:nvPr/>
        </p:nvSpPr>
        <p:spPr>
          <a:xfrm>
            <a:off x="6334975" y="1125500"/>
            <a:ext cx="2361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Déploiement progressif</a:t>
            </a:r>
            <a:endParaRPr sz="900"/>
          </a:p>
        </p:txBody>
      </p:sp>
      <p:sp>
        <p:nvSpPr>
          <p:cNvPr id="633" name="Google Shape;633;p78"/>
          <p:cNvSpPr txBox="1"/>
          <p:nvPr/>
        </p:nvSpPr>
        <p:spPr>
          <a:xfrm>
            <a:off x="3976825" y="2945975"/>
            <a:ext cx="229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permet de préserver l'ancien environnement tout en déployant le nouveau en simultanée. Une fois l'application déployée, s'il y a un problème, il est possible de rediriger le trafic vers l'ancien.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34" name="Google Shape;634;p78"/>
          <p:cNvSpPr/>
          <p:nvPr/>
        </p:nvSpPr>
        <p:spPr>
          <a:xfrm>
            <a:off x="3976825" y="2690600"/>
            <a:ext cx="2212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Déploiement bleu-vert</a:t>
            </a:r>
            <a:endParaRPr sz="900"/>
          </a:p>
        </p:txBody>
      </p:sp>
      <p:sp>
        <p:nvSpPr>
          <p:cNvPr id="635" name="Google Shape;635;p78"/>
          <p:cNvSpPr txBox="1"/>
          <p:nvPr/>
        </p:nvSpPr>
        <p:spPr>
          <a:xfrm>
            <a:off x="6334975" y="2945975"/>
            <a:ext cx="229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consiste à déployer une application par sous-ensemble. Au début, il est destiné à un petit groupe de personnes, puis il est déployé de manière incrémentielle au travers de versions progressives.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36" name="Google Shape;636;p78"/>
          <p:cNvSpPr/>
          <p:nvPr/>
        </p:nvSpPr>
        <p:spPr>
          <a:xfrm>
            <a:off x="6334977" y="2690611"/>
            <a:ext cx="199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Déploiement canari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9"/>
          <p:cNvSpPr/>
          <p:nvPr/>
        </p:nvSpPr>
        <p:spPr>
          <a:xfrm flipH="1">
            <a:off x="3517775" y="1321050"/>
            <a:ext cx="4734000" cy="2565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42" name="Google Shape;642;p79"/>
          <p:cNvSpPr txBox="1"/>
          <p:nvPr/>
        </p:nvSpPr>
        <p:spPr>
          <a:xfrm>
            <a:off x="3974976" y="1605891"/>
            <a:ext cx="38196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Quel système, logiciel ou application faut-il déployer ?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Quels sont les besoins de l'entreprise ?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Combien d'utilisateurs finaux y aura-t-il ?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Quels sont les risques du déploiement ?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Quel outil est utilisé pour suivre le déploiement ?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Qui fera partie de l'équipe de déploiement ?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43" name="Google Shape;643;p79"/>
          <p:cNvSpPr txBox="1"/>
          <p:nvPr/>
        </p:nvSpPr>
        <p:spPr>
          <a:xfrm>
            <a:off x="347100" y="835329"/>
            <a:ext cx="1961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Définition de la méthode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44" name="Google Shape;644;p79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45" name="Google Shape;645;p79"/>
          <p:cNvSpPr txBox="1"/>
          <p:nvPr/>
        </p:nvSpPr>
        <p:spPr>
          <a:xfrm>
            <a:off x="425569" y="3668137"/>
            <a:ext cx="1882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faut tenir compte des différents facteurs pour choisir la méthode de déploiement adaptée.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/>
          <p:nvPr/>
        </p:nvSpPr>
        <p:spPr>
          <a:xfrm flipH="1">
            <a:off x="3517775" y="1009575"/>
            <a:ext cx="4734000" cy="12747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51" name="Google Shape;651;p80"/>
          <p:cNvSpPr txBox="1"/>
          <p:nvPr/>
        </p:nvSpPr>
        <p:spPr>
          <a:xfrm>
            <a:off x="3974976" y="1276716"/>
            <a:ext cx="3819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Cette étape permet de déterminer les fondements du plan de déploiement. Elle inclut les objectifs visés, les indicateurs de performance et les moyens utilisés pour atteindre les objectifs.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52" name="Google Shape;652;p80"/>
          <p:cNvSpPr txBox="1"/>
          <p:nvPr/>
        </p:nvSpPr>
        <p:spPr>
          <a:xfrm>
            <a:off x="347100" y="835325"/>
            <a:ext cx="2327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Planification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du déploiement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53" name="Google Shape;653;p80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54" name="Google Shape;654;p80"/>
          <p:cNvSpPr/>
          <p:nvPr/>
        </p:nvSpPr>
        <p:spPr>
          <a:xfrm flipH="1">
            <a:off x="3517775" y="3153875"/>
            <a:ext cx="4734000" cy="12747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55" name="Google Shape;655;p80"/>
          <p:cNvSpPr txBox="1"/>
          <p:nvPr/>
        </p:nvSpPr>
        <p:spPr>
          <a:xfrm>
            <a:off x="3974976" y="3421016"/>
            <a:ext cx="3819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Identifier l’équipe nécessaire pour mettre en œuvre la méthode de déploiement ; Faire part de ces ressources à l’équipe de numérisation du CRVS et assurer qu’elle comprend la portée et les objectifs de ce projet.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56" name="Google Shape;656;p80"/>
          <p:cNvSpPr txBox="1"/>
          <p:nvPr/>
        </p:nvSpPr>
        <p:spPr>
          <a:xfrm>
            <a:off x="506350" y="4110550"/>
            <a:ext cx="1681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Identifier l’équipe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57" name="Google Shape;657;p80"/>
          <p:cNvSpPr/>
          <p:nvPr/>
        </p:nvSpPr>
        <p:spPr>
          <a:xfrm>
            <a:off x="267825" y="3910450"/>
            <a:ext cx="132300" cy="9159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1"/>
          <p:cNvSpPr/>
          <p:nvPr/>
        </p:nvSpPr>
        <p:spPr>
          <a:xfrm flipH="1">
            <a:off x="3517775" y="1009575"/>
            <a:ext cx="4734000" cy="12747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63" name="Google Shape;663;p81"/>
          <p:cNvSpPr txBox="1"/>
          <p:nvPr/>
        </p:nvSpPr>
        <p:spPr>
          <a:xfrm>
            <a:off x="3974976" y="1188966"/>
            <a:ext cx="3819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est conseillé de diviser le déploiement en tâches, pour une question d’efficacité.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Ces tâches doivent être planifiées dans un calendrier regroupant les échéances de chacune des tâches et leur attribution.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64" name="Google Shape;664;p81"/>
          <p:cNvSpPr txBox="1"/>
          <p:nvPr/>
        </p:nvSpPr>
        <p:spPr>
          <a:xfrm>
            <a:off x="426775" y="587475"/>
            <a:ext cx="232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Calendrier de déploiement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65" name="Google Shape;665;p81"/>
          <p:cNvSpPr/>
          <p:nvPr/>
        </p:nvSpPr>
        <p:spPr>
          <a:xfrm flipH="1">
            <a:off x="3517775" y="3153875"/>
            <a:ext cx="4734000" cy="12747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66" name="Google Shape;666;p81"/>
          <p:cNvSpPr txBox="1"/>
          <p:nvPr/>
        </p:nvSpPr>
        <p:spPr>
          <a:xfrm>
            <a:off x="3974976" y="3418016"/>
            <a:ext cx="3819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Une fois l'application, le système ou le logiciel déployé, il est recommandé de surveiller le déploiement et de l'optimiser avec les corrections nécessaires en cas d'erreur.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67" name="Google Shape;667;p81"/>
          <p:cNvSpPr txBox="1"/>
          <p:nvPr/>
        </p:nvSpPr>
        <p:spPr>
          <a:xfrm>
            <a:off x="302925" y="3853825"/>
            <a:ext cx="232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Mise à jour et suivi continu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68" name="Google Shape;668;p81"/>
          <p:cNvSpPr/>
          <p:nvPr/>
        </p:nvSpPr>
        <p:spPr>
          <a:xfrm>
            <a:off x="250200" y="652600"/>
            <a:ext cx="132300" cy="9159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69" name="Google Shape;669;p81"/>
          <p:cNvSpPr/>
          <p:nvPr/>
        </p:nvSpPr>
        <p:spPr>
          <a:xfrm>
            <a:off x="382498" y="4644501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"/>
          <p:cNvSpPr txBox="1"/>
          <p:nvPr/>
        </p:nvSpPr>
        <p:spPr>
          <a:xfrm>
            <a:off x="2533650" y="1810003"/>
            <a:ext cx="4076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Spécifications des exigences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71" name="Google Shape;271;p55"/>
          <p:cNvSpPr txBox="1"/>
          <p:nvPr/>
        </p:nvSpPr>
        <p:spPr>
          <a:xfrm>
            <a:off x="2533650" y="2987248"/>
            <a:ext cx="407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SRS ou document de spécification des exigences. Il rassemble l’ensemble des normes, conceptions et attentes.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2"/>
          <p:cNvSpPr/>
          <p:nvPr/>
        </p:nvSpPr>
        <p:spPr>
          <a:xfrm>
            <a:off x="756051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75" name="Google Shape;675;p82"/>
          <p:cNvSpPr/>
          <p:nvPr/>
        </p:nvSpPr>
        <p:spPr>
          <a:xfrm>
            <a:off x="2694782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76" name="Google Shape;676;p82"/>
          <p:cNvSpPr/>
          <p:nvPr/>
        </p:nvSpPr>
        <p:spPr>
          <a:xfrm>
            <a:off x="4633517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77" name="Google Shape;677;p82"/>
          <p:cNvSpPr/>
          <p:nvPr/>
        </p:nvSpPr>
        <p:spPr>
          <a:xfrm>
            <a:off x="6572346" y="1933575"/>
            <a:ext cx="1815600" cy="2352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78" name="Google Shape;678;p82"/>
          <p:cNvSpPr txBox="1"/>
          <p:nvPr/>
        </p:nvSpPr>
        <p:spPr>
          <a:xfrm>
            <a:off x="942649" y="3010583"/>
            <a:ext cx="1442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est l’activité consistant à identifier et corriger les défaillances d’un système informatique et à le remettre dans un état opérationnel.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79" name="Google Shape;679;p82"/>
          <p:cNvSpPr/>
          <p:nvPr/>
        </p:nvSpPr>
        <p:spPr>
          <a:xfrm>
            <a:off x="942699" y="2274857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Maintenance corrective</a:t>
            </a:r>
            <a:endParaRPr sz="1100"/>
          </a:p>
        </p:txBody>
      </p:sp>
      <p:sp>
        <p:nvSpPr>
          <p:cNvPr id="680" name="Google Shape;680;p82"/>
          <p:cNvSpPr txBox="1"/>
          <p:nvPr/>
        </p:nvSpPr>
        <p:spPr>
          <a:xfrm>
            <a:off x="2881443" y="3010583"/>
            <a:ext cx="1442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est l’ensemble des actions permettant de détecter et de corriger les défaillances potentielles avant qu’elles ne se manifestent.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81" name="Google Shape;681;p82"/>
          <p:cNvSpPr/>
          <p:nvPr/>
        </p:nvSpPr>
        <p:spPr>
          <a:xfrm>
            <a:off x="2881430" y="2274857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Maintenance preventive</a:t>
            </a:r>
            <a:endParaRPr sz="1100"/>
          </a:p>
        </p:txBody>
      </p:sp>
      <p:sp>
        <p:nvSpPr>
          <p:cNvPr id="682" name="Google Shape;682;p82"/>
          <p:cNvSpPr txBox="1"/>
          <p:nvPr/>
        </p:nvSpPr>
        <p:spPr>
          <a:xfrm>
            <a:off x="4820223" y="3010583"/>
            <a:ext cx="1442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vise à remédier aux défaillances en recherchant l’origine du problème afin d’apporter une solution sur le long terme.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83" name="Google Shape;683;p82"/>
          <p:cNvSpPr/>
          <p:nvPr/>
        </p:nvSpPr>
        <p:spPr>
          <a:xfrm>
            <a:off x="4820223" y="2274857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Maintenance curative</a:t>
            </a:r>
            <a:endParaRPr sz="1100"/>
          </a:p>
        </p:txBody>
      </p:sp>
      <p:sp>
        <p:nvSpPr>
          <p:cNvPr id="684" name="Google Shape;684;p82"/>
          <p:cNvSpPr txBox="1"/>
          <p:nvPr/>
        </p:nvSpPr>
        <p:spPr>
          <a:xfrm>
            <a:off x="6693826" y="3010575"/>
            <a:ext cx="1572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est un processus continu de suivi et de mise à jour d’une application ou d’un système existant afin de répondre aux besoins changeants des utilisateurs.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85" name="Google Shape;685;p82"/>
          <p:cNvSpPr/>
          <p:nvPr/>
        </p:nvSpPr>
        <p:spPr>
          <a:xfrm>
            <a:off x="6758913" y="2274857"/>
            <a:ext cx="144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Maintenance evolutive</a:t>
            </a:r>
            <a:endParaRPr sz="1100"/>
          </a:p>
        </p:txBody>
      </p:sp>
      <p:sp>
        <p:nvSpPr>
          <p:cNvPr id="686" name="Google Shape;686;p82"/>
          <p:cNvSpPr txBox="1"/>
          <p:nvPr/>
        </p:nvSpPr>
        <p:spPr>
          <a:xfrm>
            <a:off x="1343028" y="691345"/>
            <a:ext cx="6457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Maintenance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87" name="Google Shape;687;p82"/>
          <p:cNvSpPr txBox="1"/>
          <p:nvPr/>
        </p:nvSpPr>
        <p:spPr>
          <a:xfrm>
            <a:off x="1909950" y="1083750"/>
            <a:ext cx="532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La maintenance est un entretien régulier d’un site web dans le but de le tenir fonctionnel et de manière optimale.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3"/>
          <p:cNvSpPr/>
          <p:nvPr/>
        </p:nvSpPr>
        <p:spPr>
          <a:xfrm flipH="1">
            <a:off x="3517775" y="510225"/>
            <a:ext cx="4734000" cy="3873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93" name="Google Shape;693;p83"/>
          <p:cNvSpPr txBox="1"/>
          <p:nvPr/>
        </p:nvSpPr>
        <p:spPr>
          <a:xfrm>
            <a:off x="3974976" y="804066"/>
            <a:ext cx="38196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Mise à jour de sécurité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Mise à jour des thèmes / plug-ins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Mise à jour du contenu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Sauvegarde et reprise après sinistre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Surveillance et optimisation de performances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Analyse de sécurité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Gestion des utilisateurs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Test d’accessibilité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Surveillance de la disponibilité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Surveillance du SEO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94" name="Google Shape;694;p83"/>
          <p:cNvSpPr txBox="1"/>
          <p:nvPr/>
        </p:nvSpPr>
        <p:spPr>
          <a:xfrm>
            <a:off x="347100" y="835329"/>
            <a:ext cx="196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Maintenance</a:t>
            </a:r>
            <a:endParaRPr sz="21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95" name="Google Shape;695;p83"/>
          <p:cNvSpPr/>
          <p:nvPr/>
        </p:nvSpPr>
        <p:spPr>
          <a:xfrm>
            <a:off x="400123" y="510226"/>
            <a:ext cx="654600" cy="184800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96" name="Google Shape;696;p83"/>
          <p:cNvSpPr txBox="1"/>
          <p:nvPr/>
        </p:nvSpPr>
        <p:spPr>
          <a:xfrm>
            <a:off x="425569" y="3668137"/>
            <a:ext cx="188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Principalement, la maintenance se compose des éléments suivants :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/>
        </p:nvSpPr>
        <p:spPr>
          <a:xfrm>
            <a:off x="2542500" y="359093"/>
            <a:ext cx="4076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Les éléments principaux</a:t>
            </a:r>
            <a:endParaRPr sz="36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77" name="Google Shape;277;p56"/>
          <p:cNvSpPr txBox="1"/>
          <p:nvPr/>
        </p:nvSpPr>
        <p:spPr>
          <a:xfrm>
            <a:off x="2542500" y="1536338"/>
            <a:ext cx="407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document de spécification des exigences ou SRS, est généralement composé de 5 éléments principaux.</a:t>
            </a:r>
            <a:endParaRPr sz="1100"/>
          </a:p>
        </p:txBody>
      </p:sp>
      <p:sp>
        <p:nvSpPr>
          <p:cNvPr id="278" name="Google Shape;278;p56"/>
          <p:cNvSpPr txBox="1"/>
          <p:nvPr/>
        </p:nvSpPr>
        <p:spPr>
          <a:xfrm>
            <a:off x="858645" y="2551730"/>
            <a:ext cx="142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Objectif du produit, public cible, portée du projet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79" name="Google Shape;279;p56"/>
          <p:cNvSpPr/>
          <p:nvPr/>
        </p:nvSpPr>
        <p:spPr>
          <a:xfrm>
            <a:off x="728000" y="2297925"/>
            <a:ext cx="168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Introduction</a:t>
            </a:r>
            <a:endParaRPr sz="1100"/>
          </a:p>
        </p:txBody>
      </p:sp>
      <p:sp>
        <p:nvSpPr>
          <p:cNvPr id="280" name="Google Shape;280;p56"/>
          <p:cNvSpPr/>
          <p:nvPr/>
        </p:nvSpPr>
        <p:spPr>
          <a:xfrm>
            <a:off x="3598650" y="2297925"/>
            <a:ext cx="1964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Description générale</a:t>
            </a:r>
            <a:endParaRPr sz="1100"/>
          </a:p>
        </p:txBody>
      </p:sp>
      <p:sp>
        <p:nvSpPr>
          <p:cNvPr id="281" name="Google Shape;281;p56"/>
          <p:cNvSpPr/>
          <p:nvPr/>
        </p:nvSpPr>
        <p:spPr>
          <a:xfrm>
            <a:off x="6457675" y="2297925"/>
            <a:ext cx="219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Exigences fonctionnelles</a:t>
            </a:r>
            <a:endParaRPr sz="1100"/>
          </a:p>
        </p:txBody>
      </p:sp>
      <p:sp>
        <p:nvSpPr>
          <p:cNvPr id="282" name="Google Shape;282;p56"/>
          <p:cNvSpPr txBox="1"/>
          <p:nvPr/>
        </p:nvSpPr>
        <p:spPr>
          <a:xfrm>
            <a:off x="3860695" y="2551730"/>
            <a:ext cx="142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Environnement opérationnel, perspective du produit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83" name="Google Shape;283;p56"/>
          <p:cNvSpPr txBox="1"/>
          <p:nvPr/>
        </p:nvSpPr>
        <p:spPr>
          <a:xfrm>
            <a:off x="6842720" y="2551730"/>
            <a:ext cx="142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Cas d’utilisations, fonctionnalités détaillées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84" name="Google Shape;284;p56"/>
          <p:cNvSpPr txBox="1"/>
          <p:nvPr/>
        </p:nvSpPr>
        <p:spPr>
          <a:xfrm>
            <a:off x="2285120" y="3748755"/>
            <a:ext cx="142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Exigences de performances, sécurité, mesures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85" name="Google Shape;285;p56"/>
          <p:cNvSpPr/>
          <p:nvPr/>
        </p:nvSpPr>
        <p:spPr>
          <a:xfrm>
            <a:off x="1740475" y="3494950"/>
            <a:ext cx="2511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Exigences non fonctionnelles</a:t>
            </a:r>
            <a:endParaRPr sz="1100"/>
          </a:p>
        </p:txBody>
      </p:sp>
      <p:sp>
        <p:nvSpPr>
          <p:cNvPr id="286" name="Google Shape;286;p56"/>
          <p:cNvSpPr/>
          <p:nvPr/>
        </p:nvSpPr>
        <p:spPr>
          <a:xfrm>
            <a:off x="4686125" y="3494950"/>
            <a:ext cx="2624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Exigences d’interface externe</a:t>
            </a:r>
            <a:endParaRPr sz="1100"/>
          </a:p>
        </p:txBody>
      </p:sp>
      <p:sp>
        <p:nvSpPr>
          <p:cNvPr id="287" name="Google Shape;287;p56"/>
          <p:cNvSpPr txBox="1"/>
          <p:nvPr/>
        </p:nvSpPr>
        <p:spPr>
          <a:xfrm>
            <a:off x="5287169" y="3748755"/>
            <a:ext cx="142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Interface utilisateur, interface matérielle, interface logicielle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7"/>
          <p:cNvSpPr/>
          <p:nvPr/>
        </p:nvSpPr>
        <p:spPr>
          <a:xfrm>
            <a:off x="323850" y="1599750"/>
            <a:ext cx="132300" cy="1944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93" name="Google Shape;293;p57"/>
          <p:cNvSpPr/>
          <p:nvPr/>
        </p:nvSpPr>
        <p:spPr>
          <a:xfrm>
            <a:off x="3622864" y="323850"/>
            <a:ext cx="5197286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94" name="Google Shape;294;p57"/>
          <p:cNvSpPr txBox="1"/>
          <p:nvPr/>
        </p:nvSpPr>
        <p:spPr>
          <a:xfrm>
            <a:off x="761201" y="2375557"/>
            <a:ext cx="255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Introduction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95" name="Google Shape;295;p57"/>
          <p:cNvSpPr txBox="1"/>
          <p:nvPr/>
        </p:nvSpPr>
        <p:spPr>
          <a:xfrm>
            <a:off x="761264" y="2770594"/>
            <a:ext cx="2556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Objectifs du produit, cibles</a:t>
            </a:r>
            <a:endParaRPr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96" name="Google Shape;296;p57"/>
          <p:cNvSpPr txBox="1"/>
          <p:nvPr/>
        </p:nvSpPr>
        <p:spPr>
          <a:xfrm>
            <a:off x="4100497" y="1726150"/>
            <a:ext cx="1990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Système de gestion centralisé pour un gestionnaire de clinique vétérinaire. ( ERP )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Améliorer l’efficacité des vétérinaires et faciliter la gestion de cliniques.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97" name="Google Shape;297;p57"/>
          <p:cNvSpPr/>
          <p:nvPr/>
        </p:nvSpPr>
        <p:spPr>
          <a:xfrm>
            <a:off x="4100500" y="1470813"/>
            <a:ext cx="219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Objectifs du produit</a:t>
            </a:r>
            <a:endParaRPr sz="1000"/>
          </a:p>
        </p:txBody>
      </p:sp>
      <p:sp>
        <p:nvSpPr>
          <p:cNvPr id="298" name="Google Shape;298;p57"/>
          <p:cNvSpPr txBox="1"/>
          <p:nvPr/>
        </p:nvSpPr>
        <p:spPr>
          <a:xfrm>
            <a:off x="6492878" y="3606375"/>
            <a:ext cx="199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Documentations des termes utilisés dans le document des exigences.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99" name="Google Shape;299;p57"/>
          <p:cNvSpPr/>
          <p:nvPr/>
        </p:nvSpPr>
        <p:spPr>
          <a:xfrm>
            <a:off x="6492877" y="3351000"/>
            <a:ext cx="199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Conventions</a:t>
            </a:r>
            <a:endParaRPr sz="1000"/>
          </a:p>
        </p:txBody>
      </p:sp>
      <p:sp>
        <p:nvSpPr>
          <p:cNvPr id="300" name="Google Shape;300;p57"/>
          <p:cNvSpPr txBox="1"/>
          <p:nvPr/>
        </p:nvSpPr>
        <p:spPr>
          <a:xfrm>
            <a:off x="4100497" y="3609935"/>
            <a:ext cx="1990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Propriétaires de clinique vétérinaires.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Propriétaires d’animaux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Vétérinaires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1" name="Google Shape;301;p57"/>
          <p:cNvSpPr/>
          <p:nvPr/>
        </p:nvSpPr>
        <p:spPr>
          <a:xfrm>
            <a:off x="4100496" y="3354561"/>
            <a:ext cx="199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Public cible</a:t>
            </a:r>
            <a:endParaRPr sz="1000"/>
          </a:p>
        </p:txBody>
      </p:sp>
      <p:sp>
        <p:nvSpPr>
          <p:cNvPr id="302" name="Google Shape;302;p57"/>
          <p:cNvSpPr txBox="1"/>
          <p:nvPr/>
        </p:nvSpPr>
        <p:spPr>
          <a:xfrm>
            <a:off x="6492878" y="1742885"/>
            <a:ext cx="1990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s’agit du processus d’identification et de documentation des objectifs d’un projet, des produits à livrer, des caractéristiques, des délais et du budget.</a:t>
            </a:r>
            <a:endParaRPr sz="9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3" name="Google Shape;303;p57"/>
          <p:cNvSpPr/>
          <p:nvPr/>
        </p:nvSpPr>
        <p:spPr>
          <a:xfrm>
            <a:off x="6492877" y="1470836"/>
            <a:ext cx="199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Portée du projet</a:t>
            </a:r>
            <a:endParaRPr sz="1000"/>
          </a:p>
        </p:txBody>
      </p:sp>
      <p:sp>
        <p:nvSpPr>
          <p:cNvPr id="304" name="Google Shape;304;p57"/>
          <p:cNvSpPr/>
          <p:nvPr/>
        </p:nvSpPr>
        <p:spPr>
          <a:xfrm>
            <a:off x="4156088" y="2972594"/>
            <a:ext cx="292894" cy="292894"/>
          </a:xfrm>
          <a:custGeom>
            <a:rect b="b" l="l" r="r" t="t"/>
            <a:pathLst>
              <a:path extrusionOk="0" h="390525" w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305" name="Google Shape;305;p57"/>
          <p:cNvGrpSpPr/>
          <p:nvPr/>
        </p:nvGrpSpPr>
        <p:grpSpPr>
          <a:xfrm>
            <a:off x="6560897" y="2972593"/>
            <a:ext cx="292894" cy="292894"/>
            <a:chOff x="4144033" y="2229040"/>
            <a:chExt cx="390525" cy="390525"/>
          </a:xfrm>
        </p:grpSpPr>
        <p:sp>
          <p:nvSpPr>
            <p:cNvPr id="306" name="Google Shape;306;p57"/>
            <p:cNvSpPr/>
            <p:nvPr/>
          </p:nvSpPr>
          <p:spPr>
            <a:xfrm>
              <a:off x="4144033" y="2229040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307" name="Google Shape;307;p57"/>
            <p:cNvSpPr/>
            <p:nvPr/>
          </p:nvSpPr>
          <p:spPr>
            <a:xfrm>
              <a:off x="4188419" y="2317908"/>
              <a:ext cx="123825" cy="95250"/>
            </a:xfrm>
            <a:custGeom>
              <a:rect b="b" l="l" r="r" t="t"/>
              <a:pathLst>
                <a:path extrusionOk="0" h="95250" w="12382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308" name="Google Shape;308;p57"/>
            <p:cNvSpPr/>
            <p:nvPr/>
          </p:nvSpPr>
          <p:spPr>
            <a:xfrm>
              <a:off x="4188060" y="2428970"/>
              <a:ext cx="76200" cy="28575"/>
            </a:xfrm>
            <a:custGeom>
              <a:rect b="b" l="l" r="r" t="t"/>
              <a:pathLst>
                <a:path extrusionOk="0" h="28575" w="76200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309" name="Google Shape;309;p57"/>
            <p:cNvSpPr/>
            <p:nvPr/>
          </p:nvSpPr>
          <p:spPr>
            <a:xfrm>
              <a:off x="4367225" y="2406681"/>
              <a:ext cx="123825" cy="28575"/>
            </a:xfrm>
            <a:custGeom>
              <a:rect b="b" l="l" r="r" t="t"/>
              <a:pathLst>
                <a:path extrusionOk="0" h="28575" w="12382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310" name="Google Shape;310;p57"/>
            <p:cNvSpPr/>
            <p:nvPr/>
          </p:nvSpPr>
          <p:spPr>
            <a:xfrm>
              <a:off x="4367130" y="2451163"/>
              <a:ext cx="76200" cy="28575"/>
            </a:xfrm>
            <a:custGeom>
              <a:rect b="b" l="l" r="r" t="t"/>
              <a:pathLst>
                <a:path extrusionOk="0" h="28575" w="76200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</p:grpSp>
      <p:pic>
        <p:nvPicPr>
          <p:cNvPr id="311" name="Google Shape;31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2510" y="1107141"/>
            <a:ext cx="289673" cy="289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1039" y="1107146"/>
            <a:ext cx="202992" cy="26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/>
          <p:nvPr/>
        </p:nvSpPr>
        <p:spPr>
          <a:xfrm>
            <a:off x="323850" y="2571750"/>
            <a:ext cx="8496300" cy="2247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18" name="Google Shape;318;p58"/>
          <p:cNvSpPr txBox="1"/>
          <p:nvPr/>
        </p:nvSpPr>
        <p:spPr>
          <a:xfrm>
            <a:off x="1049638" y="3782479"/>
            <a:ext cx="1870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Base de donnée SQL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Système client / serveur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Linux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PHP / JS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19" name="Google Shape;319;p58"/>
          <p:cNvSpPr/>
          <p:nvPr/>
        </p:nvSpPr>
        <p:spPr>
          <a:xfrm>
            <a:off x="998800" y="3301975"/>
            <a:ext cx="1972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Environnement opérationnel</a:t>
            </a:r>
            <a:endParaRPr sz="1100"/>
          </a:p>
        </p:txBody>
      </p:sp>
      <p:sp>
        <p:nvSpPr>
          <p:cNvPr id="320" name="Google Shape;320;p58"/>
          <p:cNvSpPr/>
          <p:nvPr/>
        </p:nvSpPr>
        <p:spPr>
          <a:xfrm>
            <a:off x="1049662" y="2909567"/>
            <a:ext cx="187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01.</a:t>
            </a:r>
            <a:endParaRPr sz="1100"/>
          </a:p>
        </p:txBody>
      </p:sp>
      <p:sp>
        <p:nvSpPr>
          <p:cNvPr id="321" name="Google Shape;321;p58"/>
          <p:cNvSpPr txBox="1"/>
          <p:nvPr/>
        </p:nvSpPr>
        <p:spPr>
          <a:xfrm>
            <a:off x="3636750" y="3782479"/>
            <a:ext cx="1870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différentes informations qui devront être stockées en BDD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22" name="Google Shape;322;p58"/>
          <p:cNvSpPr/>
          <p:nvPr/>
        </p:nvSpPr>
        <p:spPr>
          <a:xfrm>
            <a:off x="3636749" y="3301971"/>
            <a:ext cx="187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Perspective du produit</a:t>
            </a:r>
            <a:endParaRPr sz="1100"/>
          </a:p>
        </p:txBody>
      </p:sp>
      <p:sp>
        <p:nvSpPr>
          <p:cNvPr id="323" name="Google Shape;323;p58"/>
          <p:cNvSpPr/>
          <p:nvPr/>
        </p:nvSpPr>
        <p:spPr>
          <a:xfrm>
            <a:off x="3636749" y="2909567"/>
            <a:ext cx="187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02.</a:t>
            </a:r>
            <a:endParaRPr sz="1100"/>
          </a:p>
        </p:txBody>
      </p:sp>
      <p:sp>
        <p:nvSpPr>
          <p:cNvPr id="324" name="Google Shape;324;p58"/>
          <p:cNvSpPr txBox="1"/>
          <p:nvPr/>
        </p:nvSpPr>
        <p:spPr>
          <a:xfrm>
            <a:off x="6223838" y="3782479"/>
            <a:ext cx="1870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différents rôles du logiciel.</a:t>
            </a:r>
            <a:endParaRPr sz="11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25" name="Google Shape;325;p58"/>
          <p:cNvSpPr/>
          <p:nvPr/>
        </p:nvSpPr>
        <p:spPr>
          <a:xfrm>
            <a:off x="6223862" y="3301971"/>
            <a:ext cx="187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Utilisateurs &amp; caractéristiques</a:t>
            </a:r>
            <a:endParaRPr sz="1100"/>
          </a:p>
        </p:txBody>
      </p:sp>
      <p:sp>
        <p:nvSpPr>
          <p:cNvPr id="326" name="Google Shape;326;p58"/>
          <p:cNvSpPr/>
          <p:nvPr/>
        </p:nvSpPr>
        <p:spPr>
          <a:xfrm>
            <a:off x="6223862" y="2909567"/>
            <a:ext cx="187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03.</a:t>
            </a:r>
            <a:endParaRPr sz="1100"/>
          </a:p>
        </p:txBody>
      </p:sp>
      <p:sp>
        <p:nvSpPr>
          <p:cNvPr id="327" name="Google Shape;327;p58"/>
          <p:cNvSpPr txBox="1"/>
          <p:nvPr/>
        </p:nvSpPr>
        <p:spPr>
          <a:xfrm>
            <a:off x="2533650" y="509568"/>
            <a:ext cx="4076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Description générale</a:t>
            </a:r>
            <a:endParaRPr sz="36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28" name="Google Shape;328;p58"/>
          <p:cNvSpPr txBox="1"/>
          <p:nvPr/>
        </p:nvSpPr>
        <p:spPr>
          <a:xfrm>
            <a:off x="2533650" y="1686813"/>
            <a:ext cx="407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Définition des environnements opérationnels, des perspectives, des utilisateurs.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/>
        </p:nvSpPr>
        <p:spPr>
          <a:xfrm>
            <a:off x="390449" y="1103712"/>
            <a:ext cx="8363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Perspective du produit</a:t>
            </a:r>
            <a:endParaRPr sz="21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34" name="Google Shape;334;p59"/>
          <p:cNvSpPr/>
          <p:nvPr/>
        </p:nvSpPr>
        <p:spPr>
          <a:xfrm>
            <a:off x="4244672" y="1618606"/>
            <a:ext cx="654600" cy="762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35" name="Google Shape;335;p59"/>
          <p:cNvSpPr txBox="1"/>
          <p:nvPr/>
        </p:nvSpPr>
        <p:spPr>
          <a:xfrm>
            <a:off x="390475" y="2573113"/>
            <a:ext cx="264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Informations nécessaire à l’enregistrement d’un client + contact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36" name="Google Shape;336;p59"/>
          <p:cNvSpPr/>
          <p:nvPr/>
        </p:nvSpPr>
        <p:spPr>
          <a:xfrm>
            <a:off x="390475" y="2312187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Détails du client</a:t>
            </a:r>
            <a:endParaRPr sz="1100"/>
          </a:p>
        </p:txBody>
      </p:sp>
      <p:sp>
        <p:nvSpPr>
          <p:cNvPr id="337" name="Google Shape;337;p59"/>
          <p:cNvSpPr txBox="1"/>
          <p:nvPr/>
        </p:nvSpPr>
        <p:spPr>
          <a:xfrm>
            <a:off x="3250356" y="2573113"/>
            <a:ext cx="264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Informations médicales, âge, poids, allergies, propriétaire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38" name="Google Shape;338;p59"/>
          <p:cNvSpPr/>
          <p:nvPr/>
        </p:nvSpPr>
        <p:spPr>
          <a:xfrm>
            <a:off x="3250356" y="2312187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Détails des animaux</a:t>
            </a:r>
            <a:endParaRPr sz="1100"/>
          </a:p>
        </p:txBody>
      </p:sp>
      <p:sp>
        <p:nvSpPr>
          <p:cNvPr id="339" name="Google Shape;339;p59"/>
          <p:cNvSpPr txBox="1"/>
          <p:nvPr/>
        </p:nvSpPr>
        <p:spPr>
          <a:xfrm>
            <a:off x="6110237" y="2573113"/>
            <a:ext cx="2643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Informations de contact, disponibilité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40" name="Google Shape;340;p59"/>
          <p:cNvSpPr/>
          <p:nvPr/>
        </p:nvSpPr>
        <p:spPr>
          <a:xfrm>
            <a:off x="6110237" y="2312187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Détails des vétérinaires</a:t>
            </a:r>
            <a:endParaRPr sz="1100"/>
          </a:p>
        </p:txBody>
      </p:sp>
      <p:sp>
        <p:nvSpPr>
          <p:cNvPr id="341" name="Google Shape;341;p59"/>
          <p:cNvSpPr txBox="1"/>
          <p:nvPr/>
        </p:nvSpPr>
        <p:spPr>
          <a:xfrm>
            <a:off x="390450" y="3662288"/>
            <a:ext cx="264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Informations sur le client, le vétérinaire, l’animal concerné ainsi que les produits utilisés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42" name="Google Shape;342;p59"/>
          <p:cNvSpPr/>
          <p:nvPr/>
        </p:nvSpPr>
        <p:spPr>
          <a:xfrm>
            <a:off x="390450" y="3401362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Détails des consultations</a:t>
            </a:r>
            <a:endParaRPr sz="1100"/>
          </a:p>
        </p:txBody>
      </p:sp>
      <p:sp>
        <p:nvSpPr>
          <p:cNvPr id="343" name="Google Shape;343;p59"/>
          <p:cNvSpPr txBox="1"/>
          <p:nvPr/>
        </p:nvSpPr>
        <p:spPr>
          <a:xfrm>
            <a:off x="3250331" y="3662288"/>
            <a:ext cx="264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Information nécessaire à la mise en vente du produit, nom, prix, quantité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44" name="Google Shape;344;p59"/>
          <p:cNvSpPr/>
          <p:nvPr/>
        </p:nvSpPr>
        <p:spPr>
          <a:xfrm>
            <a:off x="3250331" y="3401362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Détails des produits</a:t>
            </a:r>
            <a:endParaRPr sz="1100"/>
          </a:p>
        </p:txBody>
      </p:sp>
      <p:sp>
        <p:nvSpPr>
          <p:cNvPr id="345" name="Google Shape;345;p59"/>
          <p:cNvSpPr txBox="1"/>
          <p:nvPr/>
        </p:nvSpPr>
        <p:spPr>
          <a:xfrm>
            <a:off x="6110212" y="3662288"/>
            <a:ext cx="264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Adresse catalogue, adresse postale, pays, contact</a:t>
            </a:r>
            <a:endParaRPr sz="9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46" name="Google Shape;346;p59"/>
          <p:cNvSpPr/>
          <p:nvPr/>
        </p:nvSpPr>
        <p:spPr>
          <a:xfrm>
            <a:off x="6110212" y="3401362"/>
            <a:ext cx="264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Détails des fournisseurs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/>
        </p:nvSpPr>
        <p:spPr>
          <a:xfrm rot="-5400000">
            <a:off x="-1261696" y="2352483"/>
            <a:ext cx="419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Utilisateurs</a:t>
            </a:r>
            <a:endParaRPr sz="1100"/>
          </a:p>
        </p:txBody>
      </p:sp>
      <p:sp>
        <p:nvSpPr>
          <p:cNvPr id="352" name="Google Shape;352;p60"/>
          <p:cNvSpPr/>
          <p:nvPr/>
        </p:nvSpPr>
        <p:spPr>
          <a:xfrm flipH="1">
            <a:off x="2314375" y="464393"/>
            <a:ext cx="133500" cy="1236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3" name="Google Shape;353;p60"/>
          <p:cNvSpPr/>
          <p:nvPr/>
        </p:nvSpPr>
        <p:spPr>
          <a:xfrm flipH="1">
            <a:off x="2314375" y="1945530"/>
            <a:ext cx="133500" cy="1236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4" name="Google Shape;354;p60"/>
          <p:cNvSpPr/>
          <p:nvPr/>
        </p:nvSpPr>
        <p:spPr>
          <a:xfrm flipH="1">
            <a:off x="2314375" y="3426668"/>
            <a:ext cx="133500" cy="1236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2694843" y="764341"/>
            <a:ext cx="345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Responsables</a:t>
            </a:r>
            <a:endParaRPr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2694850" y="1146950"/>
            <a:ext cx="479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Utilisateur de type administrateur / directeurs de cliniques. Ils ont accès à la totalité des fonctionnalités et des informations concernant leurs cliniques. </a:t>
            </a:r>
            <a:endParaRPr sz="11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57" name="Google Shape;357;p60"/>
          <p:cNvSpPr txBox="1"/>
          <p:nvPr/>
        </p:nvSpPr>
        <p:spPr>
          <a:xfrm>
            <a:off x="2694841" y="2245476"/>
            <a:ext cx="345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Vétérinaires</a:t>
            </a:r>
            <a:endParaRPr b="0"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8" name="Google Shape;358;p60"/>
          <p:cNvSpPr txBox="1"/>
          <p:nvPr/>
        </p:nvSpPr>
        <p:spPr>
          <a:xfrm>
            <a:off x="2694853" y="2628075"/>
            <a:ext cx="479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Les vétérinaires peuvent accéder à leurs plannings mais aussi aux dossiers de leurs différents clients. Ils peuvent effectuer des facturations.</a:t>
            </a:r>
            <a:endParaRPr sz="1100"/>
          </a:p>
        </p:txBody>
      </p:sp>
      <p:sp>
        <p:nvSpPr>
          <p:cNvPr id="359" name="Google Shape;359;p60"/>
          <p:cNvSpPr txBox="1"/>
          <p:nvPr/>
        </p:nvSpPr>
        <p:spPr>
          <a:xfrm>
            <a:off x="2694841" y="3888538"/>
            <a:ext cx="345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Clients</a:t>
            </a:r>
            <a:endParaRPr b="0" sz="15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60" name="Google Shape;360;p60"/>
          <p:cNvSpPr txBox="1"/>
          <p:nvPr/>
        </p:nvSpPr>
        <p:spPr>
          <a:xfrm>
            <a:off x="2694853" y="4271150"/>
            <a:ext cx="479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Ils peuvent réserver une consultation en ligne, consulter le dossier de leurs animaux.</a:t>
            </a:r>
            <a:endParaRPr sz="11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/>
          <p:nvPr/>
        </p:nvSpPr>
        <p:spPr>
          <a:xfrm>
            <a:off x="323850" y="323850"/>
            <a:ext cx="132300" cy="1944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776287" y="534830"/>
            <a:ext cx="804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Exigences </a:t>
            </a: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fonctionnelles</a:t>
            </a:r>
            <a:r>
              <a:rPr lang="ko" sz="21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 </a:t>
            </a:r>
            <a:endParaRPr sz="1100"/>
          </a:p>
        </p:txBody>
      </p:sp>
      <p:sp>
        <p:nvSpPr>
          <p:cNvPr id="367" name="Google Shape;367;p61"/>
          <p:cNvSpPr txBox="1"/>
          <p:nvPr/>
        </p:nvSpPr>
        <p:spPr>
          <a:xfrm>
            <a:off x="776287" y="1000313"/>
            <a:ext cx="804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Cas d’utilisation détaillé</a:t>
            </a:r>
            <a:endParaRPr sz="12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68" name="Google Shape;368;p61"/>
          <p:cNvSpPr txBox="1"/>
          <p:nvPr/>
        </p:nvSpPr>
        <p:spPr>
          <a:xfrm>
            <a:off x="776288" y="1288429"/>
            <a:ext cx="8043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En tant que client déjà enregistré dans le logiciel, je souhaite réserver une consultation auprès d’un vétérinaire.</a:t>
            </a:r>
            <a:endParaRPr sz="1100"/>
          </a:p>
        </p:txBody>
      </p:sp>
      <p:sp>
        <p:nvSpPr>
          <p:cNvPr id="369" name="Google Shape;369;p61"/>
          <p:cNvSpPr txBox="1"/>
          <p:nvPr/>
        </p:nvSpPr>
        <p:spPr>
          <a:xfrm>
            <a:off x="776287" y="1556315"/>
            <a:ext cx="804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Description étape par étape</a:t>
            </a:r>
            <a:endParaRPr sz="12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70" name="Google Shape;370;p61"/>
          <p:cNvSpPr txBox="1"/>
          <p:nvPr/>
        </p:nvSpPr>
        <p:spPr>
          <a:xfrm>
            <a:off x="776288" y="1844431"/>
            <a:ext cx="8043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17171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Avant l’étape initiale, le client a accédé à la liste des vétérinaires. </a:t>
            </a:r>
            <a:endParaRPr sz="800">
              <a:solidFill>
                <a:srgbClr val="17171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71" name="Google Shape;371;p61"/>
          <p:cNvSpPr txBox="1"/>
          <p:nvPr/>
        </p:nvSpPr>
        <p:spPr>
          <a:xfrm>
            <a:off x="705388" y="3067937"/>
            <a:ext cx="1630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client choisit un vétérinaire parmi la liste.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72" name="Google Shape;372;p61"/>
          <p:cNvSpPr/>
          <p:nvPr/>
        </p:nvSpPr>
        <p:spPr>
          <a:xfrm>
            <a:off x="705400" y="2814122"/>
            <a:ext cx="1630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01.</a:t>
            </a:r>
            <a:endParaRPr sz="1100"/>
          </a:p>
        </p:txBody>
      </p:sp>
      <p:sp>
        <p:nvSpPr>
          <p:cNvPr id="373" name="Google Shape;373;p61"/>
          <p:cNvSpPr txBox="1"/>
          <p:nvPr/>
        </p:nvSpPr>
        <p:spPr>
          <a:xfrm>
            <a:off x="2708425" y="3071675"/>
            <a:ext cx="1708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système questionne la base de données pour fournir au client le planning du vétérinaire cible.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74" name="Google Shape;374;p61"/>
          <p:cNvSpPr/>
          <p:nvPr/>
        </p:nvSpPr>
        <p:spPr>
          <a:xfrm>
            <a:off x="2708425" y="2817866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02.</a:t>
            </a:r>
            <a:endParaRPr sz="1100"/>
          </a:p>
        </p:txBody>
      </p:sp>
      <p:sp>
        <p:nvSpPr>
          <p:cNvPr id="375" name="Google Shape;375;p61"/>
          <p:cNvSpPr txBox="1"/>
          <p:nvPr/>
        </p:nvSpPr>
        <p:spPr>
          <a:xfrm>
            <a:off x="4828426" y="3067937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client accède au planning et aux créneaux horaires disponibles.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76" name="Google Shape;376;p61"/>
          <p:cNvSpPr/>
          <p:nvPr/>
        </p:nvSpPr>
        <p:spPr>
          <a:xfrm>
            <a:off x="4789438" y="2814116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03.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7" name="Google Shape;377;p61"/>
          <p:cNvSpPr txBox="1"/>
          <p:nvPr/>
        </p:nvSpPr>
        <p:spPr>
          <a:xfrm>
            <a:off x="6792475" y="3071678"/>
            <a:ext cx="163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client sélectionne une date et un créneau horaire pour effectuer sa réservation via un formulaire</a:t>
            </a: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78" name="Google Shape;378;p61"/>
          <p:cNvSpPr/>
          <p:nvPr/>
        </p:nvSpPr>
        <p:spPr>
          <a:xfrm>
            <a:off x="6792502" y="2817866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04.</a:t>
            </a:r>
            <a:endParaRPr sz="1100"/>
          </a:p>
        </p:txBody>
      </p:sp>
      <p:sp>
        <p:nvSpPr>
          <p:cNvPr id="379" name="Google Shape;379;p61"/>
          <p:cNvSpPr txBox="1"/>
          <p:nvPr/>
        </p:nvSpPr>
        <p:spPr>
          <a:xfrm>
            <a:off x="1695375" y="3937412"/>
            <a:ext cx="163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système enregistre le nom, prénom et contact du client ainsi que l’animal nécessitant la consultation. 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80" name="Google Shape;380;p61"/>
          <p:cNvSpPr/>
          <p:nvPr/>
        </p:nvSpPr>
        <p:spPr>
          <a:xfrm>
            <a:off x="1695388" y="3683597"/>
            <a:ext cx="1630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05.</a:t>
            </a:r>
            <a:endParaRPr sz="1100"/>
          </a:p>
        </p:txBody>
      </p:sp>
      <p:sp>
        <p:nvSpPr>
          <p:cNvPr id="381" name="Google Shape;381;p61"/>
          <p:cNvSpPr txBox="1"/>
          <p:nvPr/>
        </p:nvSpPr>
        <p:spPr>
          <a:xfrm>
            <a:off x="3698412" y="3941150"/>
            <a:ext cx="1708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 système met à jour le planning du vétérinaire et le notifie par mail qu’une nouvelle demande de consultation lui a été envoyée.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82" name="Google Shape;382;p61"/>
          <p:cNvSpPr/>
          <p:nvPr/>
        </p:nvSpPr>
        <p:spPr>
          <a:xfrm>
            <a:off x="3698412" y="3687341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06.</a:t>
            </a:r>
            <a:endParaRPr sz="1100"/>
          </a:p>
        </p:txBody>
      </p:sp>
      <p:sp>
        <p:nvSpPr>
          <p:cNvPr id="383" name="Google Shape;383;p61"/>
          <p:cNvSpPr txBox="1"/>
          <p:nvPr/>
        </p:nvSpPr>
        <p:spPr>
          <a:xfrm>
            <a:off x="5818414" y="3937412"/>
            <a:ext cx="1630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F7F7F7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Il notifie par mail le client du succès de sa réservation. </a:t>
            </a:r>
            <a:endParaRPr sz="800">
              <a:solidFill>
                <a:srgbClr val="F7F7F7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84" name="Google Shape;384;p61"/>
          <p:cNvSpPr/>
          <p:nvPr/>
        </p:nvSpPr>
        <p:spPr>
          <a:xfrm>
            <a:off x="5779425" y="3683591"/>
            <a:ext cx="163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07.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