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58" r:id="rId4"/>
    <p:sldId id="259" r:id="rId5"/>
    <p:sldId id="260" r:id="rId6"/>
    <p:sldId id="261" r:id="rId7"/>
    <p:sldId id="278" r:id="rId8"/>
    <p:sldId id="279" r:id="rId9"/>
    <p:sldId id="280" r:id="rId10"/>
    <p:sldId id="262" r:id="rId11"/>
    <p:sldId id="273" r:id="rId12"/>
    <p:sldId id="271" r:id="rId13"/>
    <p:sldId id="272" r:id="rId14"/>
    <p:sldId id="270" r:id="rId15"/>
    <p:sldId id="264" r:id="rId16"/>
    <p:sldId id="263" r:id="rId17"/>
    <p:sldId id="265" r:id="rId18"/>
    <p:sldId id="266" r:id="rId19"/>
    <p:sldId id="274" r:id="rId20"/>
    <p:sldId id="276" r:id="rId21"/>
    <p:sldId id="275" r:id="rId22"/>
    <p:sldId id="277" r:id="rId23"/>
    <p:sldId id="268" r:id="rId24"/>
    <p:sldId id="269" r:id="rId25"/>
    <p:sldId id="281" r:id="rId2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AAB3-22E8-4566-F4CE-5DD6CEA6B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156E8-BE34-39AA-D595-08930A27E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FA34B-15FA-1724-AEA8-AC911C9E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EEA1-03AB-43D8-BE0D-6E2686001D2E}" type="datetimeFigureOut">
              <a:rPr lang="en-IL" smtClean="0"/>
              <a:t>05/08/2025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EAB6-73C1-ADBC-3BE6-18D0DFA8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12240-18CD-8A13-B486-CD843E8B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C693-708E-418B-A31F-225DEDAE43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601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32AE-CDAD-60A4-9101-F0D866A2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61D83-4F51-8466-45B1-D8FD861D7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1EC91-8D1E-C7C0-1E64-2C5C9120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EEA1-03AB-43D8-BE0D-6E2686001D2E}" type="datetimeFigureOut">
              <a:rPr lang="en-IL" smtClean="0"/>
              <a:t>05/08/2025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10CB8-1238-8480-CF24-AFA8197E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8D9-71ED-2B3D-C737-61165D6F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C693-708E-418B-A31F-225DEDAE43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800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70EED-B523-172C-10DD-F85456BB0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7FC8A-0710-C7FD-132B-62C6B4E9C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281EC-1FD4-F477-1168-5C0457F8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EEA1-03AB-43D8-BE0D-6E2686001D2E}" type="datetimeFigureOut">
              <a:rPr lang="en-IL" smtClean="0"/>
              <a:t>05/08/2025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62B27-9481-2001-B468-EFF09640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B4525-0743-2845-298E-03E26A35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C693-708E-418B-A31F-225DEDAE43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795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981200"/>
            <a:ext cx="10972800" cy="4114800"/>
          </a:xfrm>
        </p:spPr>
        <p:txBody>
          <a:bodyPr/>
          <a:lstStyle/>
          <a:p>
            <a:pPr lvl="0"/>
            <a:endParaRPr lang="en-IL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A497-1921-8BB0-52F5-CFC5F311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08D15-B061-5652-85A3-03A8273A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D8DCC-5679-3CB1-0472-9722E3E5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D4E1FE-949F-43AF-85B0-2A18DF4D198D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2234433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B5A57-6DAE-78E9-C5C5-8D2CE847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F4765-FEB9-9C2B-C0B1-732134C1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A1B12-3669-D319-E8F9-16C649CD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9CF871-261A-4968-B536-C83AB989EE85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2186178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41148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7F8E8-AE75-45E0-D7A6-BEDF8BFB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765EC-E9ED-0CE5-9516-135FFAB9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EA70D-1CE5-738A-71AA-0D93F8E9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1C3F66-A451-496A-A7AD-F12639231C10}" type="slidenum">
              <a:rPr lang="en-US" altLang="en-IL"/>
              <a:pPr>
                <a:defRPr/>
              </a:pPr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8204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854E-AD7F-1AEA-B7EE-9B419FC9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DB2C5-EAAD-5D69-FCB8-CB03B6D14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B204C-042A-809D-17C5-EB2461F9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EEA1-03AB-43D8-BE0D-6E2686001D2E}" type="datetimeFigureOut">
              <a:rPr lang="en-IL" smtClean="0"/>
              <a:t>05/08/2025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F28F-738A-0DE4-E4B8-524DA7CE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AEAF0-6AA8-1A1C-DE9B-4F10107C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C693-708E-418B-A31F-225DEDAE43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41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CDC1-8634-92A0-0641-0BA08F6A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795E3-95D5-A916-035B-BC3679CBF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BC115-988E-56E9-0EE9-50DFB70E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EEA1-03AB-43D8-BE0D-6E2686001D2E}" type="datetimeFigureOut">
              <a:rPr lang="en-IL" smtClean="0"/>
              <a:t>05/08/2025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D81F6-5CBE-85E0-B0F1-19176C4C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C740-F1DE-5DC3-35C9-A8A478DC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C693-708E-418B-A31F-225DEDAE43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009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1751-B8C8-EC3E-AEB6-4468BE06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B429-E601-E21A-F32A-3A197285D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ACD1C-E0E0-15D1-5F65-3CEE210CC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C7E4A-4C42-7EAB-F157-BD0FF2F0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EEA1-03AB-43D8-BE0D-6E2686001D2E}" type="datetimeFigureOut">
              <a:rPr lang="en-IL" smtClean="0"/>
              <a:t>05/08/2025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F5DA0-0C10-D6A6-91C9-22D10534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60AE5-0E2B-5512-9E2B-2CDD5E29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C693-708E-418B-A31F-225DEDAE43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886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3F44-22BB-0489-9599-666143C5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00E95-FBD0-27FD-9652-928C7AA88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39B5C-8CDB-AEF2-F186-06917E9D7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9EE0E-B3D3-D6AF-3A00-5FE5945F9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9D38D-C1D6-108E-A251-E1AEBC844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B25ED-21E5-CDAC-9A41-73DED23E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EEA1-03AB-43D8-BE0D-6E2686001D2E}" type="datetimeFigureOut">
              <a:rPr lang="en-IL" smtClean="0"/>
              <a:t>05/08/2025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B2E37-D098-491A-0DA6-6DDBBD58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0B9FC-EE70-9FCC-3CF1-B774128B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C693-708E-418B-A31F-225DEDAE43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196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FCDF-53A9-0DB5-8E56-72CCED33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53879-179F-3951-9F90-5C7D5489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EEA1-03AB-43D8-BE0D-6E2686001D2E}" type="datetimeFigureOut">
              <a:rPr lang="en-IL" smtClean="0"/>
              <a:t>05/08/2025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42091-768C-AAE2-F285-3273E609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017C9-E921-3CEF-5620-C267C05D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C693-708E-418B-A31F-225DEDAE43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803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52287-8FCE-9244-38C5-14854324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EEA1-03AB-43D8-BE0D-6E2686001D2E}" type="datetimeFigureOut">
              <a:rPr lang="en-IL" smtClean="0"/>
              <a:t>05/08/2025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D83CD-3A1E-5349-761B-EF65BEA3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C3352-71FC-E3E8-C4C3-7F0A274A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C693-708E-418B-A31F-225DEDAE43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13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E696-CFD8-19C8-4DCC-432DF046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255F-FC73-EE56-7CD8-6CAB35EAD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6AB24-131C-6BA6-6C90-BF1851A40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B948B-BC16-5C50-3947-4B576E7C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EEA1-03AB-43D8-BE0D-6E2686001D2E}" type="datetimeFigureOut">
              <a:rPr lang="en-IL" smtClean="0"/>
              <a:t>05/08/2025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3783E-4005-44C5-DF26-F58EF825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5FD5A-91CC-FE6A-4307-C3793B52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C693-708E-418B-A31F-225DEDAE43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972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AC4E-99B5-35A1-FD57-C8657D00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4570D-C52D-2901-B4F8-07D8ABFBB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DDE0F-921F-E742-2F81-38048FBE8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B038-257A-2564-A902-CD272503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EEA1-03AB-43D8-BE0D-6E2686001D2E}" type="datetimeFigureOut">
              <a:rPr lang="en-IL" smtClean="0"/>
              <a:t>05/08/2025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566A7-E38D-6E6F-68D3-FA783536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2C75D-297B-EE78-EF29-F47807E1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C693-708E-418B-A31F-225DEDAE43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802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66BA6-F99C-66AC-8846-C2B33F91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FB8B5-EDAC-4E5D-0B17-818ED548A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175EE-5136-691B-9A7C-92E6BE38D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5EEA1-03AB-43D8-BE0D-6E2686001D2E}" type="datetimeFigureOut">
              <a:rPr lang="en-IL" smtClean="0"/>
              <a:t>05/08/2025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C2C8F-F606-020C-91A9-4B5235194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C7794-E2EB-E270-A067-F17B2116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4C693-708E-418B-A31F-225DEDAE43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258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280D299-3E8F-8BBB-352D-FE2644C759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IL" b="1"/>
              <a:t>JPEG Encoder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EE499C8-BE54-0E63-6211-0008007084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05000" y="3886200"/>
            <a:ext cx="8458200" cy="15240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defRPr/>
            </a:pPr>
            <a:r>
              <a:rPr lang="en-US" altLang="en-IL" dirty="0"/>
              <a:t>Credit : students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03D9700-07C5-2A69-94EB-744E59514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2400"/>
            <a:ext cx="8458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ctr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algn="ctr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algn="ctr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algn="ctr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algn="ctr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en-IL" sz="2000"/>
              <a:t>Digital Design 2007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4CEA49F-BE89-7BAF-6FCE-3C4792E6A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IL"/>
              <a:t>Encoder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5093931-3116-784A-8034-DFE46B87C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en-IL" b="1" dirty="0"/>
              <a:t>Buffer</a:t>
            </a:r>
          </a:p>
          <a:p>
            <a:pPr eaLnBrk="1" hangingPunct="1">
              <a:defRPr/>
            </a:pPr>
            <a:r>
              <a:rPr lang="en-US" altLang="en-IL" dirty="0"/>
              <a:t>Two redundant buffers that receive </a:t>
            </a:r>
            <a:r>
              <a:rPr lang="en-US" altLang="en-IL" dirty="0" err="1"/>
              <a:t>YCbCr</a:t>
            </a:r>
            <a:r>
              <a:rPr lang="en-US" altLang="en-IL" dirty="0"/>
              <a:t> data from the parser and saves it in one of them, while previous data being read from the other by the DCT (Ping Pong).</a:t>
            </a:r>
          </a:p>
          <a:p>
            <a:pPr eaLnBrk="1" hangingPunct="1">
              <a:defRPr/>
            </a:pPr>
            <a:r>
              <a:rPr lang="en-US" altLang="en-IL" dirty="0"/>
              <a:t>The input data is being saved according to the </a:t>
            </a:r>
            <a:r>
              <a:rPr lang="en-US" altLang="en-IL" dirty="0" err="1"/>
              <a:t>YCbCr</a:t>
            </a:r>
            <a:r>
              <a:rPr lang="en-US" altLang="en-IL" dirty="0"/>
              <a:t> and the number of block.</a:t>
            </a:r>
            <a:br>
              <a:rPr lang="en-US" altLang="en-IL" dirty="0"/>
            </a:br>
            <a:r>
              <a:rPr lang="en-US" altLang="en-IL" dirty="0"/>
              <a:t>The data is being read in sequential order every time ‘read’ signal is high.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E2BB29F2-2F2B-5A8C-AD45-3029BB472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IL"/>
              <a:t>Encoder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12A43255-91A4-493A-EEC3-63F4FC04C0F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76400"/>
            <a:ext cx="8001000" cy="41148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en-IL" b="1"/>
              <a:t>DCT &amp; Quantization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en-IL"/>
              <a:t>I/O</a:t>
            </a:r>
          </a:p>
        </p:txBody>
      </p:sp>
      <p:graphicFrame>
        <p:nvGraphicFramePr>
          <p:cNvPr id="90116" name="Group 4">
            <a:extLst>
              <a:ext uri="{FF2B5EF4-FFF2-40B4-BE49-F238E27FC236}">
                <a16:creationId xmlns:a16="http://schemas.microsoft.com/office/drawing/2014/main" id="{40A78679-2147-0B27-5B35-8906FEDDEA7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905000" y="2743201"/>
          <a:ext cx="8382000" cy="3865563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 name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Direction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rst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reset the device,  active high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2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clk_in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clock input. 100Mhz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rd_data</a:t>
                      </a:r>
                      <a:endParaRPr kumimoji="0" lang="en-US" altLang="en-I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 data from the buffer (integer).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Valid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Validity of the received data (active high).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factor_sel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Q factor of the picture </a:t>
                      </a: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(0=25, 1=50, 2=75, 3=100)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zig_zag_wr_addr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 data address in the Zigzag ram.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zig_zag_wr_en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Write enable signal for the Zigzag ram.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d_out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Data out to store in the Zigzag ram (integer).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rd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High when data in the input stream can be changed.</a:t>
                      </a:r>
                      <a:endParaRPr kumimoji="0" lang="en-US" altLang="en-I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eof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High after processing the entire file, low else (pulse).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max_not_zero_idx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The index of the last non zero value.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5C955596-30D9-C2F6-D04E-F608F8CF1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IL"/>
              <a:t>Encoder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1716464-A17C-58B4-C977-601CF3E9CE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600200"/>
            <a:ext cx="8001000" cy="41148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en-IL" b="1"/>
              <a:t>DCT &amp; Quantization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en-IL"/>
              <a:t>DCT I/O</a:t>
            </a:r>
          </a:p>
        </p:txBody>
      </p:sp>
      <p:graphicFrame>
        <p:nvGraphicFramePr>
          <p:cNvPr id="88190" name="Group 126">
            <a:extLst>
              <a:ext uri="{FF2B5EF4-FFF2-40B4-BE49-F238E27FC236}">
                <a16:creationId xmlns:a16="http://schemas.microsoft.com/office/drawing/2014/main" id="{528A4ACD-CFE5-0DE7-F711-A67990E69CF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981200" y="2819401"/>
          <a:ext cx="8382000" cy="2951163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 name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direction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rst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reset the device,  active high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2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clk_in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clock input. 100Mhz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d_in</a:t>
                      </a:r>
                      <a:endParaRPr kumimoji="0" lang="en-US" altLang="en-I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 data from the buffer (fp).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valid_d_in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Validity of the received data (active high).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Valid_d_out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Validity of the d_out.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d_out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Data to quantization (fp).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rd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High when data in the input stream can be changed.</a:t>
                      </a:r>
                      <a:endParaRPr kumimoji="0" lang="en-US" altLang="en-I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eof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High after processing the entire file, low else (pulse).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0CD53956-242C-778C-A59D-E601B85A8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IL"/>
              <a:t>Encoder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2EEF751C-B61A-2995-5368-34E4ADFBF77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524000"/>
            <a:ext cx="8001000" cy="41148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en-IL" b="1"/>
              <a:t>DCT &amp; Quantization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en-IL"/>
              <a:t>Quantization I/O</a:t>
            </a:r>
          </a:p>
        </p:txBody>
      </p:sp>
      <p:graphicFrame>
        <p:nvGraphicFramePr>
          <p:cNvPr id="89186" name="Group 98">
            <a:extLst>
              <a:ext uri="{FF2B5EF4-FFF2-40B4-BE49-F238E27FC236}">
                <a16:creationId xmlns:a16="http://schemas.microsoft.com/office/drawing/2014/main" id="{8CEB74C7-63ED-FE43-C590-C9FFADE375C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905000" y="2514601"/>
          <a:ext cx="8382000" cy="4227619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 name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Direction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rst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reset the device,  active high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2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clk_in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clock input. 100Mhz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d_in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The received data (fp).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valid_d_in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Validity of the received data (active high).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factor_sel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Q factor of the picture </a:t>
                      </a: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(0=25, 1=50, 2=75, 3=100)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eof_in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Notifies the unit that the input data has ended (pulse).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zig_zag_wr_addr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 data address in the Zigzag ram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zig_zag_wr_en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Write enable signal for the Zigzag ram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6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d_out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Data out to store in the Zigzag ram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Rd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High when data in the input stream can be changed.</a:t>
                      </a:r>
                      <a:endParaRPr kumimoji="0" lang="en-US" altLang="en-I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eof_out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High after processing the last input (pulse).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max_not_zero_idx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The index of the last non zero value in the block.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4A20251-6B72-705A-A1D7-C7A414AF2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IL"/>
              <a:t>Encoder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14B643B-275F-DDB2-6CC9-D5ADBDED4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29600" cy="4267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IL" b="1"/>
              <a:t>DCT &amp; Quantization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IL"/>
              <a:t>Reads the data from the buffer when gets ‘valid’ from it.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IL"/>
              <a:t>Calculates the Discrete Cosine Transform of each block.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IL"/>
              <a:t>Multiply each value in the DCT matrix with the quantization factor respectively.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IL"/>
              <a:t>Outputs the data towards the zig-zag RAM as 12’bit integer with the appropriate address.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4EBEA1DB-4EC1-60AF-E439-2A8D2C5BA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IL"/>
              <a:t>Encoder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ED298EB-6BDA-0E41-7212-439AEBD62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IL" b="1"/>
              <a:t>DCT &amp; Quantization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IL" u="sng"/>
              <a:t>Notes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IL"/>
              <a:t>The throughput of each block is 512 cycles for DCT and one quantization cycle.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IL"/>
              <a:t>Uses single ROM for the DCT values.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IL"/>
              <a:t>Quantization’s ROM contains 4 different data sets according to the 4 available quality factors.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IL"/>
              <a:t>In order to prevent complex division, the quantization ROM holds inverse data.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708E25C4-7352-D490-0187-423214D5B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IL"/>
              <a:t>Encoder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1BD7F7D-616D-7F21-3B96-452C49987DD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371600"/>
            <a:ext cx="8001000" cy="41148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en-IL" b="1"/>
              <a:t>Zig-Zag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en-IL"/>
              <a:t>I/O</a:t>
            </a:r>
          </a:p>
        </p:txBody>
      </p:sp>
      <p:graphicFrame>
        <p:nvGraphicFramePr>
          <p:cNvPr id="73247" name="Group 543">
            <a:extLst>
              <a:ext uri="{FF2B5EF4-FFF2-40B4-BE49-F238E27FC236}">
                <a16:creationId xmlns:a16="http://schemas.microsoft.com/office/drawing/2014/main" id="{A5ABE246-2FFB-EC9F-5C3E-0FE55574809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828800" y="2362200"/>
          <a:ext cx="8458200" cy="44196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 name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Direction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reset the device,  active 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clk_in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clock input. 100Mhz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d_in</a:t>
                      </a:r>
                      <a:endParaRPr kumimoji="0" lang="en-US" altLang="en-I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 data from the quantization (integer)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zig_zag_wr_en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Write input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zig_zag_rd_en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Read next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zig_zag_wr_addr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Write address in Zigzag 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zig_zag_rd_addr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Read address in Zigzag 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eof_in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High when the quantization unit finished to process the entire file (pulse).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halt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Prevents the Huffman unit from reading next data while the quantization units writing new data.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Zig_zag_rd_data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 data to the Huffman unit.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huffman_start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Order the Huffman to start reading new block (pulse).</a:t>
                      </a:r>
                      <a:endParaRPr kumimoji="0" lang="en-US" altLang="en-I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eof_out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High after processing the entire file, low else (pulse).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BD7949E5-1C72-5E87-2FE3-5D9130115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IL"/>
              <a:t>Encoder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13187DC-A540-6302-7690-BAA2506A9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en-IL" b="1" dirty="0"/>
              <a:t>Zig-Zag</a:t>
            </a:r>
          </a:p>
          <a:p>
            <a:pPr eaLnBrk="1" hangingPunct="1">
              <a:defRPr/>
            </a:pPr>
            <a:r>
              <a:rPr lang="en-US" altLang="en-IL" dirty="0"/>
              <a:t>Uses single port RAM.</a:t>
            </a:r>
          </a:p>
          <a:p>
            <a:pPr eaLnBrk="1" hangingPunct="1">
              <a:defRPr/>
            </a:pPr>
            <a:r>
              <a:rPr lang="en-US" altLang="en-IL" dirty="0"/>
              <a:t>Receives the data and address from the previous block every 8 cycles and writes it to the RAM.</a:t>
            </a:r>
          </a:p>
          <a:p>
            <a:pPr eaLnBrk="1" hangingPunct="1">
              <a:defRPr/>
            </a:pPr>
            <a:r>
              <a:rPr lang="en-US" altLang="en-IL" dirty="0"/>
              <a:t>Data can be read during the remaining cycles.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21F6BA6-8FC0-90DA-7ED5-93427DDF6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IL"/>
              <a:t>Encoder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08BA9404-F0CE-0264-4693-9942C55DBA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524000"/>
            <a:ext cx="8305800" cy="6096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en-IL" b="1"/>
              <a:t>Huffman</a:t>
            </a:r>
          </a:p>
        </p:txBody>
      </p:sp>
      <p:graphicFrame>
        <p:nvGraphicFramePr>
          <p:cNvPr id="76045" name="Group 269">
            <a:extLst>
              <a:ext uri="{FF2B5EF4-FFF2-40B4-BE49-F238E27FC236}">
                <a16:creationId xmlns:a16="http://schemas.microsoft.com/office/drawing/2014/main" id="{6A17B746-3A3E-7D1E-CFFC-0CC475387D4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828800" y="2057400"/>
          <a:ext cx="8686800" cy="47244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 name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Direction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reset the device,  active 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clk_in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clock input. 100Mhz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start</a:t>
                      </a:r>
                      <a:endParaRPr kumimoji="0" lang="en-US" altLang="en-I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Trigger to read and process new block (pulse).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zig_zag_halt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High when zig-zag is busy and can’t deliver new data.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fifo_full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High when the fifo is full.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eof_in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High when the zig-zag unit finished to deliver the entire file (pulse).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ram_d_in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Data in from the zig-zag (integer).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max_not_zero_idx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The index of the last non zero value in the block.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ram_rd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Request new data from the zig-zag.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eof_out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High after processing the entire file, low else (pulse).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ram_addr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The address to read from the zig-zag.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d_out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 data stream to the flash writer. [32:28] valid bits number, [27:0] data bits.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d_qual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Data qualifier.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6C82AD74-CA6C-DFCA-D95D-AAE63334A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IL"/>
              <a:t>Encoder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E21B349-ADD9-04FC-337D-EF949AF1C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29600" cy="44196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IL" b="1"/>
              <a:t>Huffman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IL"/>
              <a:t>Holds 4 ROM tables (AC-Lum, DC-Lum, AC-Chrom, DC-Chrom).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IL"/>
              <a:t>Reads from the Zig-Zag RAM in sequential order.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IL"/>
              <a:t>Translates the data according to the Huffman algorithm (counting zeros, calculating category of each data, reads the appropriate address from the ROMs).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IL"/>
              <a:t>Receives from the quantization the address of last non-zero value (after reading the data of this address, writes EOB symbol).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7C6F-F87B-52FD-AB96-B0D6EDB6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2E4DC-FD2F-FD37-008A-A5DCE4B42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</a:t>
            </a:r>
            <a:r>
              <a:rPr lang="en-US" dirty="0" err="1"/>
              <a:t>Modelsim</a:t>
            </a:r>
            <a:r>
              <a:rPr lang="en-US" dirty="0"/>
              <a:t> simulator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modelsim_run_file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Take the resulting *hex file and convert it to bmp with hex2bin.rb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26527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0272E4E6-BAEC-E9A5-C5A4-1EAD90F7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IL"/>
              <a:t>Encoder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67269F2-579C-865A-E078-9313DFB284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600200"/>
            <a:ext cx="8305800" cy="11430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en-IL" b="1"/>
              <a:t>FIFO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en-IL"/>
              <a:t>I/0</a:t>
            </a:r>
          </a:p>
        </p:txBody>
      </p:sp>
      <p:graphicFrame>
        <p:nvGraphicFramePr>
          <p:cNvPr id="96372" name="Group 116">
            <a:extLst>
              <a:ext uri="{FF2B5EF4-FFF2-40B4-BE49-F238E27FC236}">
                <a16:creationId xmlns:a16="http://schemas.microsoft.com/office/drawing/2014/main" id="{3837F77D-50C9-1DAB-745A-6D84F7FDC25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52600" y="3048000"/>
          <a:ext cx="8763000" cy="2971802"/>
        </p:xfrm>
        <a:graphic>
          <a:graphicData uri="http://schemas.openxmlformats.org/drawingml/2006/table">
            <a:tbl>
              <a:tblPr/>
              <a:tblGrid>
                <a:gridCol w="2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5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 name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Direction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reset the device,  active 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clk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clock input. 100Mhz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rd</a:t>
                      </a:r>
                      <a:endParaRPr kumimoji="0" lang="en-US" altLang="en-I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Read enable trigger.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wr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Write enable trigger.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wr_data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 data.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full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Indicates that the fifo is full.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empty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Indicates that the fifo is empty.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rd_data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 data.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25554EB1-4AE5-91E3-F8CD-2CA516561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IL"/>
              <a:t>Encoder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F9E788F6-897D-ECA7-B3F5-088CBC688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IL" b="1" dirty="0"/>
              <a:t>FIFO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IL" dirty="0"/>
              <a:t>Buffers the data from Huffman in order to synchronize the writing mechanism to the flash disk.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IL" dirty="0"/>
              <a:t>The purpose of this FIFO is to make the following possible: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IL" dirty="0"/>
              <a:t>Receiving ‘halt’ signals from the flash disk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IL" dirty="0"/>
              <a:t>Writing header to flash disk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IL" dirty="0"/>
              <a:t>Padding ‘ff’ bytes with zeros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C479427D-AA6C-49FF-7457-DA7089545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IL"/>
              <a:t>Encoder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0AEFD9C-8DB1-7523-7E23-B8B207273EB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447800"/>
            <a:ext cx="8305800" cy="8382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IL" sz="2400" b="1" dirty="0"/>
              <a:t>FLASH WRITER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IL" sz="2400" dirty="0"/>
              <a:t>I/O</a:t>
            </a:r>
          </a:p>
        </p:txBody>
      </p:sp>
      <p:graphicFrame>
        <p:nvGraphicFramePr>
          <p:cNvPr id="97388" name="Group 108">
            <a:extLst>
              <a:ext uri="{FF2B5EF4-FFF2-40B4-BE49-F238E27FC236}">
                <a16:creationId xmlns:a16="http://schemas.microsoft.com/office/drawing/2014/main" id="{4C4E799E-0156-AC02-6F94-FEFD49A79E2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52600" y="2286000"/>
          <a:ext cx="8763000" cy="4470458"/>
        </p:xfrm>
        <a:graphic>
          <a:graphicData uri="http://schemas.openxmlformats.org/drawingml/2006/table">
            <a:tbl>
              <a:tblPr/>
              <a:tblGrid>
                <a:gridCol w="2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5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 name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Direction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rst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reset the device,  active high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3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clk_in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clock input. 100Mhz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fifo_empty</a:t>
                      </a:r>
                      <a:endParaRPr kumimoji="0" lang="en-US" altLang="en-I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Indicates that the fifo is empty.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halt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Indicates that the flash disk is busy and temporally can not handle new writes.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3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eof_in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Huffman unit reached end of file (pulse).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stream_in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Huffman code data stream.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3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stream_in_size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The number of valid bits in stream_in.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flash_data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 data to flash memory.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fifo_rd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Request new data from the fifo.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flash_stop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Prevents the flash disk from writing new data.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eof_out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High after writing the eof symbol to the disk (pulse).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byte_en_mask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 validity bytes mask.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E354A6BE-7971-7837-A634-4A4263FCB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IL"/>
              <a:t>Encoder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7AC2C9A2-7F64-2EDC-7785-25435D64B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en-IL" b="1"/>
              <a:t>Flash Writer</a:t>
            </a:r>
          </a:p>
          <a:p>
            <a:pPr eaLnBrk="1" hangingPunct="1">
              <a:defRPr/>
            </a:pPr>
            <a:r>
              <a:rPr lang="en-US" altLang="en-IL"/>
              <a:t>Writes the header of the file after ‘shoot’ signal.</a:t>
            </a:r>
          </a:p>
          <a:p>
            <a:pPr eaLnBrk="1" hangingPunct="1">
              <a:defRPr/>
            </a:pPr>
            <a:r>
              <a:rPr lang="en-US" altLang="en-IL"/>
              <a:t>Reads the 33’bit data from the FIFO (28’bits Huffman stream and 5’bits size).</a:t>
            </a:r>
          </a:p>
          <a:p>
            <a:pPr eaLnBrk="1" hangingPunct="1">
              <a:defRPr/>
            </a:pPr>
            <a:r>
              <a:rPr lang="en-US" altLang="en-IL"/>
              <a:t>Aliens the data in 4 byte chunks and outputs it to the flash disk.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E4B4A970-D290-29EF-7B64-58C394841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IL"/>
              <a:t>Flash Disk I/O</a:t>
            </a:r>
          </a:p>
        </p:txBody>
      </p:sp>
      <p:graphicFrame>
        <p:nvGraphicFramePr>
          <p:cNvPr id="79037" name="Group 189">
            <a:extLst>
              <a:ext uri="{FF2B5EF4-FFF2-40B4-BE49-F238E27FC236}">
                <a16:creationId xmlns:a16="http://schemas.microsoft.com/office/drawing/2014/main" id="{1FF7E042-6897-64CC-FA68-1AC89B1513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52600" y="1524000"/>
          <a:ext cx="8686800" cy="5130797"/>
        </p:xfrm>
        <a:graphic>
          <a:graphicData uri="http://schemas.openxmlformats.org/drawingml/2006/table">
            <a:tbl>
              <a:tblPr/>
              <a:tblGrid>
                <a:gridCol w="126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8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 name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direction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rst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reset the device,  active high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clk_in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clock input. 100Mhz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m_cmd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master command, 00 for NOP, 01 for READ, 10 for WRITE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d_qual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 data qualifier.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m_be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 bytes validity mask.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m_halt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Halts the flash disk.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m_eof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Indicates that the master reached eof and orders the flash disk to close the file (pulse).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d_inout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Inout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Data input/output bus.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s_be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 bytes validity mask.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err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Indicates internal error in the flash disk.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s_halt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Indicates that the flash disk is busy, halts the slave.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5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s_eof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Verifies that the flash wrote the entire file and closed it.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A022AF7D-9AE0-BFA2-17A5-D1688440309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IL"/>
              <a:t>The result</a:t>
            </a: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F18F3D03-A4CC-704E-4C27-C2A8872B17D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0400" y="2257426"/>
            <a:ext cx="1295400" cy="1095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0356" name="Rectangle 4">
            <a:extLst>
              <a:ext uri="{FF2B5EF4-FFF2-40B4-BE49-F238E27FC236}">
                <a16:creationId xmlns:a16="http://schemas.microsoft.com/office/drawing/2014/main" id="{AC6F9D80-98CF-84C2-1E76-6973909EA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4648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IL" sz="1600"/>
              <a:t>Quality factor = 25 (5.77Kb)</a:t>
            </a:r>
          </a:p>
        </p:txBody>
      </p:sp>
      <p:pic>
        <p:nvPicPr>
          <p:cNvPr id="38917" name="Picture 5">
            <a:extLst>
              <a:ext uri="{FF2B5EF4-FFF2-40B4-BE49-F238E27FC236}">
                <a16:creationId xmlns:a16="http://schemas.microsoft.com/office/drawing/2014/main" id="{4BEEFAF1-8FB9-13C7-F173-E0C7FFDB45F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6200" y="2295526"/>
            <a:ext cx="1295400" cy="1095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0358" name="Rectangle 6">
            <a:extLst>
              <a:ext uri="{FF2B5EF4-FFF2-40B4-BE49-F238E27FC236}">
                <a16:creationId xmlns:a16="http://schemas.microsoft.com/office/drawing/2014/main" id="{1E9386F0-D59B-2A6C-74DF-1F380189C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828800"/>
            <a:ext cx="4648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IL" sz="1600"/>
              <a:t>Quality factor = 50 (4.14Kb)</a:t>
            </a:r>
          </a:p>
        </p:txBody>
      </p:sp>
      <p:pic>
        <p:nvPicPr>
          <p:cNvPr id="38919" name="Picture 7">
            <a:extLst>
              <a:ext uri="{FF2B5EF4-FFF2-40B4-BE49-F238E27FC236}">
                <a16:creationId xmlns:a16="http://schemas.microsoft.com/office/drawing/2014/main" id="{3956A991-336F-AB03-73A6-123EFE11D0FD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5468938"/>
            <a:ext cx="1371600" cy="1160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0360" name="Rectangle 8">
            <a:extLst>
              <a:ext uri="{FF2B5EF4-FFF2-40B4-BE49-F238E27FC236}">
                <a16:creationId xmlns:a16="http://schemas.microsoft.com/office/drawing/2014/main" id="{FAD30E94-29DA-3472-A94D-BA0E83C51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29200"/>
            <a:ext cx="4648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IL" sz="1600"/>
              <a:t>Quality factor = 75 (3.52Kb)</a:t>
            </a:r>
          </a:p>
        </p:txBody>
      </p:sp>
      <p:pic>
        <p:nvPicPr>
          <p:cNvPr id="38921" name="Picture 9">
            <a:extLst>
              <a:ext uri="{FF2B5EF4-FFF2-40B4-BE49-F238E27FC236}">
                <a16:creationId xmlns:a16="http://schemas.microsoft.com/office/drawing/2014/main" id="{EFD5D59D-5C17-274B-337E-16D6BC26A31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6200" y="5495926"/>
            <a:ext cx="1295400" cy="1095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0362" name="Rectangle 10">
            <a:extLst>
              <a:ext uri="{FF2B5EF4-FFF2-40B4-BE49-F238E27FC236}">
                <a16:creationId xmlns:a16="http://schemas.microsoft.com/office/drawing/2014/main" id="{077BBA37-3E36-B545-9E75-52B16CCB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029200"/>
            <a:ext cx="4648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IL" sz="1600"/>
              <a:t>Quality factor = 100 (2.99Kb)</a:t>
            </a:r>
          </a:p>
        </p:txBody>
      </p:sp>
      <p:pic>
        <p:nvPicPr>
          <p:cNvPr id="38923" name="Picture 11">
            <a:extLst>
              <a:ext uri="{FF2B5EF4-FFF2-40B4-BE49-F238E27FC236}">
                <a16:creationId xmlns:a16="http://schemas.microsoft.com/office/drawing/2014/main" id="{D07DC429-48DC-EE27-6156-A012C601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92538"/>
            <a:ext cx="13716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4" name="Rectangle 12">
            <a:extLst>
              <a:ext uri="{FF2B5EF4-FFF2-40B4-BE49-F238E27FC236}">
                <a16:creationId xmlns:a16="http://schemas.microsoft.com/office/drawing/2014/main" id="{CA65A0E9-A564-12D4-50AC-DE8FF149D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429000"/>
            <a:ext cx="4648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IL" sz="1600" dirty="0"/>
              <a:t>Original BMP picture (26.8Kb)</a:t>
            </a:r>
          </a:p>
        </p:txBody>
      </p:sp>
      <p:sp>
        <p:nvSpPr>
          <p:cNvPr id="38925" name="AutoShape 13">
            <a:extLst>
              <a:ext uri="{FF2B5EF4-FFF2-40B4-BE49-F238E27FC236}">
                <a16:creationId xmlns:a16="http://schemas.microsoft.com/office/drawing/2014/main" id="{B4C094DB-16AE-A227-7908-C13AB72D1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429000"/>
            <a:ext cx="1676400" cy="762000"/>
          </a:xfrm>
          <a:custGeom>
            <a:avLst/>
            <a:gdLst>
              <a:gd name="T0" fmla="*/ 1197462 w 21600"/>
              <a:gd name="T1" fmla="*/ 0 h 21600"/>
              <a:gd name="T2" fmla="*/ 718446 w 21600"/>
              <a:gd name="T3" fmla="*/ 254000 h 21600"/>
              <a:gd name="T4" fmla="*/ 0 w 21600"/>
              <a:gd name="T5" fmla="*/ 635035 h 21600"/>
              <a:gd name="T6" fmla="*/ 718446 w 21600"/>
              <a:gd name="T7" fmla="*/ 762000 h 21600"/>
              <a:gd name="T8" fmla="*/ 1436892 w 21600"/>
              <a:gd name="T9" fmla="*/ 529167 h 21600"/>
              <a:gd name="T10" fmla="*/ 1676400 w 21600"/>
              <a:gd name="T11" fmla="*/ 2540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38926" name="AutoShape 14">
            <a:extLst>
              <a:ext uri="{FF2B5EF4-FFF2-40B4-BE49-F238E27FC236}">
                <a16:creationId xmlns:a16="http://schemas.microsoft.com/office/drawing/2014/main" id="{C953B798-897C-B5A0-3AF2-1896D71A073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05200" y="4419600"/>
            <a:ext cx="1676400" cy="762000"/>
          </a:xfrm>
          <a:custGeom>
            <a:avLst/>
            <a:gdLst>
              <a:gd name="T0" fmla="*/ 1197462 w 21600"/>
              <a:gd name="T1" fmla="*/ 0 h 21600"/>
              <a:gd name="T2" fmla="*/ 718446 w 21600"/>
              <a:gd name="T3" fmla="*/ 254000 h 21600"/>
              <a:gd name="T4" fmla="*/ 0 w 21600"/>
              <a:gd name="T5" fmla="*/ 635035 h 21600"/>
              <a:gd name="T6" fmla="*/ 718446 w 21600"/>
              <a:gd name="T7" fmla="*/ 762000 h 21600"/>
              <a:gd name="T8" fmla="*/ 1436892 w 21600"/>
              <a:gd name="T9" fmla="*/ 529167 h 21600"/>
              <a:gd name="T10" fmla="*/ 1676400 w 21600"/>
              <a:gd name="T11" fmla="*/ 2540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38927" name="AutoShape 15">
            <a:extLst>
              <a:ext uri="{FF2B5EF4-FFF2-40B4-BE49-F238E27FC236}">
                <a16:creationId xmlns:a16="http://schemas.microsoft.com/office/drawing/2014/main" id="{7BB9DAD1-0BDF-9B12-B918-94CE904F3D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010400" y="4419600"/>
            <a:ext cx="1676400" cy="762000"/>
          </a:xfrm>
          <a:custGeom>
            <a:avLst/>
            <a:gdLst>
              <a:gd name="T0" fmla="*/ 1197462 w 21600"/>
              <a:gd name="T1" fmla="*/ 0 h 21600"/>
              <a:gd name="T2" fmla="*/ 718446 w 21600"/>
              <a:gd name="T3" fmla="*/ 254000 h 21600"/>
              <a:gd name="T4" fmla="*/ 0 w 21600"/>
              <a:gd name="T5" fmla="*/ 635035 h 21600"/>
              <a:gd name="T6" fmla="*/ 718446 w 21600"/>
              <a:gd name="T7" fmla="*/ 762000 h 21600"/>
              <a:gd name="T8" fmla="*/ 1436892 w 21600"/>
              <a:gd name="T9" fmla="*/ 529167 h 21600"/>
              <a:gd name="T10" fmla="*/ 1676400 w 21600"/>
              <a:gd name="T11" fmla="*/ 2540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38928" name="AutoShape 16">
            <a:extLst>
              <a:ext uri="{FF2B5EF4-FFF2-40B4-BE49-F238E27FC236}">
                <a16:creationId xmlns:a16="http://schemas.microsoft.com/office/drawing/2014/main" id="{8E8E0064-5EE4-757C-5BDB-3C269BCF06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05200" y="3352800"/>
            <a:ext cx="1676400" cy="762000"/>
          </a:xfrm>
          <a:custGeom>
            <a:avLst/>
            <a:gdLst>
              <a:gd name="T0" fmla="*/ 1197462 w 21600"/>
              <a:gd name="T1" fmla="*/ 0 h 21600"/>
              <a:gd name="T2" fmla="*/ 718446 w 21600"/>
              <a:gd name="T3" fmla="*/ 254000 h 21600"/>
              <a:gd name="T4" fmla="*/ 0 w 21600"/>
              <a:gd name="T5" fmla="*/ 635035 h 21600"/>
              <a:gd name="T6" fmla="*/ 718446 w 21600"/>
              <a:gd name="T7" fmla="*/ 762000 h 21600"/>
              <a:gd name="T8" fmla="*/ 1436892 w 21600"/>
              <a:gd name="T9" fmla="*/ 529167 h 21600"/>
              <a:gd name="T10" fmla="*/ 1676400 w 21600"/>
              <a:gd name="T11" fmla="*/ 2540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61900A5-63CD-C685-E60B-41CDFB2B8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IL" dirty="0"/>
              <a:t>Top Level Architecture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9B8E7356-7E21-2115-138A-1A9981858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3141663"/>
            <a:ext cx="1439863" cy="1657350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IL" dirty="0">
                <a:latin typeface="Comic Sans MS" panose="030F0702030302020204" pitchFamily="66" charset="0"/>
              </a:rPr>
              <a:t>imager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60382322-FDD7-2077-00C4-54DA49326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4" y="3141663"/>
            <a:ext cx="1728787" cy="1657350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IL">
                <a:latin typeface="Comic Sans MS" panose="030F0702030302020204" pitchFamily="66" charset="0"/>
              </a:rPr>
              <a:t>flash disk</a:t>
            </a:r>
          </a:p>
        </p:txBody>
      </p:sp>
      <p:sp>
        <p:nvSpPr>
          <p:cNvPr id="16389" name="Rectangle 6">
            <a:extLst>
              <a:ext uri="{FF2B5EF4-FFF2-40B4-BE49-F238E27FC236}">
                <a16:creationId xmlns:a16="http://schemas.microsoft.com/office/drawing/2014/main" id="{01B8319D-F793-8262-3283-201914172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3141663"/>
            <a:ext cx="2376488" cy="1657350"/>
          </a:xfrm>
          <a:prstGeom prst="rect">
            <a:avLst/>
          </a:prstGeom>
          <a:solidFill>
            <a:srgbClr val="66FF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  <a:contourClr>
              <a:srgbClr val="66FF33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IL">
                <a:latin typeface="Comic Sans MS" panose="030F0702030302020204" pitchFamily="66" charset="0"/>
              </a:rPr>
              <a:t>JPEG encoder</a:t>
            </a:r>
            <a:br>
              <a:rPr lang="en-US" altLang="en-IL">
                <a:latin typeface="Comic Sans MS" panose="030F0702030302020204" pitchFamily="66" charset="0"/>
              </a:rPr>
            </a:br>
            <a:r>
              <a:rPr lang="en-US" altLang="en-IL">
                <a:latin typeface="Comic Sans MS" panose="030F0702030302020204" pitchFamily="66" charset="0"/>
              </a:rPr>
              <a:t>system</a:t>
            </a:r>
          </a:p>
        </p:txBody>
      </p:sp>
      <p:sp>
        <p:nvSpPr>
          <p:cNvPr id="16390" name="Rectangle 7">
            <a:extLst>
              <a:ext uri="{FF2B5EF4-FFF2-40B4-BE49-F238E27FC236}">
                <a16:creationId xmlns:a16="http://schemas.microsoft.com/office/drawing/2014/main" id="{63D14C7B-70D7-9553-6FC6-0BB028F5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1773239"/>
            <a:ext cx="8424863" cy="4103687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IL" altLang="en-IL">
              <a:latin typeface="Comic Sans MS" panose="030F0702030302020204" pitchFamily="66" charset="0"/>
            </a:endParaRPr>
          </a:p>
        </p:txBody>
      </p:sp>
      <p:sp>
        <p:nvSpPr>
          <p:cNvPr id="16391" name="Rectangle 8">
            <a:extLst>
              <a:ext uri="{FF2B5EF4-FFF2-40B4-BE49-F238E27FC236}">
                <a16:creationId xmlns:a16="http://schemas.microsoft.com/office/drawing/2014/main" id="{1AC20A6E-88C0-CF68-76DA-E372B165A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5300664"/>
            <a:ext cx="2447925" cy="433387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IL">
                <a:latin typeface="Comic Sans MS" panose="030F0702030302020204" pitchFamily="66" charset="0"/>
              </a:rPr>
              <a:t>shoot task</a:t>
            </a:r>
          </a:p>
        </p:txBody>
      </p:sp>
      <p:sp>
        <p:nvSpPr>
          <p:cNvPr id="16392" name="Oval 9">
            <a:extLst>
              <a:ext uri="{FF2B5EF4-FFF2-40B4-BE49-F238E27FC236}">
                <a16:creationId xmlns:a16="http://schemas.microsoft.com/office/drawing/2014/main" id="{5E32C6CC-3A6A-AD3C-6597-827483797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5300663"/>
            <a:ext cx="431800" cy="360362"/>
          </a:xfrm>
          <a:prstGeom prst="ellipse">
            <a:avLst/>
          </a:prstGeom>
          <a:solidFill>
            <a:srgbClr val="FFFF66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L" altLang="en-IL"/>
          </a:p>
        </p:txBody>
      </p:sp>
      <p:sp>
        <p:nvSpPr>
          <p:cNvPr id="16393" name="Line 10">
            <a:extLst>
              <a:ext uri="{FF2B5EF4-FFF2-40B4-BE49-F238E27FC236}">
                <a16:creationId xmlns:a16="http://schemas.microsoft.com/office/drawing/2014/main" id="{7636D5EF-57A5-3BF6-CFB7-B9DC97C01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8" y="47974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IL"/>
          </a:p>
        </p:txBody>
      </p:sp>
      <p:sp>
        <p:nvSpPr>
          <p:cNvPr id="16394" name="Line 11">
            <a:extLst>
              <a:ext uri="{FF2B5EF4-FFF2-40B4-BE49-F238E27FC236}">
                <a16:creationId xmlns:a16="http://schemas.microsoft.com/office/drawing/2014/main" id="{5737EDBF-A467-CB21-2EC2-5173F7FFB4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4563" y="47974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IL"/>
          </a:p>
        </p:txBody>
      </p:sp>
      <p:sp>
        <p:nvSpPr>
          <p:cNvPr id="16395" name="Line 12">
            <a:extLst>
              <a:ext uri="{FF2B5EF4-FFF2-40B4-BE49-F238E27FC236}">
                <a16:creationId xmlns:a16="http://schemas.microsoft.com/office/drawing/2014/main" id="{7CC6FB33-5C0B-A230-B8BB-972A00BD45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4338" y="43656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IL"/>
          </a:p>
        </p:txBody>
      </p:sp>
      <p:sp>
        <p:nvSpPr>
          <p:cNvPr id="16396" name="Line 13">
            <a:extLst>
              <a:ext uri="{FF2B5EF4-FFF2-40B4-BE49-F238E27FC236}">
                <a16:creationId xmlns:a16="http://schemas.microsoft.com/office/drawing/2014/main" id="{9E8E26E5-2560-EE56-373E-2CF7D0FF6B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4338" y="41497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IL"/>
          </a:p>
        </p:txBody>
      </p:sp>
      <p:sp>
        <p:nvSpPr>
          <p:cNvPr id="16397" name="Line 14">
            <a:extLst>
              <a:ext uri="{FF2B5EF4-FFF2-40B4-BE49-F238E27FC236}">
                <a16:creationId xmlns:a16="http://schemas.microsoft.com/office/drawing/2014/main" id="{BF743427-D0AF-EFD2-CD1F-3DF96C5F6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378936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IL"/>
          </a:p>
        </p:txBody>
      </p:sp>
      <p:sp>
        <p:nvSpPr>
          <p:cNvPr id="16398" name="Line 15">
            <a:extLst>
              <a:ext uri="{FF2B5EF4-FFF2-40B4-BE49-F238E27FC236}">
                <a16:creationId xmlns:a16="http://schemas.microsoft.com/office/drawing/2014/main" id="{95389B2F-D7D8-47D8-BDB4-180B461F26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42211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IL"/>
          </a:p>
        </p:txBody>
      </p:sp>
      <p:sp>
        <p:nvSpPr>
          <p:cNvPr id="16399" name="Line 16">
            <a:extLst>
              <a:ext uri="{FF2B5EF4-FFF2-40B4-BE49-F238E27FC236}">
                <a16:creationId xmlns:a16="http://schemas.microsoft.com/office/drawing/2014/main" id="{FB18C93D-4F52-59AD-EAEC-4A9F1567D0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40052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IL"/>
          </a:p>
        </p:txBody>
      </p:sp>
      <p:sp>
        <p:nvSpPr>
          <p:cNvPr id="16400" name="Line 17">
            <a:extLst>
              <a:ext uri="{FF2B5EF4-FFF2-40B4-BE49-F238E27FC236}">
                <a16:creationId xmlns:a16="http://schemas.microsoft.com/office/drawing/2014/main" id="{A5A9E95F-CE9E-F073-F8FE-13FAF6A466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64490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IL"/>
          </a:p>
        </p:txBody>
      </p:sp>
      <p:sp>
        <p:nvSpPr>
          <p:cNvPr id="16401" name="Line 18">
            <a:extLst>
              <a:ext uri="{FF2B5EF4-FFF2-40B4-BE49-F238E27FC236}">
                <a16:creationId xmlns:a16="http://schemas.microsoft.com/office/drawing/2014/main" id="{79E86E24-19F2-568B-BEA6-B4E04A9FA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42900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I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28606C0-A910-18EE-59FC-5892C4D80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IL"/>
              <a:t>Imager I/O</a:t>
            </a:r>
          </a:p>
        </p:txBody>
      </p:sp>
      <p:graphicFrame>
        <p:nvGraphicFramePr>
          <p:cNvPr id="63681" name="Group 193">
            <a:extLst>
              <a:ext uri="{FF2B5EF4-FFF2-40B4-BE49-F238E27FC236}">
                <a16:creationId xmlns:a16="http://schemas.microsoft.com/office/drawing/2014/main" id="{730F8A12-AD68-3D8B-6161-5EC414788E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981201"/>
          <a:ext cx="8382000" cy="417518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 name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direction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kumimoji="0" lang="en-US" altLang="en-I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rst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reset the device,  active high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clk_in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clock input. 12.5Mhz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file_name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128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the hex file's name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shoot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instruct the imager to take a new picture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vid_type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 for RGB, 0 for YUV (we didn’t implement the YUV option).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synch for horizontal data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vd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synch for vertical data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pxq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pixel qualifier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dout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pixels output data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BC175797-E4DC-3E49-9075-9F6A21827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3657600"/>
            <a:ext cx="1146175" cy="1371600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IL">
                <a:latin typeface="Comic Sans MS" panose="030F0702030302020204" pitchFamily="66" charset="0"/>
              </a:rPr>
              <a:t>Parser</a:t>
            </a:r>
          </a:p>
        </p:txBody>
      </p:sp>
      <p:sp>
        <p:nvSpPr>
          <p:cNvPr id="18435" name="Rectangle 10">
            <a:extLst>
              <a:ext uri="{FF2B5EF4-FFF2-40B4-BE49-F238E27FC236}">
                <a16:creationId xmlns:a16="http://schemas.microsoft.com/office/drawing/2014/main" id="{C0755629-72C7-9A73-6175-4BB889D66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226" y="3657600"/>
            <a:ext cx="1146175" cy="1371600"/>
          </a:xfrm>
          <a:prstGeom prst="rect">
            <a:avLst/>
          </a:prstGeom>
          <a:solidFill>
            <a:srgbClr val="80008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800080"/>
            </a:extrusionClr>
            <a:contourClr>
              <a:srgbClr val="80008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IL">
                <a:latin typeface="Comic Sans MS" panose="030F0702030302020204" pitchFamily="66" charset="0"/>
              </a:rPr>
              <a:t>Buffer</a:t>
            </a: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928B28A4-B71A-5A78-C6A8-44BB3DE91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IL"/>
              <a:t>Encoder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7F14B07C-E2B6-F237-C7F0-9B410E708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8839200" cy="533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IL"/>
              <a:t>Encoder Block Diagram</a:t>
            </a:r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D1556605-D492-DFF9-57E1-8FA36EBD8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657600"/>
            <a:ext cx="1219200" cy="1371600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IL" sz="1400">
                <a:latin typeface="Comic Sans MS" panose="030F0702030302020204" pitchFamily="66" charset="0"/>
              </a:rPr>
              <a:t>DCT &amp;</a:t>
            </a:r>
          </a:p>
          <a:p>
            <a:pPr algn="ctr" eaLnBrk="1" hangingPunct="1"/>
            <a:r>
              <a:rPr lang="en-US" altLang="en-IL" sz="1400">
                <a:latin typeface="Comic Sans MS" panose="030F0702030302020204" pitchFamily="66" charset="0"/>
              </a:rPr>
              <a:t>Quantization</a:t>
            </a:r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E8DA8DB7-9599-BFCA-9366-0CE57CA1B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1219200" cy="1371600"/>
          </a:xfrm>
          <a:prstGeom prst="rect">
            <a:avLst/>
          </a:prstGeom>
          <a:solidFill>
            <a:srgbClr val="00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FF"/>
            </a:extrusionClr>
            <a:contourClr>
              <a:srgbClr val="00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IL">
                <a:latin typeface="Comic Sans MS" panose="030F0702030302020204" pitchFamily="66" charset="0"/>
              </a:rPr>
              <a:t>ZIG ZAG</a:t>
            </a:r>
          </a:p>
        </p:txBody>
      </p:sp>
      <p:sp>
        <p:nvSpPr>
          <p:cNvPr id="18440" name="Rectangle 7">
            <a:extLst>
              <a:ext uri="{FF2B5EF4-FFF2-40B4-BE49-F238E27FC236}">
                <a16:creationId xmlns:a16="http://schemas.microsoft.com/office/drawing/2014/main" id="{274F1863-92D3-A169-9EC3-D257C82E2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657600"/>
            <a:ext cx="1219200" cy="1371600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IL">
                <a:latin typeface="Comic Sans MS" panose="030F0702030302020204" pitchFamily="66" charset="0"/>
              </a:rPr>
              <a:t>Huffman</a:t>
            </a:r>
          </a:p>
        </p:txBody>
      </p:sp>
      <p:sp>
        <p:nvSpPr>
          <p:cNvPr id="18441" name="Rectangle 8">
            <a:extLst>
              <a:ext uri="{FF2B5EF4-FFF2-40B4-BE49-F238E27FC236}">
                <a16:creationId xmlns:a16="http://schemas.microsoft.com/office/drawing/2014/main" id="{1C41E88B-A342-062B-4154-563A104D7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657600"/>
            <a:ext cx="1219200" cy="1371600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IL">
                <a:latin typeface="Comic Sans MS" panose="030F0702030302020204" pitchFamily="66" charset="0"/>
              </a:rPr>
              <a:t>FIFO</a:t>
            </a:r>
          </a:p>
        </p:txBody>
      </p:sp>
      <p:sp>
        <p:nvSpPr>
          <p:cNvPr id="18442" name="Rectangle 9">
            <a:extLst>
              <a:ext uri="{FF2B5EF4-FFF2-40B4-BE49-F238E27FC236}">
                <a16:creationId xmlns:a16="http://schemas.microsoft.com/office/drawing/2014/main" id="{EFD1B895-5CB5-16BC-F51B-4124F35FB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3657600"/>
            <a:ext cx="1219200" cy="13716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IL">
                <a:latin typeface="Comic Sans MS" panose="030F0702030302020204" pitchFamily="66" charset="0"/>
              </a:rPr>
              <a:t>Flash</a:t>
            </a:r>
          </a:p>
          <a:p>
            <a:pPr algn="ctr" eaLnBrk="1" hangingPunct="1"/>
            <a:r>
              <a:rPr lang="en-US" altLang="en-IL">
                <a:latin typeface="Comic Sans MS" panose="030F0702030302020204" pitchFamily="66" charset="0"/>
              </a:rPr>
              <a:t>Writer</a:t>
            </a:r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394D7BC2-1D1C-5E43-1F5D-81262D06D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57800"/>
            <a:ext cx="62484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L"/>
          </a:p>
        </p:txBody>
      </p:sp>
      <p:sp>
        <p:nvSpPr>
          <p:cNvPr id="18444" name="Rectangle 12">
            <a:extLst>
              <a:ext uri="{FF2B5EF4-FFF2-40B4-BE49-F238E27FC236}">
                <a16:creationId xmlns:a16="http://schemas.microsoft.com/office/drawing/2014/main" id="{99BDE871-1490-B479-F999-8704468AF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590800"/>
            <a:ext cx="457200" cy="838200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IL" sz="1400">
                <a:latin typeface="Comic Sans MS" panose="030F0702030302020204" pitchFamily="66" charset="0"/>
              </a:rPr>
              <a:t>DCT</a:t>
            </a:r>
          </a:p>
        </p:txBody>
      </p:sp>
      <p:sp>
        <p:nvSpPr>
          <p:cNvPr id="18445" name="Rectangle 13">
            <a:extLst>
              <a:ext uri="{FF2B5EF4-FFF2-40B4-BE49-F238E27FC236}">
                <a16:creationId xmlns:a16="http://schemas.microsoft.com/office/drawing/2014/main" id="{DB98B50B-A9F9-7C18-EF33-1A743DBD2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590800"/>
            <a:ext cx="457200" cy="838200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IL" sz="1400">
                <a:latin typeface="Comic Sans MS" panose="030F0702030302020204" pitchFamily="66" charset="0"/>
              </a:rPr>
              <a:t>Quan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0EA29A13-863A-75B5-208A-B832A8CFB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IL"/>
              <a:t>Encoder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98328EC-7216-F66F-247E-01BE1E7B94F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600200"/>
            <a:ext cx="8763000" cy="6096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en-IL"/>
              <a:t>Encoder I/O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en-US" altLang="en-IL"/>
          </a:p>
        </p:txBody>
      </p:sp>
      <p:graphicFrame>
        <p:nvGraphicFramePr>
          <p:cNvPr id="66879" name="Group 319">
            <a:extLst>
              <a:ext uri="{FF2B5EF4-FFF2-40B4-BE49-F238E27FC236}">
                <a16:creationId xmlns:a16="http://schemas.microsoft.com/office/drawing/2014/main" id="{AB23A453-3382-8A32-A9C5-918EEAAE1D4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676400" y="2133601"/>
          <a:ext cx="8839200" cy="4664069"/>
        </p:xfrm>
        <a:graphic>
          <a:graphicData uri="http://schemas.openxmlformats.org/drawingml/2006/table">
            <a:tbl>
              <a:tblPr/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 name</a:t>
                      </a:r>
                      <a:endParaRPr kumimoji="0" lang="en-US" altLang="en-IL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</a:t>
                      </a:r>
                      <a:endParaRPr kumimoji="0" lang="en-US" altLang="en-IL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direction</a:t>
                      </a:r>
                      <a:endParaRPr kumimoji="0" lang="en-US" altLang="en-IL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kumimoji="0" lang="en-US" altLang="en-IL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rst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reset the device,  active high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clk_in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clock input. 100Mhz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shoot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instruct the encoder to start writing the header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file_name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the output file name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factor_sel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the quality factor we chose for the picture  (0=25, 1=50, 2=75, 3=100)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date_string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the string with the date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print_date</a:t>
                      </a:r>
                      <a:endParaRPr kumimoji="0" lang="en-US" altLang="en-IL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signal that implicates  whether to print the date or not (active high)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pxq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pixel qualifier from imager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d_in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the data from the imager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s_halt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halt from the flash disk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qual2flash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data qualifier to the flash disk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data2flash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write data to flash disk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be2flash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byte enable to flash disk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m_cmd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always equal to 2’b10 (indicates WRITE to the flash disk)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m_halt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inserts NOP on the line to the flash disk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eof2flash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end of file to flash disk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636C9438-2625-72FC-F7B5-4522965EB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IL"/>
              <a:t>Encoder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8E2DADBE-E33B-7A7C-9D27-3C2780AEAFE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600200"/>
            <a:ext cx="8763000" cy="8382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IL" sz="2400" b="1" dirty="0"/>
              <a:t>PARSER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IL" sz="2400" dirty="0"/>
              <a:t> I/O</a:t>
            </a:r>
          </a:p>
        </p:txBody>
      </p:sp>
      <p:graphicFrame>
        <p:nvGraphicFramePr>
          <p:cNvPr id="98479" name="Group 175">
            <a:extLst>
              <a:ext uri="{FF2B5EF4-FFF2-40B4-BE49-F238E27FC236}">
                <a16:creationId xmlns:a16="http://schemas.microsoft.com/office/drawing/2014/main" id="{B5E7D741-0F2F-8CF9-8F83-27C172FEA9D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676400" y="2514601"/>
          <a:ext cx="8839200" cy="3902079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 name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rst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reset the device,  active high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clk_in</a:t>
                      </a:r>
                      <a:endParaRPr kumimoji="0" lang="en-US" altLang="en-IL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clock input. 100Mhz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pxq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pixel qualifier from imager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d_in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the data from the imager (integer)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print_date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signal that implicates  whether to print the date or not (active high)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date_string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the string with the date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line_width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Line width, in pixels.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pic_height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Picture height, in pixels.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dimensions_valid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Orders the header_writer to write the size of the picture.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d_qual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halt from the flash disk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dout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 data to the buffer.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EFF3BE2-F08D-6357-3E7A-ED47605A2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IL"/>
              <a:t>Encoder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3A6610D-B0E4-1774-4F28-CE92006F1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en-IL" b="1"/>
              <a:t>Parser</a:t>
            </a:r>
          </a:p>
          <a:p>
            <a:pPr eaLnBrk="1" hangingPunct="1">
              <a:defRPr/>
            </a:pPr>
            <a:r>
              <a:rPr lang="en-US" altLang="en-IL"/>
              <a:t>receives the data from the imager</a:t>
            </a:r>
          </a:p>
          <a:p>
            <a:pPr eaLnBrk="1" hangingPunct="1">
              <a:defRPr/>
            </a:pPr>
            <a:r>
              <a:rPr lang="en-US" altLang="en-IL"/>
              <a:t>parses the file name and data in the encoder clock domain</a:t>
            </a:r>
          </a:p>
          <a:p>
            <a:pPr eaLnBrk="1" hangingPunct="1">
              <a:defRPr/>
            </a:pPr>
            <a:r>
              <a:rPr lang="en-US" altLang="en-IL"/>
              <a:t>Transforms RGB to YCbCr</a:t>
            </a:r>
          </a:p>
          <a:p>
            <a:pPr eaLnBrk="1" hangingPunct="1">
              <a:defRPr/>
            </a:pPr>
            <a:r>
              <a:rPr lang="en-US" altLang="en-IL"/>
              <a:t>Inserts the date if necessary</a:t>
            </a:r>
          </a:p>
          <a:p>
            <a:pPr eaLnBrk="1" hangingPunct="1">
              <a:defRPr/>
            </a:pPr>
            <a:endParaRPr lang="en-US" altLang="en-I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7E08021-15D0-BC8D-0669-2FEF9E132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IL"/>
              <a:t>Encoder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20C9248-A22F-15D4-593F-14489139D5A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600200"/>
            <a:ext cx="8763000" cy="990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IL" b="1"/>
              <a:t>BUFFER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IL"/>
              <a:t> I/O</a:t>
            </a:r>
          </a:p>
        </p:txBody>
      </p:sp>
      <p:graphicFrame>
        <p:nvGraphicFramePr>
          <p:cNvPr id="99436" name="Group 108">
            <a:extLst>
              <a:ext uri="{FF2B5EF4-FFF2-40B4-BE49-F238E27FC236}">
                <a16:creationId xmlns:a16="http://schemas.microsoft.com/office/drawing/2014/main" id="{0B08AE25-40EB-A08C-7155-5BD20DA3213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676400" y="2743201"/>
          <a:ext cx="8839200" cy="3078163"/>
        </p:xfrm>
        <a:graphic>
          <a:graphicData uri="http://schemas.openxmlformats.org/drawingml/2006/table">
            <a:tbl>
              <a:tblPr/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 name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direction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rst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reset the device,  active high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clk_in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clock input. 100Mhz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rd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Order the buffer to put next data on the bus.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wr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Order the buffer to store ‘wr_data’ in the buffer.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wr_data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 data (integer).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line_width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Line width, in pixels.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pic_height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Picture height, in pixels.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rd_data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 data to DCT.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valid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I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Output data qualifier.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2303</Words>
  <Application>Microsoft Office PowerPoint</Application>
  <PresentationFormat>Widescreen</PresentationFormat>
  <Paragraphs>688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Aptos Display</vt:lpstr>
      <vt:lpstr>Arial</vt:lpstr>
      <vt:lpstr>Comic Sans MS</vt:lpstr>
      <vt:lpstr>Tahoma</vt:lpstr>
      <vt:lpstr>Times New Roman</vt:lpstr>
      <vt:lpstr>Wingdings</vt:lpstr>
      <vt:lpstr>Office Theme</vt:lpstr>
      <vt:lpstr>JPEG Encoder</vt:lpstr>
      <vt:lpstr>How to run ?</vt:lpstr>
      <vt:lpstr>Top Level Architecture</vt:lpstr>
      <vt:lpstr>Imager I/O</vt:lpstr>
      <vt:lpstr>Encoder</vt:lpstr>
      <vt:lpstr>Encoder</vt:lpstr>
      <vt:lpstr>Encoder</vt:lpstr>
      <vt:lpstr>Encoder</vt:lpstr>
      <vt:lpstr>Encoder</vt:lpstr>
      <vt:lpstr>Encoder</vt:lpstr>
      <vt:lpstr>Encoder</vt:lpstr>
      <vt:lpstr>Encoder</vt:lpstr>
      <vt:lpstr>Encoder</vt:lpstr>
      <vt:lpstr>Encoder</vt:lpstr>
      <vt:lpstr>Encoder</vt:lpstr>
      <vt:lpstr>Encoder</vt:lpstr>
      <vt:lpstr>Encoder</vt:lpstr>
      <vt:lpstr>Encoder</vt:lpstr>
      <vt:lpstr>Encoder</vt:lpstr>
      <vt:lpstr>Encoder</vt:lpstr>
      <vt:lpstr>Encoder</vt:lpstr>
      <vt:lpstr>Encoder</vt:lpstr>
      <vt:lpstr>Encoder</vt:lpstr>
      <vt:lpstr>Flash Disk I/O</vt:lpstr>
      <vt:lpstr>The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 nigri</dc:creator>
  <cp:lastModifiedBy>max nigri</cp:lastModifiedBy>
  <cp:revision>4</cp:revision>
  <dcterms:created xsi:type="dcterms:W3CDTF">2025-08-05T08:45:31Z</dcterms:created>
  <dcterms:modified xsi:type="dcterms:W3CDTF">2025-08-05T09:18:27Z</dcterms:modified>
</cp:coreProperties>
</file>