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6" r:id="rId3"/>
    <p:sldId id="417" r:id="rId4"/>
    <p:sldId id="418" r:id="rId5"/>
    <p:sldId id="419" r:id="rId6"/>
    <p:sldId id="420" r:id="rId7"/>
    <p:sldId id="421" r:id="rId8"/>
    <p:sldId id="422" r:id="rId9"/>
    <p:sldId id="423" r:id="rId10"/>
    <p:sldId id="424" r:id="rId11"/>
    <p:sldId id="425" r:id="rId12"/>
    <p:sldId id="426" r:id="rId13"/>
    <p:sldId id="48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67" r:id="rId55"/>
    <p:sldId id="468" r:id="rId56"/>
    <p:sldId id="469" r:id="rId57"/>
    <p:sldId id="470" r:id="rId58"/>
    <p:sldId id="471" r:id="rId59"/>
    <p:sldId id="475" r:id="rId60"/>
    <p:sldId id="479" r:id="rId61"/>
    <p:sldId id="480" r:id="rId62"/>
    <p:sldId id="481" r:id="rId63"/>
    <p:sldId id="482" r:id="rId64"/>
    <p:sldId id="483" r:id="rId65"/>
    <p:sldId id="484" r:id="rId66"/>
    <p:sldId id="485" r:id="rId67"/>
    <p:sldId id="476" r:id="rId68"/>
    <p:sldId id="477" r:id="rId69"/>
    <p:sldId id="487" r:id="rId70"/>
    <p:sldId id="488" r:id="rId71"/>
    <p:sldId id="489" r:id="rId72"/>
    <p:sldId id="490" r:id="rId73"/>
    <p:sldId id="491" r:id="rId74"/>
    <p:sldId id="478" r:id="rId75"/>
    <p:sldId id="472" r:id="rId76"/>
    <p:sldId id="473" r:id="rId77"/>
    <p:sldId id="474" r:id="rId7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1F3FA-9F63-448A-9EFB-4CE48E8A8789}" v="1" dt="2025-08-04T12:14:11.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nigri" userId="bc1d028c6a087f01" providerId="LiveId" clId="{BED1F3FA-9F63-448A-9EFB-4CE48E8A8789}"/>
    <pc:docChg chg="custSel addSld modSld">
      <pc:chgData name="max nigri" userId="bc1d028c6a087f01" providerId="LiveId" clId="{BED1F3FA-9F63-448A-9EFB-4CE48E8A8789}" dt="2025-08-04T12:14:11.649" v="2" actId="27636"/>
      <pc:docMkLst>
        <pc:docMk/>
      </pc:docMkLst>
      <pc:sldChg chg="new">
        <pc:chgData name="max nigri" userId="bc1d028c6a087f01" providerId="LiveId" clId="{BED1F3FA-9F63-448A-9EFB-4CE48E8A8789}" dt="2025-08-04T12:14:09.515" v="0" actId="680"/>
        <pc:sldMkLst>
          <pc:docMk/>
          <pc:sldMk cId="1274721203" sldId="256"/>
        </pc:sldMkLst>
      </pc:sldChg>
      <pc:sldChg chg="add">
        <pc:chgData name="max nigri" userId="bc1d028c6a087f01" providerId="LiveId" clId="{BED1F3FA-9F63-448A-9EFB-4CE48E8A8789}" dt="2025-08-04T12:14:11.529" v="1"/>
        <pc:sldMkLst>
          <pc:docMk/>
          <pc:sldMk cId="0" sldId="416"/>
        </pc:sldMkLst>
      </pc:sldChg>
      <pc:sldChg chg="add">
        <pc:chgData name="max nigri" userId="bc1d028c6a087f01" providerId="LiveId" clId="{BED1F3FA-9F63-448A-9EFB-4CE48E8A8789}" dt="2025-08-04T12:14:11.529" v="1"/>
        <pc:sldMkLst>
          <pc:docMk/>
          <pc:sldMk cId="0" sldId="417"/>
        </pc:sldMkLst>
      </pc:sldChg>
      <pc:sldChg chg="add">
        <pc:chgData name="max nigri" userId="bc1d028c6a087f01" providerId="LiveId" clId="{BED1F3FA-9F63-448A-9EFB-4CE48E8A8789}" dt="2025-08-04T12:14:11.529" v="1"/>
        <pc:sldMkLst>
          <pc:docMk/>
          <pc:sldMk cId="0" sldId="418"/>
        </pc:sldMkLst>
      </pc:sldChg>
      <pc:sldChg chg="add">
        <pc:chgData name="max nigri" userId="bc1d028c6a087f01" providerId="LiveId" clId="{BED1F3FA-9F63-448A-9EFB-4CE48E8A8789}" dt="2025-08-04T12:14:11.529" v="1"/>
        <pc:sldMkLst>
          <pc:docMk/>
          <pc:sldMk cId="0" sldId="419"/>
        </pc:sldMkLst>
      </pc:sldChg>
      <pc:sldChg chg="add">
        <pc:chgData name="max nigri" userId="bc1d028c6a087f01" providerId="LiveId" clId="{BED1F3FA-9F63-448A-9EFB-4CE48E8A8789}" dt="2025-08-04T12:14:11.529" v="1"/>
        <pc:sldMkLst>
          <pc:docMk/>
          <pc:sldMk cId="0" sldId="420"/>
        </pc:sldMkLst>
      </pc:sldChg>
      <pc:sldChg chg="add">
        <pc:chgData name="max nigri" userId="bc1d028c6a087f01" providerId="LiveId" clId="{BED1F3FA-9F63-448A-9EFB-4CE48E8A8789}" dt="2025-08-04T12:14:11.529" v="1"/>
        <pc:sldMkLst>
          <pc:docMk/>
          <pc:sldMk cId="0" sldId="421"/>
        </pc:sldMkLst>
      </pc:sldChg>
      <pc:sldChg chg="add">
        <pc:chgData name="max nigri" userId="bc1d028c6a087f01" providerId="LiveId" clId="{BED1F3FA-9F63-448A-9EFB-4CE48E8A8789}" dt="2025-08-04T12:14:11.529" v="1"/>
        <pc:sldMkLst>
          <pc:docMk/>
          <pc:sldMk cId="0" sldId="422"/>
        </pc:sldMkLst>
      </pc:sldChg>
      <pc:sldChg chg="add">
        <pc:chgData name="max nigri" userId="bc1d028c6a087f01" providerId="LiveId" clId="{BED1F3FA-9F63-448A-9EFB-4CE48E8A8789}" dt="2025-08-04T12:14:11.529" v="1"/>
        <pc:sldMkLst>
          <pc:docMk/>
          <pc:sldMk cId="0" sldId="423"/>
        </pc:sldMkLst>
      </pc:sldChg>
      <pc:sldChg chg="add">
        <pc:chgData name="max nigri" userId="bc1d028c6a087f01" providerId="LiveId" clId="{BED1F3FA-9F63-448A-9EFB-4CE48E8A8789}" dt="2025-08-04T12:14:11.529" v="1"/>
        <pc:sldMkLst>
          <pc:docMk/>
          <pc:sldMk cId="0" sldId="424"/>
        </pc:sldMkLst>
      </pc:sldChg>
      <pc:sldChg chg="add">
        <pc:chgData name="max nigri" userId="bc1d028c6a087f01" providerId="LiveId" clId="{BED1F3FA-9F63-448A-9EFB-4CE48E8A8789}" dt="2025-08-04T12:14:11.529" v="1"/>
        <pc:sldMkLst>
          <pc:docMk/>
          <pc:sldMk cId="0" sldId="425"/>
        </pc:sldMkLst>
      </pc:sldChg>
      <pc:sldChg chg="add">
        <pc:chgData name="max nigri" userId="bc1d028c6a087f01" providerId="LiveId" clId="{BED1F3FA-9F63-448A-9EFB-4CE48E8A8789}" dt="2025-08-04T12:14:11.529" v="1"/>
        <pc:sldMkLst>
          <pc:docMk/>
          <pc:sldMk cId="0" sldId="426"/>
        </pc:sldMkLst>
      </pc:sldChg>
      <pc:sldChg chg="add">
        <pc:chgData name="max nigri" userId="bc1d028c6a087f01" providerId="LiveId" clId="{BED1F3FA-9F63-448A-9EFB-4CE48E8A8789}" dt="2025-08-04T12:14:11.529" v="1"/>
        <pc:sldMkLst>
          <pc:docMk/>
          <pc:sldMk cId="0" sldId="427"/>
        </pc:sldMkLst>
      </pc:sldChg>
      <pc:sldChg chg="add">
        <pc:chgData name="max nigri" userId="bc1d028c6a087f01" providerId="LiveId" clId="{BED1F3FA-9F63-448A-9EFB-4CE48E8A8789}" dt="2025-08-04T12:14:11.529" v="1"/>
        <pc:sldMkLst>
          <pc:docMk/>
          <pc:sldMk cId="0" sldId="428"/>
        </pc:sldMkLst>
      </pc:sldChg>
      <pc:sldChg chg="add">
        <pc:chgData name="max nigri" userId="bc1d028c6a087f01" providerId="LiveId" clId="{BED1F3FA-9F63-448A-9EFB-4CE48E8A8789}" dt="2025-08-04T12:14:11.529" v="1"/>
        <pc:sldMkLst>
          <pc:docMk/>
          <pc:sldMk cId="0" sldId="429"/>
        </pc:sldMkLst>
      </pc:sldChg>
      <pc:sldChg chg="add">
        <pc:chgData name="max nigri" userId="bc1d028c6a087f01" providerId="LiveId" clId="{BED1F3FA-9F63-448A-9EFB-4CE48E8A8789}" dt="2025-08-04T12:14:11.529" v="1"/>
        <pc:sldMkLst>
          <pc:docMk/>
          <pc:sldMk cId="0" sldId="430"/>
        </pc:sldMkLst>
      </pc:sldChg>
      <pc:sldChg chg="add">
        <pc:chgData name="max nigri" userId="bc1d028c6a087f01" providerId="LiveId" clId="{BED1F3FA-9F63-448A-9EFB-4CE48E8A8789}" dt="2025-08-04T12:14:11.529" v="1"/>
        <pc:sldMkLst>
          <pc:docMk/>
          <pc:sldMk cId="0" sldId="431"/>
        </pc:sldMkLst>
      </pc:sldChg>
      <pc:sldChg chg="add">
        <pc:chgData name="max nigri" userId="bc1d028c6a087f01" providerId="LiveId" clId="{BED1F3FA-9F63-448A-9EFB-4CE48E8A8789}" dt="2025-08-04T12:14:11.529" v="1"/>
        <pc:sldMkLst>
          <pc:docMk/>
          <pc:sldMk cId="0" sldId="432"/>
        </pc:sldMkLst>
      </pc:sldChg>
      <pc:sldChg chg="add">
        <pc:chgData name="max nigri" userId="bc1d028c6a087f01" providerId="LiveId" clId="{BED1F3FA-9F63-448A-9EFB-4CE48E8A8789}" dt="2025-08-04T12:14:11.529" v="1"/>
        <pc:sldMkLst>
          <pc:docMk/>
          <pc:sldMk cId="0" sldId="433"/>
        </pc:sldMkLst>
      </pc:sldChg>
      <pc:sldChg chg="add">
        <pc:chgData name="max nigri" userId="bc1d028c6a087f01" providerId="LiveId" clId="{BED1F3FA-9F63-448A-9EFB-4CE48E8A8789}" dt="2025-08-04T12:14:11.529" v="1"/>
        <pc:sldMkLst>
          <pc:docMk/>
          <pc:sldMk cId="0" sldId="434"/>
        </pc:sldMkLst>
      </pc:sldChg>
      <pc:sldChg chg="add">
        <pc:chgData name="max nigri" userId="bc1d028c6a087f01" providerId="LiveId" clId="{BED1F3FA-9F63-448A-9EFB-4CE48E8A8789}" dt="2025-08-04T12:14:11.529" v="1"/>
        <pc:sldMkLst>
          <pc:docMk/>
          <pc:sldMk cId="0" sldId="435"/>
        </pc:sldMkLst>
      </pc:sldChg>
      <pc:sldChg chg="add">
        <pc:chgData name="max nigri" userId="bc1d028c6a087f01" providerId="LiveId" clId="{BED1F3FA-9F63-448A-9EFB-4CE48E8A8789}" dt="2025-08-04T12:14:11.529" v="1"/>
        <pc:sldMkLst>
          <pc:docMk/>
          <pc:sldMk cId="0" sldId="436"/>
        </pc:sldMkLst>
      </pc:sldChg>
      <pc:sldChg chg="add">
        <pc:chgData name="max nigri" userId="bc1d028c6a087f01" providerId="LiveId" clId="{BED1F3FA-9F63-448A-9EFB-4CE48E8A8789}" dt="2025-08-04T12:14:11.529" v="1"/>
        <pc:sldMkLst>
          <pc:docMk/>
          <pc:sldMk cId="0" sldId="437"/>
        </pc:sldMkLst>
      </pc:sldChg>
      <pc:sldChg chg="add">
        <pc:chgData name="max nigri" userId="bc1d028c6a087f01" providerId="LiveId" clId="{BED1F3FA-9F63-448A-9EFB-4CE48E8A8789}" dt="2025-08-04T12:14:11.529" v="1"/>
        <pc:sldMkLst>
          <pc:docMk/>
          <pc:sldMk cId="0" sldId="438"/>
        </pc:sldMkLst>
      </pc:sldChg>
      <pc:sldChg chg="add">
        <pc:chgData name="max nigri" userId="bc1d028c6a087f01" providerId="LiveId" clId="{BED1F3FA-9F63-448A-9EFB-4CE48E8A8789}" dt="2025-08-04T12:14:11.529" v="1"/>
        <pc:sldMkLst>
          <pc:docMk/>
          <pc:sldMk cId="0" sldId="439"/>
        </pc:sldMkLst>
      </pc:sldChg>
      <pc:sldChg chg="add">
        <pc:chgData name="max nigri" userId="bc1d028c6a087f01" providerId="LiveId" clId="{BED1F3FA-9F63-448A-9EFB-4CE48E8A8789}" dt="2025-08-04T12:14:11.529" v="1"/>
        <pc:sldMkLst>
          <pc:docMk/>
          <pc:sldMk cId="0" sldId="440"/>
        </pc:sldMkLst>
      </pc:sldChg>
      <pc:sldChg chg="add">
        <pc:chgData name="max nigri" userId="bc1d028c6a087f01" providerId="LiveId" clId="{BED1F3FA-9F63-448A-9EFB-4CE48E8A8789}" dt="2025-08-04T12:14:11.529" v="1"/>
        <pc:sldMkLst>
          <pc:docMk/>
          <pc:sldMk cId="0" sldId="441"/>
        </pc:sldMkLst>
      </pc:sldChg>
      <pc:sldChg chg="add">
        <pc:chgData name="max nigri" userId="bc1d028c6a087f01" providerId="LiveId" clId="{BED1F3FA-9F63-448A-9EFB-4CE48E8A8789}" dt="2025-08-04T12:14:11.529" v="1"/>
        <pc:sldMkLst>
          <pc:docMk/>
          <pc:sldMk cId="0" sldId="442"/>
        </pc:sldMkLst>
      </pc:sldChg>
      <pc:sldChg chg="add">
        <pc:chgData name="max nigri" userId="bc1d028c6a087f01" providerId="LiveId" clId="{BED1F3FA-9F63-448A-9EFB-4CE48E8A8789}" dt="2025-08-04T12:14:11.529" v="1"/>
        <pc:sldMkLst>
          <pc:docMk/>
          <pc:sldMk cId="0" sldId="443"/>
        </pc:sldMkLst>
      </pc:sldChg>
      <pc:sldChg chg="add">
        <pc:chgData name="max nigri" userId="bc1d028c6a087f01" providerId="LiveId" clId="{BED1F3FA-9F63-448A-9EFB-4CE48E8A8789}" dt="2025-08-04T12:14:11.529" v="1"/>
        <pc:sldMkLst>
          <pc:docMk/>
          <pc:sldMk cId="0" sldId="444"/>
        </pc:sldMkLst>
      </pc:sldChg>
      <pc:sldChg chg="add">
        <pc:chgData name="max nigri" userId="bc1d028c6a087f01" providerId="LiveId" clId="{BED1F3FA-9F63-448A-9EFB-4CE48E8A8789}" dt="2025-08-04T12:14:11.529" v="1"/>
        <pc:sldMkLst>
          <pc:docMk/>
          <pc:sldMk cId="0" sldId="445"/>
        </pc:sldMkLst>
      </pc:sldChg>
      <pc:sldChg chg="add">
        <pc:chgData name="max nigri" userId="bc1d028c6a087f01" providerId="LiveId" clId="{BED1F3FA-9F63-448A-9EFB-4CE48E8A8789}" dt="2025-08-04T12:14:11.529" v="1"/>
        <pc:sldMkLst>
          <pc:docMk/>
          <pc:sldMk cId="0" sldId="446"/>
        </pc:sldMkLst>
      </pc:sldChg>
      <pc:sldChg chg="add">
        <pc:chgData name="max nigri" userId="bc1d028c6a087f01" providerId="LiveId" clId="{BED1F3FA-9F63-448A-9EFB-4CE48E8A8789}" dt="2025-08-04T12:14:11.529" v="1"/>
        <pc:sldMkLst>
          <pc:docMk/>
          <pc:sldMk cId="0" sldId="447"/>
        </pc:sldMkLst>
      </pc:sldChg>
      <pc:sldChg chg="add">
        <pc:chgData name="max nigri" userId="bc1d028c6a087f01" providerId="LiveId" clId="{BED1F3FA-9F63-448A-9EFB-4CE48E8A8789}" dt="2025-08-04T12:14:11.529" v="1"/>
        <pc:sldMkLst>
          <pc:docMk/>
          <pc:sldMk cId="0" sldId="448"/>
        </pc:sldMkLst>
      </pc:sldChg>
      <pc:sldChg chg="add">
        <pc:chgData name="max nigri" userId="bc1d028c6a087f01" providerId="LiveId" clId="{BED1F3FA-9F63-448A-9EFB-4CE48E8A8789}" dt="2025-08-04T12:14:11.529" v="1"/>
        <pc:sldMkLst>
          <pc:docMk/>
          <pc:sldMk cId="0" sldId="449"/>
        </pc:sldMkLst>
      </pc:sldChg>
      <pc:sldChg chg="add">
        <pc:chgData name="max nigri" userId="bc1d028c6a087f01" providerId="LiveId" clId="{BED1F3FA-9F63-448A-9EFB-4CE48E8A8789}" dt="2025-08-04T12:14:11.529" v="1"/>
        <pc:sldMkLst>
          <pc:docMk/>
          <pc:sldMk cId="0" sldId="450"/>
        </pc:sldMkLst>
      </pc:sldChg>
      <pc:sldChg chg="add">
        <pc:chgData name="max nigri" userId="bc1d028c6a087f01" providerId="LiveId" clId="{BED1F3FA-9F63-448A-9EFB-4CE48E8A8789}" dt="2025-08-04T12:14:11.529" v="1"/>
        <pc:sldMkLst>
          <pc:docMk/>
          <pc:sldMk cId="0" sldId="451"/>
        </pc:sldMkLst>
      </pc:sldChg>
      <pc:sldChg chg="add">
        <pc:chgData name="max nigri" userId="bc1d028c6a087f01" providerId="LiveId" clId="{BED1F3FA-9F63-448A-9EFB-4CE48E8A8789}" dt="2025-08-04T12:14:11.529" v="1"/>
        <pc:sldMkLst>
          <pc:docMk/>
          <pc:sldMk cId="0" sldId="452"/>
        </pc:sldMkLst>
      </pc:sldChg>
      <pc:sldChg chg="add">
        <pc:chgData name="max nigri" userId="bc1d028c6a087f01" providerId="LiveId" clId="{BED1F3FA-9F63-448A-9EFB-4CE48E8A8789}" dt="2025-08-04T12:14:11.529" v="1"/>
        <pc:sldMkLst>
          <pc:docMk/>
          <pc:sldMk cId="0" sldId="453"/>
        </pc:sldMkLst>
      </pc:sldChg>
      <pc:sldChg chg="add">
        <pc:chgData name="max nigri" userId="bc1d028c6a087f01" providerId="LiveId" clId="{BED1F3FA-9F63-448A-9EFB-4CE48E8A8789}" dt="2025-08-04T12:14:11.529" v="1"/>
        <pc:sldMkLst>
          <pc:docMk/>
          <pc:sldMk cId="0" sldId="454"/>
        </pc:sldMkLst>
      </pc:sldChg>
      <pc:sldChg chg="add">
        <pc:chgData name="max nigri" userId="bc1d028c6a087f01" providerId="LiveId" clId="{BED1F3FA-9F63-448A-9EFB-4CE48E8A8789}" dt="2025-08-04T12:14:11.529" v="1"/>
        <pc:sldMkLst>
          <pc:docMk/>
          <pc:sldMk cId="0" sldId="455"/>
        </pc:sldMkLst>
      </pc:sldChg>
      <pc:sldChg chg="add">
        <pc:chgData name="max nigri" userId="bc1d028c6a087f01" providerId="LiveId" clId="{BED1F3FA-9F63-448A-9EFB-4CE48E8A8789}" dt="2025-08-04T12:14:11.529" v="1"/>
        <pc:sldMkLst>
          <pc:docMk/>
          <pc:sldMk cId="0" sldId="456"/>
        </pc:sldMkLst>
      </pc:sldChg>
      <pc:sldChg chg="add">
        <pc:chgData name="max nigri" userId="bc1d028c6a087f01" providerId="LiveId" clId="{BED1F3FA-9F63-448A-9EFB-4CE48E8A8789}" dt="2025-08-04T12:14:11.529" v="1"/>
        <pc:sldMkLst>
          <pc:docMk/>
          <pc:sldMk cId="0" sldId="457"/>
        </pc:sldMkLst>
      </pc:sldChg>
      <pc:sldChg chg="add">
        <pc:chgData name="max nigri" userId="bc1d028c6a087f01" providerId="LiveId" clId="{BED1F3FA-9F63-448A-9EFB-4CE48E8A8789}" dt="2025-08-04T12:14:11.529" v="1"/>
        <pc:sldMkLst>
          <pc:docMk/>
          <pc:sldMk cId="0" sldId="458"/>
        </pc:sldMkLst>
      </pc:sldChg>
      <pc:sldChg chg="modSp add mod">
        <pc:chgData name="max nigri" userId="bc1d028c6a087f01" providerId="LiveId" clId="{BED1F3FA-9F63-448A-9EFB-4CE48E8A8789}" dt="2025-08-04T12:14:11.649" v="2" actId="27636"/>
        <pc:sldMkLst>
          <pc:docMk/>
          <pc:sldMk cId="0" sldId="459"/>
        </pc:sldMkLst>
        <pc:spChg chg="mod">
          <ac:chgData name="max nigri" userId="bc1d028c6a087f01" providerId="LiveId" clId="{BED1F3FA-9F63-448A-9EFB-4CE48E8A8789}" dt="2025-08-04T12:14:11.649" v="2" actId="27636"/>
          <ac:spMkLst>
            <pc:docMk/>
            <pc:sldMk cId="0" sldId="459"/>
            <ac:spMk id="315397" creationId="{00000000-0000-0000-0000-000000000000}"/>
          </ac:spMkLst>
        </pc:spChg>
      </pc:sldChg>
      <pc:sldChg chg="add">
        <pc:chgData name="max nigri" userId="bc1d028c6a087f01" providerId="LiveId" clId="{BED1F3FA-9F63-448A-9EFB-4CE48E8A8789}" dt="2025-08-04T12:14:11.529" v="1"/>
        <pc:sldMkLst>
          <pc:docMk/>
          <pc:sldMk cId="0" sldId="460"/>
        </pc:sldMkLst>
      </pc:sldChg>
      <pc:sldChg chg="add">
        <pc:chgData name="max nigri" userId="bc1d028c6a087f01" providerId="LiveId" clId="{BED1F3FA-9F63-448A-9EFB-4CE48E8A8789}" dt="2025-08-04T12:14:11.529" v="1"/>
        <pc:sldMkLst>
          <pc:docMk/>
          <pc:sldMk cId="0" sldId="461"/>
        </pc:sldMkLst>
      </pc:sldChg>
      <pc:sldChg chg="add">
        <pc:chgData name="max nigri" userId="bc1d028c6a087f01" providerId="LiveId" clId="{BED1F3FA-9F63-448A-9EFB-4CE48E8A8789}" dt="2025-08-04T12:14:11.529" v="1"/>
        <pc:sldMkLst>
          <pc:docMk/>
          <pc:sldMk cId="0" sldId="462"/>
        </pc:sldMkLst>
      </pc:sldChg>
      <pc:sldChg chg="add">
        <pc:chgData name="max nigri" userId="bc1d028c6a087f01" providerId="LiveId" clId="{BED1F3FA-9F63-448A-9EFB-4CE48E8A8789}" dt="2025-08-04T12:14:11.529" v="1"/>
        <pc:sldMkLst>
          <pc:docMk/>
          <pc:sldMk cId="0" sldId="463"/>
        </pc:sldMkLst>
      </pc:sldChg>
      <pc:sldChg chg="add">
        <pc:chgData name="max nigri" userId="bc1d028c6a087f01" providerId="LiveId" clId="{BED1F3FA-9F63-448A-9EFB-4CE48E8A8789}" dt="2025-08-04T12:14:11.529" v="1"/>
        <pc:sldMkLst>
          <pc:docMk/>
          <pc:sldMk cId="0" sldId="464"/>
        </pc:sldMkLst>
      </pc:sldChg>
      <pc:sldChg chg="add">
        <pc:chgData name="max nigri" userId="bc1d028c6a087f01" providerId="LiveId" clId="{BED1F3FA-9F63-448A-9EFB-4CE48E8A8789}" dt="2025-08-04T12:14:11.529" v="1"/>
        <pc:sldMkLst>
          <pc:docMk/>
          <pc:sldMk cId="0" sldId="465"/>
        </pc:sldMkLst>
      </pc:sldChg>
      <pc:sldChg chg="add">
        <pc:chgData name="max nigri" userId="bc1d028c6a087f01" providerId="LiveId" clId="{BED1F3FA-9F63-448A-9EFB-4CE48E8A8789}" dt="2025-08-04T12:14:11.529" v="1"/>
        <pc:sldMkLst>
          <pc:docMk/>
          <pc:sldMk cId="0" sldId="466"/>
        </pc:sldMkLst>
      </pc:sldChg>
      <pc:sldChg chg="add">
        <pc:chgData name="max nigri" userId="bc1d028c6a087f01" providerId="LiveId" clId="{BED1F3FA-9F63-448A-9EFB-4CE48E8A8789}" dt="2025-08-04T12:14:11.529" v="1"/>
        <pc:sldMkLst>
          <pc:docMk/>
          <pc:sldMk cId="0" sldId="467"/>
        </pc:sldMkLst>
      </pc:sldChg>
      <pc:sldChg chg="add">
        <pc:chgData name="max nigri" userId="bc1d028c6a087f01" providerId="LiveId" clId="{BED1F3FA-9F63-448A-9EFB-4CE48E8A8789}" dt="2025-08-04T12:14:11.529" v="1"/>
        <pc:sldMkLst>
          <pc:docMk/>
          <pc:sldMk cId="0" sldId="468"/>
        </pc:sldMkLst>
      </pc:sldChg>
      <pc:sldChg chg="add">
        <pc:chgData name="max nigri" userId="bc1d028c6a087f01" providerId="LiveId" clId="{BED1F3FA-9F63-448A-9EFB-4CE48E8A8789}" dt="2025-08-04T12:14:11.529" v="1"/>
        <pc:sldMkLst>
          <pc:docMk/>
          <pc:sldMk cId="0" sldId="469"/>
        </pc:sldMkLst>
      </pc:sldChg>
      <pc:sldChg chg="add">
        <pc:chgData name="max nigri" userId="bc1d028c6a087f01" providerId="LiveId" clId="{BED1F3FA-9F63-448A-9EFB-4CE48E8A8789}" dt="2025-08-04T12:14:11.529" v="1"/>
        <pc:sldMkLst>
          <pc:docMk/>
          <pc:sldMk cId="0" sldId="470"/>
        </pc:sldMkLst>
      </pc:sldChg>
      <pc:sldChg chg="add">
        <pc:chgData name="max nigri" userId="bc1d028c6a087f01" providerId="LiveId" clId="{BED1F3FA-9F63-448A-9EFB-4CE48E8A8789}" dt="2025-08-04T12:14:11.529" v="1"/>
        <pc:sldMkLst>
          <pc:docMk/>
          <pc:sldMk cId="0" sldId="471"/>
        </pc:sldMkLst>
      </pc:sldChg>
      <pc:sldChg chg="add">
        <pc:chgData name="max nigri" userId="bc1d028c6a087f01" providerId="LiveId" clId="{BED1F3FA-9F63-448A-9EFB-4CE48E8A8789}" dt="2025-08-04T12:14:11.529" v="1"/>
        <pc:sldMkLst>
          <pc:docMk/>
          <pc:sldMk cId="0" sldId="472"/>
        </pc:sldMkLst>
      </pc:sldChg>
      <pc:sldChg chg="add">
        <pc:chgData name="max nigri" userId="bc1d028c6a087f01" providerId="LiveId" clId="{BED1F3FA-9F63-448A-9EFB-4CE48E8A8789}" dt="2025-08-04T12:14:11.529" v="1"/>
        <pc:sldMkLst>
          <pc:docMk/>
          <pc:sldMk cId="0" sldId="473"/>
        </pc:sldMkLst>
      </pc:sldChg>
      <pc:sldChg chg="add">
        <pc:chgData name="max nigri" userId="bc1d028c6a087f01" providerId="LiveId" clId="{BED1F3FA-9F63-448A-9EFB-4CE48E8A8789}" dt="2025-08-04T12:14:11.529" v="1"/>
        <pc:sldMkLst>
          <pc:docMk/>
          <pc:sldMk cId="0" sldId="474"/>
        </pc:sldMkLst>
      </pc:sldChg>
      <pc:sldChg chg="add">
        <pc:chgData name="max nigri" userId="bc1d028c6a087f01" providerId="LiveId" clId="{BED1F3FA-9F63-448A-9EFB-4CE48E8A8789}" dt="2025-08-04T12:14:11.529" v="1"/>
        <pc:sldMkLst>
          <pc:docMk/>
          <pc:sldMk cId="0" sldId="475"/>
        </pc:sldMkLst>
      </pc:sldChg>
      <pc:sldChg chg="add">
        <pc:chgData name="max nigri" userId="bc1d028c6a087f01" providerId="LiveId" clId="{BED1F3FA-9F63-448A-9EFB-4CE48E8A8789}" dt="2025-08-04T12:14:11.529" v="1"/>
        <pc:sldMkLst>
          <pc:docMk/>
          <pc:sldMk cId="0" sldId="476"/>
        </pc:sldMkLst>
      </pc:sldChg>
      <pc:sldChg chg="add">
        <pc:chgData name="max nigri" userId="bc1d028c6a087f01" providerId="LiveId" clId="{BED1F3FA-9F63-448A-9EFB-4CE48E8A8789}" dt="2025-08-04T12:14:11.529" v="1"/>
        <pc:sldMkLst>
          <pc:docMk/>
          <pc:sldMk cId="0" sldId="477"/>
        </pc:sldMkLst>
      </pc:sldChg>
      <pc:sldChg chg="add">
        <pc:chgData name="max nigri" userId="bc1d028c6a087f01" providerId="LiveId" clId="{BED1F3FA-9F63-448A-9EFB-4CE48E8A8789}" dt="2025-08-04T12:14:11.529" v="1"/>
        <pc:sldMkLst>
          <pc:docMk/>
          <pc:sldMk cId="0" sldId="478"/>
        </pc:sldMkLst>
      </pc:sldChg>
      <pc:sldChg chg="add">
        <pc:chgData name="max nigri" userId="bc1d028c6a087f01" providerId="LiveId" clId="{BED1F3FA-9F63-448A-9EFB-4CE48E8A8789}" dt="2025-08-04T12:14:11.529" v="1"/>
        <pc:sldMkLst>
          <pc:docMk/>
          <pc:sldMk cId="0" sldId="479"/>
        </pc:sldMkLst>
      </pc:sldChg>
      <pc:sldChg chg="add">
        <pc:chgData name="max nigri" userId="bc1d028c6a087f01" providerId="LiveId" clId="{BED1F3FA-9F63-448A-9EFB-4CE48E8A8789}" dt="2025-08-04T12:14:11.529" v="1"/>
        <pc:sldMkLst>
          <pc:docMk/>
          <pc:sldMk cId="0" sldId="480"/>
        </pc:sldMkLst>
      </pc:sldChg>
      <pc:sldChg chg="add">
        <pc:chgData name="max nigri" userId="bc1d028c6a087f01" providerId="LiveId" clId="{BED1F3FA-9F63-448A-9EFB-4CE48E8A8789}" dt="2025-08-04T12:14:11.529" v="1"/>
        <pc:sldMkLst>
          <pc:docMk/>
          <pc:sldMk cId="0" sldId="481"/>
        </pc:sldMkLst>
      </pc:sldChg>
      <pc:sldChg chg="add">
        <pc:chgData name="max nigri" userId="bc1d028c6a087f01" providerId="LiveId" clId="{BED1F3FA-9F63-448A-9EFB-4CE48E8A8789}" dt="2025-08-04T12:14:11.529" v="1"/>
        <pc:sldMkLst>
          <pc:docMk/>
          <pc:sldMk cId="0" sldId="482"/>
        </pc:sldMkLst>
      </pc:sldChg>
      <pc:sldChg chg="add">
        <pc:chgData name="max nigri" userId="bc1d028c6a087f01" providerId="LiveId" clId="{BED1F3FA-9F63-448A-9EFB-4CE48E8A8789}" dt="2025-08-04T12:14:11.529" v="1"/>
        <pc:sldMkLst>
          <pc:docMk/>
          <pc:sldMk cId="0" sldId="483"/>
        </pc:sldMkLst>
      </pc:sldChg>
      <pc:sldChg chg="add">
        <pc:chgData name="max nigri" userId="bc1d028c6a087f01" providerId="LiveId" clId="{BED1F3FA-9F63-448A-9EFB-4CE48E8A8789}" dt="2025-08-04T12:14:11.529" v="1"/>
        <pc:sldMkLst>
          <pc:docMk/>
          <pc:sldMk cId="0" sldId="484"/>
        </pc:sldMkLst>
      </pc:sldChg>
      <pc:sldChg chg="add">
        <pc:chgData name="max nigri" userId="bc1d028c6a087f01" providerId="LiveId" clId="{BED1F3FA-9F63-448A-9EFB-4CE48E8A8789}" dt="2025-08-04T12:14:11.529" v="1"/>
        <pc:sldMkLst>
          <pc:docMk/>
          <pc:sldMk cId="0" sldId="485"/>
        </pc:sldMkLst>
      </pc:sldChg>
      <pc:sldChg chg="add">
        <pc:chgData name="max nigri" userId="bc1d028c6a087f01" providerId="LiveId" clId="{BED1F3FA-9F63-448A-9EFB-4CE48E8A8789}" dt="2025-08-04T12:14:11.529" v="1"/>
        <pc:sldMkLst>
          <pc:docMk/>
          <pc:sldMk cId="0" sldId="486"/>
        </pc:sldMkLst>
      </pc:sldChg>
      <pc:sldChg chg="add">
        <pc:chgData name="max nigri" userId="bc1d028c6a087f01" providerId="LiveId" clId="{BED1F3FA-9F63-448A-9EFB-4CE48E8A8789}" dt="2025-08-04T12:14:11.529" v="1"/>
        <pc:sldMkLst>
          <pc:docMk/>
          <pc:sldMk cId="0" sldId="487"/>
        </pc:sldMkLst>
      </pc:sldChg>
      <pc:sldChg chg="add">
        <pc:chgData name="max nigri" userId="bc1d028c6a087f01" providerId="LiveId" clId="{BED1F3FA-9F63-448A-9EFB-4CE48E8A8789}" dt="2025-08-04T12:14:11.529" v="1"/>
        <pc:sldMkLst>
          <pc:docMk/>
          <pc:sldMk cId="0" sldId="488"/>
        </pc:sldMkLst>
      </pc:sldChg>
      <pc:sldChg chg="add">
        <pc:chgData name="max nigri" userId="bc1d028c6a087f01" providerId="LiveId" clId="{BED1F3FA-9F63-448A-9EFB-4CE48E8A8789}" dt="2025-08-04T12:14:11.529" v="1"/>
        <pc:sldMkLst>
          <pc:docMk/>
          <pc:sldMk cId="0" sldId="489"/>
        </pc:sldMkLst>
      </pc:sldChg>
      <pc:sldChg chg="add">
        <pc:chgData name="max nigri" userId="bc1d028c6a087f01" providerId="LiveId" clId="{BED1F3FA-9F63-448A-9EFB-4CE48E8A8789}" dt="2025-08-04T12:14:11.529" v="1"/>
        <pc:sldMkLst>
          <pc:docMk/>
          <pc:sldMk cId="0" sldId="490"/>
        </pc:sldMkLst>
      </pc:sldChg>
      <pc:sldChg chg="add">
        <pc:chgData name="max nigri" userId="bc1d028c6a087f01" providerId="LiveId" clId="{BED1F3FA-9F63-448A-9EFB-4CE48E8A8789}" dt="2025-08-04T12:14:11.529" v="1"/>
        <pc:sldMkLst>
          <pc:docMk/>
          <pc:sldMk cId="0" sldId="49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47DB-0171-17DC-27E6-660AFF1B9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009E18F-A5F7-C397-6BC2-C4BFF12E5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E42B9482-7953-E43B-1849-063D48AD21C9}"/>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5" name="Footer Placeholder 4">
            <a:extLst>
              <a:ext uri="{FF2B5EF4-FFF2-40B4-BE49-F238E27FC236}">
                <a16:creationId xmlns:a16="http://schemas.microsoft.com/office/drawing/2014/main" id="{667940C2-E19C-104E-5D15-F846A383277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C8A4FFF-4B29-DA29-4680-927E2F814AD9}"/>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46174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BDB9-D77B-D7EC-E1DF-A52396E3981C}"/>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1A46C87-3DBF-048B-2593-9FE774F09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07DBB2F-8ACA-D824-8E0A-E39309EF90D2}"/>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5" name="Footer Placeholder 4">
            <a:extLst>
              <a:ext uri="{FF2B5EF4-FFF2-40B4-BE49-F238E27FC236}">
                <a16:creationId xmlns:a16="http://schemas.microsoft.com/office/drawing/2014/main" id="{6D3B8F8A-3AC5-047D-9846-9DC387ABD7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FED60B2-D949-A277-F92E-01400072E26B}"/>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351938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697EC-27A6-CBAC-C314-3ABAB6397B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406C7B4-825B-128C-40AB-38DA0EDD8B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F8F062E-9909-6EC6-446A-3B8F8503AAC9}"/>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5" name="Footer Placeholder 4">
            <a:extLst>
              <a:ext uri="{FF2B5EF4-FFF2-40B4-BE49-F238E27FC236}">
                <a16:creationId xmlns:a16="http://schemas.microsoft.com/office/drawing/2014/main" id="{F05066C9-5E5C-0F88-9FE9-F03407679A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25354E4-DFFA-FAF7-F8DB-DB85DCD5ADCA}"/>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173968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658813"/>
          </a:xfrm>
        </p:spPr>
        <p:txBody>
          <a:bodyPr/>
          <a:lstStyle/>
          <a:p>
            <a:r>
              <a:rPr lang="en-US"/>
              <a:t>Click to edit Master title style</a:t>
            </a:r>
            <a:endParaRPr lang="he-IL"/>
          </a:p>
        </p:txBody>
      </p:sp>
      <p:sp>
        <p:nvSpPr>
          <p:cNvPr id="3" name="Table Placeholder 2"/>
          <p:cNvSpPr>
            <a:spLocks noGrp="1"/>
          </p:cNvSpPr>
          <p:nvPr>
            <p:ph type="tbl" idx="1"/>
          </p:nvPr>
        </p:nvSpPr>
        <p:spPr>
          <a:xfrm>
            <a:off x="914400" y="1412876"/>
            <a:ext cx="10363200" cy="4683125"/>
          </a:xfrm>
        </p:spPr>
        <p:txBody>
          <a:bodyPr/>
          <a:lstStyle/>
          <a:p>
            <a:pPr lvl="0"/>
            <a:endParaRPr lang="he-IL"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Advance digital circuit design - by Nigri Max</a:t>
            </a:r>
          </a:p>
        </p:txBody>
      </p:sp>
      <p:sp>
        <p:nvSpPr>
          <p:cNvPr id="6" name="Rectangle 6"/>
          <p:cNvSpPr>
            <a:spLocks noGrp="1" noChangeArrowheads="1"/>
          </p:cNvSpPr>
          <p:nvPr>
            <p:ph type="sldNum" sz="quarter" idx="12"/>
          </p:nvPr>
        </p:nvSpPr>
        <p:spPr>
          <a:ln/>
        </p:spPr>
        <p:txBody>
          <a:bodyPr/>
          <a:lstStyle>
            <a:lvl1pPr>
              <a:defRPr/>
            </a:lvl1pPr>
          </a:lstStyle>
          <a:p>
            <a:pPr>
              <a:defRPr/>
            </a:pPr>
            <a:fld id="{582EF042-B358-4885-A6D5-E88C730D286A}" type="slidenum">
              <a:rPr lang="he-IL"/>
              <a:pPr>
                <a:defRPr/>
              </a:pPr>
              <a:t>‹#›</a:t>
            </a:fld>
            <a:endParaRPr lang="en-US"/>
          </a:p>
        </p:txBody>
      </p:sp>
    </p:spTree>
    <p:extLst>
      <p:ext uri="{BB962C8B-B14F-4D97-AF65-F5344CB8AC3E}">
        <p14:creationId xmlns:p14="http://schemas.microsoft.com/office/powerpoint/2010/main" val="850062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658813"/>
          </a:xfrm>
        </p:spPr>
        <p:txBody>
          <a:bodyPr/>
          <a:lstStyle/>
          <a:p>
            <a:r>
              <a:rPr lang="en-US"/>
              <a:t>Click to edit Master title style</a:t>
            </a:r>
            <a:endParaRPr lang="he-IL"/>
          </a:p>
        </p:txBody>
      </p:sp>
      <p:sp>
        <p:nvSpPr>
          <p:cNvPr id="3" name="Text Placeholder 2"/>
          <p:cNvSpPr>
            <a:spLocks noGrp="1"/>
          </p:cNvSpPr>
          <p:nvPr>
            <p:ph type="body" sz="half" idx="1"/>
          </p:nvPr>
        </p:nvSpPr>
        <p:spPr>
          <a:xfrm>
            <a:off x="914400" y="1412876"/>
            <a:ext cx="50800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97600" y="1412876"/>
            <a:ext cx="50800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Advance digital circuit design - by Nigri Max</a:t>
            </a:r>
          </a:p>
        </p:txBody>
      </p:sp>
      <p:sp>
        <p:nvSpPr>
          <p:cNvPr id="7" name="Rectangle 6"/>
          <p:cNvSpPr>
            <a:spLocks noGrp="1" noChangeArrowheads="1"/>
          </p:cNvSpPr>
          <p:nvPr>
            <p:ph type="sldNum" sz="quarter" idx="12"/>
          </p:nvPr>
        </p:nvSpPr>
        <p:spPr>
          <a:ln/>
        </p:spPr>
        <p:txBody>
          <a:bodyPr/>
          <a:lstStyle>
            <a:lvl1pPr>
              <a:defRPr/>
            </a:lvl1pPr>
          </a:lstStyle>
          <a:p>
            <a:pPr>
              <a:defRPr/>
            </a:pPr>
            <a:fld id="{34033AEC-47A9-4A0E-91DB-D400FD0037EF}" type="slidenum">
              <a:rPr lang="he-IL"/>
              <a:pPr>
                <a:defRPr/>
              </a:pPr>
              <a:t>‹#›</a:t>
            </a:fld>
            <a:endParaRPr lang="en-US"/>
          </a:p>
        </p:txBody>
      </p:sp>
    </p:spTree>
    <p:extLst>
      <p:ext uri="{BB962C8B-B14F-4D97-AF65-F5344CB8AC3E}">
        <p14:creationId xmlns:p14="http://schemas.microsoft.com/office/powerpoint/2010/main" val="95410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E001-B349-9309-17E0-3EC84EF3FAF6}"/>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FBF15B5-2154-F6BB-8636-7802B3BBA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93D0B5C-8F79-C1C2-003A-4CB0C2766C02}"/>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5" name="Footer Placeholder 4">
            <a:extLst>
              <a:ext uri="{FF2B5EF4-FFF2-40B4-BE49-F238E27FC236}">
                <a16:creationId xmlns:a16="http://schemas.microsoft.com/office/drawing/2014/main" id="{DA7C4A99-8D81-B198-C76E-A94CD0DEA0D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C54BEE4-CB53-69DB-92B7-887DC22D9D69}"/>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186492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8E28-3AD6-505C-B06D-EA46A4DC7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84E930F-12D8-9C11-7E81-AEEDD101A5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E5FA3D-0CFC-1AE2-735B-66F2F1BF00D6}"/>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5" name="Footer Placeholder 4">
            <a:extLst>
              <a:ext uri="{FF2B5EF4-FFF2-40B4-BE49-F238E27FC236}">
                <a16:creationId xmlns:a16="http://schemas.microsoft.com/office/drawing/2014/main" id="{4011C0F2-C825-A3E0-0362-FBF5B91CD2D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04D9FE7-85C4-1003-D65E-97DF427176F8}"/>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382795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669-85ED-635C-AD9B-A2099619031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AECF2B2-F468-469B-B489-9216285A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A662B05-F49B-24A8-E1EE-E0FDE2D8C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7F60162-76BE-63F7-718D-9869B75C5686}"/>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6" name="Footer Placeholder 5">
            <a:extLst>
              <a:ext uri="{FF2B5EF4-FFF2-40B4-BE49-F238E27FC236}">
                <a16:creationId xmlns:a16="http://schemas.microsoft.com/office/drawing/2014/main" id="{F0862C5A-ED54-0124-87C9-451240BCE56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48125B4-928B-1C5E-2610-CF17D9A99290}"/>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37243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AD02-00FD-5DD7-66D4-8D8233F382D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4C4E3FD-CA22-503E-2E4F-50A783970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4FEB7E-0583-704C-AC2A-F9816AEBF1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5A919BC-71FC-467D-D6CB-3791F568C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6E9D1B-1115-6FC2-A1E0-371319259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5A57280F-416A-723D-6E04-4919E55DC7C4}"/>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8" name="Footer Placeholder 7">
            <a:extLst>
              <a:ext uri="{FF2B5EF4-FFF2-40B4-BE49-F238E27FC236}">
                <a16:creationId xmlns:a16="http://schemas.microsoft.com/office/drawing/2014/main" id="{0DE6A822-0F31-9665-D06B-283C39ECE5FB}"/>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2C1D693-8442-8F44-F709-F2B18431D35E}"/>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193681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C9EA-3AEB-323D-B530-6695CB8D7A4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D778368-A979-2D36-CC73-9AC212CCA7BB}"/>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4" name="Footer Placeholder 3">
            <a:extLst>
              <a:ext uri="{FF2B5EF4-FFF2-40B4-BE49-F238E27FC236}">
                <a16:creationId xmlns:a16="http://schemas.microsoft.com/office/drawing/2014/main" id="{5EF8A49E-FE9F-16A8-64B5-1CAE4E1D18D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2BDA573-F9BF-3A05-357F-0D7B24C22A63}"/>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132091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1E34B-6A51-BEAD-32C0-9FDFC23B0E87}"/>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3" name="Footer Placeholder 2">
            <a:extLst>
              <a:ext uri="{FF2B5EF4-FFF2-40B4-BE49-F238E27FC236}">
                <a16:creationId xmlns:a16="http://schemas.microsoft.com/office/drawing/2014/main" id="{8B8F7C4F-43D6-7DBE-C6A2-AD38340D402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1BE435A-1776-0E25-648E-9433A553E898}"/>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151861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3610-689C-5AC2-3178-847EE9F6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7D2C71F-99DC-055D-0E11-9B31B07A8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F0E0F27-B9A1-5180-4146-3BEB44587E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5FDD9-C472-5202-F275-DFB351754552}"/>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6" name="Footer Placeholder 5">
            <a:extLst>
              <a:ext uri="{FF2B5EF4-FFF2-40B4-BE49-F238E27FC236}">
                <a16:creationId xmlns:a16="http://schemas.microsoft.com/office/drawing/2014/main" id="{D93F947C-6A72-FD9A-FEC0-8ECCD651996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17CFB68-E915-5228-E8DE-1E1113276A32}"/>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303492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C29A-4432-91EC-22F3-D63C8BF03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50E7F746-2A6A-AA3E-62E8-2D0F68467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DF9605F-5DA1-270F-D29A-76A0296E8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04AAD-83A8-ACD7-5D02-80C8E9D2BCD7}"/>
              </a:ext>
            </a:extLst>
          </p:cNvPr>
          <p:cNvSpPr>
            <a:spLocks noGrp="1"/>
          </p:cNvSpPr>
          <p:nvPr>
            <p:ph type="dt" sz="half" idx="10"/>
          </p:nvPr>
        </p:nvSpPr>
        <p:spPr/>
        <p:txBody>
          <a:bodyPr/>
          <a:lstStyle/>
          <a:p>
            <a:fld id="{9D30FA5D-4B74-4FC5-BEFF-D394403B60A0}" type="datetimeFigureOut">
              <a:rPr lang="en-IL" smtClean="0"/>
              <a:t>04/08/2025</a:t>
            </a:fld>
            <a:endParaRPr lang="en-IL"/>
          </a:p>
        </p:txBody>
      </p:sp>
      <p:sp>
        <p:nvSpPr>
          <p:cNvPr id="6" name="Footer Placeholder 5">
            <a:extLst>
              <a:ext uri="{FF2B5EF4-FFF2-40B4-BE49-F238E27FC236}">
                <a16:creationId xmlns:a16="http://schemas.microsoft.com/office/drawing/2014/main" id="{7696F2AF-8AA2-F425-7172-DA48E5060FA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546B679-3E2B-235A-AA11-A067C1193A9B}"/>
              </a:ext>
            </a:extLst>
          </p:cNvPr>
          <p:cNvSpPr>
            <a:spLocks noGrp="1"/>
          </p:cNvSpPr>
          <p:nvPr>
            <p:ph type="sldNum" sz="quarter" idx="12"/>
          </p:nvPr>
        </p:nvSpPr>
        <p:spPr/>
        <p:txBody>
          <a:bodyPr/>
          <a:lstStyle/>
          <a:p>
            <a:fld id="{E273BA50-16BB-43F7-B423-91FF7FB84B13}" type="slidenum">
              <a:rPr lang="en-IL" smtClean="0"/>
              <a:t>‹#›</a:t>
            </a:fld>
            <a:endParaRPr lang="en-IL"/>
          </a:p>
        </p:txBody>
      </p:sp>
    </p:spTree>
    <p:extLst>
      <p:ext uri="{BB962C8B-B14F-4D97-AF65-F5344CB8AC3E}">
        <p14:creationId xmlns:p14="http://schemas.microsoft.com/office/powerpoint/2010/main" val="290474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6B315-71AC-D580-56CC-346A33B153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0FCA363-DFE0-D106-B981-CB85E3479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CEF2E1F-6D1D-DD22-356F-8C6325E60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30FA5D-4B74-4FC5-BEFF-D394403B60A0}" type="datetimeFigureOut">
              <a:rPr lang="en-IL" smtClean="0"/>
              <a:t>04/08/2025</a:t>
            </a:fld>
            <a:endParaRPr lang="en-IL"/>
          </a:p>
        </p:txBody>
      </p:sp>
      <p:sp>
        <p:nvSpPr>
          <p:cNvPr id="5" name="Footer Placeholder 4">
            <a:extLst>
              <a:ext uri="{FF2B5EF4-FFF2-40B4-BE49-F238E27FC236}">
                <a16:creationId xmlns:a16="http://schemas.microsoft.com/office/drawing/2014/main" id="{7D201C04-1484-6424-D5BB-1FF77C383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40834564-DE3A-74A9-5D7F-7449ED02F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73BA50-16BB-43F7-B423-91FF7FB84B13}" type="slidenum">
              <a:rPr lang="en-IL" smtClean="0"/>
              <a:t>‹#›</a:t>
            </a:fld>
            <a:endParaRPr lang="en-IL"/>
          </a:p>
        </p:txBody>
      </p:sp>
    </p:spTree>
    <p:extLst>
      <p:ext uri="{BB962C8B-B14F-4D97-AF65-F5344CB8AC3E}">
        <p14:creationId xmlns:p14="http://schemas.microsoft.com/office/powerpoint/2010/main" val="4039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5767-AAAB-A850-A2CF-EDD3CEF07293}"/>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F0BB9986-7815-9E55-99F1-5375C58D149F}"/>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27472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8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AD02F6A-C472-47B2-B08C-71910C95275C}" type="slidenum">
              <a:rPr lang="he-IL" smtClean="0"/>
              <a:pPr eaLnBrk="1" hangingPunct="1"/>
              <a:t>10</a:t>
            </a:fld>
            <a:endParaRPr lang="en-US"/>
          </a:p>
        </p:txBody>
      </p:sp>
      <p:sp>
        <p:nvSpPr>
          <p:cNvPr id="278532" name="Rectangle 2"/>
          <p:cNvSpPr>
            <a:spLocks noGrp="1" noChangeArrowheads="1"/>
          </p:cNvSpPr>
          <p:nvPr>
            <p:ph type="title"/>
          </p:nvPr>
        </p:nvSpPr>
        <p:spPr/>
        <p:txBody>
          <a:bodyPr/>
          <a:lstStyle/>
          <a:p>
            <a:pPr eaLnBrk="1" hangingPunct="1"/>
            <a:r>
              <a:rPr lang="en-US" sz="3600"/>
              <a:t>bin2vhex utility</a:t>
            </a:r>
          </a:p>
        </p:txBody>
      </p:sp>
      <p:sp>
        <p:nvSpPr>
          <p:cNvPr id="278533" name="Rectangle 3"/>
          <p:cNvSpPr>
            <a:spLocks noGrp="1" noChangeArrowheads="1"/>
          </p:cNvSpPr>
          <p:nvPr>
            <p:ph type="body" idx="1"/>
          </p:nvPr>
        </p:nvSpPr>
        <p:spPr/>
        <p:txBody>
          <a:bodyPr/>
          <a:lstStyle/>
          <a:p>
            <a:pPr eaLnBrk="1" hangingPunct="1">
              <a:lnSpc>
                <a:spcPct val="90000"/>
              </a:lnSpc>
            </a:pPr>
            <a:r>
              <a:rPr lang="en-US" sz="2400"/>
              <a:t>A tiny C utility bin</a:t>
            </a:r>
            <a:r>
              <a:rPr lang="en-US" sz="2400">
                <a:solidFill>
                  <a:schemeClr val="accent2"/>
                </a:solidFill>
              </a:rPr>
              <a:t>2vhex</a:t>
            </a:r>
            <a:r>
              <a:rPr lang="en-US" sz="2400"/>
              <a:t> should be constructed.</a:t>
            </a:r>
          </a:p>
          <a:p>
            <a:pPr eaLnBrk="1" hangingPunct="1">
              <a:lnSpc>
                <a:spcPct val="90000"/>
              </a:lnSpc>
            </a:pPr>
            <a:r>
              <a:rPr lang="en-US" sz="2400"/>
              <a:t>It reads the &lt;your picture&gt;.bmp</a:t>
            </a:r>
          </a:p>
          <a:p>
            <a:pPr eaLnBrk="1" hangingPunct="1">
              <a:lnSpc>
                <a:spcPct val="90000"/>
              </a:lnSpc>
            </a:pPr>
            <a:r>
              <a:rPr lang="en-US" sz="2400"/>
              <a:t>It outputs &lt;your picture&gt;_i.hex</a:t>
            </a:r>
          </a:p>
          <a:p>
            <a:pPr eaLnBrk="1" hangingPunct="1">
              <a:lnSpc>
                <a:spcPct val="90000"/>
              </a:lnSpc>
            </a:pPr>
            <a:r>
              <a:rPr lang="en-US" sz="2400"/>
              <a:t>Example :</a:t>
            </a:r>
          </a:p>
          <a:p>
            <a:pPr lvl="1" eaLnBrk="1" hangingPunct="1">
              <a:lnSpc>
                <a:spcPct val="90000"/>
              </a:lnSpc>
            </a:pPr>
            <a:r>
              <a:rPr lang="en-US" sz="2000">
                <a:latin typeface="Courier New" pitchFamily="49" charset="0"/>
                <a:cs typeface="Courier New" pitchFamily="49" charset="0"/>
              </a:rPr>
              <a:t>bin2vhex lena.bmp &lt;CR&gt;</a:t>
            </a:r>
            <a:br>
              <a:rPr lang="en-US" sz="2000">
                <a:latin typeface="Courier New" pitchFamily="49" charset="0"/>
                <a:cs typeface="Courier New" pitchFamily="49" charset="0"/>
              </a:rPr>
            </a:br>
            <a:r>
              <a:rPr lang="en-US" sz="2000">
                <a:latin typeface="Courier New" pitchFamily="49" charset="0"/>
                <a:cs typeface="Courier New" pitchFamily="49" charset="0"/>
              </a:rPr>
              <a:t>writing …</a:t>
            </a:r>
            <a:br>
              <a:rPr lang="en-US" sz="2000">
                <a:latin typeface="Courier New" pitchFamily="49" charset="0"/>
                <a:cs typeface="Courier New" pitchFamily="49" charset="0"/>
              </a:rPr>
            </a:br>
            <a:r>
              <a:rPr lang="en-US" sz="2000">
                <a:latin typeface="Courier New" pitchFamily="49" charset="0"/>
                <a:cs typeface="Courier New" pitchFamily="49" charset="0"/>
              </a:rPr>
              <a:t>lena_0.hex</a:t>
            </a:r>
            <a:br>
              <a:rPr lang="en-US" sz="2000">
                <a:latin typeface="Courier New" pitchFamily="49" charset="0"/>
                <a:cs typeface="Courier New" pitchFamily="49" charset="0"/>
              </a:rPr>
            </a:br>
            <a:r>
              <a:rPr lang="en-US" sz="2000">
                <a:latin typeface="Courier New" pitchFamily="49" charset="0"/>
                <a:cs typeface="Courier New" pitchFamily="49" charset="0"/>
              </a:rPr>
              <a:t>lena_1.hex</a:t>
            </a:r>
            <a:br>
              <a:rPr lang="en-US" sz="2000">
                <a:latin typeface="Courier New" pitchFamily="49" charset="0"/>
                <a:cs typeface="Courier New" pitchFamily="49" charset="0"/>
              </a:rPr>
            </a:br>
            <a:r>
              <a:rPr lang="en-US" sz="2000">
                <a:latin typeface="Courier New" pitchFamily="49" charset="0"/>
                <a:cs typeface="Courier New" pitchFamily="49" charset="0"/>
              </a:rPr>
              <a:t>lena_n.hex</a:t>
            </a:r>
          </a:p>
          <a:p>
            <a:pPr eaLnBrk="1" hangingPunct="1">
              <a:lnSpc>
                <a:spcPct val="90000"/>
              </a:lnSpc>
            </a:pPr>
            <a:r>
              <a:rPr lang="en-US" sz="2400"/>
              <a:t>Those files will be read by the imager stub, one by one.</a:t>
            </a:r>
          </a:p>
          <a:p>
            <a:pPr lvl="1" eaLnBrk="1" hangingPunct="1">
              <a:lnSpc>
                <a:spcPct val="90000"/>
              </a:lnSpc>
            </a:pPr>
            <a:r>
              <a:rPr lang="en-US" sz="2000">
                <a:latin typeface="Courier New" pitchFamily="49" charset="0"/>
                <a:cs typeface="Courier New" pitchFamily="49" charset="0"/>
              </a:rPr>
              <a:t>$readmemh(“lena_0.hex”, pic_mem);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9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78BF60B5-C9B6-48C8-BE4D-812C91AC8DA5}" type="slidenum">
              <a:rPr lang="he-IL" smtClean="0"/>
              <a:pPr eaLnBrk="1" hangingPunct="1"/>
              <a:t>11</a:t>
            </a:fld>
            <a:endParaRPr lang="en-US"/>
          </a:p>
        </p:txBody>
      </p:sp>
      <p:sp>
        <p:nvSpPr>
          <p:cNvPr id="279556" name="Rectangle 2"/>
          <p:cNvSpPr>
            <a:spLocks noGrp="1" noChangeArrowheads="1"/>
          </p:cNvSpPr>
          <p:nvPr>
            <p:ph type="title"/>
          </p:nvPr>
        </p:nvSpPr>
        <p:spPr/>
        <p:txBody>
          <a:bodyPr/>
          <a:lstStyle/>
          <a:p>
            <a:pPr eaLnBrk="1" hangingPunct="1"/>
            <a:r>
              <a:rPr lang="en-US" sz="3600"/>
              <a:t>bmp2vhex utility</a:t>
            </a:r>
          </a:p>
        </p:txBody>
      </p:sp>
      <p:sp>
        <p:nvSpPr>
          <p:cNvPr id="279557" name="Rectangle 3"/>
          <p:cNvSpPr>
            <a:spLocks noGrp="1" noChangeArrowheads="1"/>
          </p:cNvSpPr>
          <p:nvPr>
            <p:ph type="body" idx="1"/>
          </p:nvPr>
        </p:nvSpPr>
        <p:spPr/>
        <p:txBody>
          <a:bodyPr/>
          <a:lstStyle/>
          <a:p>
            <a:pPr eaLnBrk="1" hangingPunct="1">
              <a:lnSpc>
                <a:spcPct val="90000"/>
              </a:lnSpc>
            </a:pPr>
            <a:r>
              <a:rPr lang="en-US" dirty="0"/>
              <a:t>File format</a:t>
            </a:r>
          </a:p>
          <a:p>
            <a:pPr eaLnBrk="1" hangingPunct="1">
              <a:lnSpc>
                <a:spcPct val="90000"/>
              </a:lnSpc>
            </a:pPr>
            <a:r>
              <a:rPr lang="en-US" dirty="0"/>
              <a:t>Each line contains 32bits in hex 8 digits format w/o 0x prefix.</a:t>
            </a:r>
          </a:p>
          <a:p>
            <a:pPr lvl="1" eaLnBrk="1" hangingPunct="1">
              <a:lnSpc>
                <a:spcPct val="90000"/>
              </a:lnSpc>
            </a:pPr>
            <a:r>
              <a:rPr lang="en-US" dirty="0">
                <a:latin typeface="Courier New" pitchFamily="49" charset="0"/>
                <a:cs typeface="Courier New" pitchFamily="49" charset="0"/>
              </a:rPr>
              <a:t>12abffff // line 0</a:t>
            </a:r>
            <a:br>
              <a:rPr lang="en-US" dirty="0">
                <a:latin typeface="Courier New" pitchFamily="49" charset="0"/>
                <a:cs typeface="Courier New" pitchFamily="49" charset="0"/>
              </a:rPr>
            </a:br>
            <a:r>
              <a:rPr lang="en-US" dirty="0">
                <a:latin typeface="Courier New" pitchFamily="49" charset="0"/>
                <a:cs typeface="Courier New" pitchFamily="49" charset="0"/>
              </a:rPr>
              <a:t>ffff44dd // line 1</a:t>
            </a:r>
          </a:p>
          <a:p>
            <a:pPr eaLnBrk="1" hangingPunct="1">
              <a:lnSpc>
                <a:spcPct val="90000"/>
              </a:lnSpc>
            </a:pPr>
            <a:r>
              <a:rPr lang="en-US" dirty="0"/>
              <a:t>In case where bmp file size (bytes) % 4 is not zero, a known padding bytes should be added so that stub can detect it and stop reading.</a:t>
            </a:r>
          </a:p>
          <a:p>
            <a:pPr eaLnBrk="1" hangingPunct="1">
              <a:lnSpc>
                <a:spcPct val="90000"/>
              </a:lnSpc>
            </a:pPr>
            <a:r>
              <a:rPr lang="en-US" dirty="0"/>
              <a:t>In short, this </a:t>
            </a:r>
            <a:r>
              <a:rPr lang="en-US" dirty="0" err="1"/>
              <a:t>util</a:t>
            </a:r>
            <a:r>
              <a:rPr lang="en-US" dirty="0"/>
              <a:t> converts binary file to verilog hex 32bits per line.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0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EE513960-9F10-4BDB-8F5A-8B4D604BD590}" type="slidenum">
              <a:rPr lang="he-IL" smtClean="0"/>
              <a:pPr eaLnBrk="1" hangingPunct="1"/>
              <a:t>12</a:t>
            </a:fld>
            <a:endParaRPr lang="en-US"/>
          </a:p>
        </p:txBody>
      </p:sp>
      <p:sp>
        <p:nvSpPr>
          <p:cNvPr id="280580" name="Rectangle 2"/>
          <p:cNvSpPr>
            <a:spLocks noGrp="1" noChangeArrowheads="1"/>
          </p:cNvSpPr>
          <p:nvPr>
            <p:ph type="title"/>
          </p:nvPr>
        </p:nvSpPr>
        <p:spPr/>
        <p:txBody>
          <a:bodyPr/>
          <a:lstStyle/>
          <a:p>
            <a:pPr eaLnBrk="1" hangingPunct="1"/>
            <a:r>
              <a:rPr lang="en-US" sz="4000"/>
              <a:t>Video output format</a:t>
            </a:r>
          </a:p>
        </p:txBody>
      </p:sp>
      <p:sp>
        <p:nvSpPr>
          <p:cNvPr id="280581" name="Rectangle 3"/>
          <p:cNvSpPr>
            <a:spLocks noGrp="1" noChangeArrowheads="1"/>
          </p:cNvSpPr>
          <p:nvPr>
            <p:ph type="body" idx="1"/>
          </p:nvPr>
        </p:nvSpPr>
        <p:spPr/>
        <p:txBody>
          <a:bodyPr/>
          <a:lstStyle/>
          <a:p>
            <a:pPr eaLnBrk="1" hangingPunct="1">
              <a:lnSpc>
                <a:spcPct val="90000"/>
              </a:lnSpc>
            </a:pPr>
            <a:r>
              <a:rPr lang="en-US" sz="2400"/>
              <a:t>Video bit stream will be 8 bits width.</a:t>
            </a:r>
          </a:p>
          <a:p>
            <a:pPr eaLnBrk="1" hangingPunct="1">
              <a:lnSpc>
                <a:spcPct val="90000"/>
              </a:lnSpc>
            </a:pPr>
            <a:r>
              <a:rPr lang="en-US" sz="2400"/>
              <a:t>On every posedge of the clock a new data pixel should be introduce qualified with the </a:t>
            </a:r>
            <a:r>
              <a:rPr lang="en-US" sz="2400">
                <a:solidFill>
                  <a:schemeClr val="accent2"/>
                </a:solidFill>
              </a:rPr>
              <a:t>PXQ</a:t>
            </a:r>
            <a:r>
              <a:rPr lang="en-US" sz="2400"/>
              <a:t> output</a:t>
            </a:r>
          </a:p>
          <a:p>
            <a:pPr eaLnBrk="1" hangingPunct="1">
              <a:lnSpc>
                <a:spcPct val="90000"/>
              </a:lnSpc>
            </a:pPr>
            <a:r>
              <a:rPr lang="en-US" sz="2400"/>
              <a:t>The first pixel  of a new line should be tagged by </a:t>
            </a:r>
            <a:r>
              <a:rPr lang="en-US" sz="2400">
                <a:solidFill>
                  <a:schemeClr val="accent2"/>
                </a:solidFill>
              </a:rPr>
              <a:t>HD</a:t>
            </a:r>
            <a:r>
              <a:rPr lang="en-US" sz="2400"/>
              <a:t> signal.</a:t>
            </a:r>
          </a:p>
          <a:p>
            <a:pPr eaLnBrk="1" hangingPunct="1">
              <a:lnSpc>
                <a:spcPct val="90000"/>
              </a:lnSpc>
            </a:pPr>
            <a:r>
              <a:rPr lang="en-US" sz="2400"/>
              <a:t>The first pixel of the image should be tagged by the </a:t>
            </a:r>
            <a:r>
              <a:rPr lang="en-US" sz="2400">
                <a:solidFill>
                  <a:schemeClr val="accent2"/>
                </a:solidFill>
              </a:rPr>
              <a:t>VD</a:t>
            </a:r>
            <a:r>
              <a:rPr lang="en-US" sz="2400"/>
              <a:t> signal.</a:t>
            </a:r>
          </a:p>
          <a:p>
            <a:pPr eaLnBrk="1" hangingPunct="1">
              <a:lnSpc>
                <a:spcPct val="90000"/>
              </a:lnSpc>
            </a:pPr>
            <a:r>
              <a:rPr lang="en-US" sz="2400"/>
              <a:t>Imager should communicate to the encoder the image dimension, this will be done on the first 4 cycles after </a:t>
            </a:r>
            <a:r>
              <a:rPr lang="en-US" sz="2400">
                <a:solidFill>
                  <a:schemeClr val="accent2"/>
                </a:solidFill>
              </a:rPr>
              <a:t>SHOOT</a:t>
            </a:r>
            <a:r>
              <a:rPr lang="en-US" sz="2400"/>
              <a:t> is received where </a:t>
            </a:r>
            <a:r>
              <a:rPr lang="en-US" sz="2400">
                <a:solidFill>
                  <a:schemeClr val="accent2"/>
                </a:solidFill>
              </a:rPr>
              <a:t>PXQ</a:t>
            </a:r>
            <a:r>
              <a:rPr lang="en-US" sz="2400"/>
              <a:t> is low and </a:t>
            </a:r>
            <a:r>
              <a:rPr lang="en-US" sz="2400">
                <a:solidFill>
                  <a:schemeClr val="accent2"/>
                </a:solidFill>
              </a:rPr>
              <a:t>HD</a:t>
            </a:r>
            <a:r>
              <a:rPr lang="en-US" sz="2400"/>
              <a:t> and </a:t>
            </a:r>
            <a:r>
              <a:rPr lang="en-US" sz="2400">
                <a:solidFill>
                  <a:schemeClr val="accent2"/>
                </a:solidFill>
              </a:rPr>
              <a:t>VD</a:t>
            </a:r>
            <a:r>
              <a:rPr lang="en-US" sz="2400"/>
              <a:t> are high, in the following order (Xlow, Xhigh, Ylow, Yhigh). </a:t>
            </a:r>
          </a:p>
          <a:p>
            <a:pPr eaLnBrk="1" hangingPunct="1">
              <a:lnSpc>
                <a:spcPct val="90000"/>
              </a:lnSpc>
            </a:pP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1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26F2258-E26E-4C16-A27F-568D5180AE80}" type="slidenum">
              <a:rPr lang="he-IL" smtClean="0"/>
              <a:pPr eaLnBrk="1" hangingPunct="1"/>
              <a:t>13</a:t>
            </a:fld>
            <a:endParaRPr lang="en-US"/>
          </a:p>
        </p:txBody>
      </p:sp>
      <p:sp>
        <p:nvSpPr>
          <p:cNvPr id="281604" name="Rectangle 2"/>
          <p:cNvSpPr>
            <a:spLocks noGrp="1" noChangeArrowheads="1"/>
          </p:cNvSpPr>
          <p:nvPr>
            <p:ph type="title"/>
          </p:nvPr>
        </p:nvSpPr>
        <p:spPr/>
        <p:txBody>
          <a:bodyPr/>
          <a:lstStyle/>
          <a:p>
            <a:pPr eaLnBrk="1" hangingPunct="1"/>
            <a:r>
              <a:rPr lang="en-US" sz="4000"/>
              <a:t>Video output format (1)</a:t>
            </a:r>
          </a:p>
        </p:txBody>
      </p:sp>
      <p:sp>
        <p:nvSpPr>
          <p:cNvPr id="281605" name="Rectangle 3"/>
          <p:cNvSpPr>
            <a:spLocks noGrp="1" noChangeArrowheads="1"/>
          </p:cNvSpPr>
          <p:nvPr>
            <p:ph type="body" idx="1"/>
          </p:nvPr>
        </p:nvSpPr>
        <p:spPr/>
        <p:txBody>
          <a:bodyPr/>
          <a:lstStyle/>
          <a:p>
            <a:pPr eaLnBrk="1" hangingPunct="1"/>
            <a:r>
              <a:rPr lang="en-US"/>
              <a:t>Imager should communicate to the encoder the image name, this will be done on the next 8 cycles after the image dimension transfer.</a:t>
            </a:r>
          </a:p>
          <a:p>
            <a:pPr eaLnBrk="1" hangingPunct="1"/>
            <a:r>
              <a:rPr lang="en-US"/>
              <a:t>So we will support up to 8 characters image name.  </a:t>
            </a:r>
          </a:p>
          <a:p>
            <a:pPr eaLnBrk="1" hangingPunct="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2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B9F4DAB9-3DB8-4B77-8737-B10842064FC3}" type="slidenum">
              <a:rPr lang="he-IL" smtClean="0"/>
              <a:pPr eaLnBrk="1" hangingPunct="1"/>
              <a:t>14</a:t>
            </a:fld>
            <a:endParaRPr lang="en-US"/>
          </a:p>
        </p:txBody>
      </p:sp>
      <p:sp>
        <p:nvSpPr>
          <p:cNvPr id="282628" name="Rectangle 2"/>
          <p:cNvSpPr>
            <a:spLocks noGrp="1" noChangeArrowheads="1"/>
          </p:cNvSpPr>
          <p:nvPr>
            <p:ph type="title"/>
          </p:nvPr>
        </p:nvSpPr>
        <p:spPr/>
        <p:txBody>
          <a:bodyPr/>
          <a:lstStyle/>
          <a:p>
            <a:pPr eaLnBrk="1" hangingPunct="1"/>
            <a:r>
              <a:rPr lang="en-US" sz="4000"/>
              <a:t>Video output format</a:t>
            </a:r>
          </a:p>
        </p:txBody>
      </p:sp>
      <p:sp>
        <p:nvSpPr>
          <p:cNvPr id="282629" name="Rectangle 3"/>
          <p:cNvSpPr>
            <a:spLocks noGrp="1" noChangeArrowheads="1"/>
          </p:cNvSpPr>
          <p:nvPr>
            <p:ph type="body" idx="1"/>
          </p:nvPr>
        </p:nvSpPr>
        <p:spPr/>
        <p:txBody>
          <a:bodyPr/>
          <a:lstStyle/>
          <a:p>
            <a:pPr eaLnBrk="1" hangingPunct="1">
              <a:lnSpc>
                <a:spcPct val="90000"/>
              </a:lnSpc>
            </a:pPr>
            <a:r>
              <a:rPr lang="en-US" sz="2400"/>
              <a:t>Bmp file assume to hold data in RGB format. </a:t>
            </a:r>
          </a:p>
          <a:p>
            <a:pPr eaLnBrk="1" hangingPunct="1">
              <a:lnSpc>
                <a:spcPct val="90000"/>
              </a:lnSpc>
            </a:pPr>
            <a:r>
              <a:rPr lang="en-US" sz="2400"/>
              <a:t>Based on VID_TYPE, the imager shall convert the color space to YUV.</a:t>
            </a:r>
          </a:p>
          <a:p>
            <a:pPr lvl="1" eaLnBrk="1" hangingPunct="1">
              <a:lnSpc>
                <a:spcPct val="90000"/>
              </a:lnSpc>
            </a:pPr>
            <a:r>
              <a:rPr lang="en-US" sz="2000"/>
              <a:t>VID_TYPE == 1 : no conversion</a:t>
            </a:r>
          </a:p>
          <a:p>
            <a:pPr lvl="1" eaLnBrk="1" hangingPunct="1">
              <a:lnSpc>
                <a:spcPct val="90000"/>
              </a:lnSpc>
            </a:pPr>
            <a:r>
              <a:rPr lang="en-US" sz="2000"/>
              <a:t>VID_TYPE == 0 : conversion to YUV</a:t>
            </a:r>
          </a:p>
          <a:p>
            <a:pPr eaLnBrk="1" hangingPunct="1">
              <a:lnSpc>
                <a:spcPct val="90000"/>
              </a:lnSpc>
            </a:pPr>
            <a:r>
              <a:rPr lang="en-US" sz="2400"/>
              <a:t>Order of data on the wire:</a:t>
            </a:r>
          </a:p>
          <a:p>
            <a:pPr lvl="1" eaLnBrk="1" hangingPunct="1">
              <a:lnSpc>
                <a:spcPct val="90000"/>
              </a:lnSpc>
            </a:pPr>
            <a:r>
              <a:rPr lang="en-US" sz="2000"/>
              <a:t>RGB : Red first, Green second, Blue last and repeat.</a:t>
            </a:r>
          </a:p>
          <a:p>
            <a:pPr lvl="1" eaLnBrk="1" hangingPunct="1">
              <a:lnSpc>
                <a:spcPct val="90000"/>
              </a:lnSpc>
            </a:pPr>
            <a:r>
              <a:rPr lang="en-US" sz="2000"/>
              <a:t>YUV : Luminance first Cb second, Cr last and repeat.</a:t>
            </a:r>
            <a:br>
              <a:rPr lang="en-US" sz="2000"/>
            </a:br>
            <a:br>
              <a:rPr lang="en-US" sz="2000"/>
            </a:br>
            <a:endParaRPr lang="en-US" sz="2000"/>
          </a:p>
          <a:p>
            <a:pPr eaLnBrk="1" hangingPunct="1">
              <a:lnSpc>
                <a:spcPct val="90000"/>
              </a:lnSpc>
            </a:pPr>
            <a:r>
              <a:rPr lang="en-US" sz="2400"/>
              <a:t>For more details on imagers chips check the following pdf </a:t>
            </a:r>
            <a:r>
              <a:rPr lang="en-US" sz="2400">
                <a:solidFill>
                  <a:srgbClr val="FF3300"/>
                </a:solidFill>
              </a:rPr>
              <a:t>doc5446.pdf</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36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EDB6BB6-261D-4E50-BF0C-C3F57DA801AF}" type="slidenum">
              <a:rPr lang="he-IL" smtClean="0"/>
              <a:pPr eaLnBrk="1" hangingPunct="1"/>
              <a:t>15</a:t>
            </a:fld>
            <a:endParaRPr lang="en-US"/>
          </a:p>
        </p:txBody>
      </p:sp>
      <p:sp>
        <p:nvSpPr>
          <p:cNvPr id="283652" name="Rectangle 2"/>
          <p:cNvSpPr>
            <a:spLocks noGrp="1" noChangeArrowheads="1"/>
          </p:cNvSpPr>
          <p:nvPr>
            <p:ph type="title"/>
          </p:nvPr>
        </p:nvSpPr>
        <p:spPr/>
        <p:txBody>
          <a:bodyPr/>
          <a:lstStyle/>
          <a:p>
            <a:pPr eaLnBrk="1" hangingPunct="1"/>
            <a:r>
              <a:rPr lang="en-US" sz="4000"/>
              <a:t>Imager timing diagram</a:t>
            </a:r>
          </a:p>
        </p:txBody>
      </p:sp>
      <p:sp>
        <p:nvSpPr>
          <p:cNvPr id="283653" name="Text Box 3"/>
          <p:cNvSpPr txBox="1">
            <a:spLocks noChangeArrowheads="1"/>
          </p:cNvSpPr>
          <p:nvPr/>
        </p:nvSpPr>
        <p:spPr bwMode="auto">
          <a:xfrm>
            <a:off x="1524000" y="41148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video_type</a:t>
            </a:r>
          </a:p>
        </p:txBody>
      </p:sp>
      <p:sp>
        <p:nvSpPr>
          <p:cNvPr id="283654" name="Text Box 4"/>
          <p:cNvSpPr txBox="1">
            <a:spLocks noChangeArrowheads="1"/>
          </p:cNvSpPr>
          <p:nvPr/>
        </p:nvSpPr>
        <p:spPr bwMode="auto">
          <a:xfrm>
            <a:off x="1524000" y="2971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hd</a:t>
            </a:r>
          </a:p>
        </p:txBody>
      </p:sp>
      <p:sp>
        <p:nvSpPr>
          <p:cNvPr id="283655" name="Line 5"/>
          <p:cNvSpPr>
            <a:spLocks noChangeShapeType="1"/>
          </p:cNvSpPr>
          <p:nvPr/>
        </p:nvSpPr>
        <p:spPr bwMode="auto">
          <a:xfrm>
            <a:off x="25908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56" name="Line 6"/>
          <p:cNvSpPr>
            <a:spLocks noChangeShapeType="1"/>
          </p:cNvSpPr>
          <p:nvPr/>
        </p:nvSpPr>
        <p:spPr bwMode="auto">
          <a:xfrm>
            <a:off x="36195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57" name="Line 7"/>
          <p:cNvSpPr>
            <a:spLocks noChangeShapeType="1"/>
          </p:cNvSpPr>
          <p:nvPr/>
        </p:nvSpPr>
        <p:spPr bwMode="auto">
          <a:xfrm>
            <a:off x="464978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58" name="Line 8"/>
          <p:cNvSpPr>
            <a:spLocks noChangeShapeType="1"/>
          </p:cNvSpPr>
          <p:nvPr/>
        </p:nvSpPr>
        <p:spPr bwMode="auto">
          <a:xfrm>
            <a:off x="568007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59" name="Line 9"/>
          <p:cNvSpPr>
            <a:spLocks noChangeShapeType="1"/>
          </p:cNvSpPr>
          <p:nvPr/>
        </p:nvSpPr>
        <p:spPr bwMode="auto">
          <a:xfrm>
            <a:off x="6710363"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60" name="Text Box 10"/>
          <p:cNvSpPr txBox="1">
            <a:spLocks noChangeArrowheads="1"/>
          </p:cNvSpPr>
          <p:nvPr/>
        </p:nvSpPr>
        <p:spPr bwMode="auto">
          <a:xfrm>
            <a:off x="1524000" y="4876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3661" name="Group 11"/>
          <p:cNvGrpSpPr>
            <a:grpSpLocks/>
          </p:cNvGrpSpPr>
          <p:nvPr/>
        </p:nvGrpSpPr>
        <p:grpSpPr bwMode="auto">
          <a:xfrm>
            <a:off x="1524000" y="1752600"/>
            <a:ext cx="9144000" cy="4572000"/>
            <a:chOff x="0" y="1104"/>
            <a:chExt cx="5760" cy="2880"/>
          </a:xfrm>
        </p:grpSpPr>
        <p:sp>
          <p:nvSpPr>
            <p:cNvPr id="283712" name="Line 1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13" name="Line 1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14" name="Line 1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15" name="Line 1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16" name="Line 1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17" name="Line 1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18" name="Line 1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19" name="Line 1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20" name="Line 2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21" name="Line 2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22" name="Line 2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23" name="Line 2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3724" name="Line 2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3662" name="Text Box 25"/>
          <p:cNvSpPr txBox="1">
            <a:spLocks noChangeArrowheads="1"/>
          </p:cNvSpPr>
          <p:nvPr/>
        </p:nvSpPr>
        <p:spPr bwMode="auto">
          <a:xfrm>
            <a:off x="1524000" y="335280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pxq</a:t>
            </a:r>
          </a:p>
        </p:txBody>
      </p:sp>
      <p:sp>
        <p:nvSpPr>
          <p:cNvPr id="283663" name="Text Box 26"/>
          <p:cNvSpPr txBox="1">
            <a:spLocks noChangeArrowheads="1"/>
          </p:cNvSpPr>
          <p:nvPr/>
        </p:nvSpPr>
        <p:spPr bwMode="auto">
          <a:xfrm>
            <a:off x="1524000" y="5257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3664" name="Group 27"/>
          <p:cNvGrpSpPr>
            <a:grpSpLocks/>
          </p:cNvGrpSpPr>
          <p:nvPr/>
        </p:nvGrpSpPr>
        <p:grpSpPr bwMode="auto">
          <a:xfrm>
            <a:off x="1524000" y="1828800"/>
            <a:ext cx="9258300" cy="304800"/>
            <a:chOff x="0" y="672"/>
            <a:chExt cx="5832" cy="192"/>
          </a:xfrm>
        </p:grpSpPr>
        <p:grpSp>
          <p:nvGrpSpPr>
            <p:cNvPr id="283685" name="Group 28"/>
            <p:cNvGrpSpPr>
              <a:grpSpLocks/>
            </p:cNvGrpSpPr>
            <p:nvPr/>
          </p:nvGrpSpPr>
          <p:grpSpPr bwMode="auto">
            <a:xfrm>
              <a:off x="0" y="672"/>
              <a:ext cx="648" cy="192"/>
              <a:chOff x="432" y="3456"/>
              <a:chExt cx="960" cy="192"/>
            </a:xfrm>
          </p:grpSpPr>
          <p:sp>
            <p:nvSpPr>
              <p:cNvPr id="283710" name="Freeform 2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711" name="Freeform 3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86" name="Group 31"/>
            <p:cNvGrpSpPr>
              <a:grpSpLocks/>
            </p:cNvGrpSpPr>
            <p:nvPr/>
          </p:nvGrpSpPr>
          <p:grpSpPr bwMode="auto">
            <a:xfrm>
              <a:off x="648" y="672"/>
              <a:ext cx="648" cy="192"/>
              <a:chOff x="432" y="3456"/>
              <a:chExt cx="960" cy="192"/>
            </a:xfrm>
          </p:grpSpPr>
          <p:sp>
            <p:nvSpPr>
              <p:cNvPr id="283708" name="Freeform 3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709" name="Freeform 3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87" name="Group 34"/>
            <p:cNvGrpSpPr>
              <a:grpSpLocks/>
            </p:cNvGrpSpPr>
            <p:nvPr/>
          </p:nvGrpSpPr>
          <p:grpSpPr bwMode="auto">
            <a:xfrm>
              <a:off x="1296" y="672"/>
              <a:ext cx="648" cy="192"/>
              <a:chOff x="432" y="3456"/>
              <a:chExt cx="960" cy="192"/>
            </a:xfrm>
          </p:grpSpPr>
          <p:sp>
            <p:nvSpPr>
              <p:cNvPr id="283706" name="Freeform 3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707" name="Freeform 3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88" name="Group 37"/>
            <p:cNvGrpSpPr>
              <a:grpSpLocks/>
            </p:cNvGrpSpPr>
            <p:nvPr/>
          </p:nvGrpSpPr>
          <p:grpSpPr bwMode="auto">
            <a:xfrm>
              <a:off x="1944" y="672"/>
              <a:ext cx="648" cy="192"/>
              <a:chOff x="432" y="3456"/>
              <a:chExt cx="960" cy="192"/>
            </a:xfrm>
          </p:grpSpPr>
          <p:sp>
            <p:nvSpPr>
              <p:cNvPr id="283704" name="Freeform 3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705" name="Freeform 3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89" name="Group 40"/>
            <p:cNvGrpSpPr>
              <a:grpSpLocks/>
            </p:cNvGrpSpPr>
            <p:nvPr/>
          </p:nvGrpSpPr>
          <p:grpSpPr bwMode="auto">
            <a:xfrm>
              <a:off x="2592" y="672"/>
              <a:ext cx="648" cy="192"/>
              <a:chOff x="432" y="3456"/>
              <a:chExt cx="960" cy="192"/>
            </a:xfrm>
          </p:grpSpPr>
          <p:sp>
            <p:nvSpPr>
              <p:cNvPr id="283702" name="Freeform 4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703" name="Freeform 4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90" name="Group 43"/>
            <p:cNvGrpSpPr>
              <a:grpSpLocks/>
            </p:cNvGrpSpPr>
            <p:nvPr/>
          </p:nvGrpSpPr>
          <p:grpSpPr bwMode="auto">
            <a:xfrm>
              <a:off x="3240" y="672"/>
              <a:ext cx="648" cy="192"/>
              <a:chOff x="432" y="3456"/>
              <a:chExt cx="960" cy="192"/>
            </a:xfrm>
          </p:grpSpPr>
          <p:sp>
            <p:nvSpPr>
              <p:cNvPr id="283700" name="Freeform 4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701" name="Freeform 4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91" name="Group 46"/>
            <p:cNvGrpSpPr>
              <a:grpSpLocks/>
            </p:cNvGrpSpPr>
            <p:nvPr/>
          </p:nvGrpSpPr>
          <p:grpSpPr bwMode="auto">
            <a:xfrm>
              <a:off x="3888" y="672"/>
              <a:ext cx="648" cy="192"/>
              <a:chOff x="432" y="3456"/>
              <a:chExt cx="960" cy="192"/>
            </a:xfrm>
          </p:grpSpPr>
          <p:sp>
            <p:nvSpPr>
              <p:cNvPr id="283698" name="Freeform 4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99" name="Freeform 4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92" name="Group 49"/>
            <p:cNvGrpSpPr>
              <a:grpSpLocks/>
            </p:cNvGrpSpPr>
            <p:nvPr/>
          </p:nvGrpSpPr>
          <p:grpSpPr bwMode="auto">
            <a:xfrm>
              <a:off x="4530" y="672"/>
              <a:ext cx="648" cy="192"/>
              <a:chOff x="432" y="3456"/>
              <a:chExt cx="960" cy="192"/>
            </a:xfrm>
          </p:grpSpPr>
          <p:sp>
            <p:nvSpPr>
              <p:cNvPr id="283696" name="Freeform 5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97" name="Freeform 5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3693" name="Group 52"/>
            <p:cNvGrpSpPr>
              <a:grpSpLocks/>
            </p:cNvGrpSpPr>
            <p:nvPr/>
          </p:nvGrpSpPr>
          <p:grpSpPr bwMode="auto">
            <a:xfrm>
              <a:off x="5184" y="672"/>
              <a:ext cx="648" cy="192"/>
              <a:chOff x="432" y="3456"/>
              <a:chExt cx="960" cy="192"/>
            </a:xfrm>
          </p:grpSpPr>
          <p:sp>
            <p:nvSpPr>
              <p:cNvPr id="283694" name="Freeform 53"/>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3695" name="Freeform 54"/>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83665" name="Line 55"/>
          <p:cNvSpPr>
            <a:spLocks noChangeShapeType="1"/>
          </p:cNvSpPr>
          <p:nvPr/>
        </p:nvSpPr>
        <p:spPr bwMode="auto">
          <a:xfrm>
            <a:off x="774065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66" name="Line 56"/>
          <p:cNvSpPr>
            <a:spLocks noChangeShapeType="1"/>
          </p:cNvSpPr>
          <p:nvPr/>
        </p:nvSpPr>
        <p:spPr bwMode="auto">
          <a:xfrm>
            <a:off x="877093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67" name="Line 57"/>
          <p:cNvSpPr>
            <a:spLocks noChangeShapeType="1"/>
          </p:cNvSpPr>
          <p:nvPr/>
        </p:nvSpPr>
        <p:spPr bwMode="auto">
          <a:xfrm>
            <a:off x="980122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3668" name="Text Box 58"/>
          <p:cNvSpPr txBox="1">
            <a:spLocks noChangeArrowheads="1"/>
          </p:cNvSpPr>
          <p:nvPr/>
        </p:nvSpPr>
        <p:spPr bwMode="auto">
          <a:xfrm>
            <a:off x="1524000" y="22098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shoot</a:t>
            </a:r>
          </a:p>
        </p:txBody>
      </p:sp>
      <p:sp>
        <p:nvSpPr>
          <p:cNvPr id="283669" name="Text Box 59"/>
          <p:cNvSpPr txBox="1">
            <a:spLocks noChangeArrowheads="1"/>
          </p:cNvSpPr>
          <p:nvPr/>
        </p:nvSpPr>
        <p:spPr bwMode="auto">
          <a:xfrm>
            <a:off x="1524001" y="25908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vd</a:t>
            </a:r>
          </a:p>
        </p:txBody>
      </p:sp>
      <p:sp>
        <p:nvSpPr>
          <p:cNvPr id="283670" name="AutoShape 60"/>
          <p:cNvSpPr>
            <a:spLocks noChangeArrowheads="1"/>
          </p:cNvSpPr>
          <p:nvPr/>
        </p:nvSpPr>
        <p:spPr bwMode="auto">
          <a:xfrm>
            <a:off x="2711451" y="2205038"/>
            <a:ext cx="2232025" cy="304800"/>
          </a:xfrm>
          <a:prstGeom prst="hexagon">
            <a:avLst>
              <a:gd name="adj" fmla="val 3051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 one or more cycles</a:t>
            </a:r>
          </a:p>
        </p:txBody>
      </p:sp>
      <p:sp>
        <p:nvSpPr>
          <p:cNvPr id="283671" name="Text Box 61"/>
          <p:cNvSpPr txBox="1">
            <a:spLocks noChangeArrowheads="1"/>
          </p:cNvSpPr>
          <p:nvPr/>
        </p:nvSpPr>
        <p:spPr bwMode="auto">
          <a:xfrm>
            <a:off x="1524000" y="3733800"/>
            <a:ext cx="72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do[7:0]</a:t>
            </a:r>
          </a:p>
        </p:txBody>
      </p:sp>
      <p:sp>
        <p:nvSpPr>
          <p:cNvPr id="283672" name="Text Box 62"/>
          <p:cNvSpPr txBox="1">
            <a:spLocks noChangeArrowheads="1"/>
          </p:cNvSpPr>
          <p:nvPr/>
        </p:nvSpPr>
        <p:spPr bwMode="auto">
          <a:xfrm>
            <a:off x="1524000" y="4495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3673" name="Text Box 63"/>
          <p:cNvSpPr txBox="1">
            <a:spLocks noChangeArrowheads="1"/>
          </p:cNvSpPr>
          <p:nvPr/>
        </p:nvSpPr>
        <p:spPr bwMode="auto">
          <a:xfrm>
            <a:off x="1524000" y="5638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3674" name="AutoShape 64"/>
          <p:cNvSpPr>
            <a:spLocks noChangeArrowheads="1"/>
          </p:cNvSpPr>
          <p:nvPr/>
        </p:nvSpPr>
        <p:spPr bwMode="auto">
          <a:xfrm>
            <a:off x="6864351" y="3716338"/>
            <a:ext cx="995363" cy="304800"/>
          </a:xfrm>
          <a:prstGeom prst="hexagon">
            <a:avLst>
              <a:gd name="adj" fmla="val 17492"/>
              <a:gd name="vf" fmla="val 11547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Ylow</a:t>
            </a:r>
          </a:p>
        </p:txBody>
      </p:sp>
      <p:sp>
        <p:nvSpPr>
          <p:cNvPr id="283675" name="AutoShape 65"/>
          <p:cNvSpPr>
            <a:spLocks noChangeArrowheads="1"/>
          </p:cNvSpPr>
          <p:nvPr/>
        </p:nvSpPr>
        <p:spPr bwMode="auto">
          <a:xfrm>
            <a:off x="7896226" y="3716338"/>
            <a:ext cx="995363" cy="304800"/>
          </a:xfrm>
          <a:prstGeom prst="hexagon">
            <a:avLst>
              <a:gd name="adj" fmla="val 17492"/>
              <a:gd name="vf" fmla="val 11547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Yhigh</a:t>
            </a:r>
          </a:p>
        </p:txBody>
      </p:sp>
      <p:sp>
        <p:nvSpPr>
          <p:cNvPr id="283676" name="AutoShape 66"/>
          <p:cNvSpPr>
            <a:spLocks noChangeArrowheads="1"/>
          </p:cNvSpPr>
          <p:nvPr/>
        </p:nvSpPr>
        <p:spPr bwMode="auto">
          <a:xfrm>
            <a:off x="4800601" y="3716338"/>
            <a:ext cx="995363" cy="304800"/>
          </a:xfrm>
          <a:prstGeom prst="hexagon">
            <a:avLst>
              <a:gd name="adj" fmla="val 17492"/>
              <a:gd name="vf" fmla="val 11547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Xlow</a:t>
            </a:r>
          </a:p>
        </p:txBody>
      </p:sp>
      <p:sp>
        <p:nvSpPr>
          <p:cNvPr id="283677" name="AutoShape 67"/>
          <p:cNvSpPr>
            <a:spLocks noChangeArrowheads="1"/>
          </p:cNvSpPr>
          <p:nvPr/>
        </p:nvSpPr>
        <p:spPr bwMode="auto">
          <a:xfrm>
            <a:off x="5832476" y="3716338"/>
            <a:ext cx="995363" cy="304800"/>
          </a:xfrm>
          <a:prstGeom prst="hexagon">
            <a:avLst>
              <a:gd name="adj" fmla="val 17492"/>
              <a:gd name="vf" fmla="val 115470"/>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Xhigh</a:t>
            </a:r>
          </a:p>
        </p:txBody>
      </p:sp>
      <p:sp>
        <p:nvSpPr>
          <p:cNvPr id="283678" name="AutoShape 68"/>
          <p:cNvSpPr>
            <a:spLocks noChangeArrowheads="1"/>
          </p:cNvSpPr>
          <p:nvPr/>
        </p:nvSpPr>
        <p:spPr bwMode="auto">
          <a:xfrm>
            <a:off x="4800601" y="3357563"/>
            <a:ext cx="5688013" cy="304800"/>
          </a:xfrm>
          <a:prstGeom prst="hexagon">
            <a:avLst>
              <a:gd name="adj" fmla="val 12527"/>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data valid</a:t>
            </a:r>
          </a:p>
        </p:txBody>
      </p:sp>
      <p:sp>
        <p:nvSpPr>
          <p:cNvPr id="283679" name="AutoShape 69"/>
          <p:cNvSpPr>
            <a:spLocks noChangeArrowheads="1"/>
          </p:cNvSpPr>
          <p:nvPr/>
        </p:nvSpPr>
        <p:spPr bwMode="auto">
          <a:xfrm>
            <a:off x="8904288" y="2565400"/>
            <a:ext cx="995362" cy="304800"/>
          </a:xfrm>
          <a:prstGeom prst="hexagon">
            <a:avLst>
              <a:gd name="adj" fmla="val 1749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a:t>
            </a:r>
          </a:p>
        </p:txBody>
      </p:sp>
      <p:sp>
        <p:nvSpPr>
          <p:cNvPr id="283680" name="AutoShape 70"/>
          <p:cNvSpPr>
            <a:spLocks noChangeArrowheads="1"/>
          </p:cNvSpPr>
          <p:nvPr/>
        </p:nvSpPr>
        <p:spPr bwMode="auto">
          <a:xfrm>
            <a:off x="8904288" y="2997200"/>
            <a:ext cx="995362" cy="304800"/>
          </a:xfrm>
          <a:prstGeom prst="hexagon">
            <a:avLst>
              <a:gd name="adj" fmla="val 1749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a:t>
            </a:r>
          </a:p>
        </p:txBody>
      </p:sp>
      <p:sp>
        <p:nvSpPr>
          <p:cNvPr id="283681" name="AutoShape 71"/>
          <p:cNvSpPr>
            <a:spLocks noChangeArrowheads="1"/>
          </p:cNvSpPr>
          <p:nvPr/>
        </p:nvSpPr>
        <p:spPr bwMode="auto">
          <a:xfrm>
            <a:off x="8904288" y="3716338"/>
            <a:ext cx="995362"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a:t>
            </a:r>
          </a:p>
        </p:txBody>
      </p:sp>
      <p:sp>
        <p:nvSpPr>
          <p:cNvPr id="283682" name="AutoShape 72"/>
          <p:cNvSpPr>
            <a:spLocks noChangeArrowheads="1"/>
          </p:cNvSpPr>
          <p:nvPr/>
        </p:nvSpPr>
        <p:spPr bwMode="auto">
          <a:xfrm>
            <a:off x="9912351" y="3716338"/>
            <a:ext cx="995363"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3683" name="AutoShape 73"/>
          <p:cNvSpPr>
            <a:spLocks noChangeArrowheads="1"/>
          </p:cNvSpPr>
          <p:nvPr/>
        </p:nvSpPr>
        <p:spPr bwMode="auto">
          <a:xfrm>
            <a:off x="2782889" y="4076700"/>
            <a:ext cx="7705725" cy="304800"/>
          </a:xfrm>
          <a:prstGeom prst="hexagon">
            <a:avLst>
              <a:gd name="adj" fmla="val 1697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 RGB</a:t>
            </a:r>
          </a:p>
        </p:txBody>
      </p:sp>
      <p:sp>
        <p:nvSpPr>
          <p:cNvPr id="283684" name="AutoShape 74"/>
          <p:cNvSpPr>
            <a:spLocks/>
          </p:cNvSpPr>
          <p:nvPr/>
        </p:nvSpPr>
        <p:spPr bwMode="auto">
          <a:xfrm>
            <a:off x="3287713" y="4797425"/>
            <a:ext cx="3295650" cy="609600"/>
          </a:xfrm>
          <a:prstGeom prst="borderCallout1">
            <a:avLst>
              <a:gd name="adj1" fmla="val 18750"/>
              <a:gd name="adj2" fmla="val 102310"/>
              <a:gd name="adj3" fmla="val -139065"/>
              <a:gd name="adj4" fmla="val 119218"/>
            </a:avLst>
          </a:prstGeom>
          <a:solidFill>
            <a:srgbClr val="FFFF66"/>
          </a:solidFill>
          <a:ln w="9525" algn="ctr">
            <a:solidFill>
              <a:schemeClr val="tx1"/>
            </a:solidFill>
            <a:miter lim="800000"/>
            <a:headEnd/>
            <a:tailEnd/>
          </a:ln>
        </p:spPr>
        <p:txBody>
          <a:bodyPr anchor="ctr"/>
          <a:lstStyle/>
          <a:p>
            <a:r>
              <a:rPr lang="en-US"/>
              <a:t>A shot followed by image dimension transfer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467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F7AFAD1-010E-49C5-A379-91352C600177}" type="slidenum">
              <a:rPr lang="he-IL" smtClean="0"/>
              <a:pPr eaLnBrk="1" hangingPunct="1"/>
              <a:t>16</a:t>
            </a:fld>
            <a:endParaRPr lang="en-US"/>
          </a:p>
        </p:txBody>
      </p:sp>
      <p:sp>
        <p:nvSpPr>
          <p:cNvPr id="284676" name="Rectangle 2"/>
          <p:cNvSpPr>
            <a:spLocks noGrp="1" noChangeArrowheads="1"/>
          </p:cNvSpPr>
          <p:nvPr>
            <p:ph type="title"/>
          </p:nvPr>
        </p:nvSpPr>
        <p:spPr/>
        <p:txBody>
          <a:bodyPr/>
          <a:lstStyle/>
          <a:p>
            <a:pPr eaLnBrk="1" hangingPunct="1"/>
            <a:r>
              <a:rPr lang="en-US" sz="4000"/>
              <a:t>Imager timing diagram</a:t>
            </a:r>
          </a:p>
        </p:txBody>
      </p:sp>
      <p:sp>
        <p:nvSpPr>
          <p:cNvPr id="284677" name="Text Box 3"/>
          <p:cNvSpPr txBox="1">
            <a:spLocks noChangeArrowheads="1"/>
          </p:cNvSpPr>
          <p:nvPr/>
        </p:nvSpPr>
        <p:spPr bwMode="auto">
          <a:xfrm>
            <a:off x="1524000" y="41148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video_type</a:t>
            </a:r>
          </a:p>
        </p:txBody>
      </p:sp>
      <p:sp>
        <p:nvSpPr>
          <p:cNvPr id="284678" name="Text Box 4"/>
          <p:cNvSpPr txBox="1">
            <a:spLocks noChangeArrowheads="1"/>
          </p:cNvSpPr>
          <p:nvPr/>
        </p:nvSpPr>
        <p:spPr bwMode="auto">
          <a:xfrm>
            <a:off x="1524000" y="2971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hd</a:t>
            </a:r>
          </a:p>
        </p:txBody>
      </p:sp>
      <p:sp>
        <p:nvSpPr>
          <p:cNvPr id="284679" name="Line 5"/>
          <p:cNvSpPr>
            <a:spLocks noChangeShapeType="1"/>
          </p:cNvSpPr>
          <p:nvPr/>
        </p:nvSpPr>
        <p:spPr bwMode="auto">
          <a:xfrm>
            <a:off x="25908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80" name="Line 6"/>
          <p:cNvSpPr>
            <a:spLocks noChangeShapeType="1"/>
          </p:cNvSpPr>
          <p:nvPr/>
        </p:nvSpPr>
        <p:spPr bwMode="auto">
          <a:xfrm>
            <a:off x="36195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81" name="Line 7"/>
          <p:cNvSpPr>
            <a:spLocks noChangeShapeType="1"/>
          </p:cNvSpPr>
          <p:nvPr/>
        </p:nvSpPr>
        <p:spPr bwMode="auto">
          <a:xfrm>
            <a:off x="464978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82" name="Line 8"/>
          <p:cNvSpPr>
            <a:spLocks noChangeShapeType="1"/>
          </p:cNvSpPr>
          <p:nvPr/>
        </p:nvSpPr>
        <p:spPr bwMode="auto">
          <a:xfrm>
            <a:off x="568007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83" name="Line 9"/>
          <p:cNvSpPr>
            <a:spLocks noChangeShapeType="1"/>
          </p:cNvSpPr>
          <p:nvPr/>
        </p:nvSpPr>
        <p:spPr bwMode="auto">
          <a:xfrm>
            <a:off x="6710363"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84" name="Text Box 10"/>
          <p:cNvSpPr txBox="1">
            <a:spLocks noChangeArrowheads="1"/>
          </p:cNvSpPr>
          <p:nvPr/>
        </p:nvSpPr>
        <p:spPr bwMode="auto">
          <a:xfrm>
            <a:off x="1524000" y="4876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4685" name="Group 11"/>
          <p:cNvGrpSpPr>
            <a:grpSpLocks/>
          </p:cNvGrpSpPr>
          <p:nvPr/>
        </p:nvGrpSpPr>
        <p:grpSpPr bwMode="auto">
          <a:xfrm>
            <a:off x="1524000" y="1752600"/>
            <a:ext cx="9144000" cy="4572000"/>
            <a:chOff x="0" y="1104"/>
            <a:chExt cx="5760" cy="2880"/>
          </a:xfrm>
        </p:grpSpPr>
        <p:sp>
          <p:nvSpPr>
            <p:cNvPr id="284735" name="Line 1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36" name="Line 1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37" name="Line 1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38" name="Line 1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39" name="Line 1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0" name="Line 1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1" name="Line 1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2" name="Line 1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3" name="Line 2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4" name="Line 2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5" name="Line 2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6" name="Line 2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4747" name="Line 2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4686" name="Text Box 25"/>
          <p:cNvSpPr txBox="1">
            <a:spLocks noChangeArrowheads="1"/>
          </p:cNvSpPr>
          <p:nvPr/>
        </p:nvSpPr>
        <p:spPr bwMode="auto">
          <a:xfrm>
            <a:off x="1524000" y="335280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pxq</a:t>
            </a:r>
          </a:p>
        </p:txBody>
      </p:sp>
      <p:sp>
        <p:nvSpPr>
          <p:cNvPr id="284687" name="Text Box 26"/>
          <p:cNvSpPr txBox="1">
            <a:spLocks noChangeArrowheads="1"/>
          </p:cNvSpPr>
          <p:nvPr/>
        </p:nvSpPr>
        <p:spPr bwMode="auto">
          <a:xfrm>
            <a:off x="1524000" y="5257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4688" name="Group 27"/>
          <p:cNvGrpSpPr>
            <a:grpSpLocks/>
          </p:cNvGrpSpPr>
          <p:nvPr/>
        </p:nvGrpSpPr>
        <p:grpSpPr bwMode="auto">
          <a:xfrm>
            <a:off x="1524000" y="1828800"/>
            <a:ext cx="9258300" cy="304800"/>
            <a:chOff x="0" y="672"/>
            <a:chExt cx="5832" cy="192"/>
          </a:xfrm>
        </p:grpSpPr>
        <p:grpSp>
          <p:nvGrpSpPr>
            <p:cNvPr id="284708" name="Group 28"/>
            <p:cNvGrpSpPr>
              <a:grpSpLocks/>
            </p:cNvGrpSpPr>
            <p:nvPr/>
          </p:nvGrpSpPr>
          <p:grpSpPr bwMode="auto">
            <a:xfrm>
              <a:off x="0" y="672"/>
              <a:ext cx="648" cy="192"/>
              <a:chOff x="432" y="3456"/>
              <a:chExt cx="960" cy="192"/>
            </a:xfrm>
          </p:grpSpPr>
          <p:sp>
            <p:nvSpPr>
              <p:cNvPr id="284733" name="Freeform 2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34" name="Freeform 3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09" name="Group 31"/>
            <p:cNvGrpSpPr>
              <a:grpSpLocks/>
            </p:cNvGrpSpPr>
            <p:nvPr/>
          </p:nvGrpSpPr>
          <p:grpSpPr bwMode="auto">
            <a:xfrm>
              <a:off x="648" y="672"/>
              <a:ext cx="648" cy="192"/>
              <a:chOff x="432" y="3456"/>
              <a:chExt cx="960" cy="192"/>
            </a:xfrm>
          </p:grpSpPr>
          <p:sp>
            <p:nvSpPr>
              <p:cNvPr id="284731" name="Freeform 3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32" name="Freeform 3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10" name="Group 34"/>
            <p:cNvGrpSpPr>
              <a:grpSpLocks/>
            </p:cNvGrpSpPr>
            <p:nvPr/>
          </p:nvGrpSpPr>
          <p:grpSpPr bwMode="auto">
            <a:xfrm>
              <a:off x="1296" y="672"/>
              <a:ext cx="648" cy="192"/>
              <a:chOff x="432" y="3456"/>
              <a:chExt cx="960" cy="192"/>
            </a:xfrm>
          </p:grpSpPr>
          <p:sp>
            <p:nvSpPr>
              <p:cNvPr id="284729" name="Freeform 3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30" name="Freeform 3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11" name="Group 37"/>
            <p:cNvGrpSpPr>
              <a:grpSpLocks/>
            </p:cNvGrpSpPr>
            <p:nvPr/>
          </p:nvGrpSpPr>
          <p:grpSpPr bwMode="auto">
            <a:xfrm>
              <a:off x="1944" y="672"/>
              <a:ext cx="648" cy="192"/>
              <a:chOff x="432" y="3456"/>
              <a:chExt cx="960" cy="192"/>
            </a:xfrm>
          </p:grpSpPr>
          <p:sp>
            <p:nvSpPr>
              <p:cNvPr id="284727" name="Freeform 3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28" name="Freeform 3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12" name="Group 40"/>
            <p:cNvGrpSpPr>
              <a:grpSpLocks/>
            </p:cNvGrpSpPr>
            <p:nvPr/>
          </p:nvGrpSpPr>
          <p:grpSpPr bwMode="auto">
            <a:xfrm>
              <a:off x="2592" y="672"/>
              <a:ext cx="648" cy="192"/>
              <a:chOff x="432" y="3456"/>
              <a:chExt cx="960" cy="192"/>
            </a:xfrm>
          </p:grpSpPr>
          <p:sp>
            <p:nvSpPr>
              <p:cNvPr id="284725" name="Freeform 4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26" name="Freeform 4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13" name="Group 43"/>
            <p:cNvGrpSpPr>
              <a:grpSpLocks/>
            </p:cNvGrpSpPr>
            <p:nvPr/>
          </p:nvGrpSpPr>
          <p:grpSpPr bwMode="auto">
            <a:xfrm>
              <a:off x="3240" y="672"/>
              <a:ext cx="648" cy="192"/>
              <a:chOff x="432" y="3456"/>
              <a:chExt cx="960" cy="192"/>
            </a:xfrm>
          </p:grpSpPr>
          <p:sp>
            <p:nvSpPr>
              <p:cNvPr id="284723" name="Freeform 4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24" name="Freeform 4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14" name="Group 46"/>
            <p:cNvGrpSpPr>
              <a:grpSpLocks/>
            </p:cNvGrpSpPr>
            <p:nvPr/>
          </p:nvGrpSpPr>
          <p:grpSpPr bwMode="auto">
            <a:xfrm>
              <a:off x="3888" y="672"/>
              <a:ext cx="648" cy="192"/>
              <a:chOff x="432" y="3456"/>
              <a:chExt cx="960" cy="192"/>
            </a:xfrm>
          </p:grpSpPr>
          <p:sp>
            <p:nvSpPr>
              <p:cNvPr id="284721" name="Freeform 4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22" name="Freeform 4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15" name="Group 49"/>
            <p:cNvGrpSpPr>
              <a:grpSpLocks/>
            </p:cNvGrpSpPr>
            <p:nvPr/>
          </p:nvGrpSpPr>
          <p:grpSpPr bwMode="auto">
            <a:xfrm>
              <a:off x="4530" y="672"/>
              <a:ext cx="648" cy="192"/>
              <a:chOff x="432" y="3456"/>
              <a:chExt cx="960" cy="192"/>
            </a:xfrm>
          </p:grpSpPr>
          <p:sp>
            <p:nvSpPr>
              <p:cNvPr id="284719" name="Freeform 5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20" name="Freeform 5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4716" name="Group 52"/>
            <p:cNvGrpSpPr>
              <a:grpSpLocks/>
            </p:cNvGrpSpPr>
            <p:nvPr/>
          </p:nvGrpSpPr>
          <p:grpSpPr bwMode="auto">
            <a:xfrm>
              <a:off x="5184" y="672"/>
              <a:ext cx="648" cy="192"/>
              <a:chOff x="432" y="3456"/>
              <a:chExt cx="960" cy="192"/>
            </a:xfrm>
          </p:grpSpPr>
          <p:sp>
            <p:nvSpPr>
              <p:cNvPr id="284717" name="Freeform 53"/>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4718" name="Freeform 54"/>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84689" name="Line 55"/>
          <p:cNvSpPr>
            <a:spLocks noChangeShapeType="1"/>
          </p:cNvSpPr>
          <p:nvPr/>
        </p:nvSpPr>
        <p:spPr bwMode="auto">
          <a:xfrm>
            <a:off x="774065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90" name="Line 56"/>
          <p:cNvSpPr>
            <a:spLocks noChangeShapeType="1"/>
          </p:cNvSpPr>
          <p:nvPr/>
        </p:nvSpPr>
        <p:spPr bwMode="auto">
          <a:xfrm>
            <a:off x="877093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91" name="Line 57"/>
          <p:cNvSpPr>
            <a:spLocks noChangeShapeType="1"/>
          </p:cNvSpPr>
          <p:nvPr/>
        </p:nvSpPr>
        <p:spPr bwMode="auto">
          <a:xfrm>
            <a:off x="980122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4692" name="Text Box 58"/>
          <p:cNvSpPr txBox="1">
            <a:spLocks noChangeArrowheads="1"/>
          </p:cNvSpPr>
          <p:nvPr/>
        </p:nvSpPr>
        <p:spPr bwMode="auto">
          <a:xfrm>
            <a:off x="1524000" y="22098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shoot</a:t>
            </a:r>
          </a:p>
        </p:txBody>
      </p:sp>
      <p:sp>
        <p:nvSpPr>
          <p:cNvPr id="284693" name="Text Box 59"/>
          <p:cNvSpPr txBox="1">
            <a:spLocks noChangeArrowheads="1"/>
          </p:cNvSpPr>
          <p:nvPr/>
        </p:nvSpPr>
        <p:spPr bwMode="auto">
          <a:xfrm>
            <a:off x="1524001" y="25908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vd</a:t>
            </a:r>
          </a:p>
        </p:txBody>
      </p:sp>
      <p:sp>
        <p:nvSpPr>
          <p:cNvPr id="284694" name="Text Box 60"/>
          <p:cNvSpPr txBox="1">
            <a:spLocks noChangeArrowheads="1"/>
          </p:cNvSpPr>
          <p:nvPr/>
        </p:nvSpPr>
        <p:spPr bwMode="auto">
          <a:xfrm>
            <a:off x="1524000" y="3733800"/>
            <a:ext cx="72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do[7:0]</a:t>
            </a:r>
          </a:p>
        </p:txBody>
      </p:sp>
      <p:sp>
        <p:nvSpPr>
          <p:cNvPr id="284695" name="Text Box 61"/>
          <p:cNvSpPr txBox="1">
            <a:spLocks noChangeArrowheads="1"/>
          </p:cNvSpPr>
          <p:nvPr/>
        </p:nvSpPr>
        <p:spPr bwMode="auto">
          <a:xfrm>
            <a:off x="1524000" y="4495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4696" name="Text Box 62"/>
          <p:cNvSpPr txBox="1">
            <a:spLocks noChangeArrowheads="1"/>
          </p:cNvSpPr>
          <p:nvPr/>
        </p:nvSpPr>
        <p:spPr bwMode="auto">
          <a:xfrm>
            <a:off x="1524000" y="5638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4697" name="AutoShape 63"/>
          <p:cNvSpPr>
            <a:spLocks noChangeArrowheads="1"/>
          </p:cNvSpPr>
          <p:nvPr/>
        </p:nvSpPr>
        <p:spPr bwMode="auto">
          <a:xfrm>
            <a:off x="4800601" y="3357563"/>
            <a:ext cx="5688013" cy="304800"/>
          </a:xfrm>
          <a:prstGeom prst="hexagon">
            <a:avLst>
              <a:gd name="adj" fmla="val 12527"/>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data valid</a:t>
            </a:r>
          </a:p>
        </p:txBody>
      </p:sp>
      <p:sp>
        <p:nvSpPr>
          <p:cNvPr id="284698" name="AutoShape 64"/>
          <p:cNvSpPr>
            <a:spLocks noChangeArrowheads="1"/>
          </p:cNvSpPr>
          <p:nvPr/>
        </p:nvSpPr>
        <p:spPr bwMode="auto">
          <a:xfrm>
            <a:off x="4800601" y="2565400"/>
            <a:ext cx="995363" cy="304800"/>
          </a:xfrm>
          <a:prstGeom prst="hexagon">
            <a:avLst>
              <a:gd name="adj" fmla="val 1749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a:t>
            </a:r>
          </a:p>
        </p:txBody>
      </p:sp>
      <p:sp>
        <p:nvSpPr>
          <p:cNvPr id="284699" name="AutoShape 65"/>
          <p:cNvSpPr>
            <a:spLocks noChangeArrowheads="1"/>
          </p:cNvSpPr>
          <p:nvPr/>
        </p:nvSpPr>
        <p:spPr bwMode="auto">
          <a:xfrm>
            <a:off x="4800601" y="2997200"/>
            <a:ext cx="995363" cy="304800"/>
          </a:xfrm>
          <a:prstGeom prst="hexagon">
            <a:avLst>
              <a:gd name="adj" fmla="val 1749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a:t>
            </a:r>
          </a:p>
        </p:txBody>
      </p:sp>
      <p:sp>
        <p:nvSpPr>
          <p:cNvPr id="284700" name="AutoShape 66"/>
          <p:cNvSpPr>
            <a:spLocks noChangeArrowheads="1"/>
          </p:cNvSpPr>
          <p:nvPr/>
        </p:nvSpPr>
        <p:spPr bwMode="auto">
          <a:xfrm>
            <a:off x="4800601" y="3716338"/>
            <a:ext cx="995363"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a:t>
            </a:r>
          </a:p>
        </p:txBody>
      </p:sp>
      <p:sp>
        <p:nvSpPr>
          <p:cNvPr id="284701" name="AutoShape 67"/>
          <p:cNvSpPr>
            <a:spLocks noChangeArrowheads="1"/>
          </p:cNvSpPr>
          <p:nvPr/>
        </p:nvSpPr>
        <p:spPr bwMode="auto">
          <a:xfrm>
            <a:off x="5808663" y="3716338"/>
            <a:ext cx="995362"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4702" name="AutoShape 68"/>
          <p:cNvSpPr>
            <a:spLocks noChangeArrowheads="1"/>
          </p:cNvSpPr>
          <p:nvPr/>
        </p:nvSpPr>
        <p:spPr bwMode="auto">
          <a:xfrm>
            <a:off x="2782889" y="4076700"/>
            <a:ext cx="7705725" cy="304800"/>
          </a:xfrm>
          <a:prstGeom prst="hexagon">
            <a:avLst>
              <a:gd name="adj" fmla="val 1697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 RGB</a:t>
            </a:r>
          </a:p>
        </p:txBody>
      </p:sp>
      <p:sp>
        <p:nvSpPr>
          <p:cNvPr id="284703" name="AutoShape 69"/>
          <p:cNvSpPr>
            <a:spLocks/>
          </p:cNvSpPr>
          <p:nvPr/>
        </p:nvSpPr>
        <p:spPr bwMode="auto">
          <a:xfrm>
            <a:off x="3287713" y="4797425"/>
            <a:ext cx="3295650" cy="609600"/>
          </a:xfrm>
          <a:prstGeom prst="borderCallout1">
            <a:avLst>
              <a:gd name="adj1" fmla="val 18750"/>
              <a:gd name="adj2" fmla="val 102310"/>
              <a:gd name="adj3" fmla="val -139065"/>
              <a:gd name="adj4" fmla="val 119218"/>
            </a:avLst>
          </a:prstGeom>
          <a:solidFill>
            <a:srgbClr val="FFFF66"/>
          </a:solidFill>
          <a:ln w="9525" algn="ctr">
            <a:solidFill>
              <a:schemeClr val="tx1"/>
            </a:solidFill>
            <a:miter lim="800000"/>
            <a:headEnd/>
            <a:tailEnd/>
          </a:ln>
        </p:spPr>
        <p:txBody>
          <a:bodyPr anchor="ctr"/>
          <a:lstStyle/>
          <a:p>
            <a:r>
              <a:rPr lang="en-US"/>
              <a:t>Start of image followed by cyclic RGB</a:t>
            </a:r>
          </a:p>
        </p:txBody>
      </p:sp>
      <p:sp>
        <p:nvSpPr>
          <p:cNvPr id="284704" name="AutoShape 70"/>
          <p:cNvSpPr>
            <a:spLocks noChangeArrowheads="1"/>
          </p:cNvSpPr>
          <p:nvPr/>
        </p:nvSpPr>
        <p:spPr bwMode="auto">
          <a:xfrm>
            <a:off x="6816726" y="3716338"/>
            <a:ext cx="995363"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4705" name="AutoShape 71"/>
          <p:cNvSpPr>
            <a:spLocks noChangeArrowheads="1"/>
          </p:cNvSpPr>
          <p:nvPr/>
        </p:nvSpPr>
        <p:spPr bwMode="auto">
          <a:xfrm>
            <a:off x="7824788" y="3716338"/>
            <a:ext cx="995362"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a:t>
            </a:r>
          </a:p>
        </p:txBody>
      </p:sp>
      <p:sp>
        <p:nvSpPr>
          <p:cNvPr id="284706" name="AutoShape 72"/>
          <p:cNvSpPr>
            <a:spLocks noChangeArrowheads="1"/>
          </p:cNvSpPr>
          <p:nvPr/>
        </p:nvSpPr>
        <p:spPr bwMode="auto">
          <a:xfrm>
            <a:off x="8832851" y="3716338"/>
            <a:ext cx="995363"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4707" name="AutoShape 73"/>
          <p:cNvSpPr>
            <a:spLocks noChangeArrowheads="1"/>
          </p:cNvSpPr>
          <p:nvPr/>
        </p:nvSpPr>
        <p:spPr bwMode="auto">
          <a:xfrm>
            <a:off x="9840913" y="3716338"/>
            <a:ext cx="995362"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56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F9FA0489-3888-493C-8AC4-E9435E58C218}" type="slidenum">
              <a:rPr lang="he-IL" smtClean="0"/>
              <a:pPr eaLnBrk="1" hangingPunct="1"/>
              <a:t>17</a:t>
            </a:fld>
            <a:endParaRPr lang="en-US"/>
          </a:p>
        </p:txBody>
      </p:sp>
      <p:sp>
        <p:nvSpPr>
          <p:cNvPr id="285700" name="Rectangle 2"/>
          <p:cNvSpPr>
            <a:spLocks noGrp="1" noChangeArrowheads="1"/>
          </p:cNvSpPr>
          <p:nvPr>
            <p:ph type="title"/>
          </p:nvPr>
        </p:nvSpPr>
        <p:spPr/>
        <p:txBody>
          <a:bodyPr/>
          <a:lstStyle/>
          <a:p>
            <a:pPr eaLnBrk="1" hangingPunct="1"/>
            <a:r>
              <a:rPr lang="en-US" sz="4000"/>
              <a:t>Imager timing diagram</a:t>
            </a:r>
          </a:p>
        </p:txBody>
      </p:sp>
      <p:sp>
        <p:nvSpPr>
          <p:cNvPr id="285701" name="Text Box 3"/>
          <p:cNvSpPr txBox="1">
            <a:spLocks noChangeArrowheads="1"/>
          </p:cNvSpPr>
          <p:nvPr/>
        </p:nvSpPr>
        <p:spPr bwMode="auto">
          <a:xfrm>
            <a:off x="1524000" y="41148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video_type</a:t>
            </a:r>
          </a:p>
        </p:txBody>
      </p:sp>
      <p:sp>
        <p:nvSpPr>
          <p:cNvPr id="285702" name="Text Box 4"/>
          <p:cNvSpPr txBox="1">
            <a:spLocks noChangeArrowheads="1"/>
          </p:cNvSpPr>
          <p:nvPr/>
        </p:nvSpPr>
        <p:spPr bwMode="auto">
          <a:xfrm>
            <a:off x="1524000" y="2971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hd</a:t>
            </a:r>
          </a:p>
        </p:txBody>
      </p:sp>
      <p:sp>
        <p:nvSpPr>
          <p:cNvPr id="285703" name="Line 5"/>
          <p:cNvSpPr>
            <a:spLocks noChangeShapeType="1"/>
          </p:cNvSpPr>
          <p:nvPr/>
        </p:nvSpPr>
        <p:spPr bwMode="auto">
          <a:xfrm>
            <a:off x="25908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04" name="Line 6"/>
          <p:cNvSpPr>
            <a:spLocks noChangeShapeType="1"/>
          </p:cNvSpPr>
          <p:nvPr/>
        </p:nvSpPr>
        <p:spPr bwMode="auto">
          <a:xfrm>
            <a:off x="36195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05" name="Line 7"/>
          <p:cNvSpPr>
            <a:spLocks noChangeShapeType="1"/>
          </p:cNvSpPr>
          <p:nvPr/>
        </p:nvSpPr>
        <p:spPr bwMode="auto">
          <a:xfrm>
            <a:off x="464978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06" name="Line 8"/>
          <p:cNvSpPr>
            <a:spLocks noChangeShapeType="1"/>
          </p:cNvSpPr>
          <p:nvPr/>
        </p:nvSpPr>
        <p:spPr bwMode="auto">
          <a:xfrm>
            <a:off x="568007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07" name="Line 9"/>
          <p:cNvSpPr>
            <a:spLocks noChangeShapeType="1"/>
          </p:cNvSpPr>
          <p:nvPr/>
        </p:nvSpPr>
        <p:spPr bwMode="auto">
          <a:xfrm>
            <a:off x="6710363"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08" name="Text Box 10"/>
          <p:cNvSpPr txBox="1">
            <a:spLocks noChangeArrowheads="1"/>
          </p:cNvSpPr>
          <p:nvPr/>
        </p:nvSpPr>
        <p:spPr bwMode="auto">
          <a:xfrm>
            <a:off x="1524000" y="4876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5709" name="Group 11"/>
          <p:cNvGrpSpPr>
            <a:grpSpLocks/>
          </p:cNvGrpSpPr>
          <p:nvPr/>
        </p:nvGrpSpPr>
        <p:grpSpPr bwMode="auto">
          <a:xfrm>
            <a:off x="1524000" y="1752600"/>
            <a:ext cx="9144000" cy="4572000"/>
            <a:chOff x="0" y="1104"/>
            <a:chExt cx="5760" cy="2880"/>
          </a:xfrm>
        </p:grpSpPr>
        <p:sp>
          <p:nvSpPr>
            <p:cNvPr id="285759" name="Line 1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0" name="Line 1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1" name="Line 1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2" name="Line 1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3" name="Line 1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4" name="Line 1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5" name="Line 1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6" name="Line 1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7" name="Line 2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8" name="Line 2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69" name="Line 2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70" name="Line 2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5771" name="Line 2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5710" name="Text Box 25"/>
          <p:cNvSpPr txBox="1">
            <a:spLocks noChangeArrowheads="1"/>
          </p:cNvSpPr>
          <p:nvPr/>
        </p:nvSpPr>
        <p:spPr bwMode="auto">
          <a:xfrm>
            <a:off x="1524000" y="335280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pxq</a:t>
            </a:r>
          </a:p>
        </p:txBody>
      </p:sp>
      <p:sp>
        <p:nvSpPr>
          <p:cNvPr id="285711" name="Text Box 26"/>
          <p:cNvSpPr txBox="1">
            <a:spLocks noChangeArrowheads="1"/>
          </p:cNvSpPr>
          <p:nvPr/>
        </p:nvSpPr>
        <p:spPr bwMode="auto">
          <a:xfrm>
            <a:off x="1524000" y="5257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5712" name="Group 27"/>
          <p:cNvGrpSpPr>
            <a:grpSpLocks/>
          </p:cNvGrpSpPr>
          <p:nvPr/>
        </p:nvGrpSpPr>
        <p:grpSpPr bwMode="auto">
          <a:xfrm>
            <a:off x="1524000" y="1828800"/>
            <a:ext cx="9258300" cy="304800"/>
            <a:chOff x="0" y="672"/>
            <a:chExt cx="5832" cy="192"/>
          </a:xfrm>
        </p:grpSpPr>
        <p:grpSp>
          <p:nvGrpSpPr>
            <p:cNvPr id="285732" name="Group 28"/>
            <p:cNvGrpSpPr>
              <a:grpSpLocks/>
            </p:cNvGrpSpPr>
            <p:nvPr/>
          </p:nvGrpSpPr>
          <p:grpSpPr bwMode="auto">
            <a:xfrm>
              <a:off x="0" y="672"/>
              <a:ext cx="648" cy="192"/>
              <a:chOff x="432" y="3456"/>
              <a:chExt cx="960" cy="192"/>
            </a:xfrm>
          </p:grpSpPr>
          <p:sp>
            <p:nvSpPr>
              <p:cNvPr id="285757" name="Freeform 2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8" name="Freeform 3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33" name="Group 31"/>
            <p:cNvGrpSpPr>
              <a:grpSpLocks/>
            </p:cNvGrpSpPr>
            <p:nvPr/>
          </p:nvGrpSpPr>
          <p:grpSpPr bwMode="auto">
            <a:xfrm>
              <a:off x="648" y="672"/>
              <a:ext cx="648" cy="192"/>
              <a:chOff x="432" y="3456"/>
              <a:chExt cx="960" cy="192"/>
            </a:xfrm>
          </p:grpSpPr>
          <p:sp>
            <p:nvSpPr>
              <p:cNvPr id="285755" name="Freeform 3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6" name="Freeform 3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34" name="Group 34"/>
            <p:cNvGrpSpPr>
              <a:grpSpLocks/>
            </p:cNvGrpSpPr>
            <p:nvPr/>
          </p:nvGrpSpPr>
          <p:grpSpPr bwMode="auto">
            <a:xfrm>
              <a:off x="1296" y="672"/>
              <a:ext cx="648" cy="192"/>
              <a:chOff x="432" y="3456"/>
              <a:chExt cx="960" cy="192"/>
            </a:xfrm>
          </p:grpSpPr>
          <p:sp>
            <p:nvSpPr>
              <p:cNvPr id="285753" name="Freeform 3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4" name="Freeform 3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35" name="Group 37"/>
            <p:cNvGrpSpPr>
              <a:grpSpLocks/>
            </p:cNvGrpSpPr>
            <p:nvPr/>
          </p:nvGrpSpPr>
          <p:grpSpPr bwMode="auto">
            <a:xfrm>
              <a:off x="1944" y="672"/>
              <a:ext cx="648" cy="192"/>
              <a:chOff x="432" y="3456"/>
              <a:chExt cx="960" cy="192"/>
            </a:xfrm>
          </p:grpSpPr>
          <p:sp>
            <p:nvSpPr>
              <p:cNvPr id="285751" name="Freeform 3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2" name="Freeform 3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36" name="Group 40"/>
            <p:cNvGrpSpPr>
              <a:grpSpLocks/>
            </p:cNvGrpSpPr>
            <p:nvPr/>
          </p:nvGrpSpPr>
          <p:grpSpPr bwMode="auto">
            <a:xfrm>
              <a:off x="2592" y="672"/>
              <a:ext cx="648" cy="192"/>
              <a:chOff x="432" y="3456"/>
              <a:chExt cx="960" cy="192"/>
            </a:xfrm>
          </p:grpSpPr>
          <p:sp>
            <p:nvSpPr>
              <p:cNvPr id="285749" name="Freeform 4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50" name="Freeform 4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37" name="Group 43"/>
            <p:cNvGrpSpPr>
              <a:grpSpLocks/>
            </p:cNvGrpSpPr>
            <p:nvPr/>
          </p:nvGrpSpPr>
          <p:grpSpPr bwMode="auto">
            <a:xfrm>
              <a:off x="3240" y="672"/>
              <a:ext cx="648" cy="192"/>
              <a:chOff x="432" y="3456"/>
              <a:chExt cx="960" cy="192"/>
            </a:xfrm>
          </p:grpSpPr>
          <p:sp>
            <p:nvSpPr>
              <p:cNvPr id="285747" name="Freeform 4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48" name="Freeform 4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38" name="Group 46"/>
            <p:cNvGrpSpPr>
              <a:grpSpLocks/>
            </p:cNvGrpSpPr>
            <p:nvPr/>
          </p:nvGrpSpPr>
          <p:grpSpPr bwMode="auto">
            <a:xfrm>
              <a:off x="3888" y="672"/>
              <a:ext cx="648" cy="192"/>
              <a:chOff x="432" y="3456"/>
              <a:chExt cx="960" cy="192"/>
            </a:xfrm>
          </p:grpSpPr>
          <p:sp>
            <p:nvSpPr>
              <p:cNvPr id="285745" name="Freeform 4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46" name="Freeform 4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39" name="Group 49"/>
            <p:cNvGrpSpPr>
              <a:grpSpLocks/>
            </p:cNvGrpSpPr>
            <p:nvPr/>
          </p:nvGrpSpPr>
          <p:grpSpPr bwMode="auto">
            <a:xfrm>
              <a:off x="4530" y="672"/>
              <a:ext cx="648" cy="192"/>
              <a:chOff x="432" y="3456"/>
              <a:chExt cx="960" cy="192"/>
            </a:xfrm>
          </p:grpSpPr>
          <p:sp>
            <p:nvSpPr>
              <p:cNvPr id="285743" name="Freeform 5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44" name="Freeform 5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5740" name="Group 52"/>
            <p:cNvGrpSpPr>
              <a:grpSpLocks/>
            </p:cNvGrpSpPr>
            <p:nvPr/>
          </p:nvGrpSpPr>
          <p:grpSpPr bwMode="auto">
            <a:xfrm>
              <a:off x="5184" y="672"/>
              <a:ext cx="648" cy="192"/>
              <a:chOff x="432" y="3456"/>
              <a:chExt cx="960" cy="192"/>
            </a:xfrm>
          </p:grpSpPr>
          <p:sp>
            <p:nvSpPr>
              <p:cNvPr id="285741" name="Freeform 53"/>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5742" name="Freeform 54"/>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85713" name="Line 55"/>
          <p:cNvSpPr>
            <a:spLocks noChangeShapeType="1"/>
          </p:cNvSpPr>
          <p:nvPr/>
        </p:nvSpPr>
        <p:spPr bwMode="auto">
          <a:xfrm>
            <a:off x="774065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14" name="Line 56"/>
          <p:cNvSpPr>
            <a:spLocks noChangeShapeType="1"/>
          </p:cNvSpPr>
          <p:nvPr/>
        </p:nvSpPr>
        <p:spPr bwMode="auto">
          <a:xfrm>
            <a:off x="877093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15" name="Line 57"/>
          <p:cNvSpPr>
            <a:spLocks noChangeShapeType="1"/>
          </p:cNvSpPr>
          <p:nvPr/>
        </p:nvSpPr>
        <p:spPr bwMode="auto">
          <a:xfrm>
            <a:off x="980122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5716" name="Text Box 58"/>
          <p:cNvSpPr txBox="1">
            <a:spLocks noChangeArrowheads="1"/>
          </p:cNvSpPr>
          <p:nvPr/>
        </p:nvSpPr>
        <p:spPr bwMode="auto">
          <a:xfrm>
            <a:off x="1524000" y="22098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shoot</a:t>
            </a:r>
          </a:p>
        </p:txBody>
      </p:sp>
      <p:sp>
        <p:nvSpPr>
          <p:cNvPr id="285717" name="Text Box 59"/>
          <p:cNvSpPr txBox="1">
            <a:spLocks noChangeArrowheads="1"/>
          </p:cNvSpPr>
          <p:nvPr/>
        </p:nvSpPr>
        <p:spPr bwMode="auto">
          <a:xfrm>
            <a:off x="1524001" y="25908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vd</a:t>
            </a:r>
          </a:p>
        </p:txBody>
      </p:sp>
      <p:sp>
        <p:nvSpPr>
          <p:cNvPr id="285718" name="Text Box 60"/>
          <p:cNvSpPr txBox="1">
            <a:spLocks noChangeArrowheads="1"/>
          </p:cNvSpPr>
          <p:nvPr/>
        </p:nvSpPr>
        <p:spPr bwMode="auto">
          <a:xfrm>
            <a:off x="1524000" y="3733800"/>
            <a:ext cx="72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do[7:0]</a:t>
            </a:r>
          </a:p>
        </p:txBody>
      </p:sp>
      <p:sp>
        <p:nvSpPr>
          <p:cNvPr id="285719" name="Text Box 61"/>
          <p:cNvSpPr txBox="1">
            <a:spLocks noChangeArrowheads="1"/>
          </p:cNvSpPr>
          <p:nvPr/>
        </p:nvSpPr>
        <p:spPr bwMode="auto">
          <a:xfrm>
            <a:off x="1524000" y="4495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5720" name="Text Box 62"/>
          <p:cNvSpPr txBox="1">
            <a:spLocks noChangeArrowheads="1"/>
          </p:cNvSpPr>
          <p:nvPr/>
        </p:nvSpPr>
        <p:spPr bwMode="auto">
          <a:xfrm>
            <a:off x="1524000" y="5638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5721" name="AutoShape 63"/>
          <p:cNvSpPr>
            <a:spLocks noChangeArrowheads="1"/>
          </p:cNvSpPr>
          <p:nvPr/>
        </p:nvSpPr>
        <p:spPr bwMode="auto">
          <a:xfrm>
            <a:off x="4800601" y="3357563"/>
            <a:ext cx="5688013" cy="304800"/>
          </a:xfrm>
          <a:prstGeom prst="hexagon">
            <a:avLst>
              <a:gd name="adj" fmla="val 12527"/>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data valid</a:t>
            </a:r>
          </a:p>
        </p:txBody>
      </p:sp>
      <p:sp>
        <p:nvSpPr>
          <p:cNvPr id="285722" name="AutoShape 64"/>
          <p:cNvSpPr>
            <a:spLocks noChangeArrowheads="1"/>
          </p:cNvSpPr>
          <p:nvPr/>
        </p:nvSpPr>
        <p:spPr bwMode="auto">
          <a:xfrm>
            <a:off x="4800601" y="2565400"/>
            <a:ext cx="995363" cy="304800"/>
          </a:xfrm>
          <a:prstGeom prst="hexagon">
            <a:avLst>
              <a:gd name="adj" fmla="val 1749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a:t>
            </a:r>
          </a:p>
        </p:txBody>
      </p:sp>
      <p:sp>
        <p:nvSpPr>
          <p:cNvPr id="285723" name="AutoShape 65"/>
          <p:cNvSpPr>
            <a:spLocks noChangeArrowheads="1"/>
          </p:cNvSpPr>
          <p:nvPr/>
        </p:nvSpPr>
        <p:spPr bwMode="auto">
          <a:xfrm>
            <a:off x="4800601" y="2997200"/>
            <a:ext cx="995363" cy="304800"/>
          </a:xfrm>
          <a:prstGeom prst="hexagon">
            <a:avLst>
              <a:gd name="adj" fmla="val 1749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a:t>
            </a:r>
          </a:p>
        </p:txBody>
      </p:sp>
      <p:sp>
        <p:nvSpPr>
          <p:cNvPr id="285724" name="AutoShape 66"/>
          <p:cNvSpPr>
            <a:spLocks noChangeArrowheads="1"/>
          </p:cNvSpPr>
          <p:nvPr/>
        </p:nvSpPr>
        <p:spPr bwMode="auto">
          <a:xfrm>
            <a:off x="6816726" y="3716338"/>
            <a:ext cx="995363"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Cr</a:t>
            </a:r>
          </a:p>
        </p:txBody>
      </p:sp>
      <p:sp>
        <p:nvSpPr>
          <p:cNvPr id="285725" name="AutoShape 67"/>
          <p:cNvSpPr>
            <a:spLocks noChangeArrowheads="1"/>
          </p:cNvSpPr>
          <p:nvPr/>
        </p:nvSpPr>
        <p:spPr bwMode="auto">
          <a:xfrm>
            <a:off x="4800601" y="3716338"/>
            <a:ext cx="995363" cy="304800"/>
          </a:xfrm>
          <a:prstGeom prst="hexagon">
            <a:avLst>
              <a:gd name="adj" fmla="val 17492"/>
              <a:gd name="vf" fmla="val 115470"/>
            </a:avLst>
          </a:prstGeom>
          <a:solidFill>
            <a:schemeClr val="bg1"/>
          </a:solidFill>
          <a:ln w="9525">
            <a:solidFill>
              <a:schemeClr val="tx1"/>
            </a:solidFill>
            <a:miter lim="800000"/>
            <a:headEnd/>
            <a:tailEnd/>
          </a:ln>
        </p:spPr>
        <p:txBody>
          <a:bodyPr wrap="none" anchor="ctr"/>
          <a:lstStyle/>
          <a:p>
            <a:r>
              <a:rPr lang="en-US" sz="1200">
                <a:latin typeface="Arial" charset="0"/>
              </a:rPr>
              <a:t>Y</a:t>
            </a:r>
          </a:p>
        </p:txBody>
      </p:sp>
      <p:sp>
        <p:nvSpPr>
          <p:cNvPr id="285726" name="AutoShape 68"/>
          <p:cNvSpPr>
            <a:spLocks noChangeArrowheads="1"/>
          </p:cNvSpPr>
          <p:nvPr/>
        </p:nvSpPr>
        <p:spPr bwMode="auto">
          <a:xfrm>
            <a:off x="2782889" y="4076700"/>
            <a:ext cx="7705725" cy="304800"/>
          </a:xfrm>
          <a:prstGeom prst="hexagon">
            <a:avLst>
              <a:gd name="adj" fmla="val 1697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0 - YUV</a:t>
            </a:r>
          </a:p>
        </p:txBody>
      </p:sp>
      <p:sp>
        <p:nvSpPr>
          <p:cNvPr id="285727" name="AutoShape 69"/>
          <p:cNvSpPr>
            <a:spLocks/>
          </p:cNvSpPr>
          <p:nvPr/>
        </p:nvSpPr>
        <p:spPr bwMode="auto">
          <a:xfrm>
            <a:off x="3287713" y="4797425"/>
            <a:ext cx="3295650" cy="609600"/>
          </a:xfrm>
          <a:prstGeom prst="borderCallout1">
            <a:avLst>
              <a:gd name="adj1" fmla="val 18750"/>
              <a:gd name="adj2" fmla="val 102310"/>
              <a:gd name="adj3" fmla="val -139065"/>
              <a:gd name="adj4" fmla="val 119218"/>
            </a:avLst>
          </a:prstGeom>
          <a:solidFill>
            <a:srgbClr val="FFFF66"/>
          </a:solidFill>
          <a:ln w="9525" algn="ctr">
            <a:solidFill>
              <a:schemeClr val="tx1"/>
            </a:solidFill>
            <a:miter lim="800000"/>
            <a:headEnd/>
            <a:tailEnd/>
          </a:ln>
        </p:spPr>
        <p:txBody>
          <a:bodyPr anchor="ctr"/>
          <a:lstStyle/>
          <a:p>
            <a:r>
              <a:rPr lang="en-US"/>
              <a:t>Start of image followed by cyclic YUV</a:t>
            </a:r>
          </a:p>
        </p:txBody>
      </p:sp>
      <p:sp>
        <p:nvSpPr>
          <p:cNvPr id="285728" name="AutoShape 70"/>
          <p:cNvSpPr>
            <a:spLocks noChangeArrowheads="1"/>
          </p:cNvSpPr>
          <p:nvPr/>
        </p:nvSpPr>
        <p:spPr bwMode="auto">
          <a:xfrm>
            <a:off x="5808663" y="3716338"/>
            <a:ext cx="995362"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Cb</a:t>
            </a:r>
          </a:p>
        </p:txBody>
      </p:sp>
      <p:sp>
        <p:nvSpPr>
          <p:cNvPr id="285729" name="AutoShape 71"/>
          <p:cNvSpPr>
            <a:spLocks noChangeArrowheads="1"/>
          </p:cNvSpPr>
          <p:nvPr/>
        </p:nvSpPr>
        <p:spPr bwMode="auto">
          <a:xfrm>
            <a:off x="9840913" y="3716338"/>
            <a:ext cx="995362"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Cr</a:t>
            </a:r>
          </a:p>
        </p:txBody>
      </p:sp>
      <p:sp>
        <p:nvSpPr>
          <p:cNvPr id="285730" name="AutoShape 72"/>
          <p:cNvSpPr>
            <a:spLocks noChangeArrowheads="1"/>
          </p:cNvSpPr>
          <p:nvPr/>
        </p:nvSpPr>
        <p:spPr bwMode="auto">
          <a:xfrm>
            <a:off x="7824788" y="3716338"/>
            <a:ext cx="995362" cy="304800"/>
          </a:xfrm>
          <a:prstGeom prst="hexagon">
            <a:avLst>
              <a:gd name="adj" fmla="val 17492"/>
              <a:gd name="vf" fmla="val 115470"/>
            </a:avLst>
          </a:prstGeom>
          <a:solidFill>
            <a:schemeClr val="bg1"/>
          </a:solidFill>
          <a:ln w="9525">
            <a:solidFill>
              <a:schemeClr val="tx1"/>
            </a:solidFill>
            <a:miter lim="800000"/>
            <a:headEnd/>
            <a:tailEnd/>
          </a:ln>
        </p:spPr>
        <p:txBody>
          <a:bodyPr wrap="none" anchor="ctr"/>
          <a:lstStyle/>
          <a:p>
            <a:r>
              <a:rPr lang="en-US" sz="1200">
                <a:latin typeface="Arial" charset="0"/>
              </a:rPr>
              <a:t>Y</a:t>
            </a:r>
          </a:p>
        </p:txBody>
      </p:sp>
      <p:sp>
        <p:nvSpPr>
          <p:cNvPr id="285731" name="AutoShape 73"/>
          <p:cNvSpPr>
            <a:spLocks noChangeArrowheads="1"/>
          </p:cNvSpPr>
          <p:nvPr/>
        </p:nvSpPr>
        <p:spPr bwMode="auto">
          <a:xfrm>
            <a:off x="8832851" y="3716338"/>
            <a:ext cx="995363"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Cb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67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2D4B5EB8-0E0B-460A-B4CB-D271D972CA1B}" type="slidenum">
              <a:rPr lang="he-IL" smtClean="0"/>
              <a:pPr eaLnBrk="1" hangingPunct="1"/>
              <a:t>18</a:t>
            </a:fld>
            <a:endParaRPr lang="en-US"/>
          </a:p>
        </p:txBody>
      </p:sp>
      <p:sp>
        <p:nvSpPr>
          <p:cNvPr id="286724" name="Rectangle 2"/>
          <p:cNvSpPr>
            <a:spLocks noGrp="1" noChangeArrowheads="1"/>
          </p:cNvSpPr>
          <p:nvPr>
            <p:ph type="title"/>
          </p:nvPr>
        </p:nvSpPr>
        <p:spPr/>
        <p:txBody>
          <a:bodyPr/>
          <a:lstStyle/>
          <a:p>
            <a:pPr eaLnBrk="1" hangingPunct="1"/>
            <a:r>
              <a:rPr lang="en-US" sz="4000"/>
              <a:t>Imager timing diagram</a:t>
            </a:r>
          </a:p>
        </p:txBody>
      </p:sp>
      <p:sp>
        <p:nvSpPr>
          <p:cNvPr id="286725" name="Text Box 3"/>
          <p:cNvSpPr txBox="1">
            <a:spLocks noChangeArrowheads="1"/>
          </p:cNvSpPr>
          <p:nvPr/>
        </p:nvSpPr>
        <p:spPr bwMode="auto">
          <a:xfrm>
            <a:off x="1524000" y="41148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video_type</a:t>
            </a:r>
          </a:p>
        </p:txBody>
      </p:sp>
      <p:sp>
        <p:nvSpPr>
          <p:cNvPr id="286726" name="Text Box 4"/>
          <p:cNvSpPr txBox="1">
            <a:spLocks noChangeArrowheads="1"/>
          </p:cNvSpPr>
          <p:nvPr/>
        </p:nvSpPr>
        <p:spPr bwMode="auto">
          <a:xfrm>
            <a:off x="1524000" y="2971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hd</a:t>
            </a:r>
          </a:p>
        </p:txBody>
      </p:sp>
      <p:sp>
        <p:nvSpPr>
          <p:cNvPr id="286727" name="Line 5"/>
          <p:cNvSpPr>
            <a:spLocks noChangeShapeType="1"/>
          </p:cNvSpPr>
          <p:nvPr/>
        </p:nvSpPr>
        <p:spPr bwMode="auto">
          <a:xfrm>
            <a:off x="25908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28" name="Line 6"/>
          <p:cNvSpPr>
            <a:spLocks noChangeShapeType="1"/>
          </p:cNvSpPr>
          <p:nvPr/>
        </p:nvSpPr>
        <p:spPr bwMode="auto">
          <a:xfrm>
            <a:off x="36195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29" name="Line 7"/>
          <p:cNvSpPr>
            <a:spLocks noChangeShapeType="1"/>
          </p:cNvSpPr>
          <p:nvPr/>
        </p:nvSpPr>
        <p:spPr bwMode="auto">
          <a:xfrm>
            <a:off x="464978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30" name="Line 8"/>
          <p:cNvSpPr>
            <a:spLocks noChangeShapeType="1"/>
          </p:cNvSpPr>
          <p:nvPr/>
        </p:nvSpPr>
        <p:spPr bwMode="auto">
          <a:xfrm>
            <a:off x="568007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31" name="Line 9"/>
          <p:cNvSpPr>
            <a:spLocks noChangeShapeType="1"/>
          </p:cNvSpPr>
          <p:nvPr/>
        </p:nvSpPr>
        <p:spPr bwMode="auto">
          <a:xfrm>
            <a:off x="6710363"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32" name="Text Box 10"/>
          <p:cNvSpPr txBox="1">
            <a:spLocks noChangeArrowheads="1"/>
          </p:cNvSpPr>
          <p:nvPr/>
        </p:nvSpPr>
        <p:spPr bwMode="auto">
          <a:xfrm>
            <a:off x="1524000" y="4876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6733" name="Group 11"/>
          <p:cNvGrpSpPr>
            <a:grpSpLocks/>
          </p:cNvGrpSpPr>
          <p:nvPr/>
        </p:nvGrpSpPr>
        <p:grpSpPr bwMode="auto">
          <a:xfrm>
            <a:off x="1524000" y="1752600"/>
            <a:ext cx="9144000" cy="4572000"/>
            <a:chOff x="0" y="1104"/>
            <a:chExt cx="5760" cy="2880"/>
          </a:xfrm>
        </p:grpSpPr>
        <p:sp>
          <p:nvSpPr>
            <p:cNvPr id="286784" name="Line 1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85" name="Line 1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86" name="Line 1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87" name="Line 1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88" name="Line 1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89" name="Line 1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0" name="Line 1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1" name="Line 1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2" name="Line 2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3" name="Line 2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4" name="Line 2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5" name="Line 2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6" name="Line 2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34" name="Text Box 25"/>
          <p:cNvSpPr txBox="1">
            <a:spLocks noChangeArrowheads="1"/>
          </p:cNvSpPr>
          <p:nvPr/>
        </p:nvSpPr>
        <p:spPr bwMode="auto">
          <a:xfrm>
            <a:off x="1524000" y="335280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pxq</a:t>
            </a:r>
          </a:p>
        </p:txBody>
      </p:sp>
      <p:sp>
        <p:nvSpPr>
          <p:cNvPr id="286735" name="Text Box 26"/>
          <p:cNvSpPr txBox="1">
            <a:spLocks noChangeArrowheads="1"/>
          </p:cNvSpPr>
          <p:nvPr/>
        </p:nvSpPr>
        <p:spPr bwMode="auto">
          <a:xfrm>
            <a:off x="1524000" y="5257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6736" name="Group 27"/>
          <p:cNvGrpSpPr>
            <a:grpSpLocks/>
          </p:cNvGrpSpPr>
          <p:nvPr/>
        </p:nvGrpSpPr>
        <p:grpSpPr bwMode="auto">
          <a:xfrm>
            <a:off x="1524000" y="1828800"/>
            <a:ext cx="9258300" cy="304800"/>
            <a:chOff x="0" y="672"/>
            <a:chExt cx="5832" cy="192"/>
          </a:xfrm>
        </p:grpSpPr>
        <p:grpSp>
          <p:nvGrpSpPr>
            <p:cNvPr id="286757" name="Group 28"/>
            <p:cNvGrpSpPr>
              <a:grpSpLocks/>
            </p:cNvGrpSpPr>
            <p:nvPr/>
          </p:nvGrpSpPr>
          <p:grpSpPr bwMode="auto">
            <a:xfrm>
              <a:off x="0" y="672"/>
              <a:ext cx="648" cy="192"/>
              <a:chOff x="432" y="3456"/>
              <a:chExt cx="960" cy="192"/>
            </a:xfrm>
          </p:grpSpPr>
          <p:sp>
            <p:nvSpPr>
              <p:cNvPr id="286782" name="Freeform 2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83" name="Freeform 3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58" name="Group 31"/>
            <p:cNvGrpSpPr>
              <a:grpSpLocks/>
            </p:cNvGrpSpPr>
            <p:nvPr/>
          </p:nvGrpSpPr>
          <p:grpSpPr bwMode="auto">
            <a:xfrm>
              <a:off x="648" y="672"/>
              <a:ext cx="648" cy="192"/>
              <a:chOff x="432" y="3456"/>
              <a:chExt cx="960" cy="192"/>
            </a:xfrm>
          </p:grpSpPr>
          <p:sp>
            <p:nvSpPr>
              <p:cNvPr id="286780" name="Freeform 3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81" name="Freeform 3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59" name="Group 34"/>
            <p:cNvGrpSpPr>
              <a:grpSpLocks/>
            </p:cNvGrpSpPr>
            <p:nvPr/>
          </p:nvGrpSpPr>
          <p:grpSpPr bwMode="auto">
            <a:xfrm>
              <a:off x="1296" y="672"/>
              <a:ext cx="648" cy="192"/>
              <a:chOff x="432" y="3456"/>
              <a:chExt cx="960" cy="192"/>
            </a:xfrm>
          </p:grpSpPr>
          <p:sp>
            <p:nvSpPr>
              <p:cNvPr id="286778" name="Freeform 3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79" name="Freeform 3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60" name="Group 37"/>
            <p:cNvGrpSpPr>
              <a:grpSpLocks/>
            </p:cNvGrpSpPr>
            <p:nvPr/>
          </p:nvGrpSpPr>
          <p:grpSpPr bwMode="auto">
            <a:xfrm>
              <a:off x="1944" y="672"/>
              <a:ext cx="648" cy="192"/>
              <a:chOff x="432" y="3456"/>
              <a:chExt cx="960" cy="192"/>
            </a:xfrm>
          </p:grpSpPr>
          <p:sp>
            <p:nvSpPr>
              <p:cNvPr id="286776" name="Freeform 3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77" name="Freeform 3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61" name="Group 40"/>
            <p:cNvGrpSpPr>
              <a:grpSpLocks/>
            </p:cNvGrpSpPr>
            <p:nvPr/>
          </p:nvGrpSpPr>
          <p:grpSpPr bwMode="auto">
            <a:xfrm>
              <a:off x="2592" y="672"/>
              <a:ext cx="648" cy="192"/>
              <a:chOff x="432" y="3456"/>
              <a:chExt cx="960" cy="192"/>
            </a:xfrm>
          </p:grpSpPr>
          <p:sp>
            <p:nvSpPr>
              <p:cNvPr id="286774" name="Freeform 4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75" name="Freeform 4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62" name="Group 43"/>
            <p:cNvGrpSpPr>
              <a:grpSpLocks/>
            </p:cNvGrpSpPr>
            <p:nvPr/>
          </p:nvGrpSpPr>
          <p:grpSpPr bwMode="auto">
            <a:xfrm>
              <a:off x="3240" y="672"/>
              <a:ext cx="648" cy="192"/>
              <a:chOff x="432" y="3456"/>
              <a:chExt cx="960" cy="192"/>
            </a:xfrm>
          </p:grpSpPr>
          <p:sp>
            <p:nvSpPr>
              <p:cNvPr id="286772" name="Freeform 4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73" name="Freeform 4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63" name="Group 46"/>
            <p:cNvGrpSpPr>
              <a:grpSpLocks/>
            </p:cNvGrpSpPr>
            <p:nvPr/>
          </p:nvGrpSpPr>
          <p:grpSpPr bwMode="auto">
            <a:xfrm>
              <a:off x="3888" y="672"/>
              <a:ext cx="648" cy="192"/>
              <a:chOff x="432" y="3456"/>
              <a:chExt cx="960" cy="192"/>
            </a:xfrm>
          </p:grpSpPr>
          <p:sp>
            <p:nvSpPr>
              <p:cNvPr id="286770" name="Freeform 4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71" name="Freeform 4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64" name="Group 49"/>
            <p:cNvGrpSpPr>
              <a:grpSpLocks/>
            </p:cNvGrpSpPr>
            <p:nvPr/>
          </p:nvGrpSpPr>
          <p:grpSpPr bwMode="auto">
            <a:xfrm>
              <a:off x="4530" y="672"/>
              <a:ext cx="648" cy="192"/>
              <a:chOff x="432" y="3456"/>
              <a:chExt cx="960" cy="192"/>
            </a:xfrm>
          </p:grpSpPr>
          <p:sp>
            <p:nvSpPr>
              <p:cNvPr id="286768" name="Freeform 5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69" name="Freeform 5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6765" name="Group 52"/>
            <p:cNvGrpSpPr>
              <a:grpSpLocks/>
            </p:cNvGrpSpPr>
            <p:nvPr/>
          </p:nvGrpSpPr>
          <p:grpSpPr bwMode="auto">
            <a:xfrm>
              <a:off x="5184" y="672"/>
              <a:ext cx="648" cy="192"/>
              <a:chOff x="432" y="3456"/>
              <a:chExt cx="960" cy="192"/>
            </a:xfrm>
          </p:grpSpPr>
          <p:sp>
            <p:nvSpPr>
              <p:cNvPr id="286766" name="Freeform 53"/>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67" name="Freeform 54"/>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86737" name="Line 55"/>
          <p:cNvSpPr>
            <a:spLocks noChangeShapeType="1"/>
          </p:cNvSpPr>
          <p:nvPr/>
        </p:nvSpPr>
        <p:spPr bwMode="auto">
          <a:xfrm>
            <a:off x="774065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38" name="Line 56"/>
          <p:cNvSpPr>
            <a:spLocks noChangeShapeType="1"/>
          </p:cNvSpPr>
          <p:nvPr/>
        </p:nvSpPr>
        <p:spPr bwMode="auto">
          <a:xfrm>
            <a:off x="877093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39" name="Line 57"/>
          <p:cNvSpPr>
            <a:spLocks noChangeShapeType="1"/>
          </p:cNvSpPr>
          <p:nvPr/>
        </p:nvSpPr>
        <p:spPr bwMode="auto">
          <a:xfrm>
            <a:off x="980122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6740" name="Text Box 58"/>
          <p:cNvSpPr txBox="1">
            <a:spLocks noChangeArrowheads="1"/>
          </p:cNvSpPr>
          <p:nvPr/>
        </p:nvSpPr>
        <p:spPr bwMode="auto">
          <a:xfrm>
            <a:off x="1524000" y="22098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shoot</a:t>
            </a:r>
          </a:p>
        </p:txBody>
      </p:sp>
      <p:sp>
        <p:nvSpPr>
          <p:cNvPr id="286741" name="Text Box 59"/>
          <p:cNvSpPr txBox="1">
            <a:spLocks noChangeArrowheads="1"/>
          </p:cNvSpPr>
          <p:nvPr/>
        </p:nvSpPr>
        <p:spPr bwMode="auto">
          <a:xfrm>
            <a:off x="1524001" y="25908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vd</a:t>
            </a:r>
          </a:p>
        </p:txBody>
      </p:sp>
      <p:sp>
        <p:nvSpPr>
          <p:cNvPr id="286742" name="Text Box 60"/>
          <p:cNvSpPr txBox="1">
            <a:spLocks noChangeArrowheads="1"/>
          </p:cNvSpPr>
          <p:nvPr/>
        </p:nvSpPr>
        <p:spPr bwMode="auto">
          <a:xfrm>
            <a:off x="1524000" y="3733800"/>
            <a:ext cx="72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do[7:0]</a:t>
            </a:r>
          </a:p>
        </p:txBody>
      </p:sp>
      <p:sp>
        <p:nvSpPr>
          <p:cNvPr id="286743" name="Text Box 61"/>
          <p:cNvSpPr txBox="1">
            <a:spLocks noChangeArrowheads="1"/>
          </p:cNvSpPr>
          <p:nvPr/>
        </p:nvSpPr>
        <p:spPr bwMode="auto">
          <a:xfrm>
            <a:off x="1524000" y="4495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6744" name="Text Box 62"/>
          <p:cNvSpPr txBox="1">
            <a:spLocks noChangeArrowheads="1"/>
          </p:cNvSpPr>
          <p:nvPr/>
        </p:nvSpPr>
        <p:spPr bwMode="auto">
          <a:xfrm>
            <a:off x="1524000" y="5638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6745" name="AutoShape 63"/>
          <p:cNvSpPr>
            <a:spLocks noChangeArrowheads="1"/>
          </p:cNvSpPr>
          <p:nvPr/>
        </p:nvSpPr>
        <p:spPr bwMode="auto">
          <a:xfrm>
            <a:off x="2566989" y="3357563"/>
            <a:ext cx="7921625" cy="304800"/>
          </a:xfrm>
          <a:prstGeom prst="hexagon">
            <a:avLst>
              <a:gd name="adj" fmla="val 17447"/>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data valid</a:t>
            </a:r>
          </a:p>
        </p:txBody>
      </p:sp>
      <p:sp>
        <p:nvSpPr>
          <p:cNvPr id="286746" name="AutoShape 64"/>
          <p:cNvSpPr>
            <a:spLocks noChangeArrowheads="1"/>
          </p:cNvSpPr>
          <p:nvPr/>
        </p:nvSpPr>
        <p:spPr bwMode="auto">
          <a:xfrm>
            <a:off x="4800601" y="2997200"/>
            <a:ext cx="995363" cy="304800"/>
          </a:xfrm>
          <a:prstGeom prst="hexagon">
            <a:avLst>
              <a:gd name="adj" fmla="val 1749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a:t>
            </a:r>
          </a:p>
        </p:txBody>
      </p:sp>
      <p:sp>
        <p:nvSpPr>
          <p:cNvPr id="286747" name="AutoShape 65"/>
          <p:cNvSpPr>
            <a:spLocks noChangeArrowheads="1"/>
          </p:cNvSpPr>
          <p:nvPr/>
        </p:nvSpPr>
        <p:spPr bwMode="auto">
          <a:xfrm>
            <a:off x="4800601" y="3716338"/>
            <a:ext cx="995363"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a:t>
            </a:r>
          </a:p>
        </p:txBody>
      </p:sp>
      <p:sp>
        <p:nvSpPr>
          <p:cNvPr id="286748" name="AutoShape 66"/>
          <p:cNvSpPr>
            <a:spLocks noChangeArrowheads="1"/>
          </p:cNvSpPr>
          <p:nvPr/>
        </p:nvSpPr>
        <p:spPr bwMode="auto">
          <a:xfrm>
            <a:off x="5808663" y="3716338"/>
            <a:ext cx="995362"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6749" name="AutoShape 67"/>
          <p:cNvSpPr>
            <a:spLocks noChangeArrowheads="1"/>
          </p:cNvSpPr>
          <p:nvPr/>
        </p:nvSpPr>
        <p:spPr bwMode="auto">
          <a:xfrm>
            <a:off x="2782889" y="4076700"/>
            <a:ext cx="7705725" cy="304800"/>
          </a:xfrm>
          <a:prstGeom prst="hexagon">
            <a:avLst>
              <a:gd name="adj" fmla="val 1697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 RGB</a:t>
            </a:r>
          </a:p>
        </p:txBody>
      </p:sp>
      <p:sp>
        <p:nvSpPr>
          <p:cNvPr id="286750" name="AutoShape 68"/>
          <p:cNvSpPr>
            <a:spLocks/>
          </p:cNvSpPr>
          <p:nvPr/>
        </p:nvSpPr>
        <p:spPr bwMode="auto">
          <a:xfrm>
            <a:off x="6735764" y="4797425"/>
            <a:ext cx="2384425" cy="609600"/>
          </a:xfrm>
          <a:prstGeom prst="borderCallout1">
            <a:avLst>
              <a:gd name="adj1" fmla="val 18750"/>
              <a:gd name="adj2" fmla="val -3194"/>
              <a:gd name="adj3" fmla="val -261981"/>
              <a:gd name="adj4" fmla="val -53861"/>
            </a:avLst>
          </a:prstGeom>
          <a:solidFill>
            <a:srgbClr val="FFFF66"/>
          </a:solidFill>
          <a:ln w="9525" algn="ctr">
            <a:solidFill>
              <a:schemeClr val="tx1"/>
            </a:solidFill>
            <a:miter lim="800000"/>
            <a:headEnd/>
            <a:tailEnd/>
          </a:ln>
        </p:spPr>
        <p:txBody>
          <a:bodyPr anchor="ctr"/>
          <a:lstStyle/>
          <a:p>
            <a:r>
              <a:rPr lang="en-US"/>
              <a:t>New line </a:t>
            </a:r>
          </a:p>
        </p:txBody>
      </p:sp>
      <p:sp>
        <p:nvSpPr>
          <p:cNvPr id="286751" name="AutoShape 69"/>
          <p:cNvSpPr>
            <a:spLocks noChangeArrowheads="1"/>
          </p:cNvSpPr>
          <p:nvPr/>
        </p:nvSpPr>
        <p:spPr bwMode="auto">
          <a:xfrm>
            <a:off x="6816726" y="3716338"/>
            <a:ext cx="995363"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6752" name="AutoShape 70"/>
          <p:cNvSpPr>
            <a:spLocks noChangeArrowheads="1"/>
          </p:cNvSpPr>
          <p:nvPr/>
        </p:nvSpPr>
        <p:spPr bwMode="auto">
          <a:xfrm>
            <a:off x="7824788" y="3716338"/>
            <a:ext cx="995362"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a:t>
            </a:r>
          </a:p>
        </p:txBody>
      </p:sp>
      <p:sp>
        <p:nvSpPr>
          <p:cNvPr id="286753" name="AutoShape 71"/>
          <p:cNvSpPr>
            <a:spLocks noChangeArrowheads="1"/>
          </p:cNvSpPr>
          <p:nvPr/>
        </p:nvSpPr>
        <p:spPr bwMode="auto">
          <a:xfrm>
            <a:off x="8832851" y="3716338"/>
            <a:ext cx="995363"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6754" name="AutoShape 72"/>
          <p:cNvSpPr>
            <a:spLocks noChangeArrowheads="1"/>
          </p:cNvSpPr>
          <p:nvPr/>
        </p:nvSpPr>
        <p:spPr bwMode="auto">
          <a:xfrm>
            <a:off x="9840913" y="3716338"/>
            <a:ext cx="995362"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6755" name="AutoShape 73"/>
          <p:cNvSpPr>
            <a:spLocks noChangeArrowheads="1"/>
          </p:cNvSpPr>
          <p:nvPr/>
        </p:nvSpPr>
        <p:spPr bwMode="auto">
          <a:xfrm>
            <a:off x="2784476" y="3716338"/>
            <a:ext cx="995363"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6756" name="AutoShape 74"/>
          <p:cNvSpPr>
            <a:spLocks noChangeArrowheads="1"/>
          </p:cNvSpPr>
          <p:nvPr/>
        </p:nvSpPr>
        <p:spPr bwMode="auto">
          <a:xfrm>
            <a:off x="3792538" y="3716338"/>
            <a:ext cx="995362"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77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7B75CA11-3CEF-4BF7-8AA7-3281C575C4F9}" type="slidenum">
              <a:rPr lang="he-IL" smtClean="0"/>
              <a:pPr eaLnBrk="1" hangingPunct="1"/>
              <a:t>19</a:t>
            </a:fld>
            <a:endParaRPr lang="en-US"/>
          </a:p>
        </p:txBody>
      </p:sp>
      <p:sp>
        <p:nvSpPr>
          <p:cNvPr id="287748" name="Rectangle 2"/>
          <p:cNvSpPr>
            <a:spLocks noGrp="1" noChangeArrowheads="1"/>
          </p:cNvSpPr>
          <p:nvPr>
            <p:ph type="title"/>
          </p:nvPr>
        </p:nvSpPr>
        <p:spPr/>
        <p:txBody>
          <a:bodyPr/>
          <a:lstStyle/>
          <a:p>
            <a:pPr eaLnBrk="1" hangingPunct="1"/>
            <a:r>
              <a:rPr lang="en-US" sz="4000"/>
              <a:t>Imager timing diagram</a:t>
            </a:r>
          </a:p>
        </p:txBody>
      </p:sp>
      <p:sp>
        <p:nvSpPr>
          <p:cNvPr id="287749" name="Text Box 3"/>
          <p:cNvSpPr txBox="1">
            <a:spLocks noChangeArrowheads="1"/>
          </p:cNvSpPr>
          <p:nvPr/>
        </p:nvSpPr>
        <p:spPr bwMode="auto">
          <a:xfrm>
            <a:off x="1524000" y="41148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video_type</a:t>
            </a:r>
          </a:p>
        </p:txBody>
      </p:sp>
      <p:sp>
        <p:nvSpPr>
          <p:cNvPr id="287750" name="Text Box 4"/>
          <p:cNvSpPr txBox="1">
            <a:spLocks noChangeArrowheads="1"/>
          </p:cNvSpPr>
          <p:nvPr/>
        </p:nvSpPr>
        <p:spPr bwMode="auto">
          <a:xfrm>
            <a:off x="1524000" y="297180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hd</a:t>
            </a:r>
          </a:p>
        </p:txBody>
      </p:sp>
      <p:sp>
        <p:nvSpPr>
          <p:cNvPr id="287751" name="Line 5"/>
          <p:cNvSpPr>
            <a:spLocks noChangeShapeType="1"/>
          </p:cNvSpPr>
          <p:nvPr/>
        </p:nvSpPr>
        <p:spPr bwMode="auto">
          <a:xfrm>
            <a:off x="25908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52" name="Line 6"/>
          <p:cNvSpPr>
            <a:spLocks noChangeShapeType="1"/>
          </p:cNvSpPr>
          <p:nvPr/>
        </p:nvSpPr>
        <p:spPr bwMode="auto">
          <a:xfrm>
            <a:off x="361950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53" name="Line 7"/>
          <p:cNvSpPr>
            <a:spLocks noChangeShapeType="1"/>
          </p:cNvSpPr>
          <p:nvPr/>
        </p:nvSpPr>
        <p:spPr bwMode="auto">
          <a:xfrm>
            <a:off x="464978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54" name="Line 8"/>
          <p:cNvSpPr>
            <a:spLocks noChangeShapeType="1"/>
          </p:cNvSpPr>
          <p:nvPr/>
        </p:nvSpPr>
        <p:spPr bwMode="auto">
          <a:xfrm>
            <a:off x="568007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55" name="Line 9"/>
          <p:cNvSpPr>
            <a:spLocks noChangeShapeType="1"/>
          </p:cNvSpPr>
          <p:nvPr/>
        </p:nvSpPr>
        <p:spPr bwMode="auto">
          <a:xfrm>
            <a:off x="6710363"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56" name="Text Box 10"/>
          <p:cNvSpPr txBox="1">
            <a:spLocks noChangeArrowheads="1"/>
          </p:cNvSpPr>
          <p:nvPr/>
        </p:nvSpPr>
        <p:spPr bwMode="auto">
          <a:xfrm>
            <a:off x="1524000" y="4876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7757" name="Group 11"/>
          <p:cNvGrpSpPr>
            <a:grpSpLocks/>
          </p:cNvGrpSpPr>
          <p:nvPr/>
        </p:nvGrpSpPr>
        <p:grpSpPr bwMode="auto">
          <a:xfrm>
            <a:off x="1524000" y="1752600"/>
            <a:ext cx="9144000" cy="4572000"/>
            <a:chOff x="0" y="1104"/>
            <a:chExt cx="5760" cy="2880"/>
          </a:xfrm>
        </p:grpSpPr>
        <p:sp>
          <p:nvSpPr>
            <p:cNvPr id="287804" name="Line 1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05" name="Line 1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06" name="Line 1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07" name="Line 1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08" name="Line 1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09" name="Line 1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10" name="Line 1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11" name="Line 1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12" name="Line 2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13" name="Line 2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14" name="Line 2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15" name="Line 2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816" name="Line 2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758" name="Text Box 25"/>
          <p:cNvSpPr txBox="1">
            <a:spLocks noChangeArrowheads="1"/>
          </p:cNvSpPr>
          <p:nvPr/>
        </p:nvSpPr>
        <p:spPr bwMode="auto">
          <a:xfrm>
            <a:off x="1524000" y="335280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pxq</a:t>
            </a:r>
          </a:p>
        </p:txBody>
      </p:sp>
      <p:sp>
        <p:nvSpPr>
          <p:cNvPr id="287759" name="Text Box 26"/>
          <p:cNvSpPr txBox="1">
            <a:spLocks noChangeArrowheads="1"/>
          </p:cNvSpPr>
          <p:nvPr/>
        </p:nvSpPr>
        <p:spPr bwMode="auto">
          <a:xfrm>
            <a:off x="1524000" y="5257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287760" name="Group 27"/>
          <p:cNvGrpSpPr>
            <a:grpSpLocks/>
          </p:cNvGrpSpPr>
          <p:nvPr/>
        </p:nvGrpSpPr>
        <p:grpSpPr bwMode="auto">
          <a:xfrm>
            <a:off x="1524000" y="1828800"/>
            <a:ext cx="9258300" cy="304800"/>
            <a:chOff x="0" y="672"/>
            <a:chExt cx="5832" cy="192"/>
          </a:xfrm>
        </p:grpSpPr>
        <p:grpSp>
          <p:nvGrpSpPr>
            <p:cNvPr id="287777" name="Group 28"/>
            <p:cNvGrpSpPr>
              <a:grpSpLocks/>
            </p:cNvGrpSpPr>
            <p:nvPr/>
          </p:nvGrpSpPr>
          <p:grpSpPr bwMode="auto">
            <a:xfrm>
              <a:off x="0" y="672"/>
              <a:ext cx="648" cy="192"/>
              <a:chOff x="432" y="3456"/>
              <a:chExt cx="960" cy="192"/>
            </a:xfrm>
          </p:grpSpPr>
          <p:sp>
            <p:nvSpPr>
              <p:cNvPr id="287802" name="Freeform 2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803" name="Freeform 3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78" name="Group 31"/>
            <p:cNvGrpSpPr>
              <a:grpSpLocks/>
            </p:cNvGrpSpPr>
            <p:nvPr/>
          </p:nvGrpSpPr>
          <p:grpSpPr bwMode="auto">
            <a:xfrm>
              <a:off x="648" y="672"/>
              <a:ext cx="648" cy="192"/>
              <a:chOff x="432" y="3456"/>
              <a:chExt cx="960" cy="192"/>
            </a:xfrm>
          </p:grpSpPr>
          <p:sp>
            <p:nvSpPr>
              <p:cNvPr id="287800" name="Freeform 3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801" name="Freeform 3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79" name="Group 34"/>
            <p:cNvGrpSpPr>
              <a:grpSpLocks/>
            </p:cNvGrpSpPr>
            <p:nvPr/>
          </p:nvGrpSpPr>
          <p:grpSpPr bwMode="auto">
            <a:xfrm>
              <a:off x="1296" y="672"/>
              <a:ext cx="648" cy="192"/>
              <a:chOff x="432" y="3456"/>
              <a:chExt cx="960" cy="192"/>
            </a:xfrm>
          </p:grpSpPr>
          <p:sp>
            <p:nvSpPr>
              <p:cNvPr id="287798" name="Freeform 3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799" name="Freeform 3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80" name="Group 37"/>
            <p:cNvGrpSpPr>
              <a:grpSpLocks/>
            </p:cNvGrpSpPr>
            <p:nvPr/>
          </p:nvGrpSpPr>
          <p:grpSpPr bwMode="auto">
            <a:xfrm>
              <a:off x="1944" y="672"/>
              <a:ext cx="648" cy="192"/>
              <a:chOff x="432" y="3456"/>
              <a:chExt cx="960" cy="192"/>
            </a:xfrm>
          </p:grpSpPr>
          <p:sp>
            <p:nvSpPr>
              <p:cNvPr id="287796" name="Freeform 3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797" name="Freeform 3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81" name="Group 40"/>
            <p:cNvGrpSpPr>
              <a:grpSpLocks/>
            </p:cNvGrpSpPr>
            <p:nvPr/>
          </p:nvGrpSpPr>
          <p:grpSpPr bwMode="auto">
            <a:xfrm>
              <a:off x="2592" y="672"/>
              <a:ext cx="648" cy="192"/>
              <a:chOff x="432" y="3456"/>
              <a:chExt cx="960" cy="192"/>
            </a:xfrm>
          </p:grpSpPr>
          <p:sp>
            <p:nvSpPr>
              <p:cNvPr id="287794" name="Freeform 4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795" name="Freeform 4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82" name="Group 43"/>
            <p:cNvGrpSpPr>
              <a:grpSpLocks/>
            </p:cNvGrpSpPr>
            <p:nvPr/>
          </p:nvGrpSpPr>
          <p:grpSpPr bwMode="auto">
            <a:xfrm>
              <a:off x="3240" y="672"/>
              <a:ext cx="648" cy="192"/>
              <a:chOff x="432" y="3456"/>
              <a:chExt cx="960" cy="192"/>
            </a:xfrm>
          </p:grpSpPr>
          <p:sp>
            <p:nvSpPr>
              <p:cNvPr id="287792" name="Freeform 4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793" name="Freeform 4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83" name="Group 46"/>
            <p:cNvGrpSpPr>
              <a:grpSpLocks/>
            </p:cNvGrpSpPr>
            <p:nvPr/>
          </p:nvGrpSpPr>
          <p:grpSpPr bwMode="auto">
            <a:xfrm>
              <a:off x="3888" y="672"/>
              <a:ext cx="648" cy="192"/>
              <a:chOff x="432" y="3456"/>
              <a:chExt cx="960" cy="192"/>
            </a:xfrm>
          </p:grpSpPr>
          <p:sp>
            <p:nvSpPr>
              <p:cNvPr id="287790" name="Freeform 4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791" name="Freeform 4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84" name="Group 49"/>
            <p:cNvGrpSpPr>
              <a:grpSpLocks/>
            </p:cNvGrpSpPr>
            <p:nvPr/>
          </p:nvGrpSpPr>
          <p:grpSpPr bwMode="auto">
            <a:xfrm>
              <a:off x="4530" y="672"/>
              <a:ext cx="648" cy="192"/>
              <a:chOff x="432" y="3456"/>
              <a:chExt cx="960" cy="192"/>
            </a:xfrm>
          </p:grpSpPr>
          <p:sp>
            <p:nvSpPr>
              <p:cNvPr id="287788" name="Freeform 5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789" name="Freeform 5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7785" name="Group 52"/>
            <p:cNvGrpSpPr>
              <a:grpSpLocks/>
            </p:cNvGrpSpPr>
            <p:nvPr/>
          </p:nvGrpSpPr>
          <p:grpSpPr bwMode="auto">
            <a:xfrm>
              <a:off x="5184" y="672"/>
              <a:ext cx="648" cy="192"/>
              <a:chOff x="432" y="3456"/>
              <a:chExt cx="960" cy="192"/>
            </a:xfrm>
          </p:grpSpPr>
          <p:sp>
            <p:nvSpPr>
              <p:cNvPr id="287786" name="Freeform 53"/>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787" name="Freeform 54"/>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87761" name="Line 55"/>
          <p:cNvSpPr>
            <a:spLocks noChangeShapeType="1"/>
          </p:cNvSpPr>
          <p:nvPr/>
        </p:nvSpPr>
        <p:spPr bwMode="auto">
          <a:xfrm>
            <a:off x="7740650"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62" name="Line 56"/>
          <p:cNvSpPr>
            <a:spLocks noChangeShapeType="1"/>
          </p:cNvSpPr>
          <p:nvPr/>
        </p:nvSpPr>
        <p:spPr bwMode="auto">
          <a:xfrm>
            <a:off x="8770938"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63" name="Line 57"/>
          <p:cNvSpPr>
            <a:spLocks noChangeShapeType="1"/>
          </p:cNvSpPr>
          <p:nvPr/>
        </p:nvSpPr>
        <p:spPr bwMode="auto">
          <a:xfrm>
            <a:off x="9801225" y="1066800"/>
            <a:ext cx="0" cy="5791200"/>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87764" name="Text Box 58"/>
          <p:cNvSpPr txBox="1">
            <a:spLocks noChangeArrowheads="1"/>
          </p:cNvSpPr>
          <p:nvPr/>
        </p:nvSpPr>
        <p:spPr bwMode="auto">
          <a:xfrm>
            <a:off x="1524000" y="2209800"/>
            <a:ext cx="617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shoot</a:t>
            </a:r>
          </a:p>
        </p:txBody>
      </p:sp>
      <p:sp>
        <p:nvSpPr>
          <p:cNvPr id="287765" name="Text Box 59"/>
          <p:cNvSpPr txBox="1">
            <a:spLocks noChangeArrowheads="1"/>
          </p:cNvSpPr>
          <p:nvPr/>
        </p:nvSpPr>
        <p:spPr bwMode="auto">
          <a:xfrm>
            <a:off x="1524001" y="2590800"/>
            <a:ext cx="371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vd</a:t>
            </a:r>
          </a:p>
        </p:txBody>
      </p:sp>
      <p:sp>
        <p:nvSpPr>
          <p:cNvPr id="287766" name="Text Box 60"/>
          <p:cNvSpPr txBox="1">
            <a:spLocks noChangeArrowheads="1"/>
          </p:cNvSpPr>
          <p:nvPr/>
        </p:nvSpPr>
        <p:spPr bwMode="auto">
          <a:xfrm>
            <a:off x="1524000" y="3733800"/>
            <a:ext cx="72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do[7:0]</a:t>
            </a:r>
          </a:p>
        </p:txBody>
      </p:sp>
      <p:sp>
        <p:nvSpPr>
          <p:cNvPr id="287767" name="Text Box 61"/>
          <p:cNvSpPr txBox="1">
            <a:spLocks noChangeArrowheads="1"/>
          </p:cNvSpPr>
          <p:nvPr/>
        </p:nvSpPr>
        <p:spPr bwMode="auto">
          <a:xfrm>
            <a:off x="1524000" y="4495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7768" name="Text Box 62"/>
          <p:cNvSpPr txBox="1">
            <a:spLocks noChangeArrowheads="1"/>
          </p:cNvSpPr>
          <p:nvPr/>
        </p:nvSpPr>
        <p:spPr bwMode="auto">
          <a:xfrm>
            <a:off x="1524000" y="5638800"/>
            <a:ext cx="2428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287769" name="AutoShape 63"/>
          <p:cNvSpPr>
            <a:spLocks noChangeArrowheads="1"/>
          </p:cNvSpPr>
          <p:nvPr/>
        </p:nvSpPr>
        <p:spPr bwMode="auto">
          <a:xfrm>
            <a:off x="2566988" y="3357563"/>
            <a:ext cx="5257800" cy="304800"/>
          </a:xfrm>
          <a:prstGeom prst="hexagon">
            <a:avLst>
              <a:gd name="adj" fmla="val 1158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data valid</a:t>
            </a:r>
          </a:p>
        </p:txBody>
      </p:sp>
      <p:sp>
        <p:nvSpPr>
          <p:cNvPr id="287770" name="AutoShape 64"/>
          <p:cNvSpPr>
            <a:spLocks noChangeArrowheads="1"/>
          </p:cNvSpPr>
          <p:nvPr/>
        </p:nvSpPr>
        <p:spPr bwMode="auto">
          <a:xfrm>
            <a:off x="4800601" y="3716338"/>
            <a:ext cx="995363" cy="304800"/>
          </a:xfrm>
          <a:prstGeom prst="hexagon">
            <a:avLst>
              <a:gd name="adj" fmla="val 1749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a:t>
            </a:r>
          </a:p>
        </p:txBody>
      </p:sp>
      <p:sp>
        <p:nvSpPr>
          <p:cNvPr id="287771" name="AutoShape 65"/>
          <p:cNvSpPr>
            <a:spLocks noChangeArrowheads="1"/>
          </p:cNvSpPr>
          <p:nvPr/>
        </p:nvSpPr>
        <p:spPr bwMode="auto">
          <a:xfrm>
            <a:off x="5808663" y="3716338"/>
            <a:ext cx="995362"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7772" name="AutoShape 66"/>
          <p:cNvSpPr>
            <a:spLocks noChangeArrowheads="1"/>
          </p:cNvSpPr>
          <p:nvPr/>
        </p:nvSpPr>
        <p:spPr bwMode="auto">
          <a:xfrm>
            <a:off x="2782889" y="4076700"/>
            <a:ext cx="7705725" cy="304800"/>
          </a:xfrm>
          <a:prstGeom prst="hexagon">
            <a:avLst>
              <a:gd name="adj" fmla="val 1697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1 - RGB</a:t>
            </a:r>
          </a:p>
        </p:txBody>
      </p:sp>
      <p:sp>
        <p:nvSpPr>
          <p:cNvPr id="287773" name="AutoShape 67"/>
          <p:cNvSpPr>
            <a:spLocks/>
          </p:cNvSpPr>
          <p:nvPr/>
        </p:nvSpPr>
        <p:spPr bwMode="auto">
          <a:xfrm>
            <a:off x="4422776" y="5157788"/>
            <a:ext cx="2384425" cy="609600"/>
          </a:xfrm>
          <a:prstGeom prst="borderCallout1">
            <a:avLst>
              <a:gd name="adj1" fmla="val 18750"/>
              <a:gd name="adj2" fmla="val 103194"/>
              <a:gd name="adj3" fmla="val -248958"/>
              <a:gd name="adj4" fmla="val 133889"/>
            </a:avLst>
          </a:prstGeom>
          <a:solidFill>
            <a:srgbClr val="FFFF66"/>
          </a:solidFill>
          <a:ln w="9525" algn="ctr">
            <a:solidFill>
              <a:schemeClr val="tx1"/>
            </a:solidFill>
            <a:miter lim="800000"/>
            <a:headEnd/>
            <a:tailEnd/>
          </a:ln>
        </p:spPr>
        <p:txBody>
          <a:bodyPr anchor="ctr"/>
          <a:lstStyle/>
          <a:p>
            <a:r>
              <a:rPr lang="en-US"/>
              <a:t>End of image</a:t>
            </a:r>
          </a:p>
        </p:txBody>
      </p:sp>
      <p:sp>
        <p:nvSpPr>
          <p:cNvPr id="287774" name="AutoShape 68"/>
          <p:cNvSpPr>
            <a:spLocks noChangeArrowheads="1"/>
          </p:cNvSpPr>
          <p:nvPr/>
        </p:nvSpPr>
        <p:spPr bwMode="auto">
          <a:xfrm>
            <a:off x="6816726" y="3716338"/>
            <a:ext cx="995363"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7775" name="AutoShape 69"/>
          <p:cNvSpPr>
            <a:spLocks noChangeArrowheads="1"/>
          </p:cNvSpPr>
          <p:nvPr/>
        </p:nvSpPr>
        <p:spPr bwMode="auto">
          <a:xfrm>
            <a:off x="2784476" y="3716338"/>
            <a:ext cx="995363" cy="304800"/>
          </a:xfrm>
          <a:prstGeom prst="hexagon">
            <a:avLst>
              <a:gd name="adj" fmla="val 17492"/>
              <a:gd name="vf" fmla="val 115470"/>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
        <p:nvSpPr>
          <p:cNvPr id="287776" name="AutoShape 70"/>
          <p:cNvSpPr>
            <a:spLocks noChangeArrowheads="1"/>
          </p:cNvSpPr>
          <p:nvPr/>
        </p:nvSpPr>
        <p:spPr bwMode="auto">
          <a:xfrm>
            <a:off x="3792538" y="3716338"/>
            <a:ext cx="995362" cy="304800"/>
          </a:xfrm>
          <a:prstGeom prst="hexagon">
            <a:avLst>
              <a:gd name="adj" fmla="val 17492"/>
              <a:gd name="vf" fmla="val 11547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7 October 2006</a:t>
            </a:r>
          </a:p>
        </p:txBody>
      </p:sp>
      <p:sp>
        <p:nvSpPr>
          <p:cNvPr id="27033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034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E13B6202-4104-4EA2-810B-BA6F25475E81}" type="slidenum">
              <a:rPr lang="he-IL" smtClean="0"/>
              <a:pPr eaLnBrk="1" hangingPunct="1"/>
              <a:t>2</a:t>
            </a:fld>
            <a:endParaRPr lang="en-US"/>
          </a:p>
        </p:txBody>
      </p:sp>
      <p:sp>
        <p:nvSpPr>
          <p:cNvPr id="270341" name="Rectangle 2"/>
          <p:cNvSpPr>
            <a:spLocks noGrp="1" noChangeArrowheads="1"/>
          </p:cNvSpPr>
          <p:nvPr>
            <p:ph type="ctrTitle"/>
          </p:nvPr>
        </p:nvSpPr>
        <p:spPr/>
        <p:txBody>
          <a:bodyPr/>
          <a:lstStyle/>
          <a:p>
            <a:pPr eaLnBrk="1" hangingPunct="1"/>
            <a:r>
              <a:rPr lang="en-US"/>
              <a:t>Course project </a:t>
            </a:r>
            <a:r>
              <a:rPr lang="en-US">
                <a:latin typeface="Arial" charset="0"/>
              </a:rPr>
              <a:t>–</a:t>
            </a:r>
            <a:r>
              <a:rPr lang="en-US"/>
              <a:t> JPEG encoder</a:t>
            </a:r>
          </a:p>
        </p:txBody>
      </p:sp>
      <p:sp>
        <p:nvSpPr>
          <p:cNvPr id="270342" name="Rectangle 3"/>
          <p:cNvSpPr>
            <a:spLocks noGrp="1" noChangeArrowheads="1"/>
          </p:cNvSpPr>
          <p:nvPr>
            <p:ph type="subTitle" idx="1"/>
          </p:nvPr>
        </p:nvSpPr>
        <p:spPr/>
        <p:txBody>
          <a:bodyPr/>
          <a:lstStyle/>
          <a:p>
            <a:pPr eaLnBrk="1" hangingPunct="1"/>
            <a:r>
              <a:rPr lang="en-US"/>
              <a:t>JPEG encoder hardware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8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A9010C37-2D49-40E2-88F4-0CF998AB5814}" type="slidenum">
              <a:rPr lang="he-IL" smtClean="0"/>
              <a:pPr eaLnBrk="1" hangingPunct="1"/>
              <a:t>20</a:t>
            </a:fld>
            <a:endParaRPr lang="en-US"/>
          </a:p>
        </p:txBody>
      </p:sp>
      <p:sp>
        <p:nvSpPr>
          <p:cNvPr id="288772" name="Rectangle 2"/>
          <p:cNvSpPr>
            <a:spLocks noGrp="1" noChangeArrowheads="1"/>
          </p:cNvSpPr>
          <p:nvPr>
            <p:ph type="title"/>
          </p:nvPr>
        </p:nvSpPr>
        <p:spPr/>
        <p:txBody>
          <a:bodyPr/>
          <a:lstStyle/>
          <a:p>
            <a:pPr eaLnBrk="1" hangingPunct="1"/>
            <a:r>
              <a:rPr lang="en-US" sz="4000"/>
              <a:t>Flash Disk</a:t>
            </a:r>
          </a:p>
        </p:txBody>
      </p:sp>
      <p:sp>
        <p:nvSpPr>
          <p:cNvPr id="288773" name="Rectangle 3"/>
          <p:cNvSpPr>
            <a:spLocks noGrp="1" noChangeArrowheads="1"/>
          </p:cNvSpPr>
          <p:nvPr>
            <p:ph type="body" idx="1"/>
          </p:nvPr>
        </p:nvSpPr>
        <p:spPr/>
        <p:txBody>
          <a:bodyPr/>
          <a:lstStyle/>
          <a:p>
            <a:pPr eaLnBrk="1" hangingPunct="1"/>
            <a:r>
              <a:rPr lang="en-US"/>
              <a:t>Input/output device</a:t>
            </a:r>
          </a:p>
          <a:p>
            <a:pPr eaLnBrk="1" hangingPunct="1"/>
            <a:r>
              <a:rPr lang="en-US"/>
              <a:t>When serve as an input :</a:t>
            </a:r>
            <a:br>
              <a:rPr lang="en-US"/>
            </a:br>
            <a:r>
              <a:rPr lang="en-US"/>
              <a:t>can hold files (as operating system files) that holds your constants.</a:t>
            </a:r>
          </a:p>
          <a:p>
            <a:pPr eaLnBrk="1" hangingPunct="1"/>
            <a:r>
              <a:rPr lang="en-US"/>
              <a:t>When serve as an output :</a:t>
            </a:r>
            <a:br>
              <a:rPr lang="en-US"/>
            </a:br>
            <a:r>
              <a:rPr lang="en-US"/>
              <a:t>receives a </a:t>
            </a:r>
            <a:r>
              <a:rPr lang="en-US">
                <a:latin typeface="Arial" charset="0"/>
              </a:rPr>
              <a:t>“</a:t>
            </a:r>
            <a:r>
              <a:rPr lang="en-US"/>
              <a:t>file name</a:t>
            </a:r>
            <a:r>
              <a:rPr lang="en-US">
                <a:latin typeface="Arial" charset="0"/>
              </a:rPr>
              <a:t>”</a:t>
            </a:r>
            <a:r>
              <a:rPr lang="en-US"/>
              <a:t> and an input stream of data and write them to the disk in 32bits hex format.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89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4DAEB7F-6580-4097-9EB5-5547432076F0}" type="slidenum">
              <a:rPr lang="he-IL" smtClean="0"/>
              <a:pPr eaLnBrk="1" hangingPunct="1"/>
              <a:t>21</a:t>
            </a:fld>
            <a:endParaRPr lang="en-US"/>
          </a:p>
        </p:txBody>
      </p:sp>
      <p:sp>
        <p:nvSpPr>
          <p:cNvPr id="289796" name="Rectangle 2"/>
          <p:cNvSpPr>
            <a:spLocks noGrp="1" noChangeArrowheads="1"/>
          </p:cNvSpPr>
          <p:nvPr>
            <p:ph type="title"/>
          </p:nvPr>
        </p:nvSpPr>
        <p:spPr/>
        <p:txBody>
          <a:bodyPr/>
          <a:lstStyle/>
          <a:p>
            <a:pPr eaLnBrk="1" hangingPunct="1"/>
            <a:r>
              <a:rPr lang="en-US" sz="4000"/>
              <a:t>Flash disk I/O</a:t>
            </a:r>
          </a:p>
        </p:txBody>
      </p:sp>
      <p:graphicFrame>
        <p:nvGraphicFramePr>
          <p:cNvPr id="464899" name="Group 3"/>
          <p:cNvGraphicFramePr>
            <a:graphicFrameLocks noGrp="1"/>
          </p:cNvGraphicFramePr>
          <p:nvPr>
            <p:ph type="tbl" idx="1"/>
          </p:nvPr>
        </p:nvGraphicFramePr>
        <p:xfrm>
          <a:off x="2209800" y="1412875"/>
          <a:ext cx="7772400" cy="4981574"/>
        </p:xfrm>
        <a:graphic>
          <a:graphicData uri="http://schemas.openxmlformats.org/drawingml/2006/table">
            <a:tbl>
              <a:tblPr/>
              <a:tblGrid>
                <a:gridCol w="1152525">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1282700">
                  <a:extLst>
                    <a:ext uri="{9D8B030D-6E8A-4147-A177-3AD203B41FA5}">
                      <a16:colId xmlns:a16="http://schemas.microsoft.com/office/drawing/2014/main" val="20002"/>
                    </a:ext>
                  </a:extLst>
                </a:gridCol>
                <a:gridCol w="4686300">
                  <a:extLst>
                    <a:ext uri="{9D8B030D-6E8A-4147-A177-3AD203B41FA5}">
                      <a16:colId xmlns:a16="http://schemas.microsoft.com/office/drawing/2014/main" val="20003"/>
                    </a:ext>
                  </a:extLst>
                </a:gridCol>
              </a:tblGrid>
              <a:tr h="371522">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cs typeface="Arial" pitchFamily="34" charset="0"/>
                        </a:rPr>
                        <a:t>pin name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cs typeface="Arial" pitchFamily="34" charset="0"/>
                        </a:rPr>
                        <a:t>width</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cs typeface="Arial" pitchFamily="34" charset="0"/>
                        </a:rPr>
                        <a:t>direction</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cs typeface="Arial" pitchFamily="34" charset="0"/>
                        </a:rPr>
                        <a:t>description</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55">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RST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reset the device,  active high</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4355">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CLK_IN</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clock input. Up to 100Mhz</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42944">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M_CMD</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2</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master command, 00 for NOP, 01 for READ, 10 for WRITE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58">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D_QUAL</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1 - for file name, effective in read and write. 0 for data, effective in write.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74355">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D_INOUT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32</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inout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00"/>
                    </a:solid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input/output data</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57233">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M_BE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4</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byte qualifier for write data (used for last DWORD of file)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69935">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S_BE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4</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output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byte qualifier for read data (used for last DWORD of file)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57258">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ERR</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output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error indication, trasaction can not be performed, for instance in read, file does not exist.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823065">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M_HALT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output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by this signal master inserts nop on the line, halt generally invalidate the data of the sender. Data is considered transferred only when both master and slave HALT signal is low and a valid command is on the line.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74355">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S_HALT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see above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333417">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M_EOF</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indication that current transaction is last for the current open file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371522">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S_EOF</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1</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output</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1" eaLnBrk="1" fontAlgn="t"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cs typeface="Arial" pitchFamily="34" charset="0"/>
                        </a:rPr>
                        <a:t>indication that current transaction is last for the current open file</a:t>
                      </a:r>
                      <a:endParaRPr kumimoji="0" lang="en-US" sz="1200" b="0" i="0" u="none" strike="noStrike" cap="none" normalizeH="0" baseline="0">
                        <a:ln>
                          <a:noFill/>
                        </a:ln>
                        <a:solidFill>
                          <a:schemeClr val="tx1"/>
                        </a:solidFill>
                        <a:effectLst/>
                        <a:latin typeface="Times New Roman" pitchFamily="18"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0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E9A64265-6B9A-443A-AAA2-3F30DBC63D81}" type="slidenum">
              <a:rPr lang="he-IL" smtClean="0"/>
              <a:pPr eaLnBrk="1" hangingPunct="1"/>
              <a:t>22</a:t>
            </a:fld>
            <a:endParaRPr lang="en-US"/>
          </a:p>
        </p:txBody>
      </p:sp>
      <p:sp>
        <p:nvSpPr>
          <p:cNvPr id="290820" name="Rectangle 2"/>
          <p:cNvSpPr>
            <a:spLocks noGrp="1" noChangeArrowheads="1"/>
          </p:cNvSpPr>
          <p:nvPr>
            <p:ph type="title"/>
          </p:nvPr>
        </p:nvSpPr>
        <p:spPr/>
        <p:txBody>
          <a:bodyPr/>
          <a:lstStyle/>
          <a:p>
            <a:pPr eaLnBrk="1" hangingPunct="1"/>
            <a:r>
              <a:rPr lang="en-US" sz="4000"/>
              <a:t>Flash disk requirements</a:t>
            </a:r>
          </a:p>
        </p:txBody>
      </p:sp>
      <p:sp>
        <p:nvSpPr>
          <p:cNvPr id="290821" name="Rectangle 3"/>
          <p:cNvSpPr>
            <a:spLocks noGrp="1" noChangeArrowheads="1"/>
          </p:cNvSpPr>
          <p:nvPr>
            <p:ph type="body" idx="1"/>
          </p:nvPr>
        </p:nvSpPr>
        <p:spPr/>
        <p:txBody>
          <a:bodyPr/>
          <a:lstStyle/>
          <a:p>
            <a:pPr eaLnBrk="1" hangingPunct="1"/>
            <a:r>
              <a:rPr lang="en-US"/>
              <a:t>Supports two threads, 1 read, 1 write.</a:t>
            </a:r>
          </a:p>
          <a:p>
            <a:pPr eaLnBrk="1" hangingPunct="1"/>
            <a:r>
              <a:rPr lang="en-US"/>
              <a:t>Write/Reads files to/from the OS using </a:t>
            </a:r>
            <a:r>
              <a:rPr lang="en-US">
                <a:latin typeface="Arial" charset="0"/>
              </a:rPr>
              <a:t>“</a:t>
            </a:r>
            <a:r>
              <a:rPr lang="en-US"/>
              <a:t>file_name</a:t>
            </a:r>
            <a:r>
              <a:rPr lang="en-US">
                <a:latin typeface="Arial" charset="0"/>
              </a:rPr>
              <a:t>”</a:t>
            </a:r>
            <a:r>
              <a:rPr lang="en-US"/>
              <a:t> given at the beginning of the transaction.</a:t>
            </a:r>
          </a:p>
          <a:p>
            <a:pPr eaLnBrk="1" hangingPunct="1"/>
            <a:r>
              <a:rPr lang="en-US"/>
              <a:t>File will be opened for write via system task </a:t>
            </a:r>
            <a:r>
              <a:rPr lang="en-US">
                <a:solidFill>
                  <a:schemeClr val="accent2"/>
                </a:solidFill>
              </a:rPr>
              <a:t>$fopen, </a:t>
            </a:r>
            <a:r>
              <a:rPr lang="en-US"/>
              <a:t>and for read via </a:t>
            </a:r>
            <a:r>
              <a:rPr lang="en-US">
                <a:solidFill>
                  <a:schemeClr val="accent2"/>
                </a:solidFill>
              </a:rPr>
              <a:t>$readmemh</a:t>
            </a:r>
            <a:r>
              <a:rPr lang="en-US"/>
              <a:t>.</a:t>
            </a:r>
          </a:p>
          <a:p>
            <a:pPr eaLnBrk="1" hangingPunct="1"/>
            <a:r>
              <a:rPr lang="en-US"/>
              <a:t>File will be written in 32 bits hex format via system task </a:t>
            </a:r>
            <a:r>
              <a:rPr lang="en-US">
                <a:solidFill>
                  <a:schemeClr val="accent2"/>
                </a:solidFill>
              </a:rPr>
              <a:t>$fdisplay</a:t>
            </a:r>
            <a:r>
              <a:rPr lang="en-US"/>
              <a:t> or </a:t>
            </a:r>
            <a:r>
              <a:rPr lang="en-US">
                <a:solidFill>
                  <a:schemeClr val="accent2"/>
                </a:solidFill>
              </a:rPr>
              <a:t>$fwrite</a:t>
            </a:r>
            <a:r>
              <a:rPr 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1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2772C34B-3249-4493-A4E3-3D4E44C7C208}" type="slidenum">
              <a:rPr lang="he-IL" smtClean="0"/>
              <a:pPr eaLnBrk="1" hangingPunct="1"/>
              <a:t>23</a:t>
            </a:fld>
            <a:endParaRPr lang="en-US"/>
          </a:p>
        </p:txBody>
      </p:sp>
      <p:sp>
        <p:nvSpPr>
          <p:cNvPr id="291844" name="Rectangle 2"/>
          <p:cNvSpPr>
            <a:spLocks noGrp="1" noChangeArrowheads="1"/>
          </p:cNvSpPr>
          <p:nvPr>
            <p:ph type="title"/>
          </p:nvPr>
        </p:nvSpPr>
        <p:spPr/>
        <p:txBody>
          <a:bodyPr/>
          <a:lstStyle/>
          <a:p>
            <a:pPr eaLnBrk="1" hangingPunct="1"/>
            <a:r>
              <a:rPr lang="en-US" sz="4000"/>
              <a:t>Flash disk requirements</a:t>
            </a:r>
          </a:p>
        </p:txBody>
      </p:sp>
      <p:sp>
        <p:nvSpPr>
          <p:cNvPr id="291845" name="Rectangle 3"/>
          <p:cNvSpPr>
            <a:spLocks noGrp="1" noChangeArrowheads="1"/>
          </p:cNvSpPr>
          <p:nvPr>
            <p:ph type="body" idx="1"/>
          </p:nvPr>
        </p:nvSpPr>
        <p:spPr/>
        <p:txBody>
          <a:bodyPr/>
          <a:lstStyle/>
          <a:p>
            <a:pPr eaLnBrk="1" hangingPunct="1">
              <a:lnSpc>
                <a:spcPct val="90000"/>
              </a:lnSpc>
            </a:pPr>
            <a:r>
              <a:rPr lang="en-US"/>
              <a:t>EOF for written files will be tagged on disk by XX byte. </a:t>
            </a:r>
          </a:p>
          <a:p>
            <a:pPr lvl="1" eaLnBrk="1" hangingPunct="1">
              <a:lnSpc>
                <a:spcPct val="90000"/>
              </a:lnSpc>
            </a:pPr>
            <a:r>
              <a:rPr lang="en-US"/>
              <a:t>In case where file size (bytes) % 4 !=0 </a:t>
            </a:r>
            <a:r>
              <a:rPr lang="en-US">
                <a:sym typeface="Wingdings" pitchFamily="2" charset="2"/>
              </a:rPr>
              <a:t> last line will be </a:t>
            </a:r>
            <a:r>
              <a:rPr lang="en-US">
                <a:solidFill>
                  <a:schemeClr val="accent2"/>
                </a:solidFill>
                <a:sym typeface="Wingdings" pitchFamily="2" charset="2"/>
              </a:rPr>
              <a:t>1234XXXX</a:t>
            </a:r>
          </a:p>
          <a:p>
            <a:pPr lvl="1" eaLnBrk="1" hangingPunct="1">
              <a:lnSpc>
                <a:spcPct val="90000"/>
              </a:lnSpc>
            </a:pPr>
            <a:r>
              <a:rPr lang="en-US">
                <a:sym typeface="Wingdings" pitchFamily="2" charset="2"/>
              </a:rPr>
              <a:t>In case where file size (bytes) % 4 == 0  last line will be </a:t>
            </a:r>
            <a:r>
              <a:rPr lang="en-US">
                <a:solidFill>
                  <a:schemeClr val="accent2"/>
                </a:solidFill>
                <a:sym typeface="Wingdings" pitchFamily="2" charset="2"/>
              </a:rPr>
              <a:t>XXXXXXXX</a:t>
            </a:r>
          </a:p>
          <a:p>
            <a:pPr eaLnBrk="1" hangingPunct="1">
              <a:lnSpc>
                <a:spcPct val="90000"/>
              </a:lnSpc>
            </a:pPr>
            <a:r>
              <a:rPr lang="en-US"/>
              <a:t>The same convention will be valid for files read from disk, however, files read from disk are assumed to have </a:t>
            </a:r>
            <a:r>
              <a:rPr lang="en-US">
                <a:solidFill>
                  <a:schemeClr val="accent2"/>
                </a:solidFill>
              </a:rPr>
              <a:t>n x 256</a:t>
            </a:r>
            <a:r>
              <a:rPr lang="en-US"/>
              <a:t> lines.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2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796FDE6F-1088-4FC3-94C1-CB35481CF188}" type="slidenum">
              <a:rPr lang="he-IL" smtClean="0"/>
              <a:pPr eaLnBrk="1" hangingPunct="1"/>
              <a:t>24</a:t>
            </a:fld>
            <a:endParaRPr lang="en-US"/>
          </a:p>
        </p:txBody>
      </p:sp>
      <p:sp>
        <p:nvSpPr>
          <p:cNvPr id="292868" name="Rectangle 2"/>
          <p:cNvSpPr>
            <a:spLocks noGrp="1" noChangeArrowheads="1"/>
          </p:cNvSpPr>
          <p:nvPr>
            <p:ph type="title"/>
          </p:nvPr>
        </p:nvSpPr>
        <p:spPr/>
        <p:txBody>
          <a:bodyPr/>
          <a:lstStyle/>
          <a:p>
            <a:pPr eaLnBrk="1" hangingPunct="1"/>
            <a:r>
              <a:rPr lang="en-US" sz="4000"/>
              <a:t>vhex2bin utility</a:t>
            </a:r>
          </a:p>
        </p:txBody>
      </p:sp>
      <p:sp>
        <p:nvSpPr>
          <p:cNvPr id="292869" name="Rectangle 3"/>
          <p:cNvSpPr>
            <a:spLocks noGrp="1" noChangeArrowheads="1"/>
          </p:cNvSpPr>
          <p:nvPr>
            <p:ph type="body" idx="1"/>
          </p:nvPr>
        </p:nvSpPr>
        <p:spPr/>
        <p:txBody>
          <a:bodyPr/>
          <a:lstStyle/>
          <a:p>
            <a:pPr eaLnBrk="1" hangingPunct="1"/>
            <a:r>
              <a:rPr lang="en-US" dirty="0"/>
              <a:t>A tiny </a:t>
            </a:r>
            <a:r>
              <a:rPr lang="en-US" dirty="0">
                <a:solidFill>
                  <a:schemeClr val="accent2"/>
                </a:solidFill>
              </a:rPr>
              <a:t>vhex2bin</a:t>
            </a:r>
            <a:r>
              <a:rPr lang="en-US" dirty="0"/>
              <a:t> C utility shall be constructed.</a:t>
            </a:r>
          </a:p>
          <a:p>
            <a:pPr eaLnBrk="1" hangingPunct="1"/>
            <a:r>
              <a:rPr lang="en-US" dirty="0"/>
              <a:t>It shall read verilog hex files written by the flash disk and converted them to binary file.</a:t>
            </a:r>
          </a:p>
          <a:p>
            <a:pPr eaLnBrk="1" hangingPunct="1"/>
            <a:r>
              <a:rPr lang="en-US" dirty="0"/>
              <a:t>Example :</a:t>
            </a:r>
          </a:p>
          <a:p>
            <a:pPr lvl="1" eaLnBrk="1" hangingPunct="1"/>
            <a:r>
              <a:rPr lang="en-US" dirty="0">
                <a:latin typeface="Courier New" pitchFamily="49" charset="0"/>
                <a:cs typeface="Courier New" pitchFamily="49" charset="0"/>
              </a:rPr>
              <a:t>vhex2bin </a:t>
            </a:r>
            <a:r>
              <a:rPr lang="en-US" dirty="0" err="1">
                <a:latin typeface="Courier New" pitchFamily="49" charset="0"/>
                <a:cs typeface="Courier New" pitchFamily="49" charset="0"/>
              </a:rPr>
              <a:t>lena.jpg.hex</a:t>
            </a:r>
            <a:r>
              <a:rPr lang="en-US" dirty="0">
                <a:latin typeface="Courier New" pitchFamily="49" charset="0"/>
                <a:cs typeface="Courier New" pitchFamily="49" charset="0"/>
              </a:rPr>
              <a:t> &lt;CR&gt;</a:t>
            </a:r>
            <a:br>
              <a:rPr lang="en-US" dirty="0">
                <a:latin typeface="Courier New" pitchFamily="49" charset="0"/>
                <a:cs typeface="Courier New" pitchFamily="49" charset="0"/>
              </a:rPr>
            </a:br>
            <a:r>
              <a:rPr lang="en-US" dirty="0">
                <a:latin typeface="Courier New" pitchFamily="49" charset="0"/>
                <a:cs typeface="Courier New" pitchFamily="49" charset="0"/>
              </a:rPr>
              <a:t>writing …</a:t>
            </a:r>
            <a:br>
              <a:rPr lang="en-US" dirty="0">
                <a:latin typeface="Courier New" pitchFamily="49" charset="0"/>
                <a:cs typeface="Courier New" pitchFamily="49" charset="0"/>
              </a:rPr>
            </a:br>
            <a:r>
              <a:rPr lang="en-US" dirty="0">
                <a:latin typeface="Courier New" pitchFamily="49" charset="0"/>
                <a:cs typeface="Courier New" pitchFamily="49" charset="0"/>
              </a:rPr>
              <a:t>lena.jpg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3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D42807B-107B-47F1-B8CC-5A1402AA3483}" type="slidenum">
              <a:rPr lang="he-IL" smtClean="0"/>
              <a:pPr eaLnBrk="1" hangingPunct="1"/>
              <a:t>25</a:t>
            </a:fld>
            <a:endParaRPr lang="en-US"/>
          </a:p>
        </p:txBody>
      </p:sp>
      <p:sp>
        <p:nvSpPr>
          <p:cNvPr id="293892" name="Rectangle 2"/>
          <p:cNvSpPr>
            <a:spLocks noGrp="1" noChangeArrowheads="1"/>
          </p:cNvSpPr>
          <p:nvPr>
            <p:ph type="title"/>
          </p:nvPr>
        </p:nvSpPr>
        <p:spPr/>
        <p:txBody>
          <a:bodyPr/>
          <a:lstStyle/>
          <a:p>
            <a:pPr eaLnBrk="1" hangingPunct="1"/>
            <a:r>
              <a:rPr lang="en-US" sz="4000"/>
              <a:t>vhex2bin utility</a:t>
            </a:r>
          </a:p>
        </p:txBody>
      </p:sp>
      <p:sp>
        <p:nvSpPr>
          <p:cNvPr id="293893" name="Rectangle 3"/>
          <p:cNvSpPr>
            <a:spLocks noGrp="1" noChangeArrowheads="1"/>
          </p:cNvSpPr>
          <p:nvPr>
            <p:ph type="body" idx="1"/>
          </p:nvPr>
        </p:nvSpPr>
        <p:spPr/>
        <p:txBody>
          <a:bodyPr/>
          <a:lstStyle/>
          <a:p>
            <a:pPr eaLnBrk="1" hangingPunct="1">
              <a:lnSpc>
                <a:spcPct val="90000"/>
              </a:lnSpc>
            </a:pPr>
            <a:r>
              <a:rPr lang="en-US" dirty="0"/>
              <a:t>File format</a:t>
            </a:r>
          </a:p>
          <a:p>
            <a:pPr eaLnBrk="1" hangingPunct="1">
              <a:lnSpc>
                <a:spcPct val="90000"/>
              </a:lnSpc>
            </a:pPr>
            <a:r>
              <a:rPr lang="en-US" dirty="0"/>
              <a:t>Each line contains 32bits in hex 8 digits format w/o 0x prefix.</a:t>
            </a:r>
          </a:p>
          <a:p>
            <a:pPr lvl="1" eaLnBrk="1" hangingPunct="1">
              <a:lnSpc>
                <a:spcPct val="90000"/>
              </a:lnSpc>
            </a:pPr>
            <a:r>
              <a:rPr lang="en-US" dirty="0">
                <a:latin typeface="Courier New" pitchFamily="49" charset="0"/>
                <a:cs typeface="Courier New" pitchFamily="49" charset="0"/>
              </a:rPr>
              <a:t>12abffff // line 0</a:t>
            </a:r>
            <a:br>
              <a:rPr lang="en-US" dirty="0">
                <a:latin typeface="Courier New" pitchFamily="49" charset="0"/>
                <a:cs typeface="Courier New" pitchFamily="49" charset="0"/>
              </a:rPr>
            </a:br>
            <a:r>
              <a:rPr lang="en-US" dirty="0">
                <a:latin typeface="Courier New" pitchFamily="49" charset="0"/>
                <a:cs typeface="Courier New" pitchFamily="49" charset="0"/>
              </a:rPr>
              <a:t>ffff44dd // line 1</a:t>
            </a:r>
          </a:p>
          <a:p>
            <a:pPr eaLnBrk="1" hangingPunct="1">
              <a:lnSpc>
                <a:spcPct val="90000"/>
              </a:lnSpc>
            </a:pPr>
            <a:r>
              <a:rPr lang="en-US" dirty="0"/>
              <a:t>In case where hex file size (bytes) % 4 is not zero, file assumed to be </a:t>
            </a:r>
            <a:r>
              <a:rPr lang="en-US" dirty="0">
                <a:solidFill>
                  <a:schemeClr val="accent2"/>
                </a:solidFill>
              </a:rPr>
              <a:t>XX padded</a:t>
            </a:r>
            <a:r>
              <a:rPr lang="en-US" dirty="0"/>
              <a:t>, utility will rely on this to close the binary file.</a:t>
            </a:r>
          </a:p>
          <a:p>
            <a:pPr eaLnBrk="1" hangingPunct="1">
              <a:lnSpc>
                <a:spcPct val="90000"/>
              </a:lnSpc>
            </a:pPr>
            <a:r>
              <a:rPr lang="en-US" dirty="0"/>
              <a:t>In short, this </a:t>
            </a:r>
            <a:r>
              <a:rPr lang="en-US" dirty="0" err="1"/>
              <a:t>util</a:t>
            </a:r>
            <a:r>
              <a:rPr lang="en-US" dirty="0"/>
              <a:t> converts verilog hex 32bits per line file to binary file.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49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E3AB240F-3614-4CC2-8829-D003DE66C768}" type="slidenum">
              <a:rPr lang="he-IL" smtClean="0"/>
              <a:pPr eaLnBrk="1" hangingPunct="1"/>
              <a:t>26</a:t>
            </a:fld>
            <a:endParaRPr lang="en-US"/>
          </a:p>
        </p:txBody>
      </p:sp>
      <p:sp>
        <p:nvSpPr>
          <p:cNvPr id="294916" name="Rectangle 2"/>
          <p:cNvSpPr>
            <a:spLocks noGrp="1" noChangeArrowheads="1"/>
          </p:cNvSpPr>
          <p:nvPr>
            <p:ph type="title"/>
          </p:nvPr>
        </p:nvSpPr>
        <p:spPr/>
        <p:txBody>
          <a:bodyPr/>
          <a:lstStyle/>
          <a:p>
            <a:pPr eaLnBrk="1" hangingPunct="1"/>
            <a:r>
              <a:rPr lang="en-US" sz="4000"/>
              <a:t>Flash disk - write</a:t>
            </a:r>
          </a:p>
        </p:txBody>
      </p:sp>
      <p:grpSp>
        <p:nvGrpSpPr>
          <p:cNvPr id="294917" name="Group 3"/>
          <p:cNvGrpSpPr>
            <a:grpSpLocks/>
          </p:cNvGrpSpPr>
          <p:nvPr/>
        </p:nvGrpSpPr>
        <p:grpSpPr bwMode="auto">
          <a:xfrm>
            <a:off x="1524000" y="1066800"/>
            <a:ext cx="9258300" cy="5791200"/>
            <a:chOff x="0" y="672"/>
            <a:chExt cx="5832" cy="3648"/>
          </a:xfrm>
        </p:grpSpPr>
        <p:grpSp>
          <p:nvGrpSpPr>
            <p:cNvPr id="294927" name="Group 4"/>
            <p:cNvGrpSpPr>
              <a:grpSpLocks/>
            </p:cNvGrpSpPr>
            <p:nvPr/>
          </p:nvGrpSpPr>
          <p:grpSpPr bwMode="auto">
            <a:xfrm>
              <a:off x="0" y="1152"/>
              <a:ext cx="5832" cy="192"/>
              <a:chOff x="0" y="672"/>
              <a:chExt cx="5832" cy="192"/>
            </a:xfrm>
          </p:grpSpPr>
          <p:grpSp>
            <p:nvGrpSpPr>
              <p:cNvPr id="294961" name="Group 5"/>
              <p:cNvGrpSpPr>
                <a:grpSpLocks/>
              </p:cNvGrpSpPr>
              <p:nvPr/>
            </p:nvGrpSpPr>
            <p:grpSpPr bwMode="auto">
              <a:xfrm>
                <a:off x="0" y="672"/>
                <a:ext cx="648" cy="192"/>
                <a:chOff x="432" y="3456"/>
                <a:chExt cx="960" cy="192"/>
              </a:xfrm>
            </p:grpSpPr>
            <p:sp>
              <p:nvSpPr>
                <p:cNvPr id="294986"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87"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2" name="Group 8"/>
              <p:cNvGrpSpPr>
                <a:grpSpLocks/>
              </p:cNvGrpSpPr>
              <p:nvPr/>
            </p:nvGrpSpPr>
            <p:grpSpPr bwMode="auto">
              <a:xfrm>
                <a:off x="648" y="672"/>
                <a:ext cx="648" cy="192"/>
                <a:chOff x="432" y="3456"/>
                <a:chExt cx="960" cy="192"/>
              </a:xfrm>
            </p:grpSpPr>
            <p:sp>
              <p:nvSpPr>
                <p:cNvPr id="294984"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85"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3" name="Group 11"/>
              <p:cNvGrpSpPr>
                <a:grpSpLocks/>
              </p:cNvGrpSpPr>
              <p:nvPr/>
            </p:nvGrpSpPr>
            <p:grpSpPr bwMode="auto">
              <a:xfrm>
                <a:off x="1296" y="672"/>
                <a:ext cx="648" cy="192"/>
                <a:chOff x="432" y="3456"/>
                <a:chExt cx="960" cy="192"/>
              </a:xfrm>
            </p:grpSpPr>
            <p:sp>
              <p:nvSpPr>
                <p:cNvPr id="294982"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83"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4" name="Group 14"/>
              <p:cNvGrpSpPr>
                <a:grpSpLocks/>
              </p:cNvGrpSpPr>
              <p:nvPr/>
            </p:nvGrpSpPr>
            <p:grpSpPr bwMode="auto">
              <a:xfrm>
                <a:off x="1944" y="672"/>
                <a:ext cx="648" cy="192"/>
                <a:chOff x="432" y="3456"/>
                <a:chExt cx="960" cy="192"/>
              </a:xfrm>
            </p:grpSpPr>
            <p:sp>
              <p:nvSpPr>
                <p:cNvPr id="294980"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81"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5" name="Group 17"/>
              <p:cNvGrpSpPr>
                <a:grpSpLocks/>
              </p:cNvGrpSpPr>
              <p:nvPr/>
            </p:nvGrpSpPr>
            <p:grpSpPr bwMode="auto">
              <a:xfrm>
                <a:off x="2592" y="672"/>
                <a:ext cx="648" cy="192"/>
                <a:chOff x="432" y="3456"/>
                <a:chExt cx="960" cy="192"/>
              </a:xfrm>
            </p:grpSpPr>
            <p:sp>
              <p:nvSpPr>
                <p:cNvPr id="294978"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79"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6" name="Group 20"/>
              <p:cNvGrpSpPr>
                <a:grpSpLocks/>
              </p:cNvGrpSpPr>
              <p:nvPr/>
            </p:nvGrpSpPr>
            <p:grpSpPr bwMode="auto">
              <a:xfrm>
                <a:off x="3240" y="672"/>
                <a:ext cx="648" cy="192"/>
                <a:chOff x="432" y="3456"/>
                <a:chExt cx="960" cy="192"/>
              </a:xfrm>
            </p:grpSpPr>
            <p:sp>
              <p:nvSpPr>
                <p:cNvPr id="294976"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77"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7" name="Group 23"/>
              <p:cNvGrpSpPr>
                <a:grpSpLocks/>
              </p:cNvGrpSpPr>
              <p:nvPr/>
            </p:nvGrpSpPr>
            <p:grpSpPr bwMode="auto">
              <a:xfrm>
                <a:off x="3888" y="672"/>
                <a:ext cx="648" cy="192"/>
                <a:chOff x="432" y="3456"/>
                <a:chExt cx="960" cy="192"/>
              </a:xfrm>
            </p:grpSpPr>
            <p:sp>
              <p:nvSpPr>
                <p:cNvPr id="294974"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75"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8" name="Group 26"/>
              <p:cNvGrpSpPr>
                <a:grpSpLocks/>
              </p:cNvGrpSpPr>
              <p:nvPr/>
            </p:nvGrpSpPr>
            <p:grpSpPr bwMode="auto">
              <a:xfrm>
                <a:off x="4530" y="672"/>
                <a:ext cx="648" cy="192"/>
                <a:chOff x="432" y="3456"/>
                <a:chExt cx="960" cy="192"/>
              </a:xfrm>
            </p:grpSpPr>
            <p:sp>
              <p:nvSpPr>
                <p:cNvPr id="294972"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73"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4969" name="Group 29"/>
              <p:cNvGrpSpPr>
                <a:grpSpLocks/>
              </p:cNvGrpSpPr>
              <p:nvPr/>
            </p:nvGrpSpPr>
            <p:grpSpPr bwMode="auto">
              <a:xfrm>
                <a:off x="5184" y="672"/>
                <a:ext cx="648" cy="192"/>
                <a:chOff x="432" y="3456"/>
                <a:chExt cx="960" cy="192"/>
              </a:xfrm>
            </p:grpSpPr>
            <p:sp>
              <p:nvSpPr>
                <p:cNvPr id="294970"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71"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94928" name="Group 32"/>
            <p:cNvGrpSpPr>
              <a:grpSpLocks/>
            </p:cNvGrpSpPr>
            <p:nvPr/>
          </p:nvGrpSpPr>
          <p:grpSpPr bwMode="auto">
            <a:xfrm>
              <a:off x="0" y="672"/>
              <a:ext cx="5760" cy="3648"/>
              <a:chOff x="0" y="672"/>
              <a:chExt cx="5760" cy="3648"/>
            </a:xfrm>
          </p:grpSpPr>
          <p:sp>
            <p:nvSpPr>
              <p:cNvPr id="294929"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294930"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294931"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32"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33"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34"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35"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36"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294937" name="Group 41"/>
              <p:cNvGrpSpPr>
                <a:grpSpLocks/>
              </p:cNvGrpSpPr>
              <p:nvPr/>
            </p:nvGrpSpPr>
            <p:grpSpPr bwMode="auto">
              <a:xfrm>
                <a:off x="0" y="1104"/>
                <a:ext cx="5760" cy="2880"/>
                <a:chOff x="0" y="1104"/>
                <a:chExt cx="5760" cy="2880"/>
              </a:xfrm>
            </p:grpSpPr>
            <p:sp>
              <p:nvSpPr>
                <p:cNvPr id="294948"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49"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0"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1"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2"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3"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4"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5"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6"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7"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8"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59"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4960"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4938"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294939"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294940"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41"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42"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4943"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294944"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294945"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294946"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294947"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294918" name="AutoShape 65"/>
          <p:cNvSpPr>
            <a:spLocks noChangeArrowheads="1"/>
          </p:cNvSpPr>
          <p:nvPr/>
        </p:nvSpPr>
        <p:spPr bwMode="auto">
          <a:xfrm>
            <a:off x="2711450" y="3357563"/>
            <a:ext cx="7200900" cy="304800"/>
          </a:xfrm>
          <a:prstGeom prst="hexagon">
            <a:avLst>
              <a:gd name="adj" fmla="val 15859"/>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294919" name="AutoShape 66"/>
          <p:cNvSpPr>
            <a:spLocks noChangeArrowheads="1"/>
          </p:cNvSpPr>
          <p:nvPr/>
        </p:nvSpPr>
        <p:spPr bwMode="auto">
          <a:xfrm>
            <a:off x="2711450" y="2205038"/>
            <a:ext cx="7272338" cy="304800"/>
          </a:xfrm>
          <a:prstGeom prst="hexagon">
            <a:avLst>
              <a:gd name="adj" fmla="val 2761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294920"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294921"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294922" name="AutoShape 69"/>
          <p:cNvSpPr>
            <a:spLocks noChangeArrowheads="1"/>
          </p:cNvSpPr>
          <p:nvPr/>
        </p:nvSpPr>
        <p:spPr bwMode="auto">
          <a:xfrm>
            <a:off x="4800600" y="2924175"/>
            <a:ext cx="5111750" cy="304800"/>
          </a:xfrm>
          <a:prstGeom prst="hexagon">
            <a:avLst>
              <a:gd name="adj" fmla="val 1125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294923" name="AutoShape 70"/>
          <p:cNvSpPr>
            <a:spLocks noChangeArrowheads="1"/>
          </p:cNvSpPr>
          <p:nvPr/>
        </p:nvSpPr>
        <p:spPr bwMode="auto">
          <a:xfrm>
            <a:off x="4800600" y="2565400"/>
            <a:ext cx="5111750" cy="304800"/>
          </a:xfrm>
          <a:prstGeom prst="hexagon">
            <a:avLst>
              <a:gd name="adj" fmla="val 1125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294924" name="AutoShape 71"/>
          <p:cNvSpPr>
            <a:spLocks noChangeArrowheads="1"/>
          </p:cNvSpPr>
          <p:nvPr/>
        </p:nvSpPr>
        <p:spPr bwMode="auto">
          <a:xfrm>
            <a:off x="8904288" y="4868863"/>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EOF</a:t>
            </a:r>
          </a:p>
        </p:txBody>
      </p:sp>
      <p:sp>
        <p:nvSpPr>
          <p:cNvPr id="294925" name="AutoShape 72"/>
          <p:cNvSpPr>
            <a:spLocks/>
          </p:cNvSpPr>
          <p:nvPr/>
        </p:nvSpPr>
        <p:spPr bwMode="auto">
          <a:xfrm>
            <a:off x="4872039" y="5157788"/>
            <a:ext cx="2384425" cy="609600"/>
          </a:xfrm>
          <a:prstGeom prst="borderCallout1">
            <a:avLst>
              <a:gd name="adj1" fmla="val 18750"/>
              <a:gd name="adj2" fmla="val -3194"/>
              <a:gd name="adj3" fmla="val -342708"/>
              <a:gd name="adj4" fmla="val -27162"/>
            </a:avLst>
          </a:prstGeom>
          <a:solidFill>
            <a:srgbClr val="FFFF66"/>
          </a:solidFill>
          <a:ln w="9525" algn="ctr">
            <a:solidFill>
              <a:schemeClr val="tx1"/>
            </a:solidFill>
            <a:miter lim="800000"/>
            <a:headEnd/>
            <a:tailEnd/>
          </a:ln>
        </p:spPr>
        <p:txBody>
          <a:bodyPr anchor="ctr"/>
          <a:lstStyle/>
          <a:p>
            <a:r>
              <a:rPr lang="en-US"/>
              <a:t>Start of write</a:t>
            </a:r>
          </a:p>
        </p:txBody>
      </p:sp>
      <p:sp>
        <p:nvSpPr>
          <p:cNvPr id="294926" name="AutoShape 73"/>
          <p:cNvSpPr>
            <a:spLocks/>
          </p:cNvSpPr>
          <p:nvPr/>
        </p:nvSpPr>
        <p:spPr bwMode="auto">
          <a:xfrm>
            <a:off x="5303839" y="3933825"/>
            <a:ext cx="2384425" cy="609600"/>
          </a:xfrm>
          <a:prstGeom prst="borderCallout1">
            <a:avLst>
              <a:gd name="adj1" fmla="val 18750"/>
              <a:gd name="adj2" fmla="val 103194"/>
              <a:gd name="adj3" fmla="val 184898"/>
              <a:gd name="adj4" fmla="val 164648"/>
            </a:avLst>
          </a:prstGeom>
          <a:solidFill>
            <a:srgbClr val="FFFF66"/>
          </a:solidFill>
          <a:ln w="9525" algn="ctr">
            <a:solidFill>
              <a:schemeClr val="tx1"/>
            </a:solidFill>
            <a:miter lim="800000"/>
            <a:headEnd/>
            <a:tailEnd/>
          </a:ln>
        </p:spPr>
        <p:txBody>
          <a:bodyPr anchor="ctr"/>
          <a:lstStyle/>
          <a:p>
            <a:r>
              <a:rPr lang="en-US"/>
              <a:t>What is the resulting file size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59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FCEA899A-8454-45DE-A389-3C0CA66A1A0D}" type="slidenum">
              <a:rPr lang="he-IL" smtClean="0"/>
              <a:pPr eaLnBrk="1" hangingPunct="1"/>
              <a:t>27</a:t>
            </a:fld>
            <a:endParaRPr lang="en-US"/>
          </a:p>
        </p:txBody>
      </p:sp>
      <p:sp>
        <p:nvSpPr>
          <p:cNvPr id="295940" name="Rectangle 2"/>
          <p:cNvSpPr>
            <a:spLocks noGrp="1" noChangeArrowheads="1"/>
          </p:cNvSpPr>
          <p:nvPr>
            <p:ph type="title"/>
          </p:nvPr>
        </p:nvSpPr>
        <p:spPr/>
        <p:txBody>
          <a:bodyPr/>
          <a:lstStyle/>
          <a:p>
            <a:pPr eaLnBrk="1" hangingPunct="1"/>
            <a:r>
              <a:rPr lang="en-US" sz="4000"/>
              <a:t>Write with master halt</a:t>
            </a:r>
          </a:p>
        </p:txBody>
      </p:sp>
      <p:grpSp>
        <p:nvGrpSpPr>
          <p:cNvPr id="295941" name="Group 3"/>
          <p:cNvGrpSpPr>
            <a:grpSpLocks/>
          </p:cNvGrpSpPr>
          <p:nvPr/>
        </p:nvGrpSpPr>
        <p:grpSpPr bwMode="auto">
          <a:xfrm>
            <a:off x="1524000" y="1066800"/>
            <a:ext cx="9258300" cy="5791200"/>
            <a:chOff x="0" y="672"/>
            <a:chExt cx="5832" cy="3648"/>
          </a:xfrm>
        </p:grpSpPr>
        <p:grpSp>
          <p:nvGrpSpPr>
            <p:cNvPr id="295955" name="Group 4"/>
            <p:cNvGrpSpPr>
              <a:grpSpLocks/>
            </p:cNvGrpSpPr>
            <p:nvPr/>
          </p:nvGrpSpPr>
          <p:grpSpPr bwMode="auto">
            <a:xfrm>
              <a:off x="0" y="1152"/>
              <a:ext cx="5832" cy="192"/>
              <a:chOff x="0" y="672"/>
              <a:chExt cx="5832" cy="192"/>
            </a:xfrm>
          </p:grpSpPr>
          <p:grpSp>
            <p:nvGrpSpPr>
              <p:cNvPr id="295989" name="Group 5"/>
              <p:cNvGrpSpPr>
                <a:grpSpLocks/>
              </p:cNvGrpSpPr>
              <p:nvPr/>
            </p:nvGrpSpPr>
            <p:grpSpPr bwMode="auto">
              <a:xfrm>
                <a:off x="0" y="672"/>
                <a:ext cx="648" cy="192"/>
                <a:chOff x="432" y="3456"/>
                <a:chExt cx="960" cy="192"/>
              </a:xfrm>
            </p:grpSpPr>
            <p:sp>
              <p:nvSpPr>
                <p:cNvPr id="296014"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15"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0" name="Group 8"/>
              <p:cNvGrpSpPr>
                <a:grpSpLocks/>
              </p:cNvGrpSpPr>
              <p:nvPr/>
            </p:nvGrpSpPr>
            <p:grpSpPr bwMode="auto">
              <a:xfrm>
                <a:off x="648" y="672"/>
                <a:ext cx="648" cy="192"/>
                <a:chOff x="432" y="3456"/>
                <a:chExt cx="960" cy="192"/>
              </a:xfrm>
            </p:grpSpPr>
            <p:sp>
              <p:nvSpPr>
                <p:cNvPr id="296012"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13"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1" name="Group 11"/>
              <p:cNvGrpSpPr>
                <a:grpSpLocks/>
              </p:cNvGrpSpPr>
              <p:nvPr/>
            </p:nvGrpSpPr>
            <p:grpSpPr bwMode="auto">
              <a:xfrm>
                <a:off x="1296" y="672"/>
                <a:ext cx="648" cy="192"/>
                <a:chOff x="432" y="3456"/>
                <a:chExt cx="960" cy="192"/>
              </a:xfrm>
            </p:grpSpPr>
            <p:sp>
              <p:nvSpPr>
                <p:cNvPr id="296010"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11"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2" name="Group 14"/>
              <p:cNvGrpSpPr>
                <a:grpSpLocks/>
              </p:cNvGrpSpPr>
              <p:nvPr/>
            </p:nvGrpSpPr>
            <p:grpSpPr bwMode="auto">
              <a:xfrm>
                <a:off x="1944" y="672"/>
                <a:ext cx="648" cy="192"/>
                <a:chOff x="432" y="3456"/>
                <a:chExt cx="960" cy="192"/>
              </a:xfrm>
            </p:grpSpPr>
            <p:sp>
              <p:nvSpPr>
                <p:cNvPr id="296008"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09"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3" name="Group 17"/>
              <p:cNvGrpSpPr>
                <a:grpSpLocks/>
              </p:cNvGrpSpPr>
              <p:nvPr/>
            </p:nvGrpSpPr>
            <p:grpSpPr bwMode="auto">
              <a:xfrm>
                <a:off x="2592" y="672"/>
                <a:ext cx="648" cy="192"/>
                <a:chOff x="432" y="3456"/>
                <a:chExt cx="960" cy="192"/>
              </a:xfrm>
            </p:grpSpPr>
            <p:sp>
              <p:nvSpPr>
                <p:cNvPr id="296006"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07"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4" name="Group 20"/>
              <p:cNvGrpSpPr>
                <a:grpSpLocks/>
              </p:cNvGrpSpPr>
              <p:nvPr/>
            </p:nvGrpSpPr>
            <p:grpSpPr bwMode="auto">
              <a:xfrm>
                <a:off x="3240" y="672"/>
                <a:ext cx="648" cy="192"/>
                <a:chOff x="432" y="3456"/>
                <a:chExt cx="960" cy="192"/>
              </a:xfrm>
            </p:grpSpPr>
            <p:sp>
              <p:nvSpPr>
                <p:cNvPr id="296004"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05"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5" name="Group 23"/>
              <p:cNvGrpSpPr>
                <a:grpSpLocks/>
              </p:cNvGrpSpPr>
              <p:nvPr/>
            </p:nvGrpSpPr>
            <p:grpSpPr bwMode="auto">
              <a:xfrm>
                <a:off x="3888" y="672"/>
                <a:ext cx="648" cy="192"/>
                <a:chOff x="432" y="3456"/>
                <a:chExt cx="960" cy="192"/>
              </a:xfrm>
            </p:grpSpPr>
            <p:sp>
              <p:nvSpPr>
                <p:cNvPr id="296002"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03"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6" name="Group 26"/>
              <p:cNvGrpSpPr>
                <a:grpSpLocks/>
              </p:cNvGrpSpPr>
              <p:nvPr/>
            </p:nvGrpSpPr>
            <p:grpSpPr bwMode="auto">
              <a:xfrm>
                <a:off x="4530" y="672"/>
                <a:ext cx="648" cy="192"/>
                <a:chOff x="432" y="3456"/>
                <a:chExt cx="960" cy="192"/>
              </a:xfrm>
            </p:grpSpPr>
            <p:sp>
              <p:nvSpPr>
                <p:cNvPr id="296000"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001"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5997" name="Group 29"/>
              <p:cNvGrpSpPr>
                <a:grpSpLocks/>
              </p:cNvGrpSpPr>
              <p:nvPr/>
            </p:nvGrpSpPr>
            <p:grpSpPr bwMode="auto">
              <a:xfrm>
                <a:off x="5184" y="672"/>
                <a:ext cx="648" cy="192"/>
                <a:chOff x="432" y="3456"/>
                <a:chExt cx="960" cy="192"/>
              </a:xfrm>
            </p:grpSpPr>
            <p:sp>
              <p:nvSpPr>
                <p:cNvPr id="295998"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5999"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95956" name="Group 32"/>
            <p:cNvGrpSpPr>
              <a:grpSpLocks/>
            </p:cNvGrpSpPr>
            <p:nvPr/>
          </p:nvGrpSpPr>
          <p:grpSpPr bwMode="auto">
            <a:xfrm>
              <a:off x="0" y="672"/>
              <a:ext cx="5760" cy="3648"/>
              <a:chOff x="0" y="672"/>
              <a:chExt cx="5760" cy="3648"/>
            </a:xfrm>
          </p:grpSpPr>
          <p:sp>
            <p:nvSpPr>
              <p:cNvPr id="295957"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295958"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295959"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60"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61"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62"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63"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64"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295965" name="Group 41"/>
              <p:cNvGrpSpPr>
                <a:grpSpLocks/>
              </p:cNvGrpSpPr>
              <p:nvPr/>
            </p:nvGrpSpPr>
            <p:grpSpPr bwMode="auto">
              <a:xfrm>
                <a:off x="0" y="1104"/>
                <a:ext cx="5760" cy="2880"/>
                <a:chOff x="0" y="1104"/>
                <a:chExt cx="5760" cy="2880"/>
              </a:xfrm>
            </p:grpSpPr>
            <p:sp>
              <p:nvSpPr>
                <p:cNvPr id="295976"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77"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78"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79"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0"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1"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2"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3"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4"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5"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6"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7"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5988"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5966"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295967"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295968"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69"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70"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5971"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295972"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295973"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295974"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295975"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295942" name="AutoShape 65"/>
          <p:cNvSpPr>
            <a:spLocks noChangeArrowheads="1"/>
          </p:cNvSpPr>
          <p:nvPr/>
        </p:nvSpPr>
        <p:spPr bwMode="auto">
          <a:xfrm>
            <a:off x="2711450" y="3357563"/>
            <a:ext cx="7200900" cy="304800"/>
          </a:xfrm>
          <a:prstGeom prst="hexagon">
            <a:avLst>
              <a:gd name="adj" fmla="val 15859"/>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295943" name="AutoShape 66"/>
          <p:cNvSpPr>
            <a:spLocks noChangeArrowheads="1"/>
          </p:cNvSpPr>
          <p:nvPr/>
        </p:nvSpPr>
        <p:spPr bwMode="auto">
          <a:xfrm>
            <a:off x="2711450" y="2205038"/>
            <a:ext cx="7272338" cy="304800"/>
          </a:xfrm>
          <a:prstGeom prst="hexagon">
            <a:avLst>
              <a:gd name="adj" fmla="val 2761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295944"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295945"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295946" name="AutoShape 69"/>
          <p:cNvSpPr>
            <a:spLocks noChangeArrowheads="1"/>
          </p:cNvSpPr>
          <p:nvPr/>
        </p:nvSpPr>
        <p:spPr bwMode="auto">
          <a:xfrm>
            <a:off x="4800600" y="2924175"/>
            <a:ext cx="5111750" cy="304800"/>
          </a:xfrm>
          <a:prstGeom prst="hexagon">
            <a:avLst>
              <a:gd name="adj" fmla="val 1125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295947" name="AutoShape 70"/>
          <p:cNvSpPr>
            <a:spLocks noChangeArrowheads="1"/>
          </p:cNvSpPr>
          <p:nvPr/>
        </p:nvSpPr>
        <p:spPr bwMode="auto">
          <a:xfrm>
            <a:off x="4800600" y="2565400"/>
            <a:ext cx="5111750" cy="304800"/>
          </a:xfrm>
          <a:prstGeom prst="hexagon">
            <a:avLst>
              <a:gd name="adj" fmla="val 1125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295948" name="AutoShape 71"/>
          <p:cNvSpPr>
            <a:spLocks noChangeArrowheads="1"/>
          </p:cNvSpPr>
          <p:nvPr/>
        </p:nvSpPr>
        <p:spPr bwMode="auto">
          <a:xfrm>
            <a:off x="8904288" y="4868863"/>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EOF</a:t>
            </a:r>
          </a:p>
        </p:txBody>
      </p:sp>
      <p:sp>
        <p:nvSpPr>
          <p:cNvPr id="295949" name="AutoShape 72"/>
          <p:cNvSpPr>
            <a:spLocks/>
          </p:cNvSpPr>
          <p:nvPr/>
        </p:nvSpPr>
        <p:spPr bwMode="auto">
          <a:xfrm>
            <a:off x="2855914" y="5229225"/>
            <a:ext cx="2384425" cy="609600"/>
          </a:xfrm>
          <a:prstGeom prst="borderCallout1">
            <a:avLst>
              <a:gd name="adj1" fmla="val 18750"/>
              <a:gd name="adj2" fmla="val 103194"/>
              <a:gd name="adj3" fmla="val -152343"/>
              <a:gd name="adj4" fmla="val 143676"/>
            </a:avLst>
          </a:prstGeom>
          <a:solidFill>
            <a:srgbClr val="FFFF66"/>
          </a:solidFill>
          <a:ln w="9525" algn="ctr">
            <a:solidFill>
              <a:schemeClr val="tx1"/>
            </a:solidFill>
            <a:miter lim="800000"/>
            <a:headEnd/>
            <a:tailEnd/>
          </a:ln>
        </p:spPr>
        <p:txBody>
          <a:bodyPr anchor="ctr"/>
          <a:lstStyle/>
          <a:p>
            <a:r>
              <a:rPr lang="en-US"/>
              <a:t>To stop temporary, one assert the halt!  </a:t>
            </a:r>
          </a:p>
        </p:txBody>
      </p:sp>
      <p:sp>
        <p:nvSpPr>
          <p:cNvPr id="295950" name="AutoShape 73"/>
          <p:cNvSpPr>
            <a:spLocks/>
          </p:cNvSpPr>
          <p:nvPr/>
        </p:nvSpPr>
        <p:spPr bwMode="auto">
          <a:xfrm>
            <a:off x="5951539" y="5516563"/>
            <a:ext cx="2384425" cy="609600"/>
          </a:xfrm>
          <a:prstGeom prst="borderCallout1">
            <a:avLst>
              <a:gd name="adj1" fmla="val 18750"/>
              <a:gd name="adj2" fmla="val 103194"/>
              <a:gd name="adj3" fmla="val -75000"/>
              <a:gd name="adj4" fmla="val 145870"/>
            </a:avLst>
          </a:prstGeom>
          <a:solidFill>
            <a:srgbClr val="FFFF66"/>
          </a:solidFill>
          <a:ln w="9525" algn="ctr">
            <a:solidFill>
              <a:schemeClr val="tx1"/>
            </a:solidFill>
            <a:miter lim="800000"/>
            <a:headEnd/>
            <a:tailEnd/>
          </a:ln>
        </p:spPr>
        <p:txBody>
          <a:bodyPr anchor="ctr"/>
          <a:lstStyle/>
          <a:p>
            <a:r>
              <a:rPr lang="en-US"/>
              <a:t>What is the resulting file size ?</a:t>
            </a:r>
          </a:p>
        </p:txBody>
      </p:sp>
      <p:sp>
        <p:nvSpPr>
          <p:cNvPr id="295951" name="AutoShape 74"/>
          <p:cNvSpPr>
            <a:spLocks noChangeArrowheads="1"/>
          </p:cNvSpPr>
          <p:nvPr/>
        </p:nvSpPr>
        <p:spPr bwMode="auto">
          <a:xfrm>
            <a:off x="5808663" y="4076700"/>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
        <p:nvSpPr>
          <p:cNvPr id="295952" name="AutoShape 75"/>
          <p:cNvSpPr>
            <a:spLocks noChangeArrowheads="1"/>
          </p:cNvSpPr>
          <p:nvPr/>
        </p:nvSpPr>
        <p:spPr bwMode="auto">
          <a:xfrm>
            <a:off x="5808663" y="2565400"/>
            <a:ext cx="1008062" cy="304800"/>
          </a:xfrm>
          <a:prstGeom prst="hexagon">
            <a:avLst>
              <a:gd name="adj" fmla="val 2220"/>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295953" name="AutoShape 76"/>
          <p:cNvSpPr>
            <a:spLocks noChangeArrowheads="1"/>
          </p:cNvSpPr>
          <p:nvPr/>
        </p:nvSpPr>
        <p:spPr bwMode="auto">
          <a:xfrm>
            <a:off x="5808663" y="2924175"/>
            <a:ext cx="1008062" cy="304800"/>
          </a:xfrm>
          <a:prstGeom prst="hexagon">
            <a:avLst>
              <a:gd name="adj" fmla="val 2220"/>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295954" name="AutoShape 77"/>
          <p:cNvSpPr>
            <a:spLocks noChangeArrowheads="1"/>
          </p:cNvSpPr>
          <p:nvPr/>
        </p:nvSpPr>
        <p:spPr bwMode="auto">
          <a:xfrm>
            <a:off x="5808663" y="3357563"/>
            <a:ext cx="1008062" cy="304800"/>
          </a:xfrm>
          <a:prstGeom prst="hexagon">
            <a:avLst>
              <a:gd name="adj" fmla="val 2220"/>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69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0641165D-F360-4DE1-9082-037F12B8C558}" type="slidenum">
              <a:rPr lang="he-IL" smtClean="0"/>
              <a:pPr eaLnBrk="1" hangingPunct="1"/>
              <a:t>28</a:t>
            </a:fld>
            <a:endParaRPr lang="en-US"/>
          </a:p>
        </p:txBody>
      </p:sp>
      <p:sp>
        <p:nvSpPr>
          <p:cNvPr id="296964" name="Rectangle 2"/>
          <p:cNvSpPr>
            <a:spLocks noGrp="1" noChangeArrowheads="1"/>
          </p:cNvSpPr>
          <p:nvPr>
            <p:ph type="title"/>
          </p:nvPr>
        </p:nvSpPr>
        <p:spPr/>
        <p:txBody>
          <a:bodyPr/>
          <a:lstStyle/>
          <a:p>
            <a:pPr eaLnBrk="1" hangingPunct="1"/>
            <a:r>
              <a:rPr lang="en-US" sz="4000"/>
              <a:t>Write with no EOF yet</a:t>
            </a:r>
          </a:p>
        </p:txBody>
      </p:sp>
      <p:grpSp>
        <p:nvGrpSpPr>
          <p:cNvPr id="296965" name="Group 3"/>
          <p:cNvGrpSpPr>
            <a:grpSpLocks/>
          </p:cNvGrpSpPr>
          <p:nvPr/>
        </p:nvGrpSpPr>
        <p:grpSpPr bwMode="auto">
          <a:xfrm>
            <a:off x="1524000" y="1066800"/>
            <a:ext cx="9258300" cy="5791200"/>
            <a:chOff x="0" y="672"/>
            <a:chExt cx="5832" cy="3648"/>
          </a:xfrm>
        </p:grpSpPr>
        <p:grpSp>
          <p:nvGrpSpPr>
            <p:cNvPr id="296978" name="Group 4"/>
            <p:cNvGrpSpPr>
              <a:grpSpLocks/>
            </p:cNvGrpSpPr>
            <p:nvPr/>
          </p:nvGrpSpPr>
          <p:grpSpPr bwMode="auto">
            <a:xfrm>
              <a:off x="0" y="1152"/>
              <a:ext cx="5832" cy="192"/>
              <a:chOff x="0" y="672"/>
              <a:chExt cx="5832" cy="192"/>
            </a:xfrm>
          </p:grpSpPr>
          <p:grpSp>
            <p:nvGrpSpPr>
              <p:cNvPr id="297012" name="Group 5"/>
              <p:cNvGrpSpPr>
                <a:grpSpLocks/>
              </p:cNvGrpSpPr>
              <p:nvPr/>
            </p:nvGrpSpPr>
            <p:grpSpPr bwMode="auto">
              <a:xfrm>
                <a:off x="0" y="672"/>
                <a:ext cx="648" cy="192"/>
                <a:chOff x="432" y="3456"/>
                <a:chExt cx="960" cy="192"/>
              </a:xfrm>
            </p:grpSpPr>
            <p:sp>
              <p:nvSpPr>
                <p:cNvPr id="297037"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38"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13" name="Group 8"/>
              <p:cNvGrpSpPr>
                <a:grpSpLocks/>
              </p:cNvGrpSpPr>
              <p:nvPr/>
            </p:nvGrpSpPr>
            <p:grpSpPr bwMode="auto">
              <a:xfrm>
                <a:off x="648" y="672"/>
                <a:ext cx="648" cy="192"/>
                <a:chOff x="432" y="3456"/>
                <a:chExt cx="960" cy="192"/>
              </a:xfrm>
            </p:grpSpPr>
            <p:sp>
              <p:nvSpPr>
                <p:cNvPr id="297035"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36"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14" name="Group 11"/>
              <p:cNvGrpSpPr>
                <a:grpSpLocks/>
              </p:cNvGrpSpPr>
              <p:nvPr/>
            </p:nvGrpSpPr>
            <p:grpSpPr bwMode="auto">
              <a:xfrm>
                <a:off x="1296" y="672"/>
                <a:ext cx="648" cy="192"/>
                <a:chOff x="432" y="3456"/>
                <a:chExt cx="960" cy="192"/>
              </a:xfrm>
            </p:grpSpPr>
            <p:sp>
              <p:nvSpPr>
                <p:cNvPr id="297033"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34"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15" name="Group 14"/>
              <p:cNvGrpSpPr>
                <a:grpSpLocks/>
              </p:cNvGrpSpPr>
              <p:nvPr/>
            </p:nvGrpSpPr>
            <p:grpSpPr bwMode="auto">
              <a:xfrm>
                <a:off x="1944" y="672"/>
                <a:ext cx="648" cy="192"/>
                <a:chOff x="432" y="3456"/>
                <a:chExt cx="960" cy="192"/>
              </a:xfrm>
            </p:grpSpPr>
            <p:sp>
              <p:nvSpPr>
                <p:cNvPr id="297031"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32"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16" name="Group 17"/>
              <p:cNvGrpSpPr>
                <a:grpSpLocks/>
              </p:cNvGrpSpPr>
              <p:nvPr/>
            </p:nvGrpSpPr>
            <p:grpSpPr bwMode="auto">
              <a:xfrm>
                <a:off x="2592" y="672"/>
                <a:ext cx="648" cy="192"/>
                <a:chOff x="432" y="3456"/>
                <a:chExt cx="960" cy="192"/>
              </a:xfrm>
            </p:grpSpPr>
            <p:sp>
              <p:nvSpPr>
                <p:cNvPr id="297029"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30"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17" name="Group 20"/>
              <p:cNvGrpSpPr>
                <a:grpSpLocks/>
              </p:cNvGrpSpPr>
              <p:nvPr/>
            </p:nvGrpSpPr>
            <p:grpSpPr bwMode="auto">
              <a:xfrm>
                <a:off x="3240" y="672"/>
                <a:ext cx="648" cy="192"/>
                <a:chOff x="432" y="3456"/>
                <a:chExt cx="960" cy="192"/>
              </a:xfrm>
            </p:grpSpPr>
            <p:sp>
              <p:nvSpPr>
                <p:cNvPr id="297027"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28"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18" name="Group 23"/>
              <p:cNvGrpSpPr>
                <a:grpSpLocks/>
              </p:cNvGrpSpPr>
              <p:nvPr/>
            </p:nvGrpSpPr>
            <p:grpSpPr bwMode="auto">
              <a:xfrm>
                <a:off x="3888" y="672"/>
                <a:ext cx="648" cy="192"/>
                <a:chOff x="432" y="3456"/>
                <a:chExt cx="960" cy="192"/>
              </a:xfrm>
            </p:grpSpPr>
            <p:sp>
              <p:nvSpPr>
                <p:cNvPr id="297025"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26"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19" name="Group 26"/>
              <p:cNvGrpSpPr>
                <a:grpSpLocks/>
              </p:cNvGrpSpPr>
              <p:nvPr/>
            </p:nvGrpSpPr>
            <p:grpSpPr bwMode="auto">
              <a:xfrm>
                <a:off x="4530" y="672"/>
                <a:ext cx="648" cy="192"/>
                <a:chOff x="432" y="3456"/>
                <a:chExt cx="960" cy="192"/>
              </a:xfrm>
            </p:grpSpPr>
            <p:sp>
              <p:nvSpPr>
                <p:cNvPr id="297023"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24"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7020" name="Group 29"/>
              <p:cNvGrpSpPr>
                <a:grpSpLocks/>
              </p:cNvGrpSpPr>
              <p:nvPr/>
            </p:nvGrpSpPr>
            <p:grpSpPr bwMode="auto">
              <a:xfrm>
                <a:off x="5184" y="672"/>
                <a:ext cx="648" cy="192"/>
                <a:chOff x="432" y="3456"/>
                <a:chExt cx="960" cy="192"/>
              </a:xfrm>
            </p:grpSpPr>
            <p:sp>
              <p:nvSpPr>
                <p:cNvPr id="297021"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22"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96979" name="Group 32"/>
            <p:cNvGrpSpPr>
              <a:grpSpLocks/>
            </p:cNvGrpSpPr>
            <p:nvPr/>
          </p:nvGrpSpPr>
          <p:grpSpPr bwMode="auto">
            <a:xfrm>
              <a:off x="0" y="672"/>
              <a:ext cx="5760" cy="3648"/>
              <a:chOff x="0" y="672"/>
              <a:chExt cx="5760" cy="3648"/>
            </a:xfrm>
          </p:grpSpPr>
          <p:sp>
            <p:nvSpPr>
              <p:cNvPr id="296980"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296981"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296982"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83"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84"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85"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86"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87"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296988" name="Group 41"/>
              <p:cNvGrpSpPr>
                <a:grpSpLocks/>
              </p:cNvGrpSpPr>
              <p:nvPr/>
            </p:nvGrpSpPr>
            <p:grpSpPr bwMode="auto">
              <a:xfrm>
                <a:off x="0" y="1104"/>
                <a:ext cx="5760" cy="2880"/>
                <a:chOff x="0" y="1104"/>
                <a:chExt cx="5760" cy="2880"/>
              </a:xfrm>
            </p:grpSpPr>
            <p:sp>
              <p:nvSpPr>
                <p:cNvPr id="296999"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0"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1"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2"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3"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4"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5"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6"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7"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8"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09"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10"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11"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6989"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296990"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296991"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92"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93"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6994"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296995"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296996"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296997"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296998"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296966" name="AutoShape 65"/>
          <p:cNvSpPr>
            <a:spLocks noChangeArrowheads="1"/>
          </p:cNvSpPr>
          <p:nvPr/>
        </p:nvSpPr>
        <p:spPr bwMode="auto">
          <a:xfrm>
            <a:off x="2711450" y="3357563"/>
            <a:ext cx="7200900" cy="304800"/>
          </a:xfrm>
          <a:prstGeom prst="hexagon">
            <a:avLst>
              <a:gd name="adj" fmla="val 15859"/>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296967" name="AutoShape 66"/>
          <p:cNvSpPr>
            <a:spLocks noChangeArrowheads="1"/>
          </p:cNvSpPr>
          <p:nvPr/>
        </p:nvSpPr>
        <p:spPr bwMode="auto">
          <a:xfrm>
            <a:off x="2711451" y="2205038"/>
            <a:ext cx="4176713" cy="304800"/>
          </a:xfrm>
          <a:prstGeom prst="hexagon">
            <a:avLst>
              <a:gd name="adj" fmla="val 1586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296968"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296969"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296970" name="AutoShape 69"/>
          <p:cNvSpPr>
            <a:spLocks noChangeArrowheads="1"/>
          </p:cNvSpPr>
          <p:nvPr/>
        </p:nvSpPr>
        <p:spPr bwMode="auto">
          <a:xfrm>
            <a:off x="4800600" y="2924175"/>
            <a:ext cx="5111750" cy="304800"/>
          </a:xfrm>
          <a:prstGeom prst="hexagon">
            <a:avLst>
              <a:gd name="adj" fmla="val 1125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296971" name="AutoShape 70"/>
          <p:cNvSpPr>
            <a:spLocks noChangeArrowheads="1"/>
          </p:cNvSpPr>
          <p:nvPr/>
        </p:nvSpPr>
        <p:spPr bwMode="auto">
          <a:xfrm>
            <a:off x="4800600" y="2565400"/>
            <a:ext cx="5111750" cy="304800"/>
          </a:xfrm>
          <a:prstGeom prst="hexagon">
            <a:avLst>
              <a:gd name="adj" fmla="val 1125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296972" name="AutoShape 71"/>
          <p:cNvSpPr>
            <a:spLocks/>
          </p:cNvSpPr>
          <p:nvPr/>
        </p:nvSpPr>
        <p:spPr bwMode="auto">
          <a:xfrm>
            <a:off x="2855914" y="4652963"/>
            <a:ext cx="2384425" cy="1185862"/>
          </a:xfrm>
          <a:prstGeom prst="borderCallout1">
            <a:avLst>
              <a:gd name="adj1" fmla="val 9639"/>
              <a:gd name="adj2" fmla="val 103194"/>
              <a:gd name="adj3" fmla="val -187148"/>
              <a:gd name="adj4" fmla="val 170306"/>
            </a:avLst>
          </a:prstGeom>
          <a:solidFill>
            <a:srgbClr val="FFFF66"/>
          </a:solidFill>
          <a:ln w="9525" algn="ctr">
            <a:solidFill>
              <a:schemeClr val="tx1"/>
            </a:solidFill>
            <a:miter lim="800000"/>
            <a:headEnd/>
            <a:tailEnd/>
          </a:ln>
        </p:spPr>
        <p:txBody>
          <a:bodyPr anchor="ctr"/>
          <a:lstStyle/>
          <a:p>
            <a:r>
              <a:rPr lang="en-US"/>
              <a:t>To stop for unknown cycles, Master drop the command to nop  </a:t>
            </a:r>
          </a:p>
        </p:txBody>
      </p:sp>
      <p:sp>
        <p:nvSpPr>
          <p:cNvPr id="296973" name="AutoShape 72"/>
          <p:cNvSpPr>
            <a:spLocks/>
          </p:cNvSpPr>
          <p:nvPr/>
        </p:nvSpPr>
        <p:spPr bwMode="auto">
          <a:xfrm>
            <a:off x="6167439" y="4941889"/>
            <a:ext cx="2384425" cy="935037"/>
          </a:xfrm>
          <a:prstGeom prst="borderCallout1">
            <a:avLst>
              <a:gd name="adj1" fmla="val 12222"/>
              <a:gd name="adj2" fmla="val 103194"/>
              <a:gd name="adj3" fmla="val -48898"/>
              <a:gd name="adj4" fmla="val 145870"/>
            </a:avLst>
          </a:prstGeom>
          <a:solidFill>
            <a:srgbClr val="FFFF66"/>
          </a:solidFill>
          <a:ln w="9525" algn="ctr">
            <a:solidFill>
              <a:schemeClr val="tx1"/>
            </a:solidFill>
            <a:miter lim="800000"/>
            <a:headEnd/>
            <a:tailEnd/>
          </a:ln>
        </p:spPr>
        <p:txBody>
          <a:bodyPr anchor="ctr"/>
          <a:lstStyle/>
          <a:p>
            <a:r>
              <a:rPr lang="en-US"/>
              <a:t>What is the resulting file size ?</a:t>
            </a:r>
            <a:br>
              <a:rPr lang="en-US"/>
            </a:br>
            <a:r>
              <a:rPr lang="en-US"/>
              <a:t>No end yet</a:t>
            </a:r>
          </a:p>
        </p:txBody>
      </p:sp>
      <p:sp>
        <p:nvSpPr>
          <p:cNvPr id="296974" name="AutoShape 73"/>
          <p:cNvSpPr>
            <a:spLocks noChangeArrowheads="1"/>
          </p:cNvSpPr>
          <p:nvPr/>
        </p:nvSpPr>
        <p:spPr bwMode="auto">
          <a:xfrm>
            <a:off x="6888164" y="2205038"/>
            <a:ext cx="3095625" cy="304800"/>
          </a:xfrm>
          <a:prstGeom prst="hexagon">
            <a:avLst>
              <a:gd name="adj" fmla="val 1175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nop</a:t>
            </a:r>
          </a:p>
        </p:txBody>
      </p:sp>
      <p:sp>
        <p:nvSpPr>
          <p:cNvPr id="296975" name="AutoShape 74"/>
          <p:cNvSpPr>
            <a:spLocks noChangeArrowheads="1"/>
          </p:cNvSpPr>
          <p:nvPr/>
        </p:nvSpPr>
        <p:spPr bwMode="auto">
          <a:xfrm>
            <a:off x="6888164" y="3357563"/>
            <a:ext cx="3095625" cy="304800"/>
          </a:xfrm>
          <a:prstGeom prst="hexagon">
            <a:avLst>
              <a:gd name="adj" fmla="val 11755"/>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296976" name="AutoShape 75"/>
          <p:cNvSpPr>
            <a:spLocks noChangeArrowheads="1"/>
          </p:cNvSpPr>
          <p:nvPr/>
        </p:nvSpPr>
        <p:spPr bwMode="auto">
          <a:xfrm>
            <a:off x="6888164" y="2924175"/>
            <a:ext cx="3095625" cy="304800"/>
          </a:xfrm>
          <a:prstGeom prst="hexagon">
            <a:avLst>
              <a:gd name="adj" fmla="val 11755"/>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296977" name="AutoShape 76"/>
          <p:cNvSpPr>
            <a:spLocks noChangeArrowheads="1"/>
          </p:cNvSpPr>
          <p:nvPr/>
        </p:nvSpPr>
        <p:spPr bwMode="auto">
          <a:xfrm>
            <a:off x="6888164" y="2565400"/>
            <a:ext cx="3095625" cy="304800"/>
          </a:xfrm>
          <a:prstGeom prst="hexagon">
            <a:avLst>
              <a:gd name="adj" fmla="val 11755"/>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79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4D1DF866-B2A5-4DEA-80A8-4BA7E58C677B}" type="slidenum">
              <a:rPr lang="he-IL" smtClean="0"/>
              <a:pPr eaLnBrk="1" hangingPunct="1"/>
              <a:t>29</a:t>
            </a:fld>
            <a:endParaRPr lang="en-US"/>
          </a:p>
        </p:txBody>
      </p:sp>
      <p:sp>
        <p:nvSpPr>
          <p:cNvPr id="297988" name="Rectangle 2"/>
          <p:cNvSpPr>
            <a:spLocks noGrp="1" noChangeArrowheads="1"/>
          </p:cNvSpPr>
          <p:nvPr>
            <p:ph type="title"/>
          </p:nvPr>
        </p:nvSpPr>
        <p:spPr/>
        <p:txBody>
          <a:bodyPr/>
          <a:lstStyle/>
          <a:p>
            <a:pPr eaLnBrk="1" hangingPunct="1"/>
            <a:r>
              <a:rPr lang="en-US" sz="4000"/>
              <a:t>Write with slave halt</a:t>
            </a:r>
          </a:p>
        </p:txBody>
      </p:sp>
      <p:grpSp>
        <p:nvGrpSpPr>
          <p:cNvPr id="297989" name="Group 3"/>
          <p:cNvGrpSpPr>
            <a:grpSpLocks/>
          </p:cNvGrpSpPr>
          <p:nvPr/>
        </p:nvGrpSpPr>
        <p:grpSpPr bwMode="auto">
          <a:xfrm>
            <a:off x="1524000" y="1066800"/>
            <a:ext cx="9258300" cy="5791200"/>
            <a:chOff x="0" y="672"/>
            <a:chExt cx="5832" cy="3648"/>
          </a:xfrm>
        </p:grpSpPr>
        <p:grpSp>
          <p:nvGrpSpPr>
            <p:cNvPr id="298000" name="Group 4"/>
            <p:cNvGrpSpPr>
              <a:grpSpLocks/>
            </p:cNvGrpSpPr>
            <p:nvPr/>
          </p:nvGrpSpPr>
          <p:grpSpPr bwMode="auto">
            <a:xfrm>
              <a:off x="0" y="1152"/>
              <a:ext cx="5832" cy="192"/>
              <a:chOff x="0" y="672"/>
              <a:chExt cx="5832" cy="192"/>
            </a:xfrm>
          </p:grpSpPr>
          <p:grpSp>
            <p:nvGrpSpPr>
              <p:cNvPr id="298034" name="Group 5"/>
              <p:cNvGrpSpPr>
                <a:grpSpLocks/>
              </p:cNvGrpSpPr>
              <p:nvPr/>
            </p:nvGrpSpPr>
            <p:grpSpPr bwMode="auto">
              <a:xfrm>
                <a:off x="0" y="672"/>
                <a:ext cx="648" cy="192"/>
                <a:chOff x="432" y="3456"/>
                <a:chExt cx="960" cy="192"/>
              </a:xfrm>
            </p:grpSpPr>
            <p:sp>
              <p:nvSpPr>
                <p:cNvPr id="298059"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60"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35" name="Group 8"/>
              <p:cNvGrpSpPr>
                <a:grpSpLocks/>
              </p:cNvGrpSpPr>
              <p:nvPr/>
            </p:nvGrpSpPr>
            <p:grpSpPr bwMode="auto">
              <a:xfrm>
                <a:off x="648" y="672"/>
                <a:ext cx="648" cy="192"/>
                <a:chOff x="432" y="3456"/>
                <a:chExt cx="960" cy="192"/>
              </a:xfrm>
            </p:grpSpPr>
            <p:sp>
              <p:nvSpPr>
                <p:cNvPr id="298057"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58"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36" name="Group 11"/>
              <p:cNvGrpSpPr>
                <a:grpSpLocks/>
              </p:cNvGrpSpPr>
              <p:nvPr/>
            </p:nvGrpSpPr>
            <p:grpSpPr bwMode="auto">
              <a:xfrm>
                <a:off x="1296" y="672"/>
                <a:ext cx="648" cy="192"/>
                <a:chOff x="432" y="3456"/>
                <a:chExt cx="960" cy="192"/>
              </a:xfrm>
            </p:grpSpPr>
            <p:sp>
              <p:nvSpPr>
                <p:cNvPr id="298055"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56"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37" name="Group 14"/>
              <p:cNvGrpSpPr>
                <a:grpSpLocks/>
              </p:cNvGrpSpPr>
              <p:nvPr/>
            </p:nvGrpSpPr>
            <p:grpSpPr bwMode="auto">
              <a:xfrm>
                <a:off x="1944" y="672"/>
                <a:ext cx="648" cy="192"/>
                <a:chOff x="432" y="3456"/>
                <a:chExt cx="960" cy="192"/>
              </a:xfrm>
            </p:grpSpPr>
            <p:sp>
              <p:nvSpPr>
                <p:cNvPr id="298053"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54"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38" name="Group 17"/>
              <p:cNvGrpSpPr>
                <a:grpSpLocks/>
              </p:cNvGrpSpPr>
              <p:nvPr/>
            </p:nvGrpSpPr>
            <p:grpSpPr bwMode="auto">
              <a:xfrm>
                <a:off x="2592" y="672"/>
                <a:ext cx="648" cy="192"/>
                <a:chOff x="432" y="3456"/>
                <a:chExt cx="960" cy="192"/>
              </a:xfrm>
            </p:grpSpPr>
            <p:sp>
              <p:nvSpPr>
                <p:cNvPr id="298051"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52"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39" name="Group 20"/>
              <p:cNvGrpSpPr>
                <a:grpSpLocks/>
              </p:cNvGrpSpPr>
              <p:nvPr/>
            </p:nvGrpSpPr>
            <p:grpSpPr bwMode="auto">
              <a:xfrm>
                <a:off x="3240" y="672"/>
                <a:ext cx="648" cy="192"/>
                <a:chOff x="432" y="3456"/>
                <a:chExt cx="960" cy="192"/>
              </a:xfrm>
            </p:grpSpPr>
            <p:sp>
              <p:nvSpPr>
                <p:cNvPr id="298049"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50"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40" name="Group 23"/>
              <p:cNvGrpSpPr>
                <a:grpSpLocks/>
              </p:cNvGrpSpPr>
              <p:nvPr/>
            </p:nvGrpSpPr>
            <p:grpSpPr bwMode="auto">
              <a:xfrm>
                <a:off x="3888" y="672"/>
                <a:ext cx="648" cy="192"/>
                <a:chOff x="432" y="3456"/>
                <a:chExt cx="960" cy="192"/>
              </a:xfrm>
            </p:grpSpPr>
            <p:sp>
              <p:nvSpPr>
                <p:cNvPr id="298047"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48"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41" name="Group 26"/>
              <p:cNvGrpSpPr>
                <a:grpSpLocks/>
              </p:cNvGrpSpPr>
              <p:nvPr/>
            </p:nvGrpSpPr>
            <p:grpSpPr bwMode="auto">
              <a:xfrm>
                <a:off x="4530" y="672"/>
                <a:ext cx="648" cy="192"/>
                <a:chOff x="432" y="3456"/>
                <a:chExt cx="960" cy="192"/>
              </a:xfrm>
            </p:grpSpPr>
            <p:sp>
              <p:nvSpPr>
                <p:cNvPr id="298045"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46"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8042" name="Group 29"/>
              <p:cNvGrpSpPr>
                <a:grpSpLocks/>
              </p:cNvGrpSpPr>
              <p:nvPr/>
            </p:nvGrpSpPr>
            <p:grpSpPr bwMode="auto">
              <a:xfrm>
                <a:off x="5184" y="672"/>
                <a:ext cx="648" cy="192"/>
                <a:chOff x="432" y="3456"/>
                <a:chExt cx="960" cy="192"/>
              </a:xfrm>
            </p:grpSpPr>
            <p:sp>
              <p:nvSpPr>
                <p:cNvPr id="298043"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8044"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98001" name="Group 32"/>
            <p:cNvGrpSpPr>
              <a:grpSpLocks/>
            </p:cNvGrpSpPr>
            <p:nvPr/>
          </p:nvGrpSpPr>
          <p:grpSpPr bwMode="auto">
            <a:xfrm>
              <a:off x="0" y="672"/>
              <a:ext cx="5760" cy="3648"/>
              <a:chOff x="0" y="672"/>
              <a:chExt cx="5760" cy="3648"/>
            </a:xfrm>
          </p:grpSpPr>
          <p:sp>
            <p:nvSpPr>
              <p:cNvPr id="298002"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298003"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298004"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05"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06"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07"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08"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09"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298010" name="Group 41"/>
              <p:cNvGrpSpPr>
                <a:grpSpLocks/>
              </p:cNvGrpSpPr>
              <p:nvPr/>
            </p:nvGrpSpPr>
            <p:grpSpPr bwMode="auto">
              <a:xfrm>
                <a:off x="0" y="1104"/>
                <a:ext cx="5760" cy="2880"/>
                <a:chOff x="0" y="1104"/>
                <a:chExt cx="5760" cy="2880"/>
              </a:xfrm>
            </p:grpSpPr>
            <p:sp>
              <p:nvSpPr>
                <p:cNvPr id="298021"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2"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3"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4"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5"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6"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7"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8"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29"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30"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31"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32"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8033"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8011"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298012"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298013"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14"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15"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8016"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298017"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298018"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298019"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298020"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297990" name="AutoShape 65"/>
          <p:cNvSpPr>
            <a:spLocks noChangeArrowheads="1"/>
          </p:cNvSpPr>
          <p:nvPr/>
        </p:nvSpPr>
        <p:spPr bwMode="auto">
          <a:xfrm>
            <a:off x="2711450" y="3357563"/>
            <a:ext cx="7200900" cy="304800"/>
          </a:xfrm>
          <a:prstGeom prst="hexagon">
            <a:avLst>
              <a:gd name="adj" fmla="val 15859"/>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297991" name="AutoShape 66"/>
          <p:cNvSpPr>
            <a:spLocks noChangeArrowheads="1"/>
          </p:cNvSpPr>
          <p:nvPr/>
        </p:nvSpPr>
        <p:spPr bwMode="auto">
          <a:xfrm>
            <a:off x="2711450" y="2205038"/>
            <a:ext cx="7272338" cy="304800"/>
          </a:xfrm>
          <a:prstGeom prst="hexagon">
            <a:avLst>
              <a:gd name="adj" fmla="val 2761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297992"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297993"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297994" name="AutoShape 69"/>
          <p:cNvSpPr>
            <a:spLocks noChangeArrowheads="1"/>
          </p:cNvSpPr>
          <p:nvPr/>
        </p:nvSpPr>
        <p:spPr bwMode="auto">
          <a:xfrm>
            <a:off x="4800600" y="2924175"/>
            <a:ext cx="5111750" cy="304800"/>
          </a:xfrm>
          <a:prstGeom prst="hexagon">
            <a:avLst>
              <a:gd name="adj" fmla="val 1125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297995" name="AutoShape 70"/>
          <p:cNvSpPr>
            <a:spLocks noChangeArrowheads="1"/>
          </p:cNvSpPr>
          <p:nvPr/>
        </p:nvSpPr>
        <p:spPr bwMode="auto">
          <a:xfrm>
            <a:off x="4800600" y="2565400"/>
            <a:ext cx="5111750" cy="304800"/>
          </a:xfrm>
          <a:prstGeom prst="hexagon">
            <a:avLst>
              <a:gd name="adj" fmla="val 1125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297996" name="AutoShape 71"/>
          <p:cNvSpPr>
            <a:spLocks/>
          </p:cNvSpPr>
          <p:nvPr/>
        </p:nvSpPr>
        <p:spPr bwMode="auto">
          <a:xfrm>
            <a:off x="2782889" y="5157788"/>
            <a:ext cx="2384425" cy="792162"/>
          </a:xfrm>
          <a:prstGeom prst="borderCallout1">
            <a:avLst>
              <a:gd name="adj1" fmla="val 14431"/>
              <a:gd name="adj2" fmla="val 103194"/>
              <a:gd name="adj3" fmla="val -58519"/>
              <a:gd name="adj4" fmla="val 133421"/>
            </a:avLst>
          </a:prstGeom>
          <a:solidFill>
            <a:srgbClr val="FFFF66"/>
          </a:solidFill>
          <a:ln w="9525" algn="ctr">
            <a:solidFill>
              <a:schemeClr val="tx1"/>
            </a:solidFill>
            <a:miter lim="800000"/>
            <a:headEnd/>
            <a:tailEnd/>
          </a:ln>
        </p:spPr>
        <p:txBody>
          <a:bodyPr anchor="ctr"/>
          <a:lstStyle/>
          <a:p>
            <a:r>
              <a:rPr lang="en-US"/>
              <a:t>Halt inserted by slave  </a:t>
            </a:r>
          </a:p>
        </p:txBody>
      </p:sp>
      <p:sp>
        <p:nvSpPr>
          <p:cNvPr id="297997" name="AutoShape 72"/>
          <p:cNvSpPr>
            <a:spLocks/>
          </p:cNvSpPr>
          <p:nvPr/>
        </p:nvSpPr>
        <p:spPr bwMode="auto">
          <a:xfrm>
            <a:off x="7824789" y="4797425"/>
            <a:ext cx="2384425" cy="935038"/>
          </a:xfrm>
          <a:prstGeom prst="borderCallout1">
            <a:avLst>
              <a:gd name="adj1" fmla="val 12222"/>
              <a:gd name="adj2" fmla="val -3194"/>
              <a:gd name="adj3" fmla="val -172495"/>
              <a:gd name="adj4" fmla="val -23171"/>
            </a:avLst>
          </a:prstGeom>
          <a:solidFill>
            <a:srgbClr val="FFFF66"/>
          </a:solidFill>
          <a:ln w="9525" algn="ctr">
            <a:solidFill>
              <a:schemeClr val="tx1"/>
            </a:solidFill>
            <a:miter lim="800000"/>
            <a:headEnd/>
            <a:tailEnd/>
          </a:ln>
        </p:spPr>
        <p:txBody>
          <a:bodyPr anchor="ctr"/>
          <a:lstStyle/>
          <a:p>
            <a:r>
              <a:rPr lang="en-US"/>
              <a:t>Master stretch the data for one additional cycle</a:t>
            </a:r>
          </a:p>
        </p:txBody>
      </p:sp>
      <p:sp>
        <p:nvSpPr>
          <p:cNvPr id="297998" name="AutoShape 73"/>
          <p:cNvSpPr>
            <a:spLocks noChangeArrowheads="1"/>
          </p:cNvSpPr>
          <p:nvPr/>
        </p:nvSpPr>
        <p:spPr bwMode="auto">
          <a:xfrm>
            <a:off x="5808663" y="4508500"/>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
        <p:nvSpPr>
          <p:cNvPr id="297999" name="Line 74"/>
          <p:cNvSpPr>
            <a:spLocks noChangeShapeType="1"/>
          </p:cNvSpPr>
          <p:nvPr/>
        </p:nvSpPr>
        <p:spPr bwMode="auto">
          <a:xfrm>
            <a:off x="5951539" y="3141663"/>
            <a:ext cx="1944687" cy="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1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CF4EBF11-1BFE-4648-92E3-58BDFA1F7D79}" type="slidenum">
              <a:rPr lang="he-IL" smtClean="0"/>
              <a:pPr eaLnBrk="1" hangingPunct="1"/>
              <a:t>3</a:t>
            </a:fld>
            <a:endParaRPr lang="en-US"/>
          </a:p>
        </p:txBody>
      </p:sp>
      <p:sp>
        <p:nvSpPr>
          <p:cNvPr id="271364" name="Rectangle 2"/>
          <p:cNvSpPr>
            <a:spLocks noGrp="1" noChangeArrowheads="1"/>
          </p:cNvSpPr>
          <p:nvPr>
            <p:ph type="title"/>
          </p:nvPr>
        </p:nvSpPr>
        <p:spPr/>
        <p:txBody>
          <a:bodyPr/>
          <a:lstStyle/>
          <a:p>
            <a:pPr eaLnBrk="1" hangingPunct="1"/>
            <a:r>
              <a:rPr lang="en-US" sz="4000"/>
              <a:t>Course project</a:t>
            </a:r>
          </a:p>
        </p:txBody>
      </p:sp>
      <p:sp>
        <p:nvSpPr>
          <p:cNvPr id="271365" name="Rectangle 3"/>
          <p:cNvSpPr>
            <a:spLocks noGrp="1" noChangeArrowheads="1"/>
          </p:cNvSpPr>
          <p:nvPr>
            <p:ph type="body" idx="1"/>
          </p:nvPr>
        </p:nvSpPr>
        <p:spPr/>
        <p:txBody>
          <a:bodyPr/>
          <a:lstStyle/>
          <a:p>
            <a:pPr eaLnBrk="1" hangingPunct="1">
              <a:lnSpc>
                <a:spcPct val="90000"/>
              </a:lnSpc>
            </a:pPr>
            <a:r>
              <a:rPr lang="en-US" dirty="0"/>
              <a:t>Complete Digital Camera model</a:t>
            </a:r>
          </a:p>
          <a:p>
            <a:pPr lvl="1" eaLnBrk="1" hangingPunct="1">
              <a:lnSpc>
                <a:spcPct val="90000"/>
              </a:lnSpc>
            </a:pPr>
            <a:r>
              <a:rPr lang="en-US" dirty="0"/>
              <a:t>Imager chip </a:t>
            </a:r>
            <a:r>
              <a:rPr lang="en-US" dirty="0">
                <a:latin typeface="Arial" charset="0"/>
              </a:rPr>
              <a:t>–</a:t>
            </a:r>
            <a:r>
              <a:rPr lang="en-US" dirty="0"/>
              <a:t> stub, behavioral verilog</a:t>
            </a:r>
          </a:p>
          <a:p>
            <a:pPr lvl="1" eaLnBrk="1" hangingPunct="1">
              <a:lnSpc>
                <a:spcPct val="90000"/>
              </a:lnSpc>
            </a:pPr>
            <a:r>
              <a:rPr lang="en-US" dirty="0"/>
              <a:t>JPEG encoder </a:t>
            </a:r>
            <a:r>
              <a:rPr lang="en-US" dirty="0">
                <a:latin typeface="Arial" charset="0"/>
              </a:rPr>
              <a:t>–</a:t>
            </a:r>
            <a:r>
              <a:rPr lang="en-US" dirty="0"/>
              <a:t> RTL, synthesizable verilog</a:t>
            </a:r>
          </a:p>
          <a:p>
            <a:pPr lvl="1" eaLnBrk="1" hangingPunct="1">
              <a:lnSpc>
                <a:spcPct val="90000"/>
              </a:lnSpc>
            </a:pPr>
            <a:r>
              <a:rPr lang="en-US" dirty="0"/>
              <a:t>Flash disk </a:t>
            </a:r>
            <a:r>
              <a:rPr lang="en-US" dirty="0">
                <a:latin typeface="Arial" charset="0"/>
              </a:rPr>
              <a:t>–</a:t>
            </a:r>
            <a:r>
              <a:rPr lang="en-US" dirty="0"/>
              <a:t> stub, behavioral verilog</a:t>
            </a:r>
          </a:p>
          <a:p>
            <a:pPr eaLnBrk="1" hangingPunct="1">
              <a:lnSpc>
                <a:spcPct val="90000"/>
              </a:lnSpc>
            </a:pPr>
            <a:r>
              <a:rPr lang="en-US" dirty="0"/>
              <a:t>Input :</a:t>
            </a:r>
            <a:br>
              <a:rPr lang="en-US" dirty="0"/>
            </a:br>
            <a:r>
              <a:rPr lang="en-US" dirty="0"/>
              <a:t>	</a:t>
            </a:r>
            <a:r>
              <a:rPr lang="en-US" dirty="0">
                <a:solidFill>
                  <a:schemeClr val="accent2"/>
                </a:solidFill>
              </a:rPr>
              <a:t>picture.bmp</a:t>
            </a:r>
            <a:r>
              <a:rPr lang="en-US" dirty="0"/>
              <a:t> - picture dimension is 	variable</a:t>
            </a:r>
          </a:p>
          <a:p>
            <a:pPr eaLnBrk="1" hangingPunct="1">
              <a:lnSpc>
                <a:spcPct val="90000"/>
              </a:lnSpc>
            </a:pPr>
            <a:r>
              <a:rPr lang="en-US" dirty="0"/>
              <a:t>Output : </a:t>
            </a:r>
            <a:br>
              <a:rPr lang="en-US" dirty="0"/>
            </a:br>
            <a:r>
              <a:rPr lang="en-US" dirty="0"/>
              <a:t>	</a:t>
            </a:r>
            <a:r>
              <a:rPr lang="en-US" dirty="0">
                <a:solidFill>
                  <a:schemeClr val="accent2"/>
                </a:solidFill>
              </a:rPr>
              <a:t>picture.jpg</a:t>
            </a:r>
            <a:r>
              <a:rPr lang="en-US" dirty="0"/>
              <a:t> </a:t>
            </a:r>
            <a:r>
              <a:rPr lang="en-US" dirty="0">
                <a:latin typeface="Arial" charset="0"/>
              </a:rPr>
              <a:t>–</a:t>
            </a:r>
            <a:r>
              <a:rPr lang="en-US" dirty="0"/>
              <a:t> valid compressed picture 	file, readable by any photo software, </a:t>
            </a:r>
            <a:r>
              <a:rPr lang="en-US" dirty="0" err="1"/>
              <a:t>ie</a:t>
            </a:r>
            <a:r>
              <a:rPr lang="en-US" dirty="0"/>
              <a:t>. 	</a:t>
            </a:r>
            <a:r>
              <a:rPr lang="en-US" dirty="0" err="1"/>
              <a:t>iexplorer</a:t>
            </a:r>
            <a:r>
              <a:rPr lang="en-US" dirty="0"/>
              <a:t>. </a:t>
            </a:r>
          </a:p>
        </p:txBody>
      </p:sp>
      <p:pic>
        <p:nvPicPr>
          <p:cNvPr id="271366" name="Picture 4" descr="oly_stylus8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488" y="620713"/>
            <a:ext cx="17192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990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422334C-8ACD-4664-AF99-FE6904FA4FED}" type="slidenum">
              <a:rPr lang="he-IL" smtClean="0"/>
              <a:pPr eaLnBrk="1" hangingPunct="1"/>
              <a:t>30</a:t>
            </a:fld>
            <a:endParaRPr lang="en-US"/>
          </a:p>
        </p:txBody>
      </p:sp>
      <p:sp>
        <p:nvSpPr>
          <p:cNvPr id="299012" name="Rectangle 2"/>
          <p:cNvSpPr>
            <a:spLocks noGrp="1" noChangeArrowheads="1"/>
          </p:cNvSpPr>
          <p:nvPr>
            <p:ph type="title"/>
          </p:nvPr>
        </p:nvSpPr>
        <p:spPr/>
        <p:txBody>
          <a:bodyPr/>
          <a:lstStyle/>
          <a:p>
            <a:pPr eaLnBrk="1" hangingPunct="1"/>
            <a:r>
              <a:rPr lang="en-US" sz="4000"/>
              <a:t>Write with slave halt</a:t>
            </a:r>
          </a:p>
        </p:txBody>
      </p:sp>
      <p:grpSp>
        <p:nvGrpSpPr>
          <p:cNvPr id="299013" name="Group 3"/>
          <p:cNvGrpSpPr>
            <a:grpSpLocks/>
          </p:cNvGrpSpPr>
          <p:nvPr/>
        </p:nvGrpSpPr>
        <p:grpSpPr bwMode="auto">
          <a:xfrm>
            <a:off x="1524000" y="1066800"/>
            <a:ext cx="9258300" cy="5791200"/>
            <a:chOff x="0" y="672"/>
            <a:chExt cx="5832" cy="3648"/>
          </a:xfrm>
        </p:grpSpPr>
        <p:grpSp>
          <p:nvGrpSpPr>
            <p:cNvPr id="299026" name="Group 4"/>
            <p:cNvGrpSpPr>
              <a:grpSpLocks/>
            </p:cNvGrpSpPr>
            <p:nvPr/>
          </p:nvGrpSpPr>
          <p:grpSpPr bwMode="auto">
            <a:xfrm>
              <a:off x="0" y="1152"/>
              <a:ext cx="5832" cy="192"/>
              <a:chOff x="0" y="672"/>
              <a:chExt cx="5832" cy="192"/>
            </a:xfrm>
          </p:grpSpPr>
          <p:grpSp>
            <p:nvGrpSpPr>
              <p:cNvPr id="299060" name="Group 5"/>
              <p:cNvGrpSpPr>
                <a:grpSpLocks/>
              </p:cNvGrpSpPr>
              <p:nvPr/>
            </p:nvGrpSpPr>
            <p:grpSpPr bwMode="auto">
              <a:xfrm>
                <a:off x="0" y="672"/>
                <a:ext cx="648" cy="192"/>
                <a:chOff x="432" y="3456"/>
                <a:chExt cx="960" cy="192"/>
              </a:xfrm>
            </p:grpSpPr>
            <p:sp>
              <p:nvSpPr>
                <p:cNvPr id="299085"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86"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1" name="Group 8"/>
              <p:cNvGrpSpPr>
                <a:grpSpLocks/>
              </p:cNvGrpSpPr>
              <p:nvPr/>
            </p:nvGrpSpPr>
            <p:grpSpPr bwMode="auto">
              <a:xfrm>
                <a:off x="648" y="672"/>
                <a:ext cx="648" cy="192"/>
                <a:chOff x="432" y="3456"/>
                <a:chExt cx="960" cy="192"/>
              </a:xfrm>
            </p:grpSpPr>
            <p:sp>
              <p:nvSpPr>
                <p:cNvPr id="299083"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84"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2" name="Group 11"/>
              <p:cNvGrpSpPr>
                <a:grpSpLocks/>
              </p:cNvGrpSpPr>
              <p:nvPr/>
            </p:nvGrpSpPr>
            <p:grpSpPr bwMode="auto">
              <a:xfrm>
                <a:off x="1296" y="672"/>
                <a:ext cx="648" cy="192"/>
                <a:chOff x="432" y="3456"/>
                <a:chExt cx="960" cy="192"/>
              </a:xfrm>
            </p:grpSpPr>
            <p:sp>
              <p:nvSpPr>
                <p:cNvPr id="299081"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82"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3" name="Group 14"/>
              <p:cNvGrpSpPr>
                <a:grpSpLocks/>
              </p:cNvGrpSpPr>
              <p:nvPr/>
            </p:nvGrpSpPr>
            <p:grpSpPr bwMode="auto">
              <a:xfrm>
                <a:off x="1944" y="672"/>
                <a:ext cx="648" cy="192"/>
                <a:chOff x="432" y="3456"/>
                <a:chExt cx="960" cy="192"/>
              </a:xfrm>
            </p:grpSpPr>
            <p:sp>
              <p:nvSpPr>
                <p:cNvPr id="299079"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80"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4" name="Group 17"/>
              <p:cNvGrpSpPr>
                <a:grpSpLocks/>
              </p:cNvGrpSpPr>
              <p:nvPr/>
            </p:nvGrpSpPr>
            <p:grpSpPr bwMode="auto">
              <a:xfrm>
                <a:off x="2592" y="672"/>
                <a:ext cx="648" cy="192"/>
                <a:chOff x="432" y="3456"/>
                <a:chExt cx="960" cy="192"/>
              </a:xfrm>
            </p:grpSpPr>
            <p:sp>
              <p:nvSpPr>
                <p:cNvPr id="299077"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78"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5" name="Group 20"/>
              <p:cNvGrpSpPr>
                <a:grpSpLocks/>
              </p:cNvGrpSpPr>
              <p:nvPr/>
            </p:nvGrpSpPr>
            <p:grpSpPr bwMode="auto">
              <a:xfrm>
                <a:off x="3240" y="672"/>
                <a:ext cx="648" cy="192"/>
                <a:chOff x="432" y="3456"/>
                <a:chExt cx="960" cy="192"/>
              </a:xfrm>
            </p:grpSpPr>
            <p:sp>
              <p:nvSpPr>
                <p:cNvPr id="299075"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76"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6" name="Group 23"/>
              <p:cNvGrpSpPr>
                <a:grpSpLocks/>
              </p:cNvGrpSpPr>
              <p:nvPr/>
            </p:nvGrpSpPr>
            <p:grpSpPr bwMode="auto">
              <a:xfrm>
                <a:off x="3888" y="672"/>
                <a:ext cx="648" cy="192"/>
                <a:chOff x="432" y="3456"/>
                <a:chExt cx="960" cy="192"/>
              </a:xfrm>
            </p:grpSpPr>
            <p:sp>
              <p:nvSpPr>
                <p:cNvPr id="299073"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74"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7" name="Group 26"/>
              <p:cNvGrpSpPr>
                <a:grpSpLocks/>
              </p:cNvGrpSpPr>
              <p:nvPr/>
            </p:nvGrpSpPr>
            <p:grpSpPr bwMode="auto">
              <a:xfrm>
                <a:off x="4530" y="672"/>
                <a:ext cx="648" cy="192"/>
                <a:chOff x="432" y="3456"/>
                <a:chExt cx="960" cy="192"/>
              </a:xfrm>
            </p:grpSpPr>
            <p:sp>
              <p:nvSpPr>
                <p:cNvPr id="299071"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72"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99068" name="Group 29"/>
              <p:cNvGrpSpPr>
                <a:grpSpLocks/>
              </p:cNvGrpSpPr>
              <p:nvPr/>
            </p:nvGrpSpPr>
            <p:grpSpPr bwMode="auto">
              <a:xfrm>
                <a:off x="5184" y="672"/>
                <a:ext cx="648" cy="192"/>
                <a:chOff x="432" y="3456"/>
                <a:chExt cx="960" cy="192"/>
              </a:xfrm>
            </p:grpSpPr>
            <p:sp>
              <p:nvSpPr>
                <p:cNvPr id="299069"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9070"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99027" name="Group 32"/>
            <p:cNvGrpSpPr>
              <a:grpSpLocks/>
            </p:cNvGrpSpPr>
            <p:nvPr/>
          </p:nvGrpSpPr>
          <p:grpSpPr bwMode="auto">
            <a:xfrm>
              <a:off x="0" y="672"/>
              <a:ext cx="5760" cy="3648"/>
              <a:chOff x="0" y="672"/>
              <a:chExt cx="5760" cy="3648"/>
            </a:xfrm>
          </p:grpSpPr>
          <p:sp>
            <p:nvSpPr>
              <p:cNvPr id="299028"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299029"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299030"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1"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2"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3"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4"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5"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299036" name="Group 41"/>
              <p:cNvGrpSpPr>
                <a:grpSpLocks/>
              </p:cNvGrpSpPr>
              <p:nvPr/>
            </p:nvGrpSpPr>
            <p:grpSpPr bwMode="auto">
              <a:xfrm>
                <a:off x="0" y="1104"/>
                <a:ext cx="5760" cy="2880"/>
                <a:chOff x="0" y="1104"/>
                <a:chExt cx="5760" cy="2880"/>
              </a:xfrm>
            </p:grpSpPr>
            <p:sp>
              <p:nvSpPr>
                <p:cNvPr id="299047"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48"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49"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0"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1"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2"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3"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4"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5"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6"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7"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8"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9059"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9037"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299038"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299039"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40"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41"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42"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299043"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299044"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299045"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299046"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299014" name="AutoShape 65"/>
          <p:cNvSpPr>
            <a:spLocks noChangeArrowheads="1"/>
          </p:cNvSpPr>
          <p:nvPr/>
        </p:nvSpPr>
        <p:spPr bwMode="auto">
          <a:xfrm>
            <a:off x="2711450" y="3357563"/>
            <a:ext cx="7200900" cy="304800"/>
          </a:xfrm>
          <a:prstGeom prst="hexagon">
            <a:avLst>
              <a:gd name="adj" fmla="val 15859"/>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299015" name="AutoShape 66"/>
          <p:cNvSpPr>
            <a:spLocks noChangeArrowheads="1"/>
          </p:cNvSpPr>
          <p:nvPr/>
        </p:nvSpPr>
        <p:spPr bwMode="auto">
          <a:xfrm>
            <a:off x="2711451" y="2205038"/>
            <a:ext cx="4176713" cy="304800"/>
          </a:xfrm>
          <a:prstGeom prst="hexagon">
            <a:avLst>
              <a:gd name="adj" fmla="val 1586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299016"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299017"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299018" name="AutoShape 69"/>
          <p:cNvSpPr>
            <a:spLocks noChangeArrowheads="1"/>
          </p:cNvSpPr>
          <p:nvPr/>
        </p:nvSpPr>
        <p:spPr bwMode="auto">
          <a:xfrm>
            <a:off x="4800600" y="2924175"/>
            <a:ext cx="5111750" cy="304800"/>
          </a:xfrm>
          <a:prstGeom prst="hexagon">
            <a:avLst>
              <a:gd name="adj" fmla="val 1125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299019" name="AutoShape 70"/>
          <p:cNvSpPr>
            <a:spLocks noChangeArrowheads="1"/>
          </p:cNvSpPr>
          <p:nvPr/>
        </p:nvSpPr>
        <p:spPr bwMode="auto">
          <a:xfrm>
            <a:off x="4800600" y="2565400"/>
            <a:ext cx="5111750" cy="304800"/>
          </a:xfrm>
          <a:prstGeom prst="hexagon">
            <a:avLst>
              <a:gd name="adj" fmla="val 1125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299020" name="AutoShape 71"/>
          <p:cNvSpPr>
            <a:spLocks/>
          </p:cNvSpPr>
          <p:nvPr/>
        </p:nvSpPr>
        <p:spPr bwMode="auto">
          <a:xfrm>
            <a:off x="2782889" y="5229226"/>
            <a:ext cx="2384425" cy="792163"/>
          </a:xfrm>
          <a:prstGeom prst="borderCallout1">
            <a:avLst>
              <a:gd name="adj1" fmla="val 14431"/>
              <a:gd name="adj2" fmla="val 103194"/>
              <a:gd name="adj3" fmla="val -62727"/>
              <a:gd name="adj4" fmla="val 131292"/>
            </a:avLst>
          </a:prstGeom>
          <a:solidFill>
            <a:srgbClr val="FFFF66"/>
          </a:solidFill>
          <a:ln w="9525" algn="ctr">
            <a:solidFill>
              <a:schemeClr val="tx1"/>
            </a:solidFill>
            <a:miter lim="800000"/>
            <a:headEnd/>
            <a:tailEnd/>
          </a:ln>
        </p:spPr>
        <p:txBody>
          <a:bodyPr anchor="ctr"/>
          <a:lstStyle/>
          <a:p>
            <a:r>
              <a:rPr lang="en-US"/>
              <a:t>Halt inserted by slave  </a:t>
            </a:r>
          </a:p>
        </p:txBody>
      </p:sp>
      <p:sp>
        <p:nvSpPr>
          <p:cNvPr id="299021" name="AutoShape 72"/>
          <p:cNvSpPr>
            <a:spLocks noChangeArrowheads="1"/>
          </p:cNvSpPr>
          <p:nvPr/>
        </p:nvSpPr>
        <p:spPr bwMode="auto">
          <a:xfrm>
            <a:off x="6888164" y="2205038"/>
            <a:ext cx="3095625" cy="304800"/>
          </a:xfrm>
          <a:prstGeom prst="hexagon">
            <a:avLst>
              <a:gd name="adj" fmla="val 1175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nop</a:t>
            </a:r>
          </a:p>
        </p:txBody>
      </p:sp>
      <p:sp>
        <p:nvSpPr>
          <p:cNvPr id="299022" name="AutoShape 73"/>
          <p:cNvSpPr>
            <a:spLocks noChangeArrowheads="1"/>
          </p:cNvSpPr>
          <p:nvPr/>
        </p:nvSpPr>
        <p:spPr bwMode="auto">
          <a:xfrm>
            <a:off x="6888164" y="3357563"/>
            <a:ext cx="3095625" cy="304800"/>
          </a:xfrm>
          <a:prstGeom prst="hexagon">
            <a:avLst>
              <a:gd name="adj" fmla="val 11755"/>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299023" name="AutoShape 74"/>
          <p:cNvSpPr>
            <a:spLocks noChangeArrowheads="1"/>
          </p:cNvSpPr>
          <p:nvPr/>
        </p:nvSpPr>
        <p:spPr bwMode="auto">
          <a:xfrm>
            <a:off x="6888164" y="2924175"/>
            <a:ext cx="3095625" cy="304800"/>
          </a:xfrm>
          <a:prstGeom prst="hexagon">
            <a:avLst>
              <a:gd name="adj" fmla="val 11755"/>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299024" name="AutoShape 75"/>
          <p:cNvSpPr>
            <a:spLocks noChangeArrowheads="1"/>
          </p:cNvSpPr>
          <p:nvPr/>
        </p:nvSpPr>
        <p:spPr bwMode="auto">
          <a:xfrm>
            <a:off x="6888164" y="2565400"/>
            <a:ext cx="3095625" cy="304800"/>
          </a:xfrm>
          <a:prstGeom prst="hexagon">
            <a:avLst>
              <a:gd name="adj" fmla="val 11755"/>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299025" name="AutoShape 76"/>
          <p:cNvSpPr>
            <a:spLocks noChangeArrowheads="1"/>
          </p:cNvSpPr>
          <p:nvPr/>
        </p:nvSpPr>
        <p:spPr bwMode="auto">
          <a:xfrm>
            <a:off x="5808663" y="4508500"/>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00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66EB2252-8743-4FA2-BF95-BF4D42AF7B3F}" type="slidenum">
              <a:rPr lang="he-IL" smtClean="0"/>
              <a:pPr eaLnBrk="1" hangingPunct="1"/>
              <a:t>31</a:t>
            </a:fld>
            <a:endParaRPr lang="en-US"/>
          </a:p>
        </p:txBody>
      </p:sp>
      <p:sp>
        <p:nvSpPr>
          <p:cNvPr id="300036" name="Rectangle 2"/>
          <p:cNvSpPr>
            <a:spLocks noGrp="1" noChangeArrowheads="1"/>
          </p:cNvSpPr>
          <p:nvPr>
            <p:ph type="title"/>
          </p:nvPr>
        </p:nvSpPr>
        <p:spPr/>
        <p:txBody>
          <a:bodyPr/>
          <a:lstStyle/>
          <a:p>
            <a:pPr eaLnBrk="1" hangingPunct="1"/>
            <a:r>
              <a:rPr lang="en-US" sz="4000"/>
              <a:t>Write followed by read</a:t>
            </a:r>
          </a:p>
        </p:txBody>
      </p:sp>
      <p:grpSp>
        <p:nvGrpSpPr>
          <p:cNvPr id="300037" name="Group 3"/>
          <p:cNvGrpSpPr>
            <a:grpSpLocks/>
          </p:cNvGrpSpPr>
          <p:nvPr/>
        </p:nvGrpSpPr>
        <p:grpSpPr bwMode="auto">
          <a:xfrm>
            <a:off x="1524000" y="1066800"/>
            <a:ext cx="9258300" cy="5791200"/>
            <a:chOff x="0" y="672"/>
            <a:chExt cx="5832" cy="3648"/>
          </a:xfrm>
        </p:grpSpPr>
        <p:grpSp>
          <p:nvGrpSpPr>
            <p:cNvPr id="300054" name="Group 4"/>
            <p:cNvGrpSpPr>
              <a:grpSpLocks/>
            </p:cNvGrpSpPr>
            <p:nvPr/>
          </p:nvGrpSpPr>
          <p:grpSpPr bwMode="auto">
            <a:xfrm>
              <a:off x="0" y="1152"/>
              <a:ext cx="5832" cy="192"/>
              <a:chOff x="0" y="672"/>
              <a:chExt cx="5832" cy="192"/>
            </a:xfrm>
          </p:grpSpPr>
          <p:grpSp>
            <p:nvGrpSpPr>
              <p:cNvPr id="300088" name="Group 5"/>
              <p:cNvGrpSpPr>
                <a:grpSpLocks/>
              </p:cNvGrpSpPr>
              <p:nvPr/>
            </p:nvGrpSpPr>
            <p:grpSpPr bwMode="auto">
              <a:xfrm>
                <a:off x="0" y="672"/>
                <a:ext cx="648" cy="192"/>
                <a:chOff x="432" y="3456"/>
                <a:chExt cx="960" cy="192"/>
              </a:xfrm>
            </p:grpSpPr>
            <p:sp>
              <p:nvSpPr>
                <p:cNvPr id="300113"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14"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89" name="Group 8"/>
              <p:cNvGrpSpPr>
                <a:grpSpLocks/>
              </p:cNvGrpSpPr>
              <p:nvPr/>
            </p:nvGrpSpPr>
            <p:grpSpPr bwMode="auto">
              <a:xfrm>
                <a:off x="648" y="672"/>
                <a:ext cx="648" cy="192"/>
                <a:chOff x="432" y="3456"/>
                <a:chExt cx="960" cy="192"/>
              </a:xfrm>
            </p:grpSpPr>
            <p:sp>
              <p:nvSpPr>
                <p:cNvPr id="300111"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12"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90" name="Group 11"/>
              <p:cNvGrpSpPr>
                <a:grpSpLocks/>
              </p:cNvGrpSpPr>
              <p:nvPr/>
            </p:nvGrpSpPr>
            <p:grpSpPr bwMode="auto">
              <a:xfrm>
                <a:off x="1296" y="672"/>
                <a:ext cx="648" cy="192"/>
                <a:chOff x="432" y="3456"/>
                <a:chExt cx="960" cy="192"/>
              </a:xfrm>
            </p:grpSpPr>
            <p:sp>
              <p:nvSpPr>
                <p:cNvPr id="300109"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10"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91" name="Group 14"/>
              <p:cNvGrpSpPr>
                <a:grpSpLocks/>
              </p:cNvGrpSpPr>
              <p:nvPr/>
            </p:nvGrpSpPr>
            <p:grpSpPr bwMode="auto">
              <a:xfrm>
                <a:off x="1944" y="672"/>
                <a:ext cx="648" cy="192"/>
                <a:chOff x="432" y="3456"/>
                <a:chExt cx="960" cy="192"/>
              </a:xfrm>
            </p:grpSpPr>
            <p:sp>
              <p:nvSpPr>
                <p:cNvPr id="300107"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08"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92" name="Group 17"/>
              <p:cNvGrpSpPr>
                <a:grpSpLocks/>
              </p:cNvGrpSpPr>
              <p:nvPr/>
            </p:nvGrpSpPr>
            <p:grpSpPr bwMode="auto">
              <a:xfrm>
                <a:off x="2592" y="672"/>
                <a:ext cx="648" cy="192"/>
                <a:chOff x="432" y="3456"/>
                <a:chExt cx="960" cy="192"/>
              </a:xfrm>
            </p:grpSpPr>
            <p:sp>
              <p:nvSpPr>
                <p:cNvPr id="300105"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06"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93" name="Group 20"/>
              <p:cNvGrpSpPr>
                <a:grpSpLocks/>
              </p:cNvGrpSpPr>
              <p:nvPr/>
            </p:nvGrpSpPr>
            <p:grpSpPr bwMode="auto">
              <a:xfrm>
                <a:off x="3240" y="672"/>
                <a:ext cx="648" cy="192"/>
                <a:chOff x="432" y="3456"/>
                <a:chExt cx="960" cy="192"/>
              </a:xfrm>
            </p:grpSpPr>
            <p:sp>
              <p:nvSpPr>
                <p:cNvPr id="300103"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04"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94" name="Group 23"/>
              <p:cNvGrpSpPr>
                <a:grpSpLocks/>
              </p:cNvGrpSpPr>
              <p:nvPr/>
            </p:nvGrpSpPr>
            <p:grpSpPr bwMode="auto">
              <a:xfrm>
                <a:off x="3888" y="672"/>
                <a:ext cx="648" cy="192"/>
                <a:chOff x="432" y="3456"/>
                <a:chExt cx="960" cy="192"/>
              </a:xfrm>
            </p:grpSpPr>
            <p:sp>
              <p:nvSpPr>
                <p:cNvPr id="300101"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02"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95" name="Group 26"/>
              <p:cNvGrpSpPr>
                <a:grpSpLocks/>
              </p:cNvGrpSpPr>
              <p:nvPr/>
            </p:nvGrpSpPr>
            <p:grpSpPr bwMode="auto">
              <a:xfrm>
                <a:off x="4530" y="672"/>
                <a:ext cx="648" cy="192"/>
                <a:chOff x="432" y="3456"/>
                <a:chExt cx="960" cy="192"/>
              </a:xfrm>
            </p:grpSpPr>
            <p:sp>
              <p:nvSpPr>
                <p:cNvPr id="300099"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100"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0096" name="Group 29"/>
              <p:cNvGrpSpPr>
                <a:grpSpLocks/>
              </p:cNvGrpSpPr>
              <p:nvPr/>
            </p:nvGrpSpPr>
            <p:grpSpPr bwMode="auto">
              <a:xfrm>
                <a:off x="5184" y="672"/>
                <a:ext cx="648" cy="192"/>
                <a:chOff x="432" y="3456"/>
                <a:chExt cx="960" cy="192"/>
              </a:xfrm>
            </p:grpSpPr>
            <p:sp>
              <p:nvSpPr>
                <p:cNvPr id="300097"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0098"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300055" name="Group 32"/>
            <p:cNvGrpSpPr>
              <a:grpSpLocks/>
            </p:cNvGrpSpPr>
            <p:nvPr/>
          </p:nvGrpSpPr>
          <p:grpSpPr bwMode="auto">
            <a:xfrm>
              <a:off x="0" y="672"/>
              <a:ext cx="5760" cy="3648"/>
              <a:chOff x="0" y="672"/>
              <a:chExt cx="5760" cy="3648"/>
            </a:xfrm>
          </p:grpSpPr>
          <p:sp>
            <p:nvSpPr>
              <p:cNvPr id="300056"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300057"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300058"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59"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60"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61"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62"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63"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300064" name="Group 41"/>
              <p:cNvGrpSpPr>
                <a:grpSpLocks/>
              </p:cNvGrpSpPr>
              <p:nvPr/>
            </p:nvGrpSpPr>
            <p:grpSpPr bwMode="auto">
              <a:xfrm>
                <a:off x="0" y="1104"/>
                <a:ext cx="5760" cy="2880"/>
                <a:chOff x="0" y="1104"/>
                <a:chExt cx="5760" cy="2880"/>
              </a:xfrm>
            </p:grpSpPr>
            <p:sp>
              <p:nvSpPr>
                <p:cNvPr id="300075"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76"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77"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78"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79"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0"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1"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2"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3"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4"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5"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6"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0087"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0065"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300066"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300067"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68"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69"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0070"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300071"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300072"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300073"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300074"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300038" name="AutoShape 65"/>
          <p:cNvSpPr>
            <a:spLocks noChangeArrowheads="1"/>
          </p:cNvSpPr>
          <p:nvPr/>
        </p:nvSpPr>
        <p:spPr bwMode="auto">
          <a:xfrm>
            <a:off x="2711450" y="3357563"/>
            <a:ext cx="7956550" cy="304800"/>
          </a:xfrm>
          <a:prstGeom prst="hexagon">
            <a:avLst>
              <a:gd name="adj" fmla="val 1752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0039" name="AutoShape 66"/>
          <p:cNvSpPr>
            <a:spLocks noChangeArrowheads="1"/>
          </p:cNvSpPr>
          <p:nvPr/>
        </p:nvSpPr>
        <p:spPr bwMode="auto">
          <a:xfrm>
            <a:off x="2711451" y="2205038"/>
            <a:ext cx="4176713" cy="304800"/>
          </a:xfrm>
          <a:prstGeom prst="hexagon">
            <a:avLst>
              <a:gd name="adj" fmla="val 1586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300040"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0041"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300042" name="AutoShape 69"/>
          <p:cNvSpPr>
            <a:spLocks noChangeArrowheads="1"/>
          </p:cNvSpPr>
          <p:nvPr/>
        </p:nvSpPr>
        <p:spPr bwMode="auto">
          <a:xfrm>
            <a:off x="4800601" y="2924175"/>
            <a:ext cx="2087563" cy="304800"/>
          </a:xfrm>
          <a:prstGeom prst="hexagon">
            <a:avLst>
              <a:gd name="adj" fmla="val 459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300043" name="AutoShape 70"/>
          <p:cNvSpPr>
            <a:spLocks noChangeArrowheads="1"/>
          </p:cNvSpPr>
          <p:nvPr/>
        </p:nvSpPr>
        <p:spPr bwMode="auto">
          <a:xfrm>
            <a:off x="4800601" y="2565400"/>
            <a:ext cx="2087563" cy="304800"/>
          </a:xfrm>
          <a:prstGeom prst="hexagon">
            <a:avLst>
              <a:gd name="adj" fmla="val 459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300044" name="AutoShape 71"/>
          <p:cNvSpPr>
            <a:spLocks/>
          </p:cNvSpPr>
          <p:nvPr/>
        </p:nvSpPr>
        <p:spPr bwMode="auto">
          <a:xfrm>
            <a:off x="5808664" y="5157789"/>
            <a:ext cx="2384425" cy="935037"/>
          </a:xfrm>
          <a:prstGeom prst="borderCallout1">
            <a:avLst>
              <a:gd name="adj1" fmla="val 12222"/>
              <a:gd name="adj2" fmla="val 103194"/>
              <a:gd name="adj3" fmla="val -48898"/>
              <a:gd name="adj4" fmla="val 145870"/>
            </a:avLst>
          </a:prstGeom>
          <a:solidFill>
            <a:srgbClr val="FFFF66"/>
          </a:solidFill>
          <a:ln w="9525" algn="ctr">
            <a:solidFill>
              <a:schemeClr val="tx1"/>
            </a:solidFill>
            <a:miter lim="800000"/>
            <a:headEnd/>
            <a:tailEnd/>
          </a:ln>
        </p:spPr>
        <p:txBody>
          <a:bodyPr anchor="ctr"/>
          <a:lstStyle/>
          <a:p>
            <a:r>
              <a:rPr lang="en-US"/>
              <a:t>Slave realize that yet, it has no data to drive so ..</a:t>
            </a:r>
          </a:p>
        </p:txBody>
      </p:sp>
      <p:sp>
        <p:nvSpPr>
          <p:cNvPr id="300045" name="AutoShape 72"/>
          <p:cNvSpPr>
            <a:spLocks noChangeArrowheads="1"/>
          </p:cNvSpPr>
          <p:nvPr/>
        </p:nvSpPr>
        <p:spPr bwMode="auto">
          <a:xfrm>
            <a:off x="6888164" y="2205038"/>
            <a:ext cx="3779837" cy="304800"/>
          </a:xfrm>
          <a:prstGeom prst="hexagon">
            <a:avLst>
              <a:gd name="adj" fmla="val 14353"/>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read</a:t>
            </a:r>
          </a:p>
        </p:txBody>
      </p:sp>
      <p:sp>
        <p:nvSpPr>
          <p:cNvPr id="300046" name="AutoShape 73"/>
          <p:cNvSpPr>
            <a:spLocks noChangeArrowheads="1"/>
          </p:cNvSpPr>
          <p:nvPr/>
        </p:nvSpPr>
        <p:spPr bwMode="auto">
          <a:xfrm>
            <a:off x="8904288" y="3357563"/>
            <a:ext cx="1763712" cy="304800"/>
          </a:xfrm>
          <a:prstGeom prst="hexagon">
            <a:avLst>
              <a:gd name="adj" fmla="val 6697"/>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300047" name="AutoShape 74"/>
          <p:cNvSpPr>
            <a:spLocks noChangeArrowheads="1"/>
          </p:cNvSpPr>
          <p:nvPr/>
        </p:nvSpPr>
        <p:spPr bwMode="auto">
          <a:xfrm>
            <a:off x="8904288" y="4508500"/>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
        <p:nvSpPr>
          <p:cNvPr id="300048" name="AutoShape 75"/>
          <p:cNvSpPr>
            <a:spLocks noChangeArrowheads="1"/>
          </p:cNvSpPr>
          <p:nvPr/>
        </p:nvSpPr>
        <p:spPr bwMode="auto">
          <a:xfrm>
            <a:off x="6888163" y="2565400"/>
            <a:ext cx="2087562" cy="304800"/>
          </a:xfrm>
          <a:prstGeom prst="hexagon">
            <a:avLst>
              <a:gd name="adj" fmla="val 459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0049" name="AutoShape 76"/>
          <p:cNvSpPr>
            <a:spLocks noChangeArrowheads="1"/>
          </p:cNvSpPr>
          <p:nvPr/>
        </p:nvSpPr>
        <p:spPr bwMode="auto">
          <a:xfrm>
            <a:off x="6888163" y="2924175"/>
            <a:ext cx="2087562" cy="304800"/>
          </a:xfrm>
          <a:prstGeom prst="hexagon">
            <a:avLst>
              <a:gd name="adj" fmla="val 4598"/>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swap.d</a:t>
            </a:r>
          </a:p>
        </p:txBody>
      </p:sp>
      <p:sp>
        <p:nvSpPr>
          <p:cNvPr id="300050" name="AutoShape 77"/>
          <p:cNvSpPr>
            <a:spLocks noChangeArrowheads="1"/>
          </p:cNvSpPr>
          <p:nvPr/>
        </p:nvSpPr>
        <p:spPr bwMode="auto">
          <a:xfrm>
            <a:off x="8975726" y="2565400"/>
            <a:ext cx="1692275" cy="304800"/>
          </a:xfrm>
          <a:prstGeom prst="hexagon">
            <a:avLst>
              <a:gd name="adj" fmla="val 3727"/>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300051" name="AutoShape 78"/>
          <p:cNvSpPr>
            <a:spLocks noChangeArrowheads="1"/>
          </p:cNvSpPr>
          <p:nvPr/>
        </p:nvSpPr>
        <p:spPr bwMode="auto">
          <a:xfrm>
            <a:off x="9912350" y="2924175"/>
            <a:ext cx="755650" cy="304800"/>
          </a:xfrm>
          <a:prstGeom prst="hexagon">
            <a:avLst>
              <a:gd name="adj" fmla="val 166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300052" name="AutoShape 79"/>
          <p:cNvSpPr>
            <a:spLocks noChangeArrowheads="1"/>
          </p:cNvSpPr>
          <p:nvPr/>
        </p:nvSpPr>
        <p:spPr bwMode="auto">
          <a:xfrm>
            <a:off x="9840913" y="3716338"/>
            <a:ext cx="971550" cy="304800"/>
          </a:xfrm>
          <a:prstGeom prst="hexagon">
            <a:avLst>
              <a:gd name="adj" fmla="val 214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0053" name="AutoShape 80"/>
          <p:cNvSpPr>
            <a:spLocks/>
          </p:cNvSpPr>
          <p:nvPr/>
        </p:nvSpPr>
        <p:spPr bwMode="auto">
          <a:xfrm>
            <a:off x="2767014" y="4365626"/>
            <a:ext cx="1881187" cy="576263"/>
          </a:xfrm>
          <a:prstGeom prst="borderCallout1">
            <a:avLst>
              <a:gd name="adj1" fmla="val 19833"/>
              <a:gd name="adj2" fmla="val 104051"/>
              <a:gd name="adj3" fmla="val -240495"/>
              <a:gd name="adj4" fmla="val 331139"/>
            </a:avLst>
          </a:prstGeom>
          <a:solidFill>
            <a:srgbClr val="FFFF66"/>
          </a:solidFill>
          <a:ln w="9525" algn="ctr">
            <a:solidFill>
              <a:schemeClr val="tx1"/>
            </a:solidFill>
            <a:miter lim="800000"/>
            <a:headEnd/>
            <a:tailEnd/>
          </a:ln>
        </p:spPr>
        <p:txBody>
          <a:bodyPr anchor="ctr"/>
          <a:lstStyle/>
          <a:p>
            <a:r>
              <a:rPr lang="en-US">
                <a:solidFill>
                  <a:srgbClr val="FF3300"/>
                </a:solidFill>
              </a:rPr>
              <a:t>Bus turn over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10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0A92558A-FFBF-4C32-BA1D-E2BF66823409}" type="slidenum">
              <a:rPr lang="he-IL" smtClean="0"/>
              <a:pPr eaLnBrk="1" hangingPunct="1"/>
              <a:t>32</a:t>
            </a:fld>
            <a:endParaRPr lang="en-US"/>
          </a:p>
        </p:txBody>
      </p:sp>
      <p:sp>
        <p:nvSpPr>
          <p:cNvPr id="301060" name="Rectangle 2"/>
          <p:cNvSpPr>
            <a:spLocks noGrp="1" noChangeArrowheads="1"/>
          </p:cNvSpPr>
          <p:nvPr>
            <p:ph type="title"/>
          </p:nvPr>
        </p:nvSpPr>
        <p:spPr/>
        <p:txBody>
          <a:bodyPr/>
          <a:lstStyle/>
          <a:p>
            <a:pPr eaLnBrk="1" hangingPunct="1"/>
            <a:r>
              <a:rPr lang="en-US" sz="4000"/>
              <a:t>Read followed by write</a:t>
            </a:r>
          </a:p>
        </p:txBody>
      </p:sp>
      <p:grpSp>
        <p:nvGrpSpPr>
          <p:cNvPr id="301061" name="Group 3"/>
          <p:cNvGrpSpPr>
            <a:grpSpLocks/>
          </p:cNvGrpSpPr>
          <p:nvPr/>
        </p:nvGrpSpPr>
        <p:grpSpPr bwMode="auto">
          <a:xfrm>
            <a:off x="1524000" y="1066800"/>
            <a:ext cx="9258300" cy="5791200"/>
            <a:chOff x="0" y="672"/>
            <a:chExt cx="5832" cy="3648"/>
          </a:xfrm>
        </p:grpSpPr>
        <p:grpSp>
          <p:nvGrpSpPr>
            <p:cNvPr id="301077" name="Group 4"/>
            <p:cNvGrpSpPr>
              <a:grpSpLocks/>
            </p:cNvGrpSpPr>
            <p:nvPr/>
          </p:nvGrpSpPr>
          <p:grpSpPr bwMode="auto">
            <a:xfrm>
              <a:off x="0" y="1152"/>
              <a:ext cx="5832" cy="192"/>
              <a:chOff x="0" y="672"/>
              <a:chExt cx="5832" cy="192"/>
            </a:xfrm>
          </p:grpSpPr>
          <p:grpSp>
            <p:nvGrpSpPr>
              <p:cNvPr id="301111" name="Group 5"/>
              <p:cNvGrpSpPr>
                <a:grpSpLocks/>
              </p:cNvGrpSpPr>
              <p:nvPr/>
            </p:nvGrpSpPr>
            <p:grpSpPr bwMode="auto">
              <a:xfrm>
                <a:off x="0" y="672"/>
                <a:ext cx="648" cy="192"/>
                <a:chOff x="432" y="3456"/>
                <a:chExt cx="960" cy="192"/>
              </a:xfrm>
            </p:grpSpPr>
            <p:sp>
              <p:nvSpPr>
                <p:cNvPr id="301136"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37"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2" name="Group 8"/>
              <p:cNvGrpSpPr>
                <a:grpSpLocks/>
              </p:cNvGrpSpPr>
              <p:nvPr/>
            </p:nvGrpSpPr>
            <p:grpSpPr bwMode="auto">
              <a:xfrm>
                <a:off x="648" y="672"/>
                <a:ext cx="648" cy="192"/>
                <a:chOff x="432" y="3456"/>
                <a:chExt cx="960" cy="192"/>
              </a:xfrm>
            </p:grpSpPr>
            <p:sp>
              <p:nvSpPr>
                <p:cNvPr id="301134"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35"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3" name="Group 11"/>
              <p:cNvGrpSpPr>
                <a:grpSpLocks/>
              </p:cNvGrpSpPr>
              <p:nvPr/>
            </p:nvGrpSpPr>
            <p:grpSpPr bwMode="auto">
              <a:xfrm>
                <a:off x="1296" y="672"/>
                <a:ext cx="648" cy="192"/>
                <a:chOff x="432" y="3456"/>
                <a:chExt cx="960" cy="192"/>
              </a:xfrm>
            </p:grpSpPr>
            <p:sp>
              <p:nvSpPr>
                <p:cNvPr id="301132"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33"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4" name="Group 14"/>
              <p:cNvGrpSpPr>
                <a:grpSpLocks/>
              </p:cNvGrpSpPr>
              <p:nvPr/>
            </p:nvGrpSpPr>
            <p:grpSpPr bwMode="auto">
              <a:xfrm>
                <a:off x="1944" y="672"/>
                <a:ext cx="648" cy="192"/>
                <a:chOff x="432" y="3456"/>
                <a:chExt cx="960" cy="192"/>
              </a:xfrm>
            </p:grpSpPr>
            <p:sp>
              <p:nvSpPr>
                <p:cNvPr id="301130"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31"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5" name="Group 17"/>
              <p:cNvGrpSpPr>
                <a:grpSpLocks/>
              </p:cNvGrpSpPr>
              <p:nvPr/>
            </p:nvGrpSpPr>
            <p:grpSpPr bwMode="auto">
              <a:xfrm>
                <a:off x="2592" y="672"/>
                <a:ext cx="648" cy="192"/>
                <a:chOff x="432" y="3456"/>
                <a:chExt cx="960" cy="192"/>
              </a:xfrm>
            </p:grpSpPr>
            <p:sp>
              <p:nvSpPr>
                <p:cNvPr id="301128"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29"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6" name="Group 20"/>
              <p:cNvGrpSpPr>
                <a:grpSpLocks/>
              </p:cNvGrpSpPr>
              <p:nvPr/>
            </p:nvGrpSpPr>
            <p:grpSpPr bwMode="auto">
              <a:xfrm>
                <a:off x="3240" y="672"/>
                <a:ext cx="648" cy="192"/>
                <a:chOff x="432" y="3456"/>
                <a:chExt cx="960" cy="192"/>
              </a:xfrm>
            </p:grpSpPr>
            <p:sp>
              <p:nvSpPr>
                <p:cNvPr id="301126"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27"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7" name="Group 23"/>
              <p:cNvGrpSpPr>
                <a:grpSpLocks/>
              </p:cNvGrpSpPr>
              <p:nvPr/>
            </p:nvGrpSpPr>
            <p:grpSpPr bwMode="auto">
              <a:xfrm>
                <a:off x="3888" y="672"/>
                <a:ext cx="648" cy="192"/>
                <a:chOff x="432" y="3456"/>
                <a:chExt cx="960" cy="192"/>
              </a:xfrm>
            </p:grpSpPr>
            <p:sp>
              <p:nvSpPr>
                <p:cNvPr id="301124"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25"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8" name="Group 26"/>
              <p:cNvGrpSpPr>
                <a:grpSpLocks/>
              </p:cNvGrpSpPr>
              <p:nvPr/>
            </p:nvGrpSpPr>
            <p:grpSpPr bwMode="auto">
              <a:xfrm>
                <a:off x="4530" y="672"/>
                <a:ext cx="648" cy="192"/>
                <a:chOff x="432" y="3456"/>
                <a:chExt cx="960" cy="192"/>
              </a:xfrm>
            </p:grpSpPr>
            <p:sp>
              <p:nvSpPr>
                <p:cNvPr id="301122"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23"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1119" name="Group 29"/>
              <p:cNvGrpSpPr>
                <a:grpSpLocks/>
              </p:cNvGrpSpPr>
              <p:nvPr/>
            </p:nvGrpSpPr>
            <p:grpSpPr bwMode="auto">
              <a:xfrm>
                <a:off x="5184" y="672"/>
                <a:ext cx="648" cy="192"/>
                <a:chOff x="432" y="3456"/>
                <a:chExt cx="960" cy="192"/>
              </a:xfrm>
            </p:grpSpPr>
            <p:sp>
              <p:nvSpPr>
                <p:cNvPr id="301120"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1121"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301078" name="Group 32"/>
            <p:cNvGrpSpPr>
              <a:grpSpLocks/>
            </p:cNvGrpSpPr>
            <p:nvPr/>
          </p:nvGrpSpPr>
          <p:grpSpPr bwMode="auto">
            <a:xfrm>
              <a:off x="0" y="672"/>
              <a:ext cx="5760" cy="3648"/>
              <a:chOff x="0" y="672"/>
              <a:chExt cx="5760" cy="3648"/>
            </a:xfrm>
          </p:grpSpPr>
          <p:sp>
            <p:nvSpPr>
              <p:cNvPr id="301079"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301080"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301081"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82"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83"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84"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85"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86"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301087" name="Group 41"/>
              <p:cNvGrpSpPr>
                <a:grpSpLocks/>
              </p:cNvGrpSpPr>
              <p:nvPr/>
            </p:nvGrpSpPr>
            <p:grpSpPr bwMode="auto">
              <a:xfrm>
                <a:off x="0" y="1104"/>
                <a:ext cx="5760" cy="2880"/>
                <a:chOff x="0" y="1104"/>
                <a:chExt cx="5760" cy="2880"/>
              </a:xfrm>
            </p:grpSpPr>
            <p:sp>
              <p:nvSpPr>
                <p:cNvPr id="301098"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099"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0"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1"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2"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3"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4"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5"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6"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7"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8"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09"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1110"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1088"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301089"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301090"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91"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92"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1093"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301094"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301095"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301096"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301097"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301062" name="AutoShape 65"/>
          <p:cNvSpPr>
            <a:spLocks noChangeArrowheads="1"/>
          </p:cNvSpPr>
          <p:nvPr/>
        </p:nvSpPr>
        <p:spPr bwMode="auto">
          <a:xfrm>
            <a:off x="2711450" y="3357563"/>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1063" name="AutoShape 66"/>
          <p:cNvSpPr>
            <a:spLocks noChangeArrowheads="1"/>
          </p:cNvSpPr>
          <p:nvPr/>
        </p:nvSpPr>
        <p:spPr bwMode="auto">
          <a:xfrm>
            <a:off x="2711450" y="2205038"/>
            <a:ext cx="5113338" cy="304800"/>
          </a:xfrm>
          <a:prstGeom prst="hexagon">
            <a:avLst>
              <a:gd name="adj" fmla="val 19417"/>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read</a:t>
            </a:r>
          </a:p>
        </p:txBody>
      </p:sp>
      <p:sp>
        <p:nvSpPr>
          <p:cNvPr id="301064"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1065"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301066" name="AutoShape 69"/>
          <p:cNvSpPr>
            <a:spLocks noChangeArrowheads="1"/>
          </p:cNvSpPr>
          <p:nvPr/>
        </p:nvSpPr>
        <p:spPr bwMode="auto">
          <a:xfrm>
            <a:off x="4800600" y="2924175"/>
            <a:ext cx="3024188" cy="304800"/>
          </a:xfrm>
          <a:prstGeom prst="hexagon">
            <a:avLst>
              <a:gd name="adj" fmla="val 666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301067" name="AutoShape 70"/>
          <p:cNvSpPr>
            <a:spLocks noChangeArrowheads="1"/>
          </p:cNvSpPr>
          <p:nvPr/>
        </p:nvSpPr>
        <p:spPr bwMode="auto">
          <a:xfrm>
            <a:off x="4800600" y="2565400"/>
            <a:ext cx="3024188" cy="304800"/>
          </a:xfrm>
          <a:prstGeom prst="hexagon">
            <a:avLst>
              <a:gd name="adj" fmla="val 6661"/>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301068" name="AutoShape 71"/>
          <p:cNvSpPr>
            <a:spLocks/>
          </p:cNvSpPr>
          <p:nvPr/>
        </p:nvSpPr>
        <p:spPr bwMode="auto">
          <a:xfrm>
            <a:off x="6904039" y="5084764"/>
            <a:ext cx="2384425" cy="935037"/>
          </a:xfrm>
          <a:prstGeom prst="borderCallout1">
            <a:avLst>
              <a:gd name="adj1" fmla="val 12222"/>
              <a:gd name="adj2" fmla="val -3194"/>
              <a:gd name="adj3" fmla="val -33444"/>
              <a:gd name="adj4" fmla="val -63181"/>
            </a:avLst>
          </a:prstGeom>
          <a:solidFill>
            <a:srgbClr val="FFFF66"/>
          </a:solidFill>
          <a:ln w="9525" algn="ctr">
            <a:solidFill>
              <a:schemeClr val="tx1"/>
            </a:solidFill>
            <a:miter lim="800000"/>
            <a:headEnd/>
            <a:tailEnd/>
          </a:ln>
        </p:spPr>
        <p:txBody>
          <a:bodyPr anchor="ctr"/>
          <a:lstStyle/>
          <a:p>
            <a:r>
              <a:rPr lang="en-US"/>
              <a:t>Slave realize that yet, it has no data to drive so ..</a:t>
            </a:r>
          </a:p>
        </p:txBody>
      </p:sp>
      <p:sp>
        <p:nvSpPr>
          <p:cNvPr id="301069" name="AutoShape 72"/>
          <p:cNvSpPr>
            <a:spLocks noChangeArrowheads="1"/>
          </p:cNvSpPr>
          <p:nvPr/>
        </p:nvSpPr>
        <p:spPr bwMode="auto">
          <a:xfrm>
            <a:off x="7896226" y="2205038"/>
            <a:ext cx="2771775" cy="304800"/>
          </a:xfrm>
          <a:prstGeom prst="hexagon">
            <a:avLst>
              <a:gd name="adj" fmla="val 1052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301070" name="AutoShape 73"/>
          <p:cNvSpPr>
            <a:spLocks noChangeArrowheads="1"/>
          </p:cNvSpPr>
          <p:nvPr/>
        </p:nvSpPr>
        <p:spPr bwMode="auto">
          <a:xfrm>
            <a:off x="4872038" y="3357563"/>
            <a:ext cx="2952750" cy="304800"/>
          </a:xfrm>
          <a:prstGeom prst="hexagon">
            <a:avLst>
              <a:gd name="adj" fmla="val 11212"/>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301071" name="AutoShape 74"/>
          <p:cNvSpPr>
            <a:spLocks noChangeArrowheads="1"/>
          </p:cNvSpPr>
          <p:nvPr/>
        </p:nvSpPr>
        <p:spPr bwMode="auto">
          <a:xfrm>
            <a:off x="4800601" y="4508500"/>
            <a:ext cx="1008063"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
        <p:nvSpPr>
          <p:cNvPr id="301072" name="AutoShape 75"/>
          <p:cNvSpPr>
            <a:spLocks noChangeArrowheads="1"/>
          </p:cNvSpPr>
          <p:nvPr/>
        </p:nvSpPr>
        <p:spPr bwMode="auto">
          <a:xfrm>
            <a:off x="7896226" y="2565400"/>
            <a:ext cx="2771775" cy="304800"/>
          </a:xfrm>
          <a:prstGeom prst="hexagon">
            <a:avLst>
              <a:gd name="adj" fmla="val 610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1073" name="AutoShape 76"/>
          <p:cNvSpPr>
            <a:spLocks noChangeArrowheads="1"/>
          </p:cNvSpPr>
          <p:nvPr/>
        </p:nvSpPr>
        <p:spPr bwMode="auto">
          <a:xfrm>
            <a:off x="7896226" y="2924175"/>
            <a:ext cx="2771775" cy="304800"/>
          </a:xfrm>
          <a:prstGeom prst="hexagon">
            <a:avLst>
              <a:gd name="adj" fmla="val 6105"/>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b.jpg</a:t>
            </a:r>
          </a:p>
        </p:txBody>
      </p:sp>
      <p:sp>
        <p:nvSpPr>
          <p:cNvPr id="301074" name="AutoShape 77"/>
          <p:cNvSpPr>
            <a:spLocks noChangeArrowheads="1"/>
          </p:cNvSpPr>
          <p:nvPr/>
        </p:nvSpPr>
        <p:spPr bwMode="auto">
          <a:xfrm>
            <a:off x="5808664" y="3716338"/>
            <a:ext cx="2016125" cy="304800"/>
          </a:xfrm>
          <a:prstGeom prst="hexagon">
            <a:avLst>
              <a:gd name="adj" fmla="val 444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1075" name="AutoShape 78"/>
          <p:cNvSpPr>
            <a:spLocks noChangeArrowheads="1"/>
          </p:cNvSpPr>
          <p:nvPr/>
        </p:nvSpPr>
        <p:spPr bwMode="auto">
          <a:xfrm>
            <a:off x="7824788" y="3357563"/>
            <a:ext cx="2843212" cy="304800"/>
          </a:xfrm>
          <a:prstGeom prst="hexagon">
            <a:avLst>
              <a:gd name="adj" fmla="val 6262"/>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1076" name="AutoShape 79"/>
          <p:cNvSpPr>
            <a:spLocks/>
          </p:cNvSpPr>
          <p:nvPr/>
        </p:nvSpPr>
        <p:spPr bwMode="auto">
          <a:xfrm>
            <a:off x="7608889" y="4221163"/>
            <a:ext cx="2384425" cy="576262"/>
          </a:xfrm>
          <a:prstGeom prst="borderCallout1">
            <a:avLst>
              <a:gd name="adj1" fmla="val 19833"/>
              <a:gd name="adj2" fmla="val -3194"/>
              <a:gd name="adj3" fmla="val -197796"/>
              <a:gd name="adj4" fmla="val -57389"/>
            </a:avLst>
          </a:prstGeom>
          <a:solidFill>
            <a:srgbClr val="FFFF66"/>
          </a:solidFill>
          <a:ln w="9525" algn="ctr">
            <a:solidFill>
              <a:schemeClr val="tx1"/>
            </a:solidFill>
            <a:miter lim="800000"/>
            <a:headEnd/>
            <a:tailEnd/>
          </a:ln>
        </p:spPr>
        <p:txBody>
          <a:bodyPr anchor="ctr"/>
          <a:lstStyle/>
          <a:p>
            <a:r>
              <a:rPr lang="en-US"/>
              <a:t>Slave drives the bus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208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53DD7FF6-AD98-4B03-9471-13411B317567}" type="slidenum">
              <a:rPr lang="he-IL" smtClean="0"/>
              <a:pPr eaLnBrk="1" hangingPunct="1"/>
              <a:t>33</a:t>
            </a:fld>
            <a:endParaRPr lang="en-US"/>
          </a:p>
        </p:txBody>
      </p:sp>
      <p:sp>
        <p:nvSpPr>
          <p:cNvPr id="302084" name="Rectangle 2"/>
          <p:cNvSpPr>
            <a:spLocks noGrp="1" noChangeArrowheads="1"/>
          </p:cNvSpPr>
          <p:nvPr>
            <p:ph type="title"/>
          </p:nvPr>
        </p:nvSpPr>
        <p:spPr/>
        <p:txBody>
          <a:bodyPr/>
          <a:lstStyle/>
          <a:p>
            <a:pPr eaLnBrk="1" hangingPunct="1"/>
            <a:r>
              <a:rPr lang="en-US" sz="4000"/>
              <a:t>Read with EOF</a:t>
            </a:r>
          </a:p>
        </p:txBody>
      </p:sp>
      <p:grpSp>
        <p:nvGrpSpPr>
          <p:cNvPr id="302085" name="Group 3"/>
          <p:cNvGrpSpPr>
            <a:grpSpLocks/>
          </p:cNvGrpSpPr>
          <p:nvPr/>
        </p:nvGrpSpPr>
        <p:grpSpPr bwMode="auto">
          <a:xfrm>
            <a:off x="1524000" y="1066800"/>
            <a:ext cx="9258300" cy="5791200"/>
            <a:chOff x="0" y="672"/>
            <a:chExt cx="5832" cy="3648"/>
          </a:xfrm>
        </p:grpSpPr>
        <p:grpSp>
          <p:nvGrpSpPr>
            <p:cNvPr id="302101" name="Group 4"/>
            <p:cNvGrpSpPr>
              <a:grpSpLocks/>
            </p:cNvGrpSpPr>
            <p:nvPr/>
          </p:nvGrpSpPr>
          <p:grpSpPr bwMode="auto">
            <a:xfrm>
              <a:off x="0" y="1152"/>
              <a:ext cx="5832" cy="192"/>
              <a:chOff x="0" y="672"/>
              <a:chExt cx="5832" cy="192"/>
            </a:xfrm>
          </p:grpSpPr>
          <p:grpSp>
            <p:nvGrpSpPr>
              <p:cNvPr id="302135" name="Group 5"/>
              <p:cNvGrpSpPr>
                <a:grpSpLocks/>
              </p:cNvGrpSpPr>
              <p:nvPr/>
            </p:nvGrpSpPr>
            <p:grpSpPr bwMode="auto">
              <a:xfrm>
                <a:off x="0" y="672"/>
                <a:ext cx="648" cy="192"/>
                <a:chOff x="432" y="3456"/>
                <a:chExt cx="960" cy="192"/>
              </a:xfrm>
            </p:grpSpPr>
            <p:sp>
              <p:nvSpPr>
                <p:cNvPr id="302160"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61"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36" name="Group 8"/>
              <p:cNvGrpSpPr>
                <a:grpSpLocks/>
              </p:cNvGrpSpPr>
              <p:nvPr/>
            </p:nvGrpSpPr>
            <p:grpSpPr bwMode="auto">
              <a:xfrm>
                <a:off x="648" y="672"/>
                <a:ext cx="648" cy="192"/>
                <a:chOff x="432" y="3456"/>
                <a:chExt cx="960" cy="192"/>
              </a:xfrm>
            </p:grpSpPr>
            <p:sp>
              <p:nvSpPr>
                <p:cNvPr id="302158"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59"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37" name="Group 11"/>
              <p:cNvGrpSpPr>
                <a:grpSpLocks/>
              </p:cNvGrpSpPr>
              <p:nvPr/>
            </p:nvGrpSpPr>
            <p:grpSpPr bwMode="auto">
              <a:xfrm>
                <a:off x="1296" y="672"/>
                <a:ext cx="648" cy="192"/>
                <a:chOff x="432" y="3456"/>
                <a:chExt cx="960" cy="192"/>
              </a:xfrm>
            </p:grpSpPr>
            <p:sp>
              <p:nvSpPr>
                <p:cNvPr id="302156"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57"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38" name="Group 14"/>
              <p:cNvGrpSpPr>
                <a:grpSpLocks/>
              </p:cNvGrpSpPr>
              <p:nvPr/>
            </p:nvGrpSpPr>
            <p:grpSpPr bwMode="auto">
              <a:xfrm>
                <a:off x="1944" y="672"/>
                <a:ext cx="648" cy="192"/>
                <a:chOff x="432" y="3456"/>
                <a:chExt cx="960" cy="192"/>
              </a:xfrm>
            </p:grpSpPr>
            <p:sp>
              <p:nvSpPr>
                <p:cNvPr id="302154"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55"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39" name="Group 17"/>
              <p:cNvGrpSpPr>
                <a:grpSpLocks/>
              </p:cNvGrpSpPr>
              <p:nvPr/>
            </p:nvGrpSpPr>
            <p:grpSpPr bwMode="auto">
              <a:xfrm>
                <a:off x="2592" y="672"/>
                <a:ext cx="648" cy="192"/>
                <a:chOff x="432" y="3456"/>
                <a:chExt cx="960" cy="192"/>
              </a:xfrm>
            </p:grpSpPr>
            <p:sp>
              <p:nvSpPr>
                <p:cNvPr id="302152"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53"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40" name="Group 20"/>
              <p:cNvGrpSpPr>
                <a:grpSpLocks/>
              </p:cNvGrpSpPr>
              <p:nvPr/>
            </p:nvGrpSpPr>
            <p:grpSpPr bwMode="auto">
              <a:xfrm>
                <a:off x="3240" y="672"/>
                <a:ext cx="648" cy="192"/>
                <a:chOff x="432" y="3456"/>
                <a:chExt cx="960" cy="192"/>
              </a:xfrm>
            </p:grpSpPr>
            <p:sp>
              <p:nvSpPr>
                <p:cNvPr id="302150"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51"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41" name="Group 23"/>
              <p:cNvGrpSpPr>
                <a:grpSpLocks/>
              </p:cNvGrpSpPr>
              <p:nvPr/>
            </p:nvGrpSpPr>
            <p:grpSpPr bwMode="auto">
              <a:xfrm>
                <a:off x="3888" y="672"/>
                <a:ext cx="648" cy="192"/>
                <a:chOff x="432" y="3456"/>
                <a:chExt cx="960" cy="192"/>
              </a:xfrm>
            </p:grpSpPr>
            <p:sp>
              <p:nvSpPr>
                <p:cNvPr id="302148"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49"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42" name="Group 26"/>
              <p:cNvGrpSpPr>
                <a:grpSpLocks/>
              </p:cNvGrpSpPr>
              <p:nvPr/>
            </p:nvGrpSpPr>
            <p:grpSpPr bwMode="auto">
              <a:xfrm>
                <a:off x="4530" y="672"/>
                <a:ext cx="648" cy="192"/>
                <a:chOff x="432" y="3456"/>
                <a:chExt cx="960" cy="192"/>
              </a:xfrm>
            </p:grpSpPr>
            <p:sp>
              <p:nvSpPr>
                <p:cNvPr id="302146"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47"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2143" name="Group 29"/>
              <p:cNvGrpSpPr>
                <a:grpSpLocks/>
              </p:cNvGrpSpPr>
              <p:nvPr/>
            </p:nvGrpSpPr>
            <p:grpSpPr bwMode="auto">
              <a:xfrm>
                <a:off x="5184" y="672"/>
                <a:ext cx="648" cy="192"/>
                <a:chOff x="432" y="3456"/>
                <a:chExt cx="960" cy="192"/>
              </a:xfrm>
            </p:grpSpPr>
            <p:sp>
              <p:nvSpPr>
                <p:cNvPr id="302144"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2145"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302102" name="Group 32"/>
            <p:cNvGrpSpPr>
              <a:grpSpLocks/>
            </p:cNvGrpSpPr>
            <p:nvPr/>
          </p:nvGrpSpPr>
          <p:grpSpPr bwMode="auto">
            <a:xfrm>
              <a:off x="0" y="672"/>
              <a:ext cx="5760" cy="3648"/>
              <a:chOff x="0" y="672"/>
              <a:chExt cx="5760" cy="3648"/>
            </a:xfrm>
          </p:grpSpPr>
          <p:sp>
            <p:nvSpPr>
              <p:cNvPr id="302103"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302104"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302105"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06"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07"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08"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09"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10"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302111" name="Group 41"/>
              <p:cNvGrpSpPr>
                <a:grpSpLocks/>
              </p:cNvGrpSpPr>
              <p:nvPr/>
            </p:nvGrpSpPr>
            <p:grpSpPr bwMode="auto">
              <a:xfrm>
                <a:off x="0" y="1104"/>
                <a:ext cx="5760" cy="2880"/>
                <a:chOff x="0" y="1104"/>
                <a:chExt cx="5760" cy="2880"/>
              </a:xfrm>
            </p:grpSpPr>
            <p:sp>
              <p:nvSpPr>
                <p:cNvPr id="302122"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23"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24"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25"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26"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27"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28"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29"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30"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31"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32"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33"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2134"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2112"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302113"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302114"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15"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16"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2117"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302118"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302119"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302120"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302121"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302086" name="AutoShape 65"/>
          <p:cNvSpPr>
            <a:spLocks noChangeArrowheads="1"/>
          </p:cNvSpPr>
          <p:nvPr/>
        </p:nvSpPr>
        <p:spPr bwMode="auto">
          <a:xfrm>
            <a:off x="2711450" y="3357563"/>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2087" name="AutoShape 66"/>
          <p:cNvSpPr>
            <a:spLocks noChangeArrowheads="1"/>
          </p:cNvSpPr>
          <p:nvPr/>
        </p:nvSpPr>
        <p:spPr bwMode="auto">
          <a:xfrm>
            <a:off x="2711450" y="2205038"/>
            <a:ext cx="6192838" cy="304800"/>
          </a:xfrm>
          <a:prstGeom prst="hexagon">
            <a:avLst>
              <a:gd name="adj" fmla="val 23516"/>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read</a:t>
            </a:r>
          </a:p>
        </p:txBody>
      </p:sp>
      <p:sp>
        <p:nvSpPr>
          <p:cNvPr id="302088"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2089"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302090" name="AutoShape 69"/>
          <p:cNvSpPr>
            <a:spLocks noChangeArrowheads="1"/>
          </p:cNvSpPr>
          <p:nvPr/>
        </p:nvSpPr>
        <p:spPr bwMode="auto">
          <a:xfrm>
            <a:off x="4800600" y="2924175"/>
            <a:ext cx="4032250" cy="304800"/>
          </a:xfrm>
          <a:prstGeom prst="hexagon">
            <a:avLst>
              <a:gd name="adj" fmla="val 888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302091" name="AutoShape 70"/>
          <p:cNvSpPr>
            <a:spLocks noChangeArrowheads="1"/>
          </p:cNvSpPr>
          <p:nvPr/>
        </p:nvSpPr>
        <p:spPr bwMode="auto">
          <a:xfrm>
            <a:off x="4800600" y="2565400"/>
            <a:ext cx="4103688" cy="304800"/>
          </a:xfrm>
          <a:prstGeom prst="hexagon">
            <a:avLst>
              <a:gd name="adj" fmla="val 903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302092" name="AutoShape 71"/>
          <p:cNvSpPr>
            <a:spLocks noChangeArrowheads="1"/>
          </p:cNvSpPr>
          <p:nvPr/>
        </p:nvSpPr>
        <p:spPr bwMode="auto">
          <a:xfrm>
            <a:off x="8904288" y="2205038"/>
            <a:ext cx="1763712" cy="304800"/>
          </a:xfrm>
          <a:prstGeom prst="hexagon">
            <a:avLst>
              <a:gd name="adj" fmla="val 6697"/>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302093" name="AutoShape 72"/>
          <p:cNvSpPr>
            <a:spLocks noChangeArrowheads="1"/>
          </p:cNvSpPr>
          <p:nvPr/>
        </p:nvSpPr>
        <p:spPr bwMode="auto">
          <a:xfrm>
            <a:off x="4872038" y="3357563"/>
            <a:ext cx="3960812" cy="304800"/>
          </a:xfrm>
          <a:prstGeom prst="hexagon">
            <a:avLst>
              <a:gd name="adj" fmla="val 15040"/>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302094" name="AutoShape 73"/>
          <p:cNvSpPr>
            <a:spLocks noChangeArrowheads="1"/>
          </p:cNvSpPr>
          <p:nvPr/>
        </p:nvSpPr>
        <p:spPr bwMode="auto">
          <a:xfrm>
            <a:off x="4800601" y="4508500"/>
            <a:ext cx="1008063"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
        <p:nvSpPr>
          <p:cNvPr id="302095" name="AutoShape 74"/>
          <p:cNvSpPr>
            <a:spLocks noChangeArrowheads="1"/>
          </p:cNvSpPr>
          <p:nvPr/>
        </p:nvSpPr>
        <p:spPr bwMode="auto">
          <a:xfrm>
            <a:off x="8904288" y="2565400"/>
            <a:ext cx="1763712" cy="304800"/>
          </a:xfrm>
          <a:prstGeom prst="hexagon">
            <a:avLst>
              <a:gd name="adj" fmla="val 388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2096" name="AutoShape 75"/>
          <p:cNvSpPr>
            <a:spLocks noChangeArrowheads="1"/>
          </p:cNvSpPr>
          <p:nvPr/>
        </p:nvSpPr>
        <p:spPr bwMode="auto">
          <a:xfrm>
            <a:off x="8904288" y="2924175"/>
            <a:ext cx="1763712" cy="304800"/>
          </a:xfrm>
          <a:prstGeom prst="hexagon">
            <a:avLst>
              <a:gd name="adj" fmla="val 388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b.jpg</a:t>
            </a:r>
          </a:p>
        </p:txBody>
      </p:sp>
      <p:sp>
        <p:nvSpPr>
          <p:cNvPr id="302097" name="AutoShape 76"/>
          <p:cNvSpPr>
            <a:spLocks noChangeArrowheads="1"/>
          </p:cNvSpPr>
          <p:nvPr/>
        </p:nvSpPr>
        <p:spPr bwMode="auto">
          <a:xfrm>
            <a:off x="5808664" y="3716338"/>
            <a:ext cx="3024187" cy="304800"/>
          </a:xfrm>
          <a:prstGeom prst="hexagon">
            <a:avLst>
              <a:gd name="adj" fmla="val 666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2098" name="AutoShape 77"/>
          <p:cNvSpPr>
            <a:spLocks noChangeArrowheads="1"/>
          </p:cNvSpPr>
          <p:nvPr/>
        </p:nvSpPr>
        <p:spPr bwMode="auto">
          <a:xfrm>
            <a:off x="8904288" y="3357563"/>
            <a:ext cx="1763712" cy="304800"/>
          </a:xfrm>
          <a:prstGeom prst="hexagon">
            <a:avLst>
              <a:gd name="adj" fmla="val 388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2099" name="AutoShape 78"/>
          <p:cNvSpPr>
            <a:spLocks noChangeArrowheads="1"/>
          </p:cNvSpPr>
          <p:nvPr/>
        </p:nvSpPr>
        <p:spPr bwMode="auto">
          <a:xfrm>
            <a:off x="7824788" y="5229225"/>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EOF</a:t>
            </a:r>
          </a:p>
        </p:txBody>
      </p:sp>
      <p:sp>
        <p:nvSpPr>
          <p:cNvPr id="302100" name="AutoShape 79"/>
          <p:cNvSpPr>
            <a:spLocks/>
          </p:cNvSpPr>
          <p:nvPr/>
        </p:nvSpPr>
        <p:spPr bwMode="auto">
          <a:xfrm>
            <a:off x="3071814" y="5229225"/>
            <a:ext cx="2384425" cy="935038"/>
          </a:xfrm>
          <a:prstGeom prst="borderCallout1">
            <a:avLst>
              <a:gd name="adj1" fmla="val 12222"/>
              <a:gd name="adj2" fmla="val 103194"/>
              <a:gd name="adj3" fmla="val 14940"/>
              <a:gd name="adj4" fmla="val 211384"/>
            </a:avLst>
          </a:prstGeom>
          <a:solidFill>
            <a:srgbClr val="FFFF66"/>
          </a:solidFill>
          <a:ln w="9525" algn="ctr">
            <a:solidFill>
              <a:schemeClr val="tx1"/>
            </a:solidFill>
            <a:miter lim="800000"/>
            <a:headEnd/>
            <a:tailEnd/>
          </a:ln>
        </p:spPr>
        <p:txBody>
          <a:bodyPr anchor="ctr"/>
          <a:lstStyle/>
          <a:p>
            <a:r>
              <a:rPr lang="en-US"/>
              <a:t>What is the resulting file size ?</a:t>
            </a:r>
            <a:br>
              <a:rPr lang="en-US"/>
            </a:br>
            <a:r>
              <a:rPr lang="en-US"/>
              <a:t>No end yet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31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36021684-BBEE-4957-B21F-3513ED4E9727}" type="slidenum">
              <a:rPr lang="he-IL" smtClean="0"/>
              <a:pPr eaLnBrk="1" hangingPunct="1"/>
              <a:t>34</a:t>
            </a:fld>
            <a:endParaRPr lang="en-US"/>
          </a:p>
        </p:txBody>
      </p:sp>
      <p:sp>
        <p:nvSpPr>
          <p:cNvPr id="303108" name="Rectangle 2"/>
          <p:cNvSpPr>
            <a:spLocks noGrp="1" noChangeArrowheads="1"/>
          </p:cNvSpPr>
          <p:nvPr>
            <p:ph type="title"/>
          </p:nvPr>
        </p:nvSpPr>
        <p:spPr/>
        <p:txBody>
          <a:bodyPr/>
          <a:lstStyle/>
          <a:p>
            <a:pPr eaLnBrk="1" hangingPunct="1"/>
            <a:r>
              <a:rPr lang="en-US" sz="4000"/>
              <a:t>Read with EOF and M halt</a:t>
            </a:r>
          </a:p>
        </p:txBody>
      </p:sp>
      <p:grpSp>
        <p:nvGrpSpPr>
          <p:cNvPr id="303109" name="Group 3"/>
          <p:cNvGrpSpPr>
            <a:grpSpLocks/>
          </p:cNvGrpSpPr>
          <p:nvPr/>
        </p:nvGrpSpPr>
        <p:grpSpPr bwMode="auto">
          <a:xfrm>
            <a:off x="1524000" y="1066800"/>
            <a:ext cx="9258300" cy="5791200"/>
            <a:chOff x="0" y="672"/>
            <a:chExt cx="5832" cy="3648"/>
          </a:xfrm>
        </p:grpSpPr>
        <p:grpSp>
          <p:nvGrpSpPr>
            <p:cNvPr id="303126" name="Group 4"/>
            <p:cNvGrpSpPr>
              <a:grpSpLocks/>
            </p:cNvGrpSpPr>
            <p:nvPr/>
          </p:nvGrpSpPr>
          <p:grpSpPr bwMode="auto">
            <a:xfrm>
              <a:off x="0" y="1152"/>
              <a:ext cx="5832" cy="192"/>
              <a:chOff x="0" y="672"/>
              <a:chExt cx="5832" cy="192"/>
            </a:xfrm>
          </p:grpSpPr>
          <p:grpSp>
            <p:nvGrpSpPr>
              <p:cNvPr id="303160" name="Group 5"/>
              <p:cNvGrpSpPr>
                <a:grpSpLocks/>
              </p:cNvGrpSpPr>
              <p:nvPr/>
            </p:nvGrpSpPr>
            <p:grpSpPr bwMode="auto">
              <a:xfrm>
                <a:off x="0" y="672"/>
                <a:ext cx="648" cy="192"/>
                <a:chOff x="432" y="3456"/>
                <a:chExt cx="960" cy="192"/>
              </a:xfrm>
            </p:grpSpPr>
            <p:sp>
              <p:nvSpPr>
                <p:cNvPr id="303185"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86"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1" name="Group 8"/>
              <p:cNvGrpSpPr>
                <a:grpSpLocks/>
              </p:cNvGrpSpPr>
              <p:nvPr/>
            </p:nvGrpSpPr>
            <p:grpSpPr bwMode="auto">
              <a:xfrm>
                <a:off x="648" y="672"/>
                <a:ext cx="648" cy="192"/>
                <a:chOff x="432" y="3456"/>
                <a:chExt cx="960" cy="192"/>
              </a:xfrm>
            </p:grpSpPr>
            <p:sp>
              <p:nvSpPr>
                <p:cNvPr id="303183"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84"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2" name="Group 11"/>
              <p:cNvGrpSpPr>
                <a:grpSpLocks/>
              </p:cNvGrpSpPr>
              <p:nvPr/>
            </p:nvGrpSpPr>
            <p:grpSpPr bwMode="auto">
              <a:xfrm>
                <a:off x="1296" y="672"/>
                <a:ext cx="648" cy="192"/>
                <a:chOff x="432" y="3456"/>
                <a:chExt cx="960" cy="192"/>
              </a:xfrm>
            </p:grpSpPr>
            <p:sp>
              <p:nvSpPr>
                <p:cNvPr id="303181"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82"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3" name="Group 14"/>
              <p:cNvGrpSpPr>
                <a:grpSpLocks/>
              </p:cNvGrpSpPr>
              <p:nvPr/>
            </p:nvGrpSpPr>
            <p:grpSpPr bwMode="auto">
              <a:xfrm>
                <a:off x="1944" y="672"/>
                <a:ext cx="648" cy="192"/>
                <a:chOff x="432" y="3456"/>
                <a:chExt cx="960" cy="192"/>
              </a:xfrm>
            </p:grpSpPr>
            <p:sp>
              <p:nvSpPr>
                <p:cNvPr id="303179"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80"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4" name="Group 17"/>
              <p:cNvGrpSpPr>
                <a:grpSpLocks/>
              </p:cNvGrpSpPr>
              <p:nvPr/>
            </p:nvGrpSpPr>
            <p:grpSpPr bwMode="auto">
              <a:xfrm>
                <a:off x="2592" y="672"/>
                <a:ext cx="648" cy="192"/>
                <a:chOff x="432" y="3456"/>
                <a:chExt cx="960" cy="192"/>
              </a:xfrm>
            </p:grpSpPr>
            <p:sp>
              <p:nvSpPr>
                <p:cNvPr id="303177"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78"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5" name="Group 20"/>
              <p:cNvGrpSpPr>
                <a:grpSpLocks/>
              </p:cNvGrpSpPr>
              <p:nvPr/>
            </p:nvGrpSpPr>
            <p:grpSpPr bwMode="auto">
              <a:xfrm>
                <a:off x="3240" y="672"/>
                <a:ext cx="648" cy="192"/>
                <a:chOff x="432" y="3456"/>
                <a:chExt cx="960" cy="192"/>
              </a:xfrm>
            </p:grpSpPr>
            <p:sp>
              <p:nvSpPr>
                <p:cNvPr id="303175"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76"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6" name="Group 23"/>
              <p:cNvGrpSpPr>
                <a:grpSpLocks/>
              </p:cNvGrpSpPr>
              <p:nvPr/>
            </p:nvGrpSpPr>
            <p:grpSpPr bwMode="auto">
              <a:xfrm>
                <a:off x="3888" y="672"/>
                <a:ext cx="648" cy="192"/>
                <a:chOff x="432" y="3456"/>
                <a:chExt cx="960" cy="192"/>
              </a:xfrm>
            </p:grpSpPr>
            <p:sp>
              <p:nvSpPr>
                <p:cNvPr id="303173"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74"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7" name="Group 26"/>
              <p:cNvGrpSpPr>
                <a:grpSpLocks/>
              </p:cNvGrpSpPr>
              <p:nvPr/>
            </p:nvGrpSpPr>
            <p:grpSpPr bwMode="auto">
              <a:xfrm>
                <a:off x="4530" y="672"/>
                <a:ext cx="648" cy="192"/>
                <a:chOff x="432" y="3456"/>
                <a:chExt cx="960" cy="192"/>
              </a:xfrm>
            </p:grpSpPr>
            <p:sp>
              <p:nvSpPr>
                <p:cNvPr id="303171"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72"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3168" name="Group 29"/>
              <p:cNvGrpSpPr>
                <a:grpSpLocks/>
              </p:cNvGrpSpPr>
              <p:nvPr/>
            </p:nvGrpSpPr>
            <p:grpSpPr bwMode="auto">
              <a:xfrm>
                <a:off x="5184" y="672"/>
                <a:ext cx="648" cy="192"/>
                <a:chOff x="432" y="3456"/>
                <a:chExt cx="960" cy="192"/>
              </a:xfrm>
            </p:grpSpPr>
            <p:sp>
              <p:nvSpPr>
                <p:cNvPr id="303169"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3170"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303127" name="Group 32"/>
            <p:cNvGrpSpPr>
              <a:grpSpLocks/>
            </p:cNvGrpSpPr>
            <p:nvPr/>
          </p:nvGrpSpPr>
          <p:grpSpPr bwMode="auto">
            <a:xfrm>
              <a:off x="0" y="672"/>
              <a:ext cx="5760" cy="3648"/>
              <a:chOff x="0" y="672"/>
              <a:chExt cx="5760" cy="3648"/>
            </a:xfrm>
          </p:grpSpPr>
          <p:sp>
            <p:nvSpPr>
              <p:cNvPr id="303128"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303129"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303130"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31"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32"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33"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34"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35"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303136" name="Group 41"/>
              <p:cNvGrpSpPr>
                <a:grpSpLocks/>
              </p:cNvGrpSpPr>
              <p:nvPr/>
            </p:nvGrpSpPr>
            <p:grpSpPr bwMode="auto">
              <a:xfrm>
                <a:off x="0" y="1104"/>
                <a:ext cx="5760" cy="2880"/>
                <a:chOff x="0" y="1104"/>
                <a:chExt cx="5760" cy="2880"/>
              </a:xfrm>
            </p:grpSpPr>
            <p:sp>
              <p:nvSpPr>
                <p:cNvPr id="303147"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48"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49"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0"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1"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2"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3"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4"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5"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6"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7"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8"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3159"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3137"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303138"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303139"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40"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41"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3142"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303143"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303144"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303145"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303146"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
        <p:nvSpPr>
          <p:cNvPr id="303110" name="AutoShape 65"/>
          <p:cNvSpPr>
            <a:spLocks noChangeArrowheads="1"/>
          </p:cNvSpPr>
          <p:nvPr/>
        </p:nvSpPr>
        <p:spPr bwMode="auto">
          <a:xfrm>
            <a:off x="2711450" y="3357563"/>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3111" name="AutoShape 66"/>
          <p:cNvSpPr>
            <a:spLocks noChangeArrowheads="1"/>
          </p:cNvSpPr>
          <p:nvPr/>
        </p:nvSpPr>
        <p:spPr bwMode="auto">
          <a:xfrm>
            <a:off x="2711450" y="2205038"/>
            <a:ext cx="6192838" cy="304800"/>
          </a:xfrm>
          <a:prstGeom prst="hexagon">
            <a:avLst>
              <a:gd name="adj" fmla="val 23516"/>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read</a:t>
            </a:r>
          </a:p>
        </p:txBody>
      </p:sp>
      <p:sp>
        <p:nvSpPr>
          <p:cNvPr id="303112" name="AutoShape 67"/>
          <p:cNvSpPr>
            <a:spLocks noChangeArrowheads="1"/>
          </p:cNvSpPr>
          <p:nvPr/>
        </p:nvSpPr>
        <p:spPr bwMode="auto">
          <a:xfrm>
            <a:off x="2711450" y="2565400"/>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3113" name="AutoShape 68"/>
          <p:cNvSpPr>
            <a:spLocks noChangeArrowheads="1"/>
          </p:cNvSpPr>
          <p:nvPr/>
        </p:nvSpPr>
        <p:spPr bwMode="auto">
          <a:xfrm>
            <a:off x="2711450" y="2924175"/>
            <a:ext cx="2089150" cy="304800"/>
          </a:xfrm>
          <a:prstGeom prst="hexagon">
            <a:avLst>
              <a:gd name="adj" fmla="val 460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a.jpg</a:t>
            </a:r>
          </a:p>
        </p:txBody>
      </p:sp>
      <p:sp>
        <p:nvSpPr>
          <p:cNvPr id="303114" name="AutoShape 69"/>
          <p:cNvSpPr>
            <a:spLocks noChangeArrowheads="1"/>
          </p:cNvSpPr>
          <p:nvPr/>
        </p:nvSpPr>
        <p:spPr bwMode="auto">
          <a:xfrm>
            <a:off x="4800600" y="2924175"/>
            <a:ext cx="4032250" cy="304800"/>
          </a:xfrm>
          <a:prstGeom prst="hexagon">
            <a:avLst>
              <a:gd name="adj" fmla="val 888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words …</a:t>
            </a:r>
          </a:p>
        </p:txBody>
      </p:sp>
      <p:sp>
        <p:nvSpPr>
          <p:cNvPr id="303115" name="AutoShape 70"/>
          <p:cNvSpPr>
            <a:spLocks noChangeArrowheads="1"/>
          </p:cNvSpPr>
          <p:nvPr/>
        </p:nvSpPr>
        <p:spPr bwMode="auto">
          <a:xfrm>
            <a:off x="4800600" y="2565400"/>
            <a:ext cx="4103688" cy="304800"/>
          </a:xfrm>
          <a:prstGeom prst="hexagon">
            <a:avLst>
              <a:gd name="adj" fmla="val 9038"/>
              <a:gd name="vf" fmla="val 11547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data  transfer</a:t>
            </a:r>
          </a:p>
        </p:txBody>
      </p:sp>
      <p:sp>
        <p:nvSpPr>
          <p:cNvPr id="303116" name="AutoShape 71"/>
          <p:cNvSpPr>
            <a:spLocks noChangeArrowheads="1"/>
          </p:cNvSpPr>
          <p:nvPr/>
        </p:nvSpPr>
        <p:spPr bwMode="auto">
          <a:xfrm>
            <a:off x="8904288" y="2205038"/>
            <a:ext cx="1763712" cy="304800"/>
          </a:xfrm>
          <a:prstGeom prst="hexagon">
            <a:avLst>
              <a:gd name="adj" fmla="val 6697"/>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write</a:t>
            </a:r>
          </a:p>
        </p:txBody>
      </p:sp>
      <p:sp>
        <p:nvSpPr>
          <p:cNvPr id="303117" name="AutoShape 72"/>
          <p:cNvSpPr>
            <a:spLocks noChangeArrowheads="1"/>
          </p:cNvSpPr>
          <p:nvPr/>
        </p:nvSpPr>
        <p:spPr bwMode="auto">
          <a:xfrm>
            <a:off x="4872038" y="3357563"/>
            <a:ext cx="3960812" cy="304800"/>
          </a:xfrm>
          <a:prstGeom prst="hexagon">
            <a:avLst>
              <a:gd name="adj" fmla="val 15040"/>
              <a:gd name="vf" fmla="val 115470"/>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don’t care</a:t>
            </a:r>
          </a:p>
        </p:txBody>
      </p:sp>
      <p:sp>
        <p:nvSpPr>
          <p:cNvPr id="303118" name="AutoShape 73"/>
          <p:cNvSpPr>
            <a:spLocks noChangeArrowheads="1"/>
          </p:cNvSpPr>
          <p:nvPr/>
        </p:nvSpPr>
        <p:spPr bwMode="auto">
          <a:xfrm>
            <a:off x="4800601" y="4508500"/>
            <a:ext cx="1008063"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
        <p:nvSpPr>
          <p:cNvPr id="303119" name="AutoShape 74"/>
          <p:cNvSpPr>
            <a:spLocks noChangeArrowheads="1"/>
          </p:cNvSpPr>
          <p:nvPr/>
        </p:nvSpPr>
        <p:spPr bwMode="auto">
          <a:xfrm>
            <a:off x="8904288" y="2565400"/>
            <a:ext cx="1763712" cy="304800"/>
          </a:xfrm>
          <a:prstGeom prst="hexagon">
            <a:avLst>
              <a:gd name="adj" fmla="val 388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File name transfer</a:t>
            </a:r>
          </a:p>
        </p:txBody>
      </p:sp>
      <p:sp>
        <p:nvSpPr>
          <p:cNvPr id="303120" name="AutoShape 75"/>
          <p:cNvSpPr>
            <a:spLocks noChangeArrowheads="1"/>
          </p:cNvSpPr>
          <p:nvPr/>
        </p:nvSpPr>
        <p:spPr bwMode="auto">
          <a:xfrm>
            <a:off x="8904288" y="2924175"/>
            <a:ext cx="1763712" cy="304800"/>
          </a:xfrm>
          <a:prstGeom prst="hexagon">
            <a:avLst>
              <a:gd name="adj" fmla="val 388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b.jpg</a:t>
            </a:r>
          </a:p>
        </p:txBody>
      </p:sp>
      <p:sp>
        <p:nvSpPr>
          <p:cNvPr id="303121" name="AutoShape 76"/>
          <p:cNvSpPr>
            <a:spLocks noChangeArrowheads="1"/>
          </p:cNvSpPr>
          <p:nvPr/>
        </p:nvSpPr>
        <p:spPr bwMode="auto">
          <a:xfrm>
            <a:off x="5808664" y="3716338"/>
            <a:ext cx="3024187" cy="304800"/>
          </a:xfrm>
          <a:prstGeom prst="hexagon">
            <a:avLst>
              <a:gd name="adj" fmla="val 6661"/>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3122" name="AutoShape 77"/>
          <p:cNvSpPr>
            <a:spLocks noChangeArrowheads="1"/>
          </p:cNvSpPr>
          <p:nvPr/>
        </p:nvSpPr>
        <p:spPr bwMode="auto">
          <a:xfrm>
            <a:off x="8904288" y="3357563"/>
            <a:ext cx="1763712" cy="304800"/>
          </a:xfrm>
          <a:prstGeom prst="hexagon">
            <a:avLst>
              <a:gd name="adj" fmla="val 3884"/>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4’b1111</a:t>
            </a:r>
          </a:p>
        </p:txBody>
      </p:sp>
      <p:sp>
        <p:nvSpPr>
          <p:cNvPr id="303123" name="AutoShape 78"/>
          <p:cNvSpPr>
            <a:spLocks noChangeArrowheads="1"/>
          </p:cNvSpPr>
          <p:nvPr/>
        </p:nvSpPr>
        <p:spPr bwMode="auto">
          <a:xfrm>
            <a:off x="7824788" y="5229225"/>
            <a:ext cx="1008062"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EOF</a:t>
            </a:r>
          </a:p>
        </p:txBody>
      </p:sp>
      <p:sp>
        <p:nvSpPr>
          <p:cNvPr id="303124" name="AutoShape 79"/>
          <p:cNvSpPr>
            <a:spLocks/>
          </p:cNvSpPr>
          <p:nvPr/>
        </p:nvSpPr>
        <p:spPr bwMode="auto">
          <a:xfrm>
            <a:off x="3071814" y="5229225"/>
            <a:ext cx="2384425" cy="935038"/>
          </a:xfrm>
          <a:prstGeom prst="borderCallout1">
            <a:avLst>
              <a:gd name="adj1" fmla="val 12222"/>
              <a:gd name="adj2" fmla="val 103194"/>
              <a:gd name="adj3" fmla="val 6792"/>
              <a:gd name="adj4" fmla="val 197005"/>
            </a:avLst>
          </a:prstGeom>
          <a:solidFill>
            <a:srgbClr val="FFFF66"/>
          </a:solidFill>
          <a:ln w="9525" algn="ctr">
            <a:solidFill>
              <a:schemeClr val="tx1"/>
            </a:solidFill>
            <a:miter lim="800000"/>
            <a:headEnd/>
            <a:tailEnd/>
          </a:ln>
        </p:spPr>
        <p:txBody>
          <a:bodyPr anchor="ctr"/>
          <a:lstStyle/>
          <a:p>
            <a:r>
              <a:rPr lang="en-US"/>
              <a:t>What is the resulting file size ?</a:t>
            </a:r>
            <a:br>
              <a:rPr lang="en-US"/>
            </a:br>
            <a:r>
              <a:rPr lang="en-US"/>
              <a:t>No end yet</a:t>
            </a:r>
          </a:p>
        </p:txBody>
      </p:sp>
      <p:sp>
        <p:nvSpPr>
          <p:cNvPr id="303125" name="AutoShape 80"/>
          <p:cNvSpPr>
            <a:spLocks noChangeArrowheads="1"/>
          </p:cNvSpPr>
          <p:nvPr/>
        </p:nvSpPr>
        <p:spPr bwMode="auto">
          <a:xfrm>
            <a:off x="4800601" y="4076700"/>
            <a:ext cx="1008063" cy="304800"/>
          </a:xfrm>
          <a:prstGeom prst="hexagon">
            <a:avLst>
              <a:gd name="adj" fmla="val 2220"/>
              <a:gd name="vf" fmla="val 11547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1200">
                <a:latin typeface="Arial" charset="0"/>
              </a:rPr>
              <a:t>halt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4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C9AB2284-8E51-4525-981A-087686E2E8D9}" type="slidenum">
              <a:rPr lang="he-IL" smtClean="0"/>
              <a:pPr eaLnBrk="1" hangingPunct="1"/>
              <a:t>35</a:t>
            </a:fld>
            <a:endParaRPr lang="en-US"/>
          </a:p>
        </p:txBody>
      </p:sp>
      <p:sp>
        <p:nvSpPr>
          <p:cNvPr id="304132" name="Rectangle 2"/>
          <p:cNvSpPr>
            <a:spLocks noGrp="1" noChangeArrowheads="1"/>
          </p:cNvSpPr>
          <p:nvPr>
            <p:ph type="title"/>
          </p:nvPr>
        </p:nvSpPr>
        <p:spPr/>
        <p:txBody>
          <a:bodyPr/>
          <a:lstStyle/>
          <a:p>
            <a:pPr eaLnBrk="1" hangingPunct="1"/>
            <a:r>
              <a:rPr lang="en-US" sz="4000"/>
              <a:t>Bidirectional buses</a:t>
            </a:r>
          </a:p>
        </p:txBody>
      </p:sp>
      <p:sp>
        <p:nvSpPr>
          <p:cNvPr id="304133" name="Rectangle 3"/>
          <p:cNvSpPr>
            <a:spLocks noGrp="1" noChangeArrowheads="1"/>
          </p:cNvSpPr>
          <p:nvPr>
            <p:ph type="body" idx="1"/>
          </p:nvPr>
        </p:nvSpPr>
        <p:spPr/>
        <p:txBody>
          <a:bodyPr/>
          <a:lstStyle/>
          <a:p>
            <a:pPr eaLnBrk="1" hangingPunct="1">
              <a:lnSpc>
                <a:spcPct val="90000"/>
              </a:lnSpc>
            </a:pPr>
            <a:r>
              <a:rPr lang="en-US" sz="2400" dirty="0"/>
              <a:t>As noted in flash disk, </a:t>
            </a:r>
            <a:r>
              <a:rPr lang="en-US" sz="2400" dirty="0" err="1"/>
              <a:t>d_inout</a:t>
            </a:r>
            <a:r>
              <a:rPr lang="en-US" sz="2400" dirty="0"/>
              <a:t>[31:0] is </a:t>
            </a:r>
            <a:r>
              <a:rPr lang="en-US" sz="2400" dirty="0">
                <a:solidFill>
                  <a:schemeClr val="accent2"/>
                </a:solidFill>
              </a:rPr>
              <a:t>bi-directional</a:t>
            </a:r>
            <a:r>
              <a:rPr lang="en-US" sz="2400" dirty="0"/>
              <a:t>, </a:t>
            </a:r>
            <a:r>
              <a:rPr lang="en-US" sz="2400" dirty="0" err="1"/>
              <a:t>ie</a:t>
            </a:r>
            <a:r>
              <a:rPr lang="en-US" sz="2400" dirty="0"/>
              <a:t>. More the one entity can drive it at different time interval.</a:t>
            </a:r>
          </a:p>
          <a:p>
            <a:pPr eaLnBrk="1" hangingPunct="1">
              <a:lnSpc>
                <a:spcPct val="90000"/>
              </a:lnSpc>
            </a:pPr>
            <a:r>
              <a:rPr lang="en-US" sz="2400" dirty="0"/>
              <a:t>Also note, that since this bus traverse a module boundary, its verilog port type will be </a:t>
            </a:r>
            <a:r>
              <a:rPr lang="en-US" sz="2400" b="1" dirty="0" err="1">
                <a:solidFill>
                  <a:schemeClr val="accent2"/>
                </a:solidFill>
                <a:latin typeface="Courier New" pitchFamily="49" charset="0"/>
                <a:cs typeface="Courier New" pitchFamily="49" charset="0"/>
              </a:rPr>
              <a:t>inout</a:t>
            </a:r>
            <a:r>
              <a:rPr lang="en-US" sz="2400" dirty="0"/>
              <a:t>.</a:t>
            </a:r>
            <a:br>
              <a:rPr lang="en-US" sz="2400" dirty="0"/>
            </a:br>
            <a:br>
              <a:rPr lang="en-US" sz="2400" dirty="0"/>
            </a:br>
            <a:r>
              <a:rPr lang="en-US" sz="2400" dirty="0">
                <a:latin typeface="Courier New" pitchFamily="49" charset="0"/>
                <a:cs typeface="Courier New" pitchFamily="49" charset="0"/>
              </a:rPr>
              <a:t>module </a:t>
            </a:r>
            <a:r>
              <a:rPr lang="en-US" sz="2400" dirty="0" err="1">
                <a:latin typeface="Courier New" pitchFamily="49" charset="0"/>
                <a:cs typeface="Courier New" pitchFamily="49" charset="0"/>
              </a:rPr>
              <a:t>jojo</a:t>
            </a:r>
            <a:r>
              <a:rPr lang="en-US" sz="2400" dirty="0">
                <a:latin typeface="Courier New" pitchFamily="49" charset="0"/>
                <a:cs typeface="Courier New" pitchFamily="49" charset="0"/>
              </a:rPr>
              <a:t> (</a:t>
            </a:r>
            <a:r>
              <a:rPr lang="en-US" sz="2400" b="1" dirty="0" err="1">
                <a:solidFill>
                  <a:schemeClr val="accent2"/>
                </a:solidFill>
                <a:latin typeface="Courier New" pitchFamily="49" charset="0"/>
                <a:cs typeface="Courier New" pitchFamily="49" charset="0"/>
              </a:rPr>
              <a:t>inout</a:t>
            </a:r>
            <a:r>
              <a:rPr lang="en-US" sz="2400" dirty="0">
                <a:latin typeface="Courier New" pitchFamily="49" charset="0"/>
                <a:cs typeface="Courier New" pitchFamily="49" charset="0"/>
              </a:rPr>
              <a:t> wire [31:0] </a:t>
            </a:r>
            <a:r>
              <a:rPr lang="en-US" sz="2400" dirty="0" err="1">
                <a:latin typeface="Courier New" pitchFamily="49" charset="0"/>
                <a:cs typeface="Courier New" pitchFamily="49" charset="0"/>
              </a:rPr>
              <a:t>d_inout</a:t>
            </a:r>
            <a:r>
              <a:rPr lang="en-US" sz="2400" dirty="0">
                <a:latin typeface="Courier New" pitchFamily="49" charset="0"/>
                <a:cs typeface="Courier New" pitchFamily="49" charset="0"/>
              </a:rPr>
              <a:t>, …</a:t>
            </a:r>
          </a:p>
          <a:p>
            <a:pPr eaLnBrk="1" hangingPunct="1">
              <a:lnSpc>
                <a:spcPct val="90000"/>
              </a:lnSpc>
            </a:pPr>
            <a:r>
              <a:rPr lang="en-US" sz="2400" dirty="0">
                <a:cs typeface="Courier New" pitchFamily="49" charset="0"/>
              </a:rPr>
              <a:t>Conditional driving – like the verilog primitive </a:t>
            </a:r>
            <a:r>
              <a:rPr lang="en-US" sz="2400" dirty="0">
                <a:solidFill>
                  <a:schemeClr val="accent2"/>
                </a:solidFill>
                <a:cs typeface="Courier New" pitchFamily="49" charset="0"/>
              </a:rPr>
              <a:t>buffif1</a:t>
            </a:r>
            <a:r>
              <a:rPr lang="en-US" sz="2400" dirty="0">
                <a:cs typeface="Courier New" pitchFamily="49" charset="0"/>
              </a:rPr>
              <a:t>, its behavioral counterpart is :</a:t>
            </a:r>
            <a:br>
              <a:rPr lang="en-US" sz="2400" dirty="0">
                <a:cs typeface="Courier New" pitchFamily="49" charset="0"/>
              </a:rPr>
            </a:br>
            <a:br>
              <a:rPr lang="en-US" sz="2400" dirty="0">
                <a:cs typeface="Courier New" pitchFamily="49" charset="0"/>
              </a:rPr>
            </a:br>
            <a:r>
              <a:rPr lang="en-US" sz="2400" dirty="0">
                <a:latin typeface="Courier New" pitchFamily="49" charset="0"/>
                <a:cs typeface="Courier New" pitchFamily="49" charset="0"/>
              </a:rPr>
              <a:t>assign </a:t>
            </a:r>
            <a:r>
              <a:rPr lang="en-US" sz="2400" dirty="0" err="1">
                <a:latin typeface="Courier New" pitchFamily="49" charset="0"/>
                <a:cs typeface="Courier New" pitchFamily="49" charset="0"/>
              </a:rPr>
              <a:t>d_inout</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i_am_the_driver</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dout</a:t>
            </a:r>
            <a:r>
              <a:rPr lang="en-US" sz="2400" dirty="0">
                <a:latin typeface="Courier New" pitchFamily="49" charset="0"/>
                <a:cs typeface="Courier New" pitchFamily="49" charset="0"/>
              </a:rPr>
              <a:t> : 32’hzzzzzzzz;</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51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A6A7BADA-E75D-4714-A772-4773FBBBBF1C}" type="slidenum">
              <a:rPr lang="he-IL" smtClean="0"/>
              <a:pPr eaLnBrk="1" hangingPunct="1"/>
              <a:t>36</a:t>
            </a:fld>
            <a:endParaRPr lang="en-US"/>
          </a:p>
        </p:txBody>
      </p:sp>
      <p:sp>
        <p:nvSpPr>
          <p:cNvPr id="305156" name="Rectangle 2"/>
          <p:cNvSpPr>
            <a:spLocks noGrp="1" noChangeArrowheads="1"/>
          </p:cNvSpPr>
          <p:nvPr>
            <p:ph type="title"/>
          </p:nvPr>
        </p:nvSpPr>
        <p:spPr/>
        <p:txBody>
          <a:bodyPr/>
          <a:lstStyle/>
          <a:p>
            <a:pPr eaLnBrk="1" hangingPunct="1"/>
            <a:endParaRPr lang="en-US"/>
          </a:p>
        </p:txBody>
      </p:sp>
      <p:grpSp>
        <p:nvGrpSpPr>
          <p:cNvPr id="305157" name="Group 3"/>
          <p:cNvGrpSpPr>
            <a:grpSpLocks/>
          </p:cNvGrpSpPr>
          <p:nvPr/>
        </p:nvGrpSpPr>
        <p:grpSpPr bwMode="auto">
          <a:xfrm>
            <a:off x="1524000" y="1066800"/>
            <a:ext cx="9258300" cy="5791200"/>
            <a:chOff x="0" y="672"/>
            <a:chExt cx="5832" cy="3648"/>
          </a:xfrm>
        </p:grpSpPr>
        <p:grpSp>
          <p:nvGrpSpPr>
            <p:cNvPr id="305158" name="Group 4"/>
            <p:cNvGrpSpPr>
              <a:grpSpLocks/>
            </p:cNvGrpSpPr>
            <p:nvPr/>
          </p:nvGrpSpPr>
          <p:grpSpPr bwMode="auto">
            <a:xfrm>
              <a:off x="0" y="1152"/>
              <a:ext cx="5832" cy="192"/>
              <a:chOff x="0" y="672"/>
              <a:chExt cx="5832" cy="192"/>
            </a:xfrm>
          </p:grpSpPr>
          <p:grpSp>
            <p:nvGrpSpPr>
              <p:cNvPr id="305192" name="Group 5"/>
              <p:cNvGrpSpPr>
                <a:grpSpLocks/>
              </p:cNvGrpSpPr>
              <p:nvPr/>
            </p:nvGrpSpPr>
            <p:grpSpPr bwMode="auto">
              <a:xfrm>
                <a:off x="0" y="672"/>
                <a:ext cx="648" cy="192"/>
                <a:chOff x="432" y="3456"/>
                <a:chExt cx="960" cy="192"/>
              </a:xfrm>
            </p:grpSpPr>
            <p:sp>
              <p:nvSpPr>
                <p:cNvPr id="305217" name="Freeform 6"/>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18" name="Freeform 7"/>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193" name="Group 8"/>
              <p:cNvGrpSpPr>
                <a:grpSpLocks/>
              </p:cNvGrpSpPr>
              <p:nvPr/>
            </p:nvGrpSpPr>
            <p:grpSpPr bwMode="auto">
              <a:xfrm>
                <a:off x="648" y="672"/>
                <a:ext cx="648" cy="192"/>
                <a:chOff x="432" y="3456"/>
                <a:chExt cx="960" cy="192"/>
              </a:xfrm>
            </p:grpSpPr>
            <p:sp>
              <p:nvSpPr>
                <p:cNvPr id="305215" name="Freeform 9"/>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16" name="Freeform 10"/>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194" name="Group 11"/>
              <p:cNvGrpSpPr>
                <a:grpSpLocks/>
              </p:cNvGrpSpPr>
              <p:nvPr/>
            </p:nvGrpSpPr>
            <p:grpSpPr bwMode="auto">
              <a:xfrm>
                <a:off x="1296" y="672"/>
                <a:ext cx="648" cy="192"/>
                <a:chOff x="432" y="3456"/>
                <a:chExt cx="960" cy="192"/>
              </a:xfrm>
            </p:grpSpPr>
            <p:sp>
              <p:nvSpPr>
                <p:cNvPr id="305213" name="Freeform 12"/>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14" name="Freeform 13"/>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195" name="Group 14"/>
              <p:cNvGrpSpPr>
                <a:grpSpLocks/>
              </p:cNvGrpSpPr>
              <p:nvPr/>
            </p:nvGrpSpPr>
            <p:grpSpPr bwMode="auto">
              <a:xfrm>
                <a:off x="1944" y="672"/>
                <a:ext cx="648" cy="192"/>
                <a:chOff x="432" y="3456"/>
                <a:chExt cx="960" cy="192"/>
              </a:xfrm>
            </p:grpSpPr>
            <p:sp>
              <p:nvSpPr>
                <p:cNvPr id="305211" name="Freeform 15"/>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12" name="Freeform 16"/>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196" name="Group 17"/>
              <p:cNvGrpSpPr>
                <a:grpSpLocks/>
              </p:cNvGrpSpPr>
              <p:nvPr/>
            </p:nvGrpSpPr>
            <p:grpSpPr bwMode="auto">
              <a:xfrm>
                <a:off x="2592" y="672"/>
                <a:ext cx="648" cy="192"/>
                <a:chOff x="432" y="3456"/>
                <a:chExt cx="960" cy="192"/>
              </a:xfrm>
            </p:grpSpPr>
            <p:sp>
              <p:nvSpPr>
                <p:cNvPr id="305209" name="Freeform 18"/>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10" name="Freeform 19"/>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197" name="Group 20"/>
              <p:cNvGrpSpPr>
                <a:grpSpLocks/>
              </p:cNvGrpSpPr>
              <p:nvPr/>
            </p:nvGrpSpPr>
            <p:grpSpPr bwMode="auto">
              <a:xfrm>
                <a:off x="3240" y="672"/>
                <a:ext cx="648" cy="192"/>
                <a:chOff x="432" y="3456"/>
                <a:chExt cx="960" cy="192"/>
              </a:xfrm>
            </p:grpSpPr>
            <p:sp>
              <p:nvSpPr>
                <p:cNvPr id="305207" name="Freeform 21"/>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08" name="Freeform 22"/>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198" name="Group 23"/>
              <p:cNvGrpSpPr>
                <a:grpSpLocks/>
              </p:cNvGrpSpPr>
              <p:nvPr/>
            </p:nvGrpSpPr>
            <p:grpSpPr bwMode="auto">
              <a:xfrm>
                <a:off x="3888" y="672"/>
                <a:ext cx="648" cy="192"/>
                <a:chOff x="432" y="3456"/>
                <a:chExt cx="960" cy="192"/>
              </a:xfrm>
            </p:grpSpPr>
            <p:sp>
              <p:nvSpPr>
                <p:cNvPr id="305205" name="Freeform 24"/>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06" name="Freeform 25"/>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199" name="Group 26"/>
              <p:cNvGrpSpPr>
                <a:grpSpLocks/>
              </p:cNvGrpSpPr>
              <p:nvPr/>
            </p:nvGrpSpPr>
            <p:grpSpPr bwMode="auto">
              <a:xfrm>
                <a:off x="4530" y="672"/>
                <a:ext cx="648" cy="192"/>
                <a:chOff x="432" y="3456"/>
                <a:chExt cx="960" cy="192"/>
              </a:xfrm>
            </p:grpSpPr>
            <p:sp>
              <p:nvSpPr>
                <p:cNvPr id="305203" name="Freeform 27"/>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04" name="Freeform 28"/>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05200" name="Group 29"/>
              <p:cNvGrpSpPr>
                <a:grpSpLocks/>
              </p:cNvGrpSpPr>
              <p:nvPr/>
            </p:nvGrpSpPr>
            <p:grpSpPr bwMode="auto">
              <a:xfrm>
                <a:off x="5184" y="672"/>
                <a:ext cx="648" cy="192"/>
                <a:chOff x="432" y="3456"/>
                <a:chExt cx="960" cy="192"/>
              </a:xfrm>
            </p:grpSpPr>
            <p:sp>
              <p:nvSpPr>
                <p:cNvPr id="305201" name="Freeform 30"/>
                <p:cNvSpPr>
                  <a:spLocks/>
                </p:cNvSpPr>
                <p:nvPr/>
              </p:nvSpPr>
              <p:spPr bwMode="auto">
                <a:xfrm>
                  <a:off x="43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5202" name="Freeform 31"/>
                <p:cNvSpPr>
                  <a:spLocks/>
                </p:cNvSpPr>
                <p:nvPr/>
              </p:nvSpPr>
              <p:spPr bwMode="auto">
                <a:xfrm flipV="1">
                  <a:off x="912" y="3456"/>
                  <a:ext cx="480" cy="192"/>
                </a:xfrm>
                <a:custGeom>
                  <a:avLst/>
                  <a:gdLst>
                    <a:gd name="T0" fmla="*/ 0 w 480"/>
                    <a:gd name="T1" fmla="*/ 192 h 192"/>
                    <a:gd name="T2" fmla="*/ 96 w 480"/>
                    <a:gd name="T3" fmla="*/ 0 h 192"/>
                    <a:gd name="T4" fmla="*/ 480 w 480"/>
                    <a:gd name="T5" fmla="*/ 0 h 192"/>
                    <a:gd name="T6" fmla="*/ 0 60000 65536"/>
                    <a:gd name="T7" fmla="*/ 0 60000 65536"/>
                    <a:gd name="T8" fmla="*/ 0 60000 65536"/>
                    <a:gd name="T9" fmla="*/ 0 w 480"/>
                    <a:gd name="T10" fmla="*/ 0 h 192"/>
                    <a:gd name="T11" fmla="*/ 480 w 480"/>
                    <a:gd name="T12" fmla="*/ 192 h 192"/>
                  </a:gdLst>
                  <a:ahLst/>
                  <a:cxnLst>
                    <a:cxn ang="T6">
                      <a:pos x="T0" y="T1"/>
                    </a:cxn>
                    <a:cxn ang="T7">
                      <a:pos x="T2" y="T3"/>
                    </a:cxn>
                    <a:cxn ang="T8">
                      <a:pos x="T4" y="T5"/>
                    </a:cxn>
                  </a:cxnLst>
                  <a:rect l="T9" t="T10" r="T11" b="T12"/>
                  <a:pathLst>
                    <a:path w="480" h="192">
                      <a:moveTo>
                        <a:pt x="0" y="192"/>
                      </a:moveTo>
                      <a:lnTo>
                        <a:pt x="96" y="0"/>
                      </a:lnTo>
                      <a:lnTo>
                        <a:pt x="48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305159" name="Group 32"/>
            <p:cNvGrpSpPr>
              <a:grpSpLocks/>
            </p:cNvGrpSpPr>
            <p:nvPr/>
          </p:nvGrpSpPr>
          <p:grpSpPr bwMode="auto">
            <a:xfrm>
              <a:off x="0" y="672"/>
              <a:ext cx="5760" cy="3648"/>
              <a:chOff x="0" y="672"/>
              <a:chExt cx="5760" cy="3648"/>
            </a:xfrm>
          </p:grpSpPr>
          <p:sp>
            <p:nvSpPr>
              <p:cNvPr id="305160" name="Text Box 33"/>
              <p:cNvSpPr txBox="1">
                <a:spLocks noChangeArrowheads="1"/>
              </p:cNvSpPr>
              <p:nvPr/>
            </p:nvSpPr>
            <p:spPr bwMode="auto">
              <a:xfrm>
                <a:off x="0" y="259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m_halt</a:t>
                </a:r>
              </a:p>
            </p:txBody>
          </p:sp>
          <p:sp>
            <p:nvSpPr>
              <p:cNvPr id="305161" name="Text Box 34"/>
              <p:cNvSpPr txBox="1">
                <a:spLocks noChangeArrowheads="1"/>
              </p:cNvSpPr>
              <p:nvPr/>
            </p:nvSpPr>
            <p:spPr bwMode="auto">
              <a:xfrm>
                <a:off x="0" y="1872"/>
                <a:ext cx="7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d_inout[31:0]</a:t>
                </a:r>
              </a:p>
            </p:txBody>
          </p:sp>
          <p:sp>
            <p:nvSpPr>
              <p:cNvPr id="305162" name="Line 35"/>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63" name="Line 36"/>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64" name="Line 37"/>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65" name="Line 38"/>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66" name="Line 39"/>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67" name="Text Box 40"/>
              <p:cNvSpPr txBox="1">
                <a:spLocks noChangeArrowheads="1"/>
              </p:cNvSpPr>
              <p:nvPr/>
            </p:nvSpPr>
            <p:spPr bwMode="auto">
              <a:xfrm>
                <a:off x="0" y="3072"/>
                <a:ext cx="4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m_eof</a:t>
                </a:r>
              </a:p>
            </p:txBody>
          </p:sp>
          <p:grpSp>
            <p:nvGrpSpPr>
              <p:cNvPr id="305168" name="Group 41"/>
              <p:cNvGrpSpPr>
                <a:grpSpLocks/>
              </p:cNvGrpSpPr>
              <p:nvPr/>
            </p:nvGrpSpPr>
            <p:grpSpPr bwMode="auto">
              <a:xfrm>
                <a:off x="0" y="1104"/>
                <a:ext cx="5760" cy="2880"/>
                <a:chOff x="0" y="1104"/>
                <a:chExt cx="5760" cy="2880"/>
              </a:xfrm>
            </p:grpSpPr>
            <p:sp>
              <p:nvSpPr>
                <p:cNvPr id="305179" name="Line 42"/>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0" name="Line 43"/>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1" name="Line 44"/>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2" name="Line 45"/>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3" name="Line 46"/>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4" name="Line 47"/>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5" name="Line 48"/>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6" name="Line 49"/>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7" name="Line 50"/>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8" name="Line 51"/>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89" name="Line 52"/>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90" name="Line 53"/>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05191" name="Line 54"/>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5169" name="Text Box 55"/>
              <p:cNvSpPr txBox="1">
                <a:spLocks noChangeArrowheads="1"/>
              </p:cNvSpPr>
              <p:nvPr/>
            </p:nvSpPr>
            <p:spPr bwMode="auto">
              <a:xfrm>
                <a:off x="0" y="2112"/>
                <a:ext cx="6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m_be[3:0]</a:t>
                </a:r>
              </a:p>
            </p:txBody>
          </p:sp>
          <p:sp>
            <p:nvSpPr>
              <p:cNvPr id="305170" name="Text Box 56"/>
              <p:cNvSpPr txBox="1">
                <a:spLocks noChangeArrowheads="1"/>
              </p:cNvSpPr>
              <p:nvPr/>
            </p:nvSpPr>
            <p:spPr bwMode="auto">
              <a:xfrm>
                <a:off x="0" y="3312"/>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s_eof</a:t>
                </a:r>
              </a:p>
            </p:txBody>
          </p:sp>
          <p:sp>
            <p:nvSpPr>
              <p:cNvPr id="305171" name="Line 57"/>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72" name="Line 58"/>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73" name="Line 59"/>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05174" name="Text Box 60"/>
              <p:cNvSpPr txBox="1">
                <a:spLocks noChangeArrowheads="1"/>
              </p:cNvSpPr>
              <p:nvPr/>
            </p:nvSpPr>
            <p:spPr bwMode="auto">
              <a:xfrm>
                <a:off x="0" y="1392"/>
                <a:ext cx="3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cmd</a:t>
                </a:r>
              </a:p>
            </p:txBody>
          </p:sp>
          <p:sp>
            <p:nvSpPr>
              <p:cNvPr id="305175" name="Text Box 61"/>
              <p:cNvSpPr txBox="1">
                <a:spLocks noChangeArrowheads="1"/>
              </p:cNvSpPr>
              <p:nvPr/>
            </p:nvSpPr>
            <p:spPr bwMode="auto">
              <a:xfrm>
                <a:off x="0"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d_qual</a:t>
                </a:r>
              </a:p>
            </p:txBody>
          </p:sp>
          <p:sp>
            <p:nvSpPr>
              <p:cNvPr id="305176" name="Text Box 62"/>
              <p:cNvSpPr txBox="1">
                <a:spLocks noChangeArrowheads="1"/>
              </p:cNvSpPr>
              <p:nvPr/>
            </p:nvSpPr>
            <p:spPr bwMode="auto">
              <a:xfrm>
                <a:off x="0" y="2352"/>
                <a:ext cx="5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s_be[3:0]</a:t>
                </a:r>
              </a:p>
            </p:txBody>
          </p:sp>
          <p:sp>
            <p:nvSpPr>
              <p:cNvPr id="305177" name="Text Box 63"/>
              <p:cNvSpPr txBox="1">
                <a:spLocks noChangeArrowheads="1"/>
              </p:cNvSpPr>
              <p:nvPr/>
            </p:nvSpPr>
            <p:spPr bwMode="auto">
              <a:xfrm>
                <a:off x="0" y="2832"/>
                <a:ext cx="4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s_halt</a:t>
                </a:r>
              </a:p>
            </p:txBody>
          </p:sp>
          <p:sp>
            <p:nvSpPr>
              <p:cNvPr id="305178" name="Text Box 64"/>
              <p:cNvSpPr txBox="1">
                <a:spLocks noChangeArrowheads="1"/>
              </p:cNvSpPr>
              <p:nvPr/>
            </p:nvSpPr>
            <p:spPr bwMode="auto">
              <a:xfrm>
                <a:off x="0" y="3552"/>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err</a:t>
                </a:r>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617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AF50A216-DA36-4814-A9B7-6FA76B155FEA}" type="slidenum">
              <a:rPr lang="he-IL" smtClean="0"/>
              <a:pPr eaLnBrk="1" hangingPunct="1"/>
              <a:t>37</a:t>
            </a:fld>
            <a:endParaRPr lang="en-US"/>
          </a:p>
        </p:txBody>
      </p:sp>
      <p:sp>
        <p:nvSpPr>
          <p:cNvPr id="306180" name="Rectangle 2"/>
          <p:cNvSpPr>
            <a:spLocks noGrp="1" noChangeArrowheads="1"/>
          </p:cNvSpPr>
          <p:nvPr>
            <p:ph type="title"/>
          </p:nvPr>
        </p:nvSpPr>
        <p:spPr/>
        <p:txBody>
          <a:bodyPr/>
          <a:lstStyle/>
          <a:p>
            <a:pPr eaLnBrk="1" hangingPunct="1"/>
            <a:r>
              <a:rPr lang="en-US" sz="4000"/>
              <a:t>LAB </a:t>
            </a:r>
          </a:p>
        </p:txBody>
      </p:sp>
      <p:sp>
        <p:nvSpPr>
          <p:cNvPr id="306181" name="Rectangle 3"/>
          <p:cNvSpPr>
            <a:spLocks noChangeArrowheads="1"/>
          </p:cNvSpPr>
          <p:nvPr/>
        </p:nvSpPr>
        <p:spPr bwMode="auto">
          <a:xfrm>
            <a:off x="2711451" y="3141663"/>
            <a:ext cx="1439863" cy="165735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imager</a:t>
            </a:r>
          </a:p>
        </p:txBody>
      </p:sp>
      <p:sp>
        <p:nvSpPr>
          <p:cNvPr id="306182" name="Rectangle 4"/>
          <p:cNvSpPr>
            <a:spLocks noChangeArrowheads="1"/>
          </p:cNvSpPr>
          <p:nvPr/>
        </p:nvSpPr>
        <p:spPr bwMode="auto">
          <a:xfrm>
            <a:off x="7967664" y="3141663"/>
            <a:ext cx="1728787" cy="165735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flash disk</a:t>
            </a:r>
          </a:p>
        </p:txBody>
      </p:sp>
      <p:sp>
        <p:nvSpPr>
          <p:cNvPr id="306183" name="Rectangle 5"/>
          <p:cNvSpPr>
            <a:spLocks noChangeArrowheads="1"/>
          </p:cNvSpPr>
          <p:nvPr/>
        </p:nvSpPr>
        <p:spPr bwMode="auto">
          <a:xfrm>
            <a:off x="1847851" y="1773239"/>
            <a:ext cx="8424863" cy="4103687"/>
          </a:xfrm>
          <a:prstGeom prst="rect">
            <a:avLst/>
          </a:prstGeom>
          <a:noFill/>
          <a:ln w="9525" algn="ctr">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lstStyle/>
          <a:p>
            <a:r>
              <a:rPr lang="en-US" dirty="0"/>
              <a:t>Verilog top level</a:t>
            </a:r>
          </a:p>
        </p:txBody>
      </p:sp>
      <p:sp>
        <p:nvSpPr>
          <p:cNvPr id="306184" name="Rectangle 6"/>
          <p:cNvSpPr>
            <a:spLocks noChangeArrowheads="1"/>
          </p:cNvSpPr>
          <p:nvPr/>
        </p:nvSpPr>
        <p:spPr bwMode="auto">
          <a:xfrm>
            <a:off x="4872039" y="5300664"/>
            <a:ext cx="2447925" cy="433387"/>
          </a:xfrm>
          <a:prstGeom prst="rect">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r>
              <a:rPr lang="en-US"/>
              <a:t>shoot task</a:t>
            </a:r>
          </a:p>
        </p:txBody>
      </p:sp>
      <p:sp>
        <p:nvSpPr>
          <p:cNvPr id="306185" name="Oval 7"/>
          <p:cNvSpPr>
            <a:spLocks noChangeArrowheads="1"/>
          </p:cNvSpPr>
          <p:nvPr/>
        </p:nvSpPr>
        <p:spPr bwMode="auto">
          <a:xfrm>
            <a:off x="6743700" y="5300663"/>
            <a:ext cx="431800" cy="360362"/>
          </a:xfrm>
          <a:prstGeom prst="ellipse">
            <a:avLst/>
          </a:prstGeom>
          <a:solidFill>
            <a:srgbClr val="FFFF66"/>
          </a:solidFill>
          <a:ln w="9525">
            <a:round/>
            <a:headEnd/>
            <a:tailEnd/>
          </a:ln>
          <a:scene3d>
            <a:camera prst="legacyObliqueTopRight"/>
            <a:lightRig rig="legacyFlat3" dir="b"/>
          </a:scene3d>
          <a:sp3d extrusionH="201600" prstMaterial="legacyMatte">
            <a:bevelT w="13500" h="13500" prst="angle"/>
            <a:bevelB w="13500" h="13500" prst="angle"/>
            <a:extrusionClr>
              <a:srgbClr val="FFFF66"/>
            </a:extrusionClr>
          </a:sp3d>
        </p:spPr>
        <p:txBody>
          <a:bodyPr wrap="none" anchor="ctr">
            <a:flatTx/>
          </a:bodyPr>
          <a:lstStyle/>
          <a:p>
            <a:endParaRPr lang="he-IL"/>
          </a:p>
        </p:txBody>
      </p:sp>
      <p:sp>
        <p:nvSpPr>
          <p:cNvPr id="306186" name="Line 8"/>
          <p:cNvSpPr>
            <a:spLocks noChangeShapeType="1"/>
          </p:cNvSpPr>
          <p:nvPr/>
        </p:nvSpPr>
        <p:spPr bwMode="auto">
          <a:xfrm>
            <a:off x="5735638" y="47974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06187" name="Line 9"/>
          <p:cNvSpPr>
            <a:spLocks noChangeShapeType="1"/>
          </p:cNvSpPr>
          <p:nvPr/>
        </p:nvSpPr>
        <p:spPr bwMode="auto">
          <a:xfrm flipV="1">
            <a:off x="6024563" y="47974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06188" name="Line 10"/>
          <p:cNvSpPr>
            <a:spLocks noChangeShapeType="1"/>
          </p:cNvSpPr>
          <p:nvPr/>
        </p:nvSpPr>
        <p:spPr bwMode="auto">
          <a:xfrm flipH="1">
            <a:off x="4224338" y="4365625"/>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06189" name="Line 11"/>
          <p:cNvSpPr>
            <a:spLocks noChangeShapeType="1"/>
          </p:cNvSpPr>
          <p:nvPr/>
        </p:nvSpPr>
        <p:spPr bwMode="auto">
          <a:xfrm flipH="1">
            <a:off x="4224338" y="4149725"/>
            <a:ext cx="6477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306190" name="Line 12"/>
          <p:cNvSpPr>
            <a:spLocks noChangeShapeType="1"/>
          </p:cNvSpPr>
          <p:nvPr/>
        </p:nvSpPr>
        <p:spPr bwMode="auto">
          <a:xfrm>
            <a:off x="4224338" y="3789363"/>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06191" name="Line 13"/>
          <p:cNvSpPr>
            <a:spLocks noChangeShapeType="1"/>
          </p:cNvSpPr>
          <p:nvPr/>
        </p:nvSpPr>
        <p:spPr bwMode="auto">
          <a:xfrm flipH="1">
            <a:off x="7391400" y="422116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06192" name="Line 14"/>
          <p:cNvSpPr>
            <a:spLocks noChangeShapeType="1"/>
          </p:cNvSpPr>
          <p:nvPr/>
        </p:nvSpPr>
        <p:spPr bwMode="auto">
          <a:xfrm flipH="1">
            <a:off x="7391400" y="4005263"/>
            <a:ext cx="6477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306193" name="Line 15"/>
          <p:cNvSpPr>
            <a:spLocks noChangeShapeType="1"/>
          </p:cNvSpPr>
          <p:nvPr/>
        </p:nvSpPr>
        <p:spPr bwMode="auto">
          <a:xfrm>
            <a:off x="7391400" y="3644900"/>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06194" name="Line 16"/>
          <p:cNvSpPr>
            <a:spLocks noChangeShapeType="1"/>
          </p:cNvSpPr>
          <p:nvPr/>
        </p:nvSpPr>
        <p:spPr bwMode="auto">
          <a:xfrm>
            <a:off x="7391400" y="3429000"/>
            <a:ext cx="6477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306195" name="AutoShape 17"/>
          <p:cNvSpPr>
            <a:spLocks noChangeArrowheads="1"/>
          </p:cNvSpPr>
          <p:nvPr/>
        </p:nvSpPr>
        <p:spPr bwMode="auto">
          <a:xfrm>
            <a:off x="4872039" y="2492375"/>
            <a:ext cx="2592387" cy="2160588"/>
          </a:xfrm>
          <a:prstGeom prst="cloudCallout">
            <a:avLst>
              <a:gd name="adj1" fmla="val -8847"/>
              <a:gd name="adj2" fmla="val 24208"/>
            </a:avLst>
          </a:prstGeom>
          <a:solidFill>
            <a:srgbClr val="FFFF66"/>
          </a:solidFill>
          <a:ln w="9525">
            <a:solidFill>
              <a:schemeClr val="tx1"/>
            </a:solidFill>
            <a:round/>
            <a:headEnd/>
            <a:tailEnd/>
          </a:ln>
        </p:spPr>
        <p:txBody>
          <a:bodyPr anchor="ctr"/>
          <a:lstStyle/>
          <a:p>
            <a:r>
              <a:rPr lang="en-US"/>
              <a:t>Some glue logic that will implement file transfer from side to side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7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D6310CA-3832-4BC9-ABA9-A45F2727ECD9}" type="slidenum">
              <a:rPr lang="he-IL" smtClean="0"/>
              <a:pPr eaLnBrk="1" hangingPunct="1"/>
              <a:t>38</a:t>
            </a:fld>
            <a:endParaRPr lang="en-US"/>
          </a:p>
        </p:txBody>
      </p:sp>
      <p:sp>
        <p:nvSpPr>
          <p:cNvPr id="307204" name="Rectangle 2"/>
          <p:cNvSpPr>
            <a:spLocks noGrp="1" noChangeArrowheads="1"/>
          </p:cNvSpPr>
          <p:nvPr>
            <p:ph type="title"/>
          </p:nvPr>
        </p:nvSpPr>
        <p:spPr/>
        <p:txBody>
          <a:bodyPr/>
          <a:lstStyle/>
          <a:p>
            <a:pPr eaLnBrk="1" hangingPunct="1"/>
            <a:r>
              <a:rPr lang="en-US" sz="4000"/>
              <a:t>JPEG Encoder</a:t>
            </a:r>
          </a:p>
        </p:txBody>
      </p:sp>
      <p:sp>
        <p:nvSpPr>
          <p:cNvPr id="307205" name="Rectangle 3"/>
          <p:cNvSpPr>
            <a:spLocks noGrp="1" noChangeArrowheads="1"/>
          </p:cNvSpPr>
          <p:nvPr>
            <p:ph type="body" idx="1"/>
          </p:nvPr>
        </p:nvSpPr>
        <p:spPr>
          <a:xfrm>
            <a:off x="2209800" y="1412876"/>
            <a:ext cx="7702550" cy="4683125"/>
          </a:xfrm>
        </p:spPr>
        <p:txBody>
          <a:bodyPr/>
          <a:lstStyle/>
          <a:p>
            <a:pPr eaLnBrk="1" hangingPunct="1">
              <a:lnSpc>
                <a:spcPct val="80000"/>
              </a:lnSpc>
            </a:pPr>
            <a:r>
              <a:rPr lang="en-US" sz="2400"/>
              <a:t>a process that aim to reduce the amount of bits that represent the image.</a:t>
            </a:r>
          </a:p>
          <a:p>
            <a:pPr eaLnBrk="1" hangingPunct="1">
              <a:lnSpc>
                <a:spcPct val="80000"/>
              </a:lnSpc>
            </a:pPr>
            <a:r>
              <a:rPr lang="en-US" sz="2400"/>
              <a:t>Based on the following observations</a:t>
            </a:r>
          </a:p>
          <a:p>
            <a:pPr lvl="1" eaLnBrk="1" hangingPunct="1">
              <a:lnSpc>
                <a:spcPct val="80000"/>
              </a:lnSpc>
            </a:pPr>
            <a:r>
              <a:rPr lang="en-US" sz="2000"/>
              <a:t>A large majority of useful image contents change relatively slowly across images </a:t>
            </a:r>
            <a:r>
              <a:rPr lang="en-US" sz="2000">
                <a:latin typeface="Arial" charset="0"/>
              </a:rPr>
              <a:t>…</a:t>
            </a:r>
            <a:endParaRPr lang="en-US" sz="2000"/>
          </a:p>
          <a:p>
            <a:pPr lvl="1" eaLnBrk="1" hangingPunct="1">
              <a:lnSpc>
                <a:spcPct val="80000"/>
              </a:lnSpc>
            </a:pPr>
            <a:r>
              <a:rPr lang="en-US" sz="2000"/>
              <a:t>Psychophysical experiments suggest that humans tolerates loss of higher spatial frequency components </a:t>
            </a:r>
            <a:r>
              <a:rPr lang="en-US" sz="2000">
                <a:latin typeface="Arial" charset="0"/>
              </a:rPr>
              <a:t>…</a:t>
            </a:r>
            <a:r>
              <a:rPr lang="en-US" sz="2000"/>
              <a:t> </a:t>
            </a:r>
          </a:p>
          <a:p>
            <a:pPr eaLnBrk="1" hangingPunct="1">
              <a:lnSpc>
                <a:spcPct val="80000"/>
              </a:lnSpc>
            </a:pPr>
            <a:r>
              <a:rPr lang="en-US" sz="2400"/>
              <a:t>JPEG encoders are classified to </a:t>
            </a:r>
            <a:r>
              <a:rPr lang="en-US" sz="2400">
                <a:latin typeface="Arial" charset="0"/>
              </a:rPr>
              <a:t>–</a:t>
            </a:r>
            <a:r>
              <a:rPr lang="en-US" sz="2400"/>
              <a:t> </a:t>
            </a:r>
            <a:r>
              <a:rPr lang="en-US" sz="2400">
                <a:solidFill>
                  <a:schemeClr val="accent2"/>
                </a:solidFill>
              </a:rPr>
              <a:t>lossy</a:t>
            </a:r>
            <a:r>
              <a:rPr lang="en-US" sz="2400"/>
              <a:t> and </a:t>
            </a:r>
            <a:r>
              <a:rPr lang="en-US" sz="2400">
                <a:solidFill>
                  <a:schemeClr val="accent2"/>
                </a:solidFill>
              </a:rPr>
              <a:t>lossless</a:t>
            </a:r>
            <a:r>
              <a:rPr lang="en-US" sz="2400"/>
              <a:t> categories.</a:t>
            </a:r>
          </a:p>
          <a:p>
            <a:pPr eaLnBrk="1" hangingPunct="1">
              <a:lnSpc>
                <a:spcPct val="80000"/>
              </a:lnSpc>
            </a:pPr>
            <a:r>
              <a:rPr lang="en-US" sz="2400"/>
              <a:t>4 mode are defined:</a:t>
            </a:r>
          </a:p>
          <a:p>
            <a:pPr lvl="1" eaLnBrk="1" hangingPunct="1">
              <a:lnSpc>
                <a:spcPct val="80000"/>
              </a:lnSpc>
            </a:pPr>
            <a:r>
              <a:rPr lang="en-US" sz="2000"/>
              <a:t>Sequential </a:t>
            </a:r>
            <a:r>
              <a:rPr lang="en-US" sz="2000">
                <a:latin typeface="Arial" charset="0"/>
              </a:rPr>
              <a:t>–</a:t>
            </a:r>
            <a:r>
              <a:rPr lang="en-US" sz="2000"/>
              <a:t> the basic mode, dct, quantization, huffman.</a:t>
            </a:r>
          </a:p>
          <a:p>
            <a:pPr lvl="1" eaLnBrk="1" hangingPunct="1">
              <a:lnSpc>
                <a:spcPct val="80000"/>
              </a:lnSpc>
            </a:pPr>
            <a:r>
              <a:rPr lang="en-US" sz="2000"/>
              <a:t>Lossless </a:t>
            </a:r>
            <a:r>
              <a:rPr lang="en-US" sz="2000">
                <a:latin typeface="Arial" charset="0"/>
              </a:rPr>
              <a:t>–</a:t>
            </a:r>
            <a:r>
              <a:rPr lang="en-US" sz="2000"/>
              <a:t> no dct, send diff of adjacent pixels</a:t>
            </a:r>
          </a:p>
          <a:p>
            <a:pPr lvl="1" eaLnBrk="1" hangingPunct="1">
              <a:lnSpc>
                <a:spcPct val="80000"/>
              </a:lnSpc>
            </a:pPr>
            <a:r>
              <a:rPr lang="en-US" sz="2000"/>
              <a:t>Progressive </a:t>
            </a:r>
            <a:r>
              <a:rPr lang="en-US" sz="2000">
                <a:latin typeface="Arial" charset="0"/>
              </a:rPr>
              <a:t>–</a:t>
            </a:r>
            <a:r>
              <a:rPr lang="en-US" sz="2000"/>
              <a:t> dct, send dc, and then msb -&gt; lsb</a:t>
            </a:r>
          </a:p>
          <a:p>
            <a:pPr lvl="1" eaLnBrk="1" hangingPunct="1">
              <a:lnSpc>
                <a:spcPct val="80000"/>
              </a:lnSpc>
            </a:pPr>
            <a:r>
              <a:rPr lang="en-US" sz="2000"/>
              <a:t>Hierarchical </a:t>
            </a:r>
            <a:r>
              <a:rPr lang="en-US" sz="2000">
                <a:latin typeface="Arial" charset="0"/>
              </a:rPr>
              <a:t>–</a:t>
            </a:r>
            <a:r>
              <a:rPr lang="en-US" sz="2000"/>
              <a:t> dct on small image and then send the diff.</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82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F457B0F2-0A07-4106-8C1C-E955632BDDB4}" type="slidenum">
              <a:rPr lang="he-IL" smtClean="0"/>
              <a:pPr eaLnBrk="1" hangingPunct="1"/>
              <a:t>39</a:t>
            </a:fld>
            <a:endParaRPr lang="en-US"/>
          </a:p>
        </p:txBody>
      </p:sp>
      <p:sp>
        <p:nvSpPr>
          <p:cNvPr id="308228" name="Rectangle 2"/>
          <p:cNvSpPr>
            <a:spLocks noGrp="1" noChangeArrowheads="1"/>
          </p:cNvSpPr>
          <p:nvPr>
            <p:ph type="title"/>
          </p:nvPr>
        </p:nvSpPr>
        <p:spPr/>
        <p:txBody>
          <a:bodyPr/>
          <a:lstStyle/>
          <a:p>
            <a:pPr eaLnBrk="1" hangingPunct="1"/>
            <a:r>
              <a:rPr lang="en-US" sz="4000"/>
              <a:t>JPEG encoder (sequential)</a:t>
            </a:r>
          </a:p>
        </p:txBody>
      </p:sp>
      <p:pic>
        <p:nvPicPr>
          <p:cNvPr id="308229" name="Picture 3" descr="jpeg-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543050"/>
            <a:ext cx="55816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238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456C204D-AD9E-4543-A853-7CBC684EFCF8}" type="slidenum">
              <a:rPr lang="he-IL" smtClean="0"/>
              <a:pPr eaLnBrk="1" hangingPunct="1"/>
              <a:t>4</a:t>
            </a:fld>
            <a:endParaRPr lang="en-US"/>
          </a:p>
        </p:txBody>
      </p:sp>
      <p:sp>
        <p:nvSpPr>
          <p:cNvPr id="272388" name="Rectangle 2"/>
          <p:cNvSpPr>
            <a:spLocks noGrp="1" noChangeArrowheads="1"/>
          </p:cNvSpPr>
          <p:nvPr>
            <p:ph type="title"/>
          </p:nvPr>
        </p:nvSpPr>
        <p:spPr/>
        <p:txBody>
          <a:bodyPr/>
          <a:lstStyle/>
          <a:p>
            <a:pPr eaLnBrk="1" hangingPunct="1"/>
            <a:r>
              <a:rPr lang="en-US" sz="4000"/>
              <a:t>Project diagram</a:t>
            </a:r>
          </a:p>
        </p:txBody>
      </p:sp>
      <p:sp>
        <p:nvSpPr>
          <p:cNvPr id="272389" name="Rectangle 3"/>
          <p:cNvSpPr>
            <a:spLocks noChangeArrowheads="1"/>
          </p:cNvSpPr>
          <p:nvPr/>
        </p:nvSpPr>
        <p:spPr bwMode="auto">
          <a:xfrm>
            <a:off x="2711451" y="3141663"/>
            <a:ext cx="1439863" cy="165735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imager</a:t>
            </a:r>
          </a:p>
        </p:txBody>
      </p:sp>
      <p:sp>
        <p:nvSpPr>
          <p:cNvPr id="272390" name="Rectangle 4"/>
          <p:cNvSpPr>
            <a:spLocks noChangeArrowheads="1"/>
          </p:cNvSpPr>
          <p:nvPr/>
        </p:nvSpPr>
        <p:spPr bwMode="auto">
          <a:xfrm>
            <a:off x="7967664" y="3141663"/>
            <a:ext cx="1728787" cy="1657350"/>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flash disk</a:t>
            </a:r>
          </a:p>
        </p:txBody>
      </p:sp>
      <p:sp>
        <p:nvSpPr>
          <p:cNvPr id="272391" name="Rectangle 5"/>
          <p:cNvSpPr>
            <a:spLocks noChangeArrowheads="1"/>
          </p:cNvSpPr>
          <p:nvPr/>
        </p:nvSpPr>
        <p:spPr bwMode="auto">
          <a:xfrm>
            <a:off x="4870450" y="3141663"/>
            <a:ext cx="2376488" cy="1657350"/>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en-US"/>
              <a:t>JPEG encoder</a:t>
            </a:r>
            <a:br>
              <a:rPr lang="en-US"/>
            </a:br>
            <a:r>
              <a:rPr lang="en-US"/>
              <a:t>system</a:t>
            </a:r>
          </a:p>
        </p:txBody>
      </p:sp>
      <p:sp>
        <p:nvSpPr>
          <p:cNvPr id="272392" name="Rectangle 6"/>
          <p:cNvSpPr>
            <a:spLocks noChangeArrowheads="1"/>
          </p:cNvSpPr>
          <p:nvPr/>
        </p:nvSpPr>
        <p:spPr bwMode="auto">
          <a:xfrm>
            <a:off x="1847851" y="1773239"/>
            <a:ext cx="8424863" cy="4103687"/>
          </a:xfrm>
          <a:prstGeom prst="rect">
            <a:avLst/>
          </a:prstGeom>
          <a:noFill/>
          <a:ln w="9525" algn="ctr">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lstStyle/>
          <a:p>
            <a:r>
              <a:rPr lang="en-US" dirty="0"/>
              <a:t>Verilog top level</a:t>
            </a:r>
          </a:p>
        </p:txBody>
      </p:sp>
      <p:sp>
        <p:nvSpPr>
          <p:cNvPr id="272393" name="Rectangle 7"/>
          <p:cNvSpPr>
            <a:spLocks noChangeArrowheads="1"/>
          </p:cNvSpPr>
          <p:nvPr/>
        </p:nvSpPr>
        <p:spPr bwMode="auto">
          <a:xfrm>
            <a:off x="4872039" y="5300664"/>
            <a:ext cx="2447925" cy="433387"/>
          </a:xfrm>
          <a:prstGeom prst="rect">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r>
              <a:rPr lang="en-US"/>
              <a:t>shoot task</a:t>
            </a:r>
          </a:p>
        </p:txBody>
      </p:sp>
      <p:sp>
        <p:nvSpPr>
          <p:cNvPr id="272394" name="Oval 8"/>
          <p:cNvSpPr>
            <a:spLocks noChangeArrowheads="1"/>
          </p:cNvSpPr>
          <p:nvPr/>
        </p:nvSpPr>
        <p:spPr bwMode="auto">
          <a:xfrm>
            <a:off x="6743700" y="5300663"/>
            <a:ext cx="431800" cy="360362"/>
          </a:xfrm>
          <a:prstGeom prst="ellipse">
            <a:avLst/>
          </a:prstGeom>
          <a:solidFill>
            <a:srgbClr val="FFFF66"/>
          </a:solidFill>
          <a:ln w="9525">
            <a:round/>
            <a:headEnd/>
            <a:tailEnd/>
          </a:ln>
          <a:scene3d>
            <a:camera prst="legacyObliqueTopRight"/>
            <a:lightRig rig="legacyFlat3" dir="b"/>
          </a:scene3d>
          <a:sp3d extrusionH="201600" prstMaterial="legacyMatte">
            <a:bevelT w="13500" h="13500" prst="angle"/>
            <a:bevelB w="13500" h="13500" prst="angle"/>
            <a:extrusionClr>
              <a:srgbClr val="FFFF66"/>
            </a:extrusionClr>
          </a:sp3d>
        </p:spPr>
        <p:txBody>
          <a:bodyPr wrap="none" anchor="ctr">
            <a:flatTx/>
          </a:bodyPr>
          <a:lstStyle/>
          <a:p>
            <a:endParaRPr lang="he-IL"/>
          </a:p>
        </p:txBody>
      </p:sp>
      <p:sp>
        <p:nvSpPr>
          <p:cNvPr id="272395" name="Line 9"/>
          <p:cNvSpPr>
            <a:spLocks noChangeShapeType="1"/>
          </p:cNvSpPr>
          <p:nvPr/>
        </p:nvSpPr>
        <p:spPr bwMode="auto">
          <a:xfrm>
            <a:off x="5735638" y="47974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72396" name="Line 10"/>
          <p:cNvSpPr>
            <a:spLocks noChangeShapeType="1"/>
          </p:cNvSpPr>
          <p:nvPr/>
        </p:nvSpPr>
        <p:spPr bwMode="auto">
          <a:xfrm flipV="1">
            <a:off x="6024563" y="47974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72397" name="Line 11"/>
          <p:cNvSpPr>
            <a:spLocks noChangeShapeType="1"/>
          </p:cNvSpPr>
          <p:nvPr/>
        </p:nvSpPr>
        <p:spPr bwMode="auto">
          <a:xfrm flipH="1">
            <a:off x="4224338" y="4365625"/>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72398" name="Line 12"/>
          <p:cNvSpPr>
            <a:spLocks noChangeShapeType="1"/>
          </p:cNvSpPr>
          <p:nvPr/>
        </p:nvSpPr>
        <p:spPr bwMode="auto">
          <a:xfrm flipH="1">
            <a:off x="4224338" y="4149725"/>
            <a:ext cx="6477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272399" name="Line 13"/>
          <p:cNvSpPr>
            <a:spLocks noChangeShapeType="1"/>
          </p:cNvSpPr>
          <p:nvPr/>
        </p:nvSpPr>
        <p:spPr bwMode="auto">
          <a:xfrm>
            <a:off x="4224338" y="3789363"/>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72400" name="Line 14"/>
          <p:cNvSpPr>
            <a:spLocks noChangeShapeType="1"/>
          </p:cNvSpPr>
          <p:nvPr/>
        </p:nvSpPr>
        <p:spPr bwMode="auto">
          <a:xfrm flipH="1">
            <a:off x="7391400" y="422116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72401" name="Line 15"/>
          <p:cNvSpPr>
            <a:spLocks noChangeShapeType="1"/>
          </p:cNvSpPr>
          <p:nvPr/>
        </p:nvSpPr>
        <p:spPr bwMode="auto">
          <a:xfrm flipH="1">
            <a:off x="7391400" y="4005263"/>
            <a:ext cx="6477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272402" name="Line 16"/>
          <p:cNvSpPr>
            <a:spLocks noChangeShapeType="1"/>
          </p:cNvSpPr>
          <p:nvPr/>
        </p:nvSpPr>
        <p:spPr bwMode="auto">
          <a:xfrm>
            <a:off x="7391400" y="3644900"/>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72403" name="Line 17"/>
          <p:cNvSpPr>
            <a:spLocks noChangeShapeType="1"/>
          </p:cNvSpPr>
          <p:nvPr/>
        </p:nvSpPr>
        <p:spPr bwMode="auto">
          <a:xfrm>
            <a:off x="7391400" y="3429000"/>
            <a:ext cx="6477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09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F502216D-3CEC-4BC5-A68F-872AC7EBB80E}" type="slidenum">
              <a:rPr lang="he-IL" smtClean="0"/>
              <a:pPr eaLnBrk="1" hangingPunct="1"/>
              <a:t>40</a:t>
            </a:fld>
            <a:endParaRPr lang="en-US"/>
          </a:p>
        </p:txBody>
      </p:sp>
      <p:sp>
        <p:nvSpPr>
          <p:cNvPr id="309252" name="Rectangle 2"/>
          <p:cNvSpPr>
            <a:spLocks noGrp="1" noChangeArrowheads="1"/>
          </p:cNvSpPr>
          <p:nvPr>
            <p:ph type="title"/>
          </p:nvPr>
        </p:nvSpPr>
        <p:spPr/>
        <p:txBody>
          <a:bodyPr/>
          <a:lstStyle/>
          <a:p>
            <a:pPr eaLnBrk="1" hangingPunct="1"/>
            <a:r>
              <a:rPr lang="en-US" sz="4000"/>
              <a:t>Sequential mode</a:t>
            </a:r>
          </a:p>
        </p:txBody>
      </p:sp>
      <p:sp>
        <p:nvSpPr>
          <p:cNvPr id="309253" name="Rectangle 3"/>
          <p:cNvSpPr>
            <a:spLocks noGrp="1" noChangeArrowheads="1"/>
          </p:cNvSpPr>
          <p:nvPr>
            <p:ph type="body" idx="1"/>
          </p:nvPr>
        </p:nvSpPr>
        <p:spPr>
          <a:xfrm>
            <a:off x="2209801" y="1412876"/>
            <a:ext cx="5757863" cy="4683125"/>
          </a:xfrm>
        </p:spPr>
        <p:txBody>
          <a:bodyPr/>
          <a:lstStyle/>
          <a:p>
            <a:pPr eaLnBrk="1" hangingPunct="1">
              <a:lnSpc>
                <a:spcPct val="90000"/>
              </a:lnSpc>
            </a:pPr>
            <a:r>
              <a:rPr lang="en-US"/>
              <a:t>Encoder works in </a:t>
            </a:r>
            <a:r>
              <a:rPr lang="en-US">
                <a:solidFill>
                  <a:schemeClr val="accent2"/>
                </a:solidFill>
              </a:rPr>
              <a:t>YUV</a:t>
            </a:r>
            <a:r>
              <a:rPr lang="en-US"/>
              <a:t> color space</a:t>
            </a:r>
          </a:p>
          <a:p>
            <a:pPr eaLnBrk="1" hangingPunct="1">
              <a:lnSpc>
                <a:spcPct val="90000"/>
              </a:lnSpc>
            </a:pPr>
            <a:r>
              <a:rPr lang="en-US"/>
              <a:t>Each </a:t>
            </a:r>
            <a:r>
              <a:rPr lang="en-US">
                <a:solidFill>
                  <a:schemeClr val="accent2"/>
                </a:solidFill>
              </a:rPr>
              <a:t>component</a:t>
            </a:r>
            <a:r>
              <a:rPr lang="en-US"/>
              <a:t> is spatially partitioned to blocks of </a:t>
            </a:r>
            <a:r>
              <a:rPr lang="en-US">
                <a:solidFill>
                  <a:schemeClr val="accent2"/>
                </a:solidFill>
              </a:rPr>
              <a:t>8x8 pixels</a:t>
            </a:r>
            <a:r>
              <a:rPr lang="en-US"/>
              <a:t>.</a:t>
            </a:r>
          </a:p>
          <a:p>
            <a:pPr eaLnBrk="1" hangingPunct="1">
              <a:lnSpc>
                <a:spcPct val="90000"/>
              </a:lnSpc>
            </a:pPr>
            <a:r>
              <a:rPr lang="en-US"/>
              <a:t>Block order </a:t>
            </a:r>
            <a:r>
              <a:rPr lang="en-US">
                <a:latin typeface="Arial" charset="0"/>
              </a:rPr>
              <a:t>–</a:t>
            </a:r>
            <a:r>
              <a:rPr lang="en-US"/>
              <a:t> left to right, top to bottom.</a:t>
            </a:r>
          </a:p>
          <a:p>
            <a:pPr eaLnBrk="1" hangingPunct="1">
              <a:lnSpc>
                <a:spcPct val="90000"/>
              </a:lnSpc>
            </a:pPr>
            <a:r>
              <a:rPr lang="en-US"/>
              <a:t>Resulting </a:t>
            </a:r>
            <a:r>
              <a:rPr lang="en-US">
                <a:solidFill>
                  <a:schemeClr val="accent2"/>
                </a:solidFill>
              </a:rPr>
              <a:t>bit stream/file</a:t>
            </a:r>
            <a:r>
              <a:rPr lang="en-US"/>
              <a:t> have a standard syntax, so that decoders can reproduce the image.</a:t>
            </a:r>
          </a:p>
        </p:txBody>
      </p:sp>
      <p:pic>
        <p:nvPicPr>
          <p:cNvPr id="309254" name="Picture 4" descr="jpeg-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1557338"/>
            <a:ext cx="2787650"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0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C5E50034-3E40-42CD-993E-6DDA0C3C6D83}" type="slidenum">
              <a:rPr lang="he-IL" smtClean="0"/>
              <a:pPr eaLnBrk="1" hangingPunct="1"/>
              <a:t>41</a:t>
            </a:fld>
            <a:endParaRPr lang="en-US"/>
          </a:p>
        </p:txBody>
      </p:sp>
      <p:sp>
        <p:nvSpPr>
          <p:cNvPr id="310276" name="Rectangle 2"/>
          <p:cNvSpPr>
            <a:spLocks noGrp="1" noChangeArrowheads="1"/>
          </p:cNvSpPr>
          <p:nvPr>
            <p:ph type="title"/>
          </p:nvPr>
        </p:nvSpPr>
        <p:spPr/>
        <p:txBody>
          <a:bodyPr/>
          <a:lstStyle/>
          <a:p>
            <a:pPr eaLnBrk="1" hangingPunct="1"/>
            <a:r>
              <a:rPr lang="en-US" sz="4000"/>
              <a:t>The DCT</a:t>
            </a:r>
          </a:p>
        </p:txBody>
      </p:sp>
      <p:sp>
        <p:nvSpPr>
          <p:cNvPr id="310277" name="Rectangle 3"/>
          <p:cNvSpPr>
            <a:spLocks noGrp="1" noChangeArrowheads="1"/>
          </p:cNvSpPr>
          <p:nvPr>
            <p:ph type="body" idx="1"/>
          </p:nvPr>
        </p:nvSpPr>
        <p:spPr>
          <a:xfrm>
            <a:off x="2209800" y="1412875"/>
            <a:ext cx="7772400" cy="4679950"/>
          </a:xfrm>
        </p:spPr>
        <p:txBody>
          <a:bodyPr/>
          <a:lstStyle/>
          <a:p>
            <a:pPr eaLnBrk="1" hangingPunct="1"/>
            <a:r>
              <a:rPr lang="en-US"/>
              <a:t>Block of 8x8 pixels is transformed into the spatial frequency space.</a:t>
            </a:r>
          </a:p>
          <a:p>
            <a:pPr eaLnBrk="1" hangingPunct="1"/>
            <a:r>
              <a:rPr lang="en-US"/>
              <a:t>The Discrete Cosine Transform is used.</a:t>
            </a:r>
          </a:p>
        </p:txBody>
      </p:sp>
      <p:pic>
        <p:nvPicPr>
          <p:cNvPr id="310278" name="Picture 4" descr="D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464" y="4797426"/>
            <a:ext cx="54959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79" name="Picture 5" descr="DCT_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838" y="3357564"/>
            <a:ext cx="40195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1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43D04BB9-25A3-4127-90FE-306F11E66278}" type="slidenum">
              <a:rPr lang="he-IL" smtClean="0"/>
              <a:pPr eaLnBrk="1" hangingPunct="1"/>
              <a:t>42</a:t>
            </a:fld>
            <a:endParaRPr lang="en-US"/>
          </a:p>
        </p:txBody>
      </p:sp>
      <p:sp>
        <p:nvSpPr>
          <p:cNvPr id="311300" name="Rectangle 2"/>
          <p:cNvSpPr>
            <a:spLocks noGrp="1" noChangeArrowheads="1"/>
          </p:cNvSpPr>
          <p:nvPr>
            <p:ph type="title"/>
          </p:nvPr>
        </p:nvSpPr>
        <p:spPr/>
        <p:txBody>
          <a:bodyPr/>
          <a:lstStyle/>
          <a:p>
            <a:pPr eaLnBrk="1" hangingPunct="1"/>
            <a:r>
              <a:rPr lang="en-US" sz="4000"/>
              <a:t>The DCT</a:t>
            </a:r>
          </a:p>
        </p:txBody>
      </p:sp>
      <p:sp>
        <p:nvSpPr>
          <p:cNvPr id="311301" name="Rectangle 3"/>
          <p:cNvSpPr>
            <a:spLocks noGrp="1" noChangeArrowheads="1"/>
          </p:cNvSpPr>
          <p:nvPr>
            <p:ph type="body" idx="1"/>
          </p:nvPr>
        </p:nvSpPr>
        <p:spPr>
          <a:xfrm>
            <a:off x="2209800" y="1412876"/>
            <a:ext cx="7772400" cy="1871663"/>
          </a:xfrm>
        </p:spPr>
        <p:txBody>
          <a:bodyPr/>
          <a:lstStyle/>
          <a:p>
            <a:pPr eaLnBrk="1" hangingPunct="1">
              <a:lnSpc>
                <a:spcPct val="80000"/>
              </a:lnSpc>
            </a:pPr>
            <a:r>
              <a:rPr lang="en-US" sz="2400"/>
              <a:t>The resulting F(u,v) is a block of 8x8 coefficients.</a:t>
            </a:r>
          </a:p>
          <a:p>
            <a:pPr eaLnBrk="1" hangingPunct="1">
              <a:lnSpc>
                <a:spcPct val="80000"/>
              </a:lnSpc>
            </a:pPr>
            <a:r>
              <a:rPr lang="en-US" sz="2400"/>
              <a:t>F(0,0) is the DC level of the block, ie. It</a:t>
            </a:r>
            <a:r>
              <a:rPr lang="en-US" sz="2400">
                <a:latin typeface="Arial" charset="0"/>
              </a:rPr>
              <a:t>’</a:t>
            </a:r>
            <a:r>
              <a:rPr lang="en-US" sz="2400"/>
              <a:t>s the average over all the pixels of f(i,j).</a:t>
            </a:r>
          </a:p>
          <a:p>
            <a:pPr eaLnBrk="1" hangingPunct="1">
              <a:lnSpc>
                <a:spcPct val="80000"/>
              </a:lnSpc>
            </a:pPr>
            <a:r>
              <a:rPr lang="en-US" sz="2400"/>
              <a:t>F(1,0) is the contribution of </a:t>
            </a:r>
            <a:r>
              <a:rPr lang="en-US" sz="2400">
                <a:latin typeface="Arial" charset="0"/>
              </a:rPr>
              <a:t>½</a:t>
            </a:r>
            <a:r>
              <a:rPr lang="en-US" sz="2400"/>
              <a:t> cycle vertical variation and no horizontal variation. </a:t>
            </a:r>
          </a:p>
        </p:txBody>
      </p:sp>
      <p:pic>
        <p:nvPicPr>
          <p:cNvPr id="311302" name="Picture 4" descr="image0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588" y="3068638"/>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3" name="Picture 5" descr="image0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3068638"/>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4" name="Picture 6" descr="image0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263" y="3068638"/>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5" name="Picture 7" descr="image0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6588" y="4652963"/>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6" name="Picture 8" descr="image0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6500" y="4652963"/>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7" name="Picture 9" descr="image0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2263" y="4652963"/>
            <a:ext cx="156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2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A81329C-5797-4233-851E-BCFDB7E5BEDA}" type="slidenum">
              <a:rPr lang="he-IL" smtClean="0"/>
              <a:pPr eaLnBrk="1" hangingPunct="1"/>
              <a:t>43</a:t>
            </a:fld>
            <a:endParaRPr lang="en-US"/>
          </a:p>
        </p:txBody>
      </p:sp>
      <p:sp>
        <p:nvSpPr>
          <p:cNvPr id="312324" name="Rectangle 2"/>
          <p:cNvSpPr>
            <a:spLocks noGrp="1" noChangeArrowheads="1"/>
          </p:cNvSpPr>
          <p:nvPr>
            <p:ph type="title"/>
          </p:nvPr>
        </p:nvSpPr>
        <p:spPr/>
        <p:txBody>
          <a:bodyPr/>
          <a:lstStyle/>
          <a:p>
            <a:pPr eaLnBrk="1" hangingPunct="1"/>
            <a:r>
              <a:rPr lang="en-US" sz="4000"/>
              <a:t>DCT basic vectors</a:t>
            </a:r>
          </a:p>
        </p:txBody>
      </p:sp>
      <p:sp>
        <p:nvSpPr>
          <p:cNvPr id="312325" name="Rectangle 3"/>
          <p:cNvSpPr>
            <a:spLocks noGrp="1" noChangeArrowheads="1"/>
          </p:cNvSpPr>
          <p:nvPr>
            <p:ph type="body" idx="1"/>
          </p:nvPr>
        </p:nvSpPr>
        <p:spPr>
          <a:xfrm>
            <a:off x="2209801" y="1412876"/>
            <a:ext cx="4246563" cy="4683125"/>
          </a:xfrm>
        </p:spPr>
        <p:txBody>
          <a:bodyPr/>
          <a:lstStyle/>
          <a:p>
            <a:pPr eaLnBrk="1" hangingPunct="1">
              <a:lnSpc>
                <a:spcPct val="80000"/>
              </a:lnSpc>
            </a:pPr>
            <a:r>
              <a:rPr lang="en-US"/>
              <a:t>The resulting F(u,v) is a block of 8x8 coefficients.</a:t>
            </a:r>
          </a:p>
          <a:p>
            <a:pPr eaLnBrk="1" hangingPunct="1">
              <a:lnSpc>
                <a:spcPct val="80000"/>
              </a:lnSpc>
            </a:pPr>
            <a:r>
              <a:rPr lang="en-US"/>
              <a:t>F(0,0) is the DC level of the block, ie. It</a:t>
            </a:r>
            <a:r>
              <a:rPr lang="en-US">
                <a:latin typeface="Arial" charset="0"/>
              </a:rPr>
              <a:t>’</a:t>
            </a:r>
            <a:r>
              <a:rPr lang="en-US"/>
              <a:t>s the average over all the pixels of f(i,j).</a:t>
            </a:r>
          </a:p>
          <a:p>
            <a:pPr eaLnBrk="1" hangingPunct="1">
              <a:lnSpc>
                <a:spcPct val="80000"/>
              </a:lnSpc>
            </a:pPr>
            <a:r>
              <a:rPr lang="en-US"/>
              <a:t>F(1,0) is the contribution of </a:t>
            </a:r>
            <a:r>
              <a:rPr lang="en-US">
                <a:latin typeface="Arial" charset="0"/>
              </a:rPr>
              <a:t>½</a:t>
            </a:r>
            <a:r>
              <a:rPr lang="en-US"/>
              <a:t> cycle vertical variation and no horizontal variation.</a:t>
            </a:r>
          </a:p>
        </p:txBody>
      </p:sp>
      <p:pic>
        <p:nvPicPr>
          <p:cNvPr id="312326" name="Picture 4" descr="DCT_ba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801" y="2636838"/>
            <a:ext cx="3427413"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3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0C632468-C6A0-4003-ABA2-1B8B39174ECC}" type="slidenum">
              <a:rPr lang="he-IL" smtClean="0"/>
              <a:pPr eaLnBrk="1" hangingPunct="1"/>
              <a:t>44</a:t>
            </a:fld>
            <a:endParaRPr lang="en-US"/>
          </a:p>
        </p:txBody>
      </p:sp>
      <p:sp>
        <p:nvSpPr>
          <p:cNvPr id="313348" name="Rectangle 2"/>
          <p:cNvSpPr>
            <a:spLocks noGrp="1" noChangeArrowheads="1"/>
          </p:cNvSpPr>
          <p:nvPr>
            <p:ph type="title"/>
          </p:nvPr>
        </p:nvSpPr>
        <p:spPr/>
        <p:txBody>
          <a:bodyPr/>
          <a:lstStyle/>
          <a:p>
            <a:pPr eaLnBrk="1" hangingPunct="1"/>
            <a:r>
              <a:rPr lang="en-US" sz="4000"/>
              <a:t>DCT vs FFT</a:t>
            </a:r>
          </a:p>
        </p:txBody>
      </p:sp>
      <p:sp>
        <p:nvSpPr>
          <p:cNvPr id="313349" name="Rectangle 3"/>
          <p:cNvSpPr>
            <a:spLocks noGrp="1" noChangeArrowheads="1"/>
          </p:cNvSpPr>
          <p:nvPr>
            <p:ph type="body" idx="1"/>
          </p:nvPr>
        </p:nvSpPr>
        <p:spPr>
          <a:xfrm>
            <a:off x="2209800" y="1412875"/>
            <a:ext cx="7772400" cy="1511300"/>
          </a:xfrm>
        </p:spPr>
        <p:txBody>
          <a:bodyPr/>
          <a:lstStyle/>
          <a:p>
            <a:pPr eaLnBrk="1" hangingPunct="1">
              <a:lnSpc>
                <a:spcPct val="90000"/>
              </a:lnSpc>
            </a:pPr>
            <a:r>
              <a:rPr lang="en-US"/>
              <a:t>Why DCT not FFT? -- DCT is like FFT, but can approximate linear signals well with few coefficients. </a:t>
            </a:r>
          </a:p>
        </p:txBody>
      </p:sp>
      <p:pic>
        <p:nvPicPr>
          <p:cNvPr id="313350" name="Picture 4" descr="Topic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3357564"/>
            <a:ext cx="42100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4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739462A1-69C1-4017-8444-7492F8E796CC}" type="slidenum">
              <a:rPr lang="he-IL" smtClean="0"/>
              <a:pPr eaLnBrk="1" hangingPunct="1"/>
              <a:t>45</a:t>
            </a:fld>
            <a:endParaRPr lang="en-US"/>
          </a:p>
        </p:txBody>
      </p:sp>
      <p:sp>
        <p:nvSpPr>
          <p:cNvPr id="314372" name="Rectangle 2"/>
          <p:cNvSpPr>
            <a:spLocks noGrp="1" noChangeArrowheads="1"/>
          </p:cNvSpPr>
          <p:nvPr>
            <p:ph type="title"/>
          </p:nvPr>
        </p:nvSpPr>
        <p:spPr/>
        <p:txBody>
          <a:bodyPr/>
          <a:lstStyle/>
          <a:p>
            <a:pPr eaLnBrk="1" hangingPunct="1"/>
            <a:r>
              <a:rPr lang="en-US" sz="4000"/>
              <a:t>Quantization basics</a:t>
            </a:r>
          </a:p>
        </p:txBody>
      </p:sp>
      <p:sp>
        <p:nvSpPr>
          <p:cNvPr id="314373" name="Rectangle 3"/>
          <p:cNvSpPr>
            <a:spLocks noGrp="1" noChangeArrowheads="1"/>
          </p:cNvSpPr>
          <p:nvPr>
            <p:ph type="body" idx="1"/>
          </p:nvPr>
        </p:nvSpPr>
        <p:spPr/>
        <p:txBody>
          <a:bodyPr/>
          <a:lstStyle/>
          <a:p>
            <a:pPr eaLnBrk="1" hangingPunct="1"/>
            <a:r>
              <a:rPr lang="en-US"/>
              <a:t>Why? -- To reduce number of bits per sample </a:t>
            </a:r>
            <a:br>
              <a:rPr lang="en-US"/>
            </a:br>
            <a:r>
              <a:rPr lang="en-US"/>
              <a:t>	F'[u, v] = </a:t>
            </a:r>
            <a:r>
              <a:rPr lang="en-US">
                <a:solidFill>
                  <a:schemeClr val="accent2"/>
                </a:solidFill>
              </a:rPr>
              <a:t>round</a:t>
            </a:r>
            <a:r>
              <a:rPr lang="en-US"/>
              <a:t> ( F[u, v] / q[u, v] ). </a:t>
            </a:r>
          </a:p>
          <a:p>
            <a:pPr eaLnBrk="1" hangingPunct="1"/>
            <a:r>
              <a:rPr lang="en-US"/>
              <a:t>Example: </a:t>
            </a:r>
          </a:p>
          <a:p>
            <a:pPr lvl="1" eaLnBrk="1" hangingPunct="1"/>
            <a:r>
              <a:rPr lang="en-US"/>
              <a:t>101101 = 45 (6 bits). </a:t>
            </a:r>
            <a:br>
              <a:rPr lang="en-US"/>
            </a:br>
            <a:r>
              <a:rPr lang="en-US"/>
              <a:t>q[u, v] = 4 </a:t>
            </a:r>
            <a:r>
              <a:rPr lang="en-US">
                <a:sym typeface="Wingdings" pitchFamily="2" charset="2"/>
              </a:rPr>
              <a:t></a:t>
            </a:r>
            <a:r>
              <a:rPr lang="en-US"/>
              <a:t> Truncate to 4 bits: 1011 = </a:t>
            </a:r>
            <a:r>
              <a:rPr lang="en-US">
                <a:solidFill>
                  <a:schemeClr val="accent2"/>
                </a:solidFill>
              </a:rPr>
              <a:t>11 (eleven).</a:t>
            </a:r>
            <a:r>
              <a:rPr lang="en-US"/>
              <a:t> </a:t>
            </a:r>
          </a:p>
          <a:p>
            <a:pPr eaLnBrk="1" hangingPunct="1"/>
            <a:r>
              <a:rPr lang="en-US"/>
              <a:t>Quantization error is the main source of the </a:t>
            </a:r>
            <a:r>
              <a:rPr lang="en-US">
                <a:solidFill>
                  <a:schemeClr val="accent2"/>
                </a:solidFill>
              </a:rPr>
              <a:t>Lossy Compression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5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052E6E5-5A4A-4571-973B-949C4F617943}" type="slidenum">
              <a:rPr lang="he-IL" smtClean="0"/>
              <a:pPr eaLnBrk="1" hangingPunct="1"/>
              <a:t>46</a:t>
            </a:fld>
            <a:endParaRPr lang="en-US"/>
          </a:p>
        </p:txBody>
      </p:sp>
      <p:sp>
        <p:nvSpPr>
          <p:cNvPr id="315396" name="Rectangle 2"/>
          <p:cNvSpPr>
            <a:spLocks noGrp="1" noChangeArrowheads="1"/>
          </p:cNvSpPr>
          <p:nvPr>
            <p:ph type="title"/>
          </p:nvPr>
        </p:nvSpPr>
        <p:spPr/>
        <p:txBody>
          <a:bodyPr/>
          <a:lstStyle/>
          <a:p>
            <a:pPr eaLnBrk="1" hangingPunct="1"/>
            <a:r>
              <a:rPr lang="en-US" sz="4000"/>
              <a:t>Quantization types</a:t>
            </a:r>
          </a:p>
        </p:txBody>
      </p:sp>
      <p:sp>
        <p:nvSpPr>
          <p:cNvPr id="315397" name="Rectangle 3"/>
          <p:cNvSpPr>
            <a:spLocks noGrp="1" noChangeArrowheads="1"/>
          </p:cNvSpPr>
          <p:nvPr>
            <p:ph type="body" idx="1"/>
          </p:nvPr>
        </p:nvSpPr>
        <p:spPr/>
        <p:txBody>
          <a:bodyPr>
            <a:normAutofit lnSpcReduction="10000"/>
          </a:bodyPr>
          <a:lstStyle/>
          <a:p>
            <a:pPr eaLnBrk="1" hangingPunct="1">
              <a:lnSpc>
                <a:spcPct val="80000"/>
              </a:lnSpc>
            </a:pPr>
            <a:r>
              <a:rPr lang="en-US" sz="1600" b="1"/>
              <a:t>Uniform Quantization</a:t>
            </a:r>
          </a:p>
          <a:p>
            <a:pPr lvl="1" eaLnBrk="1" hangingPunct="1">
              <a:lnSpc>
                <a:spcPct val="80000"/>
              </a:lnSpc>
            </a:pPr>
            <a:r>
              <a:rPr lang="en-US" sz="1400"/>
              <a:t>Each F[u,v] is divided by the same constant </a:t>
            </a:r>
            <a:r>
              <a:rPr lang="en-US" sz="1400" i="1"/>
              <a:t>N</a:t>
            </a:r>
            <a:r>
              <a:rPr lang="en-US" sz="1400"/>
              <a:t>. </a:t>
            </a:r>
            <a:br>
              <a:rPr lang="en-US" sz="1400"/>
            </a:br>
            <a:endParaRPr lang="en-US" sz="1400"/>
          </a:p>
          <a:p>
            <a:pPr eaLnBrk="1" hangingPunct="1">
              <a:lnSpc>
                <a:spcPct val="80000"/>
              </a:lnSpc>
            </a:pPr>
            <a:r>
              <a:rPr lang="en-US" sz="1600" b="1"/>
              <a:t>Non-uniform Quantization -- Quantization Tables</a:t>
            </a:r>
          </a:p>
          <a:p>
            <a:pPr lvl="1" eaLnBrk="1" hangingPunct="1">
              <a:lnSpc>
                <a:spcPct val="80000"/>
              </a:lnSpc>
            </a:pPr>
            <a:r>
              <a:rPr lang="en-US" sz="1400"/>
              <a:t>Eye is most sensitive to low frequencies (upper left corner), less sensitive to high frequencies (lower right corner)</a:t>
            </a:r>
            <a:br>
              <a:rPr lang="en-US" sz="1400"/>
            </a:br>
            <a:r>
              <a:rPr lang="en-US" sz="1400"/>
              <a:t> </a:t>
            </a:r>
          </a:p>
          <a:p>
            <a:pPr lvl="1" eaLnBrk="1" hangingPunct="1">
              <a:lnSpc>
                <a:spcPct val="80000"/>
              </a:lnSpc>
            </a:pPr>
            <a:r>
              <a:rPr lang="en-US" sz="1400" i="1"/>
              <a:t>Quantization Table</a:t>
            </a:r>
            <a:r>
              <a:rPr lang="en-US" sz="1400"/>
              <a:t> q(u, v) </a:t>
            </a:r>
            <a:br>
              <a:rPr lang="en-US" sz="1400"/>
            </a:br>
            <a:r>
              <a:rPr lang="en-US" sz="1400"/>
              <a:t>	</a:t>
            </a:r>
            <a:r>
              <a:rPr lang="en-US" sz="1400" i="1"/>
              <a:t>Luminance </a:t>
            </a:r>
            <a:r>
              <a:rPr lang="en-US" sz="1400">
                <a:latin typeface="Arial" charset="0"/>
              </a:rPr>
              <a:t> </a:t>
            </a:r>
            <a:r>
              <a:rPr lang="en-US" sz="1400"/>
              <a:t> </a:t>
            </a:r>
            <a:r>
              <a:rPr lang="en-US" sz="1400">
                <a:latin typeface="Arial" charset="0"/>
              </a:rPr>
              <a:t> </a:t>
            </a:r>
            <a:r>
              <a:rPr lang="en-US" sz="1400"/>
              <a:t> </a:t>
            </a:r>
            <a:r>
              <a:rPr lang="en-US" sz="1400">
                <a:latin typeface="Arial" charset="0"/>
              </a:rPr>
              <a:t> </a:t>
            </a:r>
            <a:r>
              <a:rPr lang="en-US" sz="1400"/>
              <a:t> </a:t>
            </a:r>
            <a:r>
              <a:rPr lang="en-US" sz="1400">
                <a:latin typeface="Arial" charset="0"/>
              </a:rPr>
              <a:t> </a:t>
            </a:r>
            <a:r>
              <a:rPr lang="en-US" sz="1400"/>
              <a:t> </a:t>
            </a:r>
            <a:r>
              <a:rPr lang="en-US" sz="1400">
                <a:latin typeface="Arial" charset="0"/>
              </a:rPr>
              <a:t> </a:t>
            </a:r>
            <a:r>
              <a:rPr lang="en-US" sz="1400"/>
              <a:t> </a:t>
            </a:r>
            <a:r>
              <a:rPr lang="en-US" sz="1400">
                <a:latin typeface="Arial" charset="0"/>
              </a:rPr>
              <a:t> </a:t>
            </a:r>
            <a:r>
              <a:rPr lang="en-US" sz="1400"/>
              <a:t> </a:t>
            </a:r>
            <a:r>
              <a:rPr lang="en-US" sz="1400">
                <a:latin typeface="Arial" charset="0"/>
              </a:rPr>
              <a:t> </a:t>
            </a:r>
            <a:r>
              <a:rPr lang="en-US" sz="1400"/>
              <a:t> </a:t>
            </a:r>
            <a:r>
              <a:rPr lang="en-US" sz="1400">
                <a:latin typeface="Arial" charset="0"/>
              </a:rPr>
              <a:t> </a:t>
            </a:r>
            <a:r>
              <a:rPr lang="en-US" sz="1400"/>
              <a:t> 		                      </a:t>
            </a:r>
            <a:r>
              <a:rPr lang="en-US" sz="1400" i="1"/>
              <a:t>Chrominance</a:t>
            </a:r>
            <a:r>
              <a:rPr lang="en-US" sz="1400"/>
              <a:t> </a:t>
            </a:r>
          </a:p>
          <a:p>
            <a:pPr lvl="1" eaLnBrk="1" hangingPunct="1">
              <a:lnSpc>
                <a:spcPct val="80000"/>
              </a:lnSpc>
              <a:buFont typeface="Wingdings" pitchFamily="2" charset="2"/>
              <a:buNone/>
            </a:pPr>
            <a:r>
              <a:rPr lang="en-US" sz="1200">
                <a:latin typeface="Courier New" pitchFamily="49" charset="0"/>
                <a:cs typeface="Courier New" pitchFamily="49" charset="0"/>
              </a:rPr>
              <a:t>-----------------------------         ------------------------------ </a:t>
            </a:r>
          </a:p>
          <a:p>
            <a:pPr lvl="1" eaLnBrk="1" hangingPunct="1">
              <a:lnSpc>
                <a:spcPct val="80000"/>
              </a:lnSpc>
              <a:buFont typeface="Wingdings" pitchFamily="2" charset="2"/>
              <a:buNone/>
            </a:pPr>
            <a:r>
              <a:rPr lang="en-US" sz="1200">
                <a:latin typeface="Courier New" pitchFamily="49" charset="0"/>
                <a:cs typeface="Courier New" pitchFamily="49" charset="0"/>
              </a:rPr>
              <a:t>16 11 10 16  24  40  51  61 		17 18 24 47 99 99 99 99 </a:t>
            </a:r>
          </a:p>
          <a:p>
            <a:pPr lvl="1" eaLnBrk="1" hangingPunct="1">
              <a:lnSpc>
                <a:spcPct val="80000"/>
              </a:lnSpc>
              <a:buFont typeface="Wingdings" pitchFamily="2" charset="2"/>
              <a:buNone/>
            </a:pPr>
            <a:r>
              <a:rPr lang="en-US" sz="1200">
                <a:latin typeface="Courier New" pitchFamily="49" charset="0"/>
                <a:cs typeface="Courier New" pitchFamily="49" charset="0"/>
              </a:rPr>
              <a:t>12 12 14 19  26  58  60  55 		18 21 26 66 99 99 99 99 </a:t>
            </a:r>
          </a:p>
          <a:p>
            <a:pPr lvl="1" eaLnBrk="1" hangingPunct="1">
              <a:lnSpc>
                <a:spcPct val="80000"/>
              </a:lnSpc>
              <a:buFont typeface="Wingdings" pitchFamily="2" charset="2"/>
              <a:buNone/>
            </a:pPr>
            <a:r>
              <a:rPr lang="en-US" sz="1200">
                <a:latin typeface="Courier New" pitchFamily="49" charset="0"/>
                <a:cs typeface="Courier New" pitchFamily="49" charset="0"/>
              </a:rPr>
              <a:t>14 13 16 24  40  57  69  56   		24 26 56 99 99 99 99 99 </a:t>
            </a:r>
          </a:p>
          <a:p>
            <a:pPr lvl="1" eaLnBrk="1" hangingPunct="1">
              <a:lnSpc>
                <a:spcPct val="80000"/>
              </a:lnSpc>
              <a:buFont typeface="Wingdings" pitchFamily="2" charset="2"/>
              <a:buNone/>
            </a:pPr>
            <a:r>
              <a:rPr lang="en-US" sz="1200">
                <a:latin typeface="Courier New" pitchFamily="49" charset="0"/>
                <a:cs typeface="Courier New" pitchFamily="49" charset="0"/>
              </a:rPr>
              <a:t>14 17 22 29  51  87  80  62   		47 66 99 99 99 99 99 99 </a:t>
            </a:r>
          </a:p>
          <a:p>
            <a:pPr lvl="1" eaLnBrk="1" hangingPunct="1">
              <a:lnSpc>
                <a:spcPct val="80000"/>
              </a:lnSpc>
              <a:buFont typeface="Wingdings" pitchFamily="2" charset="2"/>
              <a:buNone/>
            </a:pPr>
            <a:r>
              <a:rPr lang="en-US" sz="1200">
                <a:latin typeface="Courier New" pitchFamily="49" charset="0"/>
                <a:cs typeface="Courier New" pitchFamily="49" charset="0"/>
              </a:rPr>
              <a:t>18 22 37 56  68 109 103  77   		99 99 99 99 99 99 99 99 </a:t>
            </a:r>
          </a:p>
          <a:p>
            <a:pPr lvl="1" eaLnBrk="1" hangingPunct="1">
              <a:lnSpc>
                <a:spcPct val="80000"/>
              </a:lnSpc>
              <a:buFont typeface="Wingdings" pitchFamily="2" charset="2"/>
              <a:buNone/>
            </a:pPr>
            <a:r>
              <a:rPr lang="en-US" sz="1200">
                <a:latin typeface="Courier New" pitchFamily="49" charset="0"/>
                <a:cs typeface="Courier New" pitchFamily="49" charset="0"/>
              </a:rPr>
              <a:t>24 35 55 64  81 104 113  92   		99 99 99 99 99 99 99 99 </a:t>
            </a:r>
          </a:p>
          <a:p>
            <a:pPr lvl="1" eaLnBrk="1" hangingPunct="1">
              <a:lnSpc>
                <a:spcPct val="80000"/>
              </a:lnSpc>
              <a:buFont typeface="Wingdings" pitchFamily="2" charset="2"/>
              <a:buNone/>
            </a:pPr>
            <a:r>
              <a:rPr lang="en-US" sz="1200">
                <a:latin typeface="Courier New" pitchFamily="49" charset="0"/>
                <a:cs typeface="Courier New" pitchFamily="49" charset="0"/>
              </a:rPr>
              <a:t>49 64 78 87 103 121 120 101   		99 99 99 99 99 99 99 99</a:t>
            </a:r>
          </a:p>
          <a:p>
            <a:pPr lvl="1" eaLnBrk="1" hangingPunct="1">
              <a:lnSpc>
                <a:spcPct val="80000"/>
              </a:lnSpc>
              <a:buFont typeface="Wingdings" pitchFamily="2" charset="2"/>
              <a:buNone/>
            </a:pPr>
            <a:r>
              <a:rPr lang="en-US" sz="1200">
                <a:latin typeface="Courier New" pitchFamily="49" charset="0"/>
                <a:cs typeface="Courier New" pitchFamily="49" charset="0"/>
              </a:rPr>
              <a:t>72 92 95 98 112 100 103  99   		99 99 99 99 99 99 99 99 </a:t>
            </a:r>
          </a:p>
          <a:p>
            <a:pPr lvl="1" eaLnBrk="1" hangingPunct="1">
              <a:lnSpc>
                <a:spcPct val="80000"/>
              </a:lnSpc>
              <a:buFont typeface="Wingdings" pitchFamily="2" charset="2"/>
              <a:buNone/>
            </a:pPr>
            <a:r>
              <a:rPr lang="en-US" sz="1200">
                <a:latin typeface="Courier New" pitchFamily="49" charset="0"/>
                <a:cs typeface="Courier New" pitchFamily="49" charset="0"/>
              </a:rPr>
              <a:t>-----------------------------         ------------------------------</a:t>
            </a:r>
            <a:r>
              <a:rPr lang="en-US" sz="1400">
                <a:latin typeface="Courier New" pitchFamily="49" charset="0"/>
                <a:cs typeface="Courier New" pitchFamily="49" charset="0"/>
              </a:rPr>
              <a:t> </a:t>
            </a:r>
          </a:p>
          <a:p>
            <a:pPr lvl="1" eaLnBrk="1" hangingPunct="1">
              <a:lnSpc>
                <a:spcPct val="80000"/>
              </a:lnSpc>
            </a:pPr>
            <a:r>
              <a:rPr lang="en-US" sz="1400"/>
              <a:t>The numbers in the above quantization tables can be scaled up (or down) to adjust the so called </a:t>
            </a:r>
            <a:r>
              <a:rPr lang="en-US" sz="1400" i="1">
                <a:solidFill>
                  <a:schemeClr val="accent2"/>
                </a:solidFill>
              </a:rPr>
              <a:t>quality factor</a:t>
            </a:r>
          </a:p>
          <a:p>
            <a:pPr lvl="1" eaLnBrk="1" hangingPunct="1">
              <a:lnSpc>
                <a:spcPct val="80000"/>
              </a:lnSpc>
            </a:pPr>
            <a:r>
              <a:rPr lang="en-US" sz="1400"/>
              <a:t>Custom quantization tables can also be put in image/scan header.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64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80AC66E-A2FD-4E97-A07D-103F76AA1726}" type="slidenum">
              <a:rPr lang="he-IL" smtClean="0"/>
              <a:pPr eaLnBrk="1" hangingPunct="1"/>
              <a:t>47</a:t>
            </a:fld>
            <a:endParaRPr lang="en-US"/>
          </a:p>
        </p:txBody>
      </p:sp>
      <p:sp>
        <p:nvSpPr>
          <p:cNvPr id="316420" name="Rectangle 2"/>
          <p:cNvSpPr>
            <a:spLocks noGrp="1" noChangeArrowheads="1"/>
          </p:cNvSpPr>
          <p:nvPr>
            <p:ph type="title"/>
          </p:nvPr>
        </p:nvSpPr>
        <p:spPr/>
        <p:txBody>
          <a:bodyPr/>
          <a:lstStyle/>
          <a:p>
            <a:pPr eaLnBrk="1" hangingPunct="1"/>
            <a:r>
              <a:rPr lang="en-US" sz="4000"/>
              <a:t>Quality factor</a:t>
            </a:r>
          </a:p>
        </p:txBody>
      </p:sp>
      <p:sp>
        <p:nvSpPr>
          <p:cNvPr id="316421" name="Rectangle 3"/>
          <p:cNvSpPr>
            <a:spLocks noGrp="1" noChangeArrowheads="1"/>
          </p:cNvSpPr>
          <p:nvPr>
            <p:ph type="body" sz="half" idx="1"/>
          </p:nvPr>
        </p:nvSpPr>
        <p:spPr>
          <a:xfrm>
            <a:off x="2209801" y="1412876"/>
            <a:ext cx="3381375" cy="4683125"/>
          </a:xfrm>
        </p:spPr>
        <p:txBody>
          <a:bodyPr/>
          <a:lstStyle/>
          <a:p>
            <a:pPr eaLnBrk="1" hangingPunct="1">
              <a:lnSpc>
                <a:spcPct val="80000"/>
              </a:lnSpc>
            </a:pPr>
            <a:r>
              <a:rPr lang="en-US" sz="1800"/>
              <a:t>The quantized DCT coefficients are computed by applying the quantization factors, represented as Q, to the DCT coefficients. </a:t>
            </a:r>
            <a:r>
              <a:rPr lang="en-US" sz="1800">
                <a:sym typeface="Wingdings" pitchFamily="2" charset="2"/>
              </a:rPr>
              <a:t></a:t>
            </a:r>
            <a:br>
              <a:rPr lang="en-US" sz="1800">
                <a:sym typeface="Wingdings" pitchFamily="2" charset="2"/>
              </a:rPr>
            </a:br>
            <a:endParaRPr lang="en-US" sz="1800"/>
          </a:p>
          <a:p>
            <a:pPr eaLnBrk="1" hangingPunct="1">
              <a:lnSpc>
                <a:spcPct val="80000"/>
              </a:lnSpc>
            </a:pPr>
            <a:r>
              <a:rPr lang="en-US" sz="1800"/>
              <a:t>The scale factor, given in this equation is known as the scaling factor and is derived from a </a:t>
            </a:r>
            <a:r>
              <a:rPr lang="en-US" sz="1800">
                <a:solidFill>
                  <a:schemeClr val="accent2"/>
                </a:solidFill>
              </a:rPr>
              <a:t>quality factor</a:t>
            </a:r>
            <a:r>
              <a:rPr lang="en-US" sz="1800"/>
              <a:t> specified by the user. The quality factor is specified</a:t>
            </a:r>
            <a:br>
              <a:rPr lang="en-US" sz="1800"/>
            </a:br>
            <a:r>
              <a:rPr lang="en-US" sz="1800"/>
              <a:t>on a scale between 0 and 100 where a factor of 100 represents the best image quality (the least quantization).</a:t>
            </a:r>
          </a:p>
        </p:txBody>
      </p:sp>
      <p:sp>
        <p:nvSpPr>
          <p:cNvPr id="316422" name="Rectangle 4"/>
          <p:cNvSpPr>
            <a:spLocks noGrp="1" noChangeArrowheads="1"/>
          </p:cNvSpPr>
          <p:nvPr>
            <p:ph sz="half" idx="2"/>
          </p:nvPr>
        </p:nvSpPr>
        <p:spPr>
          <a:xfrm>
            <a:off x="6167438" y="1412876"/>
            <a:ext cx="3810000" cy="4683125"/>
          </a:xfrm>
        </p:spPr>
        <p:txBody>
          <a:bodyPr/>
          <a:lstStyle/>
          <a:p>
            <a:pPr eaLnBrk="1" hangingPunct="1"/>
            <a:endParaRPr lang="en-US"/>
          </a:p>
        </p:txBody>
      </p:sp>
      <p:pic>
        <p:nvPicPr>
          <p:cNvPr id="316423" name="Picture 5" descr="image0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725" y="1844676"/>
            <a:ext cx="2362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6424" name="Group 6"/>
          <p:cNvGrpSpPr>
            <a:grpSpLocks/>
          </p:cNvGrpSpPr>
          <p:nvPr/>
        </p:nvGrpSpPr>
        <p:grpSpPr bwMode="auto">
          <a:xfrm>
            <a:off x="5519738" y="2708275"/>
            <a:ext cx="4608512" cy="3144838"/>
            <a:chOff x="2608" y="2523"/>
            <a:chExt cx="2700" cy="1482"/>
          </a:xfrm>
        </p:grpSpPr>
        <p:pic>
          <p:nvPicPr>
            <p:cNvPr id="316425" name="Picture 7" descr="image0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8" y="2523"/>
              <a:ext cx="2700" cy="1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6426" name="Picture 8" descr="image0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2659"/>
              <a:ext cx="213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7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E03C17AC-8D6A-4651-8609-EC659BE5F748}" type="slidenum">
              <a:rPr lang="he-IL" smtClean="0"/>
              <a:pPr eaLnBrk="1" hangingPunct="1"/>
              <a:t>48</a:t>
            </a:fld>
            <a:endParaRPr lang="en-US"/>
          </a:p>
        </p:txBody>
      </p:sp>
      <p:sp>
        <p:nvSpPr>
          <p:cNvPr id="317444" name="Rectangle 2"/>
          <p:cNvSpPr>
            <a:spLocks noGrp="1" noChangeArrowheads="1"/>
          </p:cNvSpPr>
          <p:nvPr>
            <p:ph type="title"/>
          </p:nvPr>
        </p:nvSpPr>
        <p:spPr/>
        <p:txBody>
          <a:bodyPr/>
          <a:lstStyle/>
          <a:p>
            <a:pPr eaLnBrk="1" hangingPunct="1"/>
            <a:r>
              <a:rPr lang="en-US" sz="4000"/>
              <a:t>The Zig-Zag scan</a:t>
            </a:r>
          </a:p>
        </p:txBody>
      </p:sp>
      <p:sp>
        <p:nvSpPr>
          <p:cNvPr id="317445" name="Rectangle 3"/>
          <p:cNvSpPr>
            <a:spLocks noGrp="1" noChangeArrowheads="1"/>
          </p:cNvSpPr>
          <p:nvPr>
            <p:ph type="body" idx="1"/>
          </p:nvPr>
        </p:nvSpPr>
        <p:spPr/>
        <p:txBody>
          <a:bodyPr/>
          <a:lstStyle/>
          <a:p>
            <a:pPr eaLnBrk="1" hangingPunct="1"/>
            <a:r>
              <a:rPr lang="en-US"/>
              <a:t>Why? -- to group low frequency coefficients in top of vector. </a:t>
            </a:r>
          </a:p>
          <a:p>
            <a:pPr eaLnBrk="1" hangingPunct="1"/>
            <a:r>
              <a:rPr lang="en-US"/>
              <a:t>Maps 8 x 8 to a 1 x 64 vector </a:t>
            </a:r>
          </a:p>
        </p:txBody>
      </p:sp>
      <p:pic>
        <p:nvPicPr>
          <p:cNvPr id="317446" name="Picture 4" descr="Topic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9" y="3716338"/>
            <a:ext cx="33623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8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52DFD75-55A2-49C4-AFC4-96C616EDB104}" type="slidenum">
              <a:rPr lang="he-IL" smtClean="0"/>
              <a:pPr eaLnBrk="1" hangingPunct="1"/>
              <a:t>49</a:t>
            </a:fld>
            <a:endParaRPr lang="en-US"/>
          </a:p>
        </p:txBody>
      </p:sp>
      <p:sp>
        <p:nvSpPr>
          <p:cNvPr id="318468" name="Rectangle 2"/>
          <p:cNvSpPr>
            <a:spLocks noGrp="1" noChangeArrowheads="1"/>
          </p:cNvSpPr>
          <p:nvPr>
            <p:ph type="title"/>
          </p:nvPr>
        </p:nvSpPr>
        <p:spPr/>
        <p:txBody>
          <a:bodyPr/>
          <a:lstStyle/>
          <a:p>
            <a:pPr eaLnBrk="1" hangingPunct="1"/>
            <a:r>
              <a:rPr lang="en-US" sz="4000"/>
              <a:t>DC encoding</a:t>
            </a:r>
          </a:p>
        </p:txBody>
      </p:sp>
      <p:sp>
        <p:nvSpPr>
          <p:cNvPr id="318469" name="Rectangle 3"/>
          <p:cNvSpPr>
            <a:spLocks noGrp="1" noChangeArrowheads="1"/>
          </p:cNvSpPr>
          <p:nvPr>
            <p:ph type="body" idx="1"/>
          </p:nvPr>
        </p:nvSpPr>
        <p:spPr/>
        <p:txBody>
          <a:bodyPr/>
          <a:lstStyle/>
          <a:p>
            <a:pPr eaLnBrk="1" hangingPunct="1"/>
            <a:r>
              <a:rPr lang="en-US"/>
              <a:t>The </a:t>
            </a:r>
            <a:r>
              <a:rPr lang="en-US">
                <a:solidFill>
                  <a:schemeClr val="accent2"/>
                </a:solidFill>
              </a:rPr>
              <a:t>first</a:t>
            </a:r>
            <a:r>
              <a:rPr lang="en-US"/>
              <a:t> element of the 64 element quantized coefficient is the DC.</a:t>
            </a:r>
          </a:p>
          <a:p>
            <a:pPr eaLnBrk="1" hangingPunct="1"/>
            <a:r>
              <a:rPr lang="en-US"/>
              <a:t>DC component is large and varied, but often close to previous value.</a:t>
            </a:r>
          </a:p>
          <a:p>
            <a:pPr eaLnBrk="1" hangingPunct="1"/>
            <a:r>
              <a:rPr lang="en-US"/>
              <a:t>Encode the difference from previous 8 x 8 blocks </a:t>
            </a:r>
            <a:r>
              <a:rPr lang="en-US">
                <a:latin typeface="Arial" charset="0"/>
              </a:rPr>
              <a:t>–</a:t>
            </a:r>
            <a:r>
              <a:rPr lang="en-US"/>
              <a:t> </a:t>
            </a:r>
            <a:r>
              <a:rPr lang="en-US">
                <a:solidFill>
                  <a:schemeClr val="accent2"/>
                </a:solidFill>
              </a:rPr>
              <a:t>DPCM</a:t>
            </a:r>
            <a:r>
              <a:rPr lang="en-US"/>
              <a:t> (Differential Pulse Code Modulation).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3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AEB87201-8268-4C10-9FD5-53AAD104262C}" type="slidenum">
              <a:rPr lang="he-IL" smtClean="0"/>
              <a:pPr eaLnBrk="1" hangingPunct="1"/>
              <a:t>5</a:t>
            </a:fld>
            <a:endParaRPr lang="en-US"/>
          </a:p>
        </p:txBody>
      </p:sp>
      <p:sp>
        <p:nvSpPr>
          <p:cNvPr id="273412" name="Rectangle 2"/>
          <p:cNvSpPr>
            <a:spLocks noGrp="1" noChangeArrowheads="1"/>
          </p:cNvSpPr>
          <p:nvPr>
            <p:ph type="title"/>
          </p:nvPr>
        </p:nvSpPr>
        <p:spPr/>
        <p:txBody>
          <a:bodyPr/>
          <a:lstStyle/>
          <a:p>
            <a:pPr eaLnBrk="1" hangingPunct="1"/>
            <a:r>
              <a:rPr lang="en-US" sz="4000"/>
              <a:t>Imager</a:t>
            </a:r>
          </a:p>
        </p:txBody>
      </p:sp>
      <p:sp>
        <p:nvSpPr>
          <p:cNvPr id="273413" name="Rectangle 3"/>
          <p:cNvSpPr>
            <a:spLocks noGrp="1" noChangeArrowheads="1"/>
          </p:cNvSpPr>
          <p:nvPr>
            <p:ph type="body" idx="1"/>
          </p:nvPr>
        </p:nvSpPr>
        <p:spPr/>
        <p:txBody>
          <a:bodyPr/>
          <a:lstStyle/>
          <a:p>
            <a:pPr eaLnBrk="1" hangingPunct="1">
              <a:lnSpc>
                <a:spcPct val="90000"/>
              </a:lnSpc>
            </a:pPr>
            <a:r>
              <a:rPr lang="en-US"/>
              <a:t>In real life </a:t>
            </a:r>
            <a:r>
              <a:rPr lang="en-US">
                <a:latin typeface="Arial" charset="0"/>
              </a:rPr>
              <a:t>–</a:t>
            </a:r>
            <a:r>
              <a:rPr lang="en-US"/>
              <a:t> </a:t>
            </a:r>
            <a:r>
              <a:rPr lang="en-US">
                <a:solidFill>
                  <a:schemeClr val="accent2"/>
                </a:solidFill>
              </a:rPr>
              <a:t>CMOS</a:t>
            </a:r>
            <a:r>
              <a:rPr lang="en-US"/>
              <a:t> sensor array, able to capture a color image.</a:t>
            </a:r>
          </a:p>
          <a:p>
            <a:pPr eaLnBrk="1" hangingPunct="1">
              <a:lnSpc>
                <a:spcPct val="90000"/>
              </a:lnSpc>
            </a:pPr>
            <a:r>
              <a:rPr lang="en-US"/>
              <a:t>Usually can output video in two formats, YUV or RGB.</a:t>
            </a:r>
          </a:p>
          <a:p>
            <a:pPr lvl="1" eaLnBrk="1" hangingPunct="1">
              <a:lnSpc>
                <a:spcPct val="90000"/>
              </a:lnSpc>
            </a:pPr>
            <a:r>
              <a:rPr lang="en-US">
                <a:solidFill>
                  <a:schemeClr val="accent2"/>
                </a:solidFill>
              </a:rPr>
              <a:t>RGB</a:t>
            </a:r>
            <a:r>
              <a:rPr lang="en-US"/>
              <a:t> </a:t>
            </a:r>
            <a:r>
              <a:rPr lang="en-US">
                <a:latin typeface="Arial" charset="0"/>
              </a:rPr>
              <a:t>–</a:t>
            </a:r>
            <a:r>
              <a:rPr lang="en-US"/>
              <a:t> Red Green Blue, color is separated into three basic colors by means of optical filters.</a:t>
            </a:r>
          </a:p>
          <a:p>
            <a:pPr lvl="1" eaLnBrk="1" hangingPunct="1">
              <a:lnSpc>
                <a:spcPct val="90000"/>
              </a:lnSpc>
            </a:pPr>
            <a:r>
              <a:rPr lang="en-US">
                <a:solidFill>
                  <a:schemeClr val="accent2"/>
                </a:solidFill>
              </a:rPr>
              <a:t>YUV</a:t>
            </a:r>
            <a:r>
              <a:rPr lang="en-US"/>
              <a:t> </a:t>
            </a:r>
            <a:r>
              <a:rPr lang="en-US">
                <a:latin typeface="Arial" charset="0"/>
              </a:rPr>
              <a:t>–</a:t>
            </a:r>
            <a:r>
              <a:rPr lang="en-US"/>
              <a:t> Luminance (brightness), Cb, Cr, yet another representation of color space.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19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36D91D9-D87A-49EA-B85F-033F1B6E8BFD}" type="slidenum">
              <a:rPr lang="he-IL" smtClean="0"/>
              <a:pPr eaLnBrk="1" hangingPunct="1"/>
              <a:t>50</a:t>
            </a:fld>
            <a:endParaRPr lang="en-US"/>
          </a:p>
        </p:txBody>
      </p:sp>
      <p:sp>
        <p:nvSpPr>
          <p:cNvPr id="319492" name="Rectangle 2"/>
          <p:cNvSpPr>
            <a:spLocks noGrp="1" noChangeArrowheads="1"/>
          </p:cNvSpPr>
          <p:nvPr>
            <p:ph type="title"/>
          </p:nvPr>
        </p:nvSpPr>
        <p:spPr/>
        <p:txBody>
          <a:bodyPr/>
          <a:lstStyle/>
          <a:p>
            <a:pPr eaLnBrk="1" hangingPunct="1"/>
            <a:r>
              <a:rPr lang="en-US" sz="4000"/>
              <a:t>AC encoding</a:t>
            </a:r>
          </a:p>
        </p:txBody>
      </p:sp>
      <p:sp>
        <p:nvSpPr>
          <p:cNvPr id="319493" name="Rectangle 3"/>
          <p:cNvSpPr>
            <a:spLocks noGrp="1" noChangeArrowheads="1"/>
          </p:cNvSpPr>
          <p:nvPr>
            <p:ph type="body" idx="1"/>
          </p:nvPr>
        </p:nvSpPr>
        <p:spPr/>
        <p:txBody>
          <a:bodyPr/>
          <a:lstStyle/>
          <a:p>
            <a:pPr eaLnBrk="1" hangingPunct="1"/>
            <a:r>
              <a:rPr lang="en-US"/>
              <a:t>Run Length Encode (</a:t>
            </a:r>
            <a:r>
              <a:rPr lang="en-US">
                <a:solidFill>
                  <a:schemeClr val="accent2"/>
                </a:solidFill>
              </a:rPr>
              <a:t>RLE</a:t>
            </a:r>
            <a:r>
              <a:rPr lang="en-US"/>
              <a:t>) on AC components</a:t>
            </a:r>
          </a:p>
          <a:p>
            <a:pPr eaLnBrk="1" hangingPunct="1"/>
            <a:r>
              <a:rPr lang="en-US"/>
              <a:t>1 x 64 vector has lots of zeros in it</a:t>
            </a:r>
          </a:p>
          <a:p>
            <a:pPr eaLnBrk="1" hangingPunct="1"/>
            <a:r>
              <a:rPr lang="en-US"/>
              <a:t>Keeps </a:t>
            </a:r>
            <a:r>
              <a:rPr lang="en-US" i="1">
                <a:solidFill>
                  <a:schemeClr val="accent2"/>
                </a:solidFill>
              </a:rPr>
              <a:t>skip</a:t>
            </a:r>
            <a:r>
              <a:rPr lang="en-US"/>
              <a:t> and </a:t>
            </a:r>
            <a:r>
              <a:rPr lang="en-US" i="1">
                <a:solidFill>
                  <a:schemeClr val="accent2"/>
                </a:solidFill>
              </a:rPr>
              <a:t>value</a:t>
            </a:r>
            <a:r>
              <a:rPr lang="en-US"/>
              <a:t>, where </a:t>
            </a:r>
            <a:r>
              <a:rPr lang="en-US" i="1"/>
              <a:t>skip</a:t>
            </a:r>
            <a:r>
              <a:rPr lang="en-US"/>
              <a:t> is the number of zeros and </a:t>
            </a:r>
            <a:r>
              <a:rPr lang="en-US" i="1"/>
              <a:t>value</a:t>
            </a:r>
            <a:r>
              <a:rPr lang="en-US"/>
              <a:t> is the next non-zero component. </a:t>
            </a:r>
          </a:p>
          <a:p>
            <a:pPr eaLnBrk="1" hangingPunct="1"/>
            <a:r>
              <a:rPr lang="en-US"/>
              <a:t>Send (0,0) as end-of-block sentinel value.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0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3358C01C-393D-4344-8391-0DF3807389D1}" type="slidenum">
              <a:rPr lang="he-IL" smtClean="0"/>
              <a:pPr eaLnBrk="1" hangingPunct="1"/>
              <a:t>51</a:t>
            </a:fld>
            <a:endParaRPr lang="en-US"/>
          </a:p>
        </p:txBody>
      </p:sp>
      <p:sp>
        <p:nvSpPr>
          <p:cNvPr id="320516" name="Rectangle 2"/>
          <p:cNvSpPr>
            <a:spLocks noGrp="1" noChangeArrowheads="1"/>
          </p:cNvSpPr>
          <p:nvPr>
            <p:ph type="title"/>
          </p:nvPr>
        </p:nvSpPr>
        <p:spPr/>
        <p:txBody>
          <a:bodyPr/>
          <a:lstStyle/>
          <a:p>
            <a:pPr eaLnBrk="1" hangingPunct="1"/>
            <a:r>
              <a:rPr lang="en-US" sz="4000"/>
              <a:t>RLE example</a:t>
            </a:r>
          </a:p>
        </p:txBody>
      </p:sp>
      <p:sp>
        <p:nvSpPr>
          <p:cNvPr id="320517" name="Rectangle 3"/>
          <p:cNvSpPr>
            <a:spLocks noGrp="1" noChangeArrowheads="1"/>
          </p:cNvSpPr>
          <p:nvPr>
            <p:ph type="body" idx="1"/>
          </p:nvPr>
        </p:nvSpPr>
        <p:spPr/>
        <p:txBody>
          <a:bodyPr/>
          <a:lstStyle/>
          <a:p>
            <a:pPr eaLnBrk="1" hangingPunct="1">
              <a:lnSpc>
                <a:spcPct val="90000"/>
              </a:lnSpc>
            </a:pPr>
            <a:r>
              <a:rPr lang="en-US"/>
              <a:t>Consider the following </a:t>
            </a:r>
            <a:r>
              <a:rPr lang="en-US">
                <a:solidFill>
                  <a:schemeClr val="accent2"/>
                </a:solidFill>
              </a:rPr>
              <a:t>zig-zag</a:t>
            </a:r>
            <a:r>
              <a:rPr lang="en-US"/>
              <a:t> vector:</a:t>
            </a:r>
            <a:br>
              <a:rPr lang="en-US"/>
            </a:br>
            <a:r>
              <a:rPr lang="en-US"/>
              <a:t>(each element is a byte)</a:t>
            </a:r>
            <a:br>
              <a:rPr lang="en-US"/>
            </a:br>
            <a:r>
              <a:rPr lang="en-US"/>
              <a:t>	1,0,0,0,0,6,7,0,0,0,99,0,0,0</a:t>
            </a:r>
            <a:r>
              <a:rPr lang="en-US">
                <a:sym typeface="Wingdings" pitchFamily="2" charset="2"/>
              </a:rPr>
              <a:t> EOB</a:t>
            </a:r>
            <a:endParaRPr lang="en-US"/>
          </a:p>
          <a:p>
            <a:pPr eaLnBrk="1" hangingPunct="1">
              <a:lnSpc>
                <a:spcPct val="90000"/>
              </a:lnSpc>
            </a:pPr>
            <a:r>
              <a:rPr lang="en-US"/>
              <a:t>The resulting vector will be</a:t>
            </a:r>
            <a:br>
              <a:rPr lang="en-US"/>
            </a:br>
            <a:r>
              <a:rPr lang="en-US"/>
              <a:t>	(0,1) (4,6) (0,7) (3,99) (0,0)</a:t>
            </a:r>
          </a:p>
          <a:p>
            <a:pPr eaLnBrk="1" hangingPunct="1">
              <a:lnSpc>
                <a:spcPct val="90000"/>
              </a:lnSpc>
            </a:pPr>
            <a:r>
              <a:rPr lang="en-US"/>
              <a:t>We allow up to </a:t>
            </a:r>
            <a:r>
              <a:rPr lang="en-US">
                <a:solidFill>
                  <a:schemeClr val="accent2"/>
                </a:solidFill>
              </a:rPr>
              <a:t>15 repetitions</a:t>
            </a:r>
            <a:r>
              <a:rPr lang="en-US"/>
              <a:t> of zeros, so if one have more then 15 it will be splited into more then one elements</a:t>
            </a:r>
            <a:br>
              <a:rPr lang="en-US"/>
            </a:br>
            <a:r>
              <a:rPr lang="en-US"/>
              <a:t>	1,0</a:t>
            </a:r>
            <a:r>
              <a:rPr lang="en-US">
                <a:latin typeface="Arial" charset="0"/>
              </a:rPr>
              <a:t>…</a:t>
            </a:r>
            <a:r>
              <a:rPr lang="en-US"/>
              <a:t>.0(17 times),6</a:t>
            </a:r>
          </a:p>
          <a:p>
            <a:pPr eaLnBrk="1" hangingPunct="1">
              <a:lnSpc>
                <a:spcPct val="90000"/>
              </a:lnSpc>
            </a:pPr>
            <a:r>
              <a:rPr lang="en-US"/>
              <a:t>Will results :</a:t>
            </a:r>
            <a:br>
              <a:rPr lang="en-US"/>
            </a:br>
            <a:r>
              <a:rPr lang="en-US"/>
              <a:t>	(0,1) (15,0) (1,6) </a:t>
            </a:r>
            <a:r>
              <a:rPr lang="en-US">
                <a:latin typeface="Arial" charset="0"/>
              </a:rPr>
              <a:t>…</a:t>
            </a:r>
            <a:endParaRPr lang="en-US"/>
          </a:p>
        </p:txBody>
      </p:sp>
      <p:sp>
        <p:nvSpPr>
          <p:cNvPr id="320518" name="AutoShape 4"/>
          <p:cNvSpPr>
            <a:spLocks/>
          </p:cNvSpPr>
          <p:nvPr/>
        </p:nvSpPr>
        <p:spPr bwMode="auto">
          <a:xfrm>
            <a:off x="8328025" y="2781300"/>
            <a:ext cx="1638300" cy="609600"/>
          </a:xfrm>
          <a:prstGeom prst="borderCallout1">
            <a:avLst>
              <a:gd name="adj1" fmla="val 18750"/>
              <a:gd name="adj2" fmla="val -4653"/>
              <a:gd name="adj3" fmla="val 52866"/>
              <a:gd name="adj4" fmla="val -38759"/>
            </a:avLst>
          </a:prstGeom>
          <a:solidFill>
            <a:srgbClr val="FFFF66"/>
          </a:solidFill>
          <a:ln w="9525" algn="ctr">
            <a:solidFill>
              <a:schemeClr val="tx1"/>
            </a:solidFill>
            <a:miter lim="800000"/>
            <a:headEnd/>
            <a:tailEnd/>
          </a:ln>
        </p:spPr>
        <p:txBody>
          <a:bodyPr anchor="ctr"/>
          <a:lstStyle/>
          <a:p>
            <a:r>
              <a:rPr lang="en-US"/>
              <a:t>EOB symbol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1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CF95071-29C2-4F63-A96E-6B6E5BAE9759}" type="slidenum">
              <a:rPr lang="he-IL" smtClean="0"/>
              <a:pPr eaLnBrk="1" hangingPunct="1"/>
              <a:t>52</a:t>
            </a:fld>
            <a:endParaRPr lang="en-US"/>
          </a:p>
        </p:txBody>
      </p:sp>
      <p:sp>
        <p:nvSpPr>
          <p:cNvPr id="321540" name="Rectangle 2"/>
          <p:cNvSpPr>
            <a:spLocks noGrp="1" noChangeArrowheads="1"/>
          </p:cNvSpPr>
          <p:nvPr>
            <p:ph type="title"/>
          </p:nvPr>
        </p:nvSpPr>
        <p:spPr/>
        <p:txBody>
          <a:bodyPr/>
          <a:lstStyle/>
          <a:p>
            <a:pPr eaLnBrk="1" hangingPunct="1"/>
            <a:r>
              <a:rPr lang="en-US" sz="4000"/>
              <a:t>Entropy encoding (Huffman)</a:t>
            </a:r>
          </a:p>
        </p:txBody>
      </p:sp>
      <p:sp>
        <p:nvSpPr>
          <p:cNvPr id="321541" name="Rectangle 3"/>
          <p:cNvSpPr>
            <a:spLocks noGrp="1" noChangeArrowheads="1"/>
          </p:cNvSpPr>
          <p:nvPr>
            <p:ph type="body" idx="1"/>
          </p:nvPr>
        </p:nvSpPr>
        <p:spPr/>
        <p:txBody>
          <a:bodyPr/>
          <a:lstStyle/>
          <a:p>
            <a:pPr eaLnBrk="1" hangingPunct="1"/>
            <a:r>
              <a:rPr lang="en-US"/>
              <a:t>Applied to AC coefficients </a:t>
            </a:r>
          </a:p>
          <a:p>
            <a:pPr eaLnBrk="1" hangingPunct="1"/>
            <a:r>
              <a:rPr lang="en-US"/>
              <a:t>Starting from the previous run length vector</a:t>
            </a:r>
            <a:br>
              <a:rPr lang="en-US"/>
            </a:br>
            <a:r>
              <a:rPr lang="en-US"/>
              <a:t>	(0,1) (4,6) (0,7) (3,99) (0,0)</a:t>
            </a:r>
          </a:p>
          <a:p>
            <a:pPr eaLnBrk="1" hangingPunct="1"/>
            <a:r>
              <a:rPr lang="en-US"/>
              <a:t>Take the quantized DCT coef</a:t>
            </a:r>
            <a:r>
              <a:rPr lang="en-US">
                <a:latin typeface="Arial" charset="0"/>
              </a:rPr>
              <a:t>’</a:t>
            </a:r>
            <a:r>
              <a:rPr lang="en-US"/>
              <a:t> in each pair - (3,</a:t>
            </a:r>
            <a:r>
              <a:rPr lang="en-US">
                <a:solidFill>
                  <a:srgbClr val="FF3300"/>
                </a:solidFill>
              </a:rPr>
              <a:t>99</a:t>
            </a:r>
            <a:r>
              <a:rPr lang="en-US"/>
              <a:t>) and find its order (category), ie. The minimum number of bits needed to specify it.</a:t>
            </a:r>
            <a:br>
              <a:rPr lang="en-US"/>
            </a:br>
            <a:r>
              <a:rPr lang="en-US"/>
              <a:t>	For 99 it will be 7 bits.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2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6058EE22-7AB0-4FA5-B757-6FC644269C49}" type="slidenum">
              <a:rPr lang="he-IL" smtClean="0"/>
              <a:pPr eaLnBrk="1" hangingPunct="1"/>
              <a:t>53</a:t>
            </a:fld>
            <a:endParaRPr lang="en-US"/>
          </a:p>
        </p:txBody>
      </p:sp>
      <p:sp>
        <p:nvSpPr>
          <p:cNvPr id="322564" name="Rectangle 2"/>
          <p:cNvSpPr>
            <a:spLocks noGrp="1" noChangeArrowheads="1"/>
          </p:cNvSpPr>
          <p:nvPr>
            <p:ph type="title"/>
          </p:nvPr>
        </p:nvSpPr>
        <p:spPr/>
        <p:txBody>
          <a:bodyPr/>
          <a:lstStyle/>
          <a:p>
            <a:pPr eaLnBrk="1" hangingPunct="1"/>
            <a:r>
              <a:rPr lang="en-US" sz="4000"/>
              <a:t>Huffman categories</a:t>
            </a:r>
          </a:p>
        </p:txBody>
      </p:sp>
      <p:sp>
        <p:nvSpPr>
          <p:cNvPr id="322565" name="Rectangle 3"/>
          <p:cNvSpPr>
            <a:spLocks noGrp="1" noChangeArrowheads="1"/>
          </p:cNvSpPr>
          <p:nvPr>
            <p:ph type="body" idx="1"/>
          </p:nvPr>
        </p:nvSpPr>
        <p:spPr>
          <a:xfrm>
            <a:off x="2209800" y="1412876"/>
            <a:ext cx="7702550" cy="1584325"/>
          </a:xfrm>
        </p:spPr>
        <p:txBody>
          <a:bodyPr/>
          <a:lstStyle/>
          <a:p>
            <a:pPr eaLnBrk="1" hangingPunct="1"/>
            <a:r>
              <a:rPr lang="en-US"/>
              <a:t>The following table defines the category.</a:t>
            </a:r>
          </a:p>
          <a:p>
            <a:pPr eaLnBrk="1" hangingPunct="1"/>
            <a:r>
              <a:rPr lang="en-US"/>
              <a:t>It is simply finding the bit position of the msb bit in each coef</a:t>
            </a:r>
            <a:r>
              <a:rPr lang="en-US">
                <a:latin typeface="Arial" charset="0"/>
              </a:rPr>
              <a:t>’</a:t>
            </a:r>
            <a:r>
              <a:rPr lang="en-US"/>
              <a:t>.</a:t>
            </a:r>
          </a:p>
        </p:txBody>
      </p:sp>
      <p:pic>
        <p:nvPicPr>
          <p:cNvPr id="3225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75" y="2852739"/>
            <a:ext cx="43243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3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E6BB18C1-8A51-45E9-8867-21E57FDB6991}" type="slidenum">
              <a:rPr lang="he-IL" smtClean="0"/>
              <a:pPr eaLnBrk="1" hangingPunct="1"/>
              <a:t>54</a:t>
            </a:fld>
            <a:endParaRPr lang="en-US"/>
          </a:p>
        </p:txBody>
      </p:sp>
      <p:sp>
        <p:nvSpPr>
          <p:cNvPr id="323588" name="Rectangle 2"/>
          <p:cNvSpPr>
            <a:spLocks noGrp="1" noChangeArrowheads="1"/>
          </p:cNvSpPr>
          <p:nvPr>
            <p:ph type="title"/>
          </p:nvPr>
        </p:nvSpPr>
        <p:spPr/>
        <p:txBody>
          <a:bodyPr/>
          <a:lstStyle/>
          <a:p>
            <a:pPr eaLnBrk="1" hangingPunct="1"/>
            <a:r>
              <a:rPr lang="en-US" sz="4000"/>
              <a:t>The new run length vector</a:t>
            </a:r>
          </a:p>
        </p:txBody>
      </p:sp>
      <p:sp>
        <p:nvSpPr>
          <p:cNvPr id="323589" name="Rectangle 3"/>
          <p:cNvSpPr>
            <a:spLocks noGrp="1" noChangeArrowheads="1"/>
          </p:cNvSpPr>
          <p:nvPr>
            <p:ph type="body" idx="1"/>
          </p:nvPr>
        </p:nvSpPr>
        <p:spPr/>
        <p:txBody>
          <a:bodyPr/>
          <a:lstStyle/>
          <a:p>
            <a:pPr eaLnBrk="1" hangingPunct="1">
              <a:lnSpc>
                <a:spcPct val="90000"/>
              </a:lnSpc>
            </a:pPr>
            <a:r>
              <a:rPr lang="en-US"/>
              <a:t>Now one can construct a triplet vector:</a:t>
            </a:r>
            <a:br>
              <a:rPr lang="en-US"/>
            </a:br>
            <a:r>
              <a:rPr lang="en-US"/>
              <a:t>	 (0,</a:t>
            </a:r>
            <a:r>
              <a:rPr lang="en-US">
                <a:solidFill>
                  <a:srgbClr val="FF3300"/>
                </a:solidFill>
              </a:rPr>
              <a:t>1</a:t>
            </a:r>
            <a:r>
              <a:rPr lang="en-US"/>
              <a:t>,1) (4,</a:t>
            </a:r>
            <a:r>
              <a:rPr lang="en-US">
                <a:solidFill>
                  <a:srgbClr val="FF3300"/>
                </a:solidFill>
              </a:rPr>
              <a:t>3</a:t>
            </a:r>
            <a:r>
              <a:rPr lang="en-US"/>
              <a:t>,6) (0,</a:t>
            </a:r>
            <a:r>
              <a:rPr lang="en-US">
                <a:solidFill>
                  <a:srgbClr val="FF3300"/>
                </a:solidFill>
              </a:rPr>
              <a:t>3</a:t>
            </a:r>
            <a:r>
              <a:rPr lang="en-US"/>
              <a:t>,7) (3,</a:t>
            </a:r>
            <a:r>
              <a:rPr lang="en-US">
                <a:solidFill>
                  <a:srgbClr val="FF3300"/>
                </a:solidFill>
              </a:rPr>
              <a:t>7</a:t>
            </a:r>
            <a:r>
              <a:rPr lang="en-US"/>
              <a:t>,99) </a:t>
            </a:r>
            <a:r>
              <a:rPr lang="en-US">
                <a:latin typeface="Arial" charset="0"/>
              </a:rPr>
              <a:t>…</a:t>
            </a:r>
            <a:endParaRPr lang="en-US"/>
          </a:p>
          <a:p>
            <a:pPr eaLnBrk="1" hangingPunct="1">
              <a:lnSpc>
                <a:spcPct val="90000"/>
              </a:lnSpc>
            </a:pPr>
            <a:r>
              <a:rPr lang="en-US"/>
              <a:t>Note that DCT coef</a:t>
            </a:r>
            <a:r>
              <a:rPr lang="en-US">
                <a:latin typeface="Arial" charset="0"/>
              </a:rPr>
              <a:t>’</a:t>
            </a:r>
            <a:r>
              <a:rPr lang="en-US"/>
              <a:t> can be negative as well.</a:t>
            </a:r>
          </a:p>
          <a:p>
            <a:pPr eaLnBrk="1" hangingPunct="1">
              <a:lnSpc>
                <a:spcPct val="90000"/>
              </a:lnSpc>
            </a:pPr>
            <a:r>
              <a:rPr lang="en-US"/>
              <a:t>The first two fields in each triplet will be coded with </a:t>
            </a:r>
            <a:r>
              <a:rPr lang="en-US">
                <a:solidFill>
                  <a:schemeClr val="accent2"/>
                </a:solidFill>
              </a:rPr>
              <a:t>4 bits each</a:t>
            </a:r>
            <a:r>
              <a:rPr lang="en-US"/>
              <a:t>.</a:t>
            </a:r>
          </a:p>
          <a:p>
            <a:pPr eaLnBrk="1" hangingPunct="1">
              <a:lnSpc>
                <a:spcPct val="90000"/>
              </a:lnSpc>
            </a:pPr>
            <a:r>
              <a:rPr lang="en-US"/>
              <a:t>Note that the </a:t>
            </a:r>
            <a:r>
              <a:rPr lang="en-US">
                <a:solidFill>
                  <a:schemeClr val="accent2"/>
                </a:solidFill>
              </a:rPr>
              <a:t>second field</a:t>
            </a:r>
            <a:r>
              <a:rPr lang="en-US"/>
              <a:t> in the triplet is bounded by 10 decimal (4</a:t>
            </a:r>
            <a:r>
              <a:rPr lang="en-US">
                <a:latin typeface="Arial" charset="0"/>
              </a:rPr>
              <a:t>’</a:t>
            </a:r>
            <a:r>
              <a:rPr lang="en-US"/>
              <a:t>ha)</a:t>
            </a:r>
          </a:p>
          <a:p>
            <a:pPr eaLnBrk="1" hangingPunct="1">
              <a:lnSpc>
                <a:spcPct val="90000"/>
              </a:lnSpc>
            </a:pPr>
            <a:r>
              <a:rPr lang="en-US"/>
              <a:t>So we have now 16 x 10 possible values for the first two fields.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4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3F8B75E-4D80-4726-B95E-B6874E956B25}" type="slidenum">
              <a:rPr lang="he-IL" smtClean="0"/>
              <a:pPr eaLnBrk="1" hangingPunct="1"/>
              <a:t>55</a:t>
            </a:fld>
            <a:endParaRPr lang="en-US"/>
          </a:p>
        </p:txBody>
      </p:sp>
      <p:sp>
        <p:nvSpPr>
          <p:cNvPr id="324612" name="Rectangle 2"/>
          <p:cNvSpPr>
            <a:spLocks noGrp="1" noChangeArrowheads="1"/>
          </p:cNvSpPr>
          <p:nvPr>
            <p:ph type="title"/>
          </p:nvPr>
        </p:nvSpPr>
        <p:spPr/>
        <p:txBody>
          <a:bodyPr/>
          <a:lstStyle/>
          <a:p>
            <a:pPr eaLnBrk="1" hangingPunct="1"/>
            <a:r>
              <a:rPr lang="en-US" sz="4000"/>
              <a:t>Huffman tables</a:t>
            </a:r>
          </a:p>
        </p:txBody>
      </p:sp>
      <p:sp>
        <p:nvSpPr>
          <p:cNvPr id="324613" name="Rectangle 3"/>
          <p:cNvSpPr>
            <a:spLocks noGrp="1" noChangeArrowheads="1"/>
          </p:cNvSpPr>
          <p:nvPr>
            <p:ph type="body" idx="1"/>
          </p:nvPr>
        </p:nvSpPr>
        <p:spPr/>
        <p:txBody>
          <a:bodyPr/>
          <a:lstStyle/>
          <a:p>
            <a:pPr eaLnBrk="1" hangingPunct="1"/>
            <a:r>
              <a:rPr lang="en-US"/>
              <a:t>Huffman table is a dictionary that assigns a </a:t>
            </a:r>
            <a:r>
              <a:rPr lang="en-US">
                <a:solidFill>
                  <a:schemeClr val="accent2"/>
                </a:solidFill>
              </a:rPr>
              <a:t>codeword</a:t>
            </a:r>
            <a:r>
              <a:rPr lang="en-US"/>
              <a:t> for each of the 160 </a:t>
            </a:r>
            <a:r>
              <a:rPr lang="en-US">
                <a:solidFill>
                  <a:schemeClr val="accent2"/>
                </a:solidFill>
              </a:rPr>
              <a:t>symbols</a:t>
            </a:r>
            <a:r>
              <a:rPr lang="en-US"/>
              <a:t> (in our case).</a:t>
            </a:r>
          </a:p>
          <a:p>
            <a:pPr eaLnBrk="1" hangingPunct="1"/>
            <a:r>
              <a:rPr lang="en-US"/>
              <a:t>It can be derived on an image basis, however, this is a long procedure with unclear benefits for our problem.</a:t>
            </a:r>
          </a:p>
          <a:p>
            <a:pPr eaLnBrk="1" hangingPunct="1"/>
            <a:r>
              <a:rPr lang="en-US"/>
              <a:t>The standard committee defined this table based on </a:t>
            </a:r>
            <a:r>
              <a:rPr lang="en-US">
                <a:solidFill>
                  <a:schemeClr val="accent2"/>
                </a:solidFill>
              </a:rPr>
              <a:t>large collection</a:t>
            </a:r>
            <a:r>
              <a:rPr lang="en-US"/>
              <a:t> of images.</a:t>
            </a:r>
          </a:p>
          <a:p>
            <a:pPr eaLnBrk="1" hangingPunct="1"/>
            <a:r>
              <a:rPr lang="en-US"/>
              <a:t>They are four (4) such table for 8 bits precision. DC/AC luminance/chrominance.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5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760F2B3E-13FF-4CA5-82D5-62A834864CEB}" type="slidenum">
              <a:rPr lang="he-IL" smtClean="0"/>
              <a:pPr eaLnBrk="1" hangingPunct="1"/>
              <a:t>56</a:t>
            </a:fld>
            <a:endParaRPr lang="en-US"/>
          </a:p>
        </p:txBody>
      </p:sp>
      <p:sp>
        <p:nvSpPr>
          <p:cNvPr id="325636" name="Rectangle 2"/>
          <p:cNvSpPr>
            <a:spLocks noGrp="1" noChangeArrowheads="1"/>
          </p:cNvSpPr>
          <p:nvPr>
            <p:ph type="title"/>
          </p:nvPr>
        </p:nvSpPr>
        <p:spPr/>
        <p:txBody>
          <a:bodyPr/>
          <a:lstStyle/>
          <a:p>
            <a:pPr eaLnBrk="1" hangingPunct="1"/>
            <a:r>
              <a:rPr lang="en-US" sz="4000"/>
              <a:t>Huffman tables</a:t>
            </a:r>
          </a:p>
        </p:txBody>
      </p:sp>
      <p:sp>
        <p:nvSpPr>
          <p:cNvPr id="325637" name="Rectangle 3"/>
          <p:cNvSpPr>
            <a:spLocks noGrp="1" noChangeArrowheads="1"/>
          </p:cNvSpPr>
          <p:nvPr>
            <p:ph type="body" idx="1"/>
          </p:nvPr>
        </p:nvSpPr>
        <p:spPr>
          <a:xfrm>
            <a:off x="2209801" y="1412876"/>
            <a:ext cx="3165475" cy="4683125"/>
          </a:xfrm>
        </p:spPr>
        <p:txBody>
          <a:bodyPr/>
          <a:lstStyle/>
          <a:p>
            <a:pPr eaLnBrk="1" hangingPunct="1"/>
            <a:r>
              <a:rPr lang="en-US"/>
              <a:t>Note that code words are up to 16 bits length.</a:t>
            </a:r>
          </a:p>
          <a:p>
            <a:pPr eaLnBrk="1" hangingPunct="1"/>
            <a:r>
              <a:rPr lang="en-US"/>
              <a:t>This is not a problem since these symbols are </a:t>
            </a:r>
            <a:r>
              <a:rPr lang="en-US">
                <a:solidFill>
                  <a:schemeClr val="accent2"/>
                </a:solidFill>
              </a:rPr>
              <a:t>rare</a:t>
            </a:r>
            <a:r>
              <a:rPr lang="en-US"/>
              <a:t>. </a:t>
            </a:r>
          </a:p>
        </p:txBody>
      </p:sp>
      <p:pic>
        <p:nvPicPr>
          <p:cNvPr id="3256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6" y="1268414"/>
            <a:ext cx="46386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6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0173E608-4744-467E-803D-09D2773697B6}" type="slidenum">
              <a:rPr lang="he-IL" smtClean="0"/>
              <a:pPr eaLnBrk="1" hangingPunct="1"/>
              <a:t>57</a:t>
            </a:fld>
            <a:endParaRPr lang="en-US"/>
          </a:p>
        </p:txBody>
      </p:sp>
      <p:sp>
        <p:nvSpPr>
          <p:cNvPr id="326660" name="Rectangle 2"/>
          <p:cNvSpPr>
            <a:spLocks noGrp="1" noChangeArrowheads="1"/>
          </p:cNvSpPr>
          <p:nvPr>
            <p:ph type="title"/>
          </p:nvPr>
        </p:nvSpPr>
        <p:spPr/>
        <p:txBody>
          <a:bodyPr/>
          <a:lstStyle/>
          <a:p>
            <a:pPr eaLnBrk="1" hangingPunct="1"/>
            <a:r>
              <a:rPr lang="en-US" sz="4000"/>
              <a:t>The DCT bit stream</a:t>
            </a:r>
          </a:p>
        </p:txBody>
      </p:sp>
      <p:sp>
        <p:nvSpPr>
          <p:cNvPr id="326661" name="Rectangle 3"/>
          <p:cNvSpPr>
            <a:spLocks noGrp="1" noChangeArrowheads="1"/>
          </p:cNvSpPr>
          <p:nvPr>
            <p:ph type="body" idx="1"/>
          </p:nvPr>
        </p:nvSpPr>
        <p:spPr/>
        <p:txBody>
          <a:bodyPr/>
          <a:lstStyle/>
          <a:p>
            <a:pPr eaLnBrk="1" hangingPunct="1"/>
            <a:r>
              <a:rPr lang="en-US"/>
              <a:t>Finally, after applying the Huffman coding the triplet vector will looks like</a:t>
            </a:r>
            <a:br>
              <a:rPr lang="en-US"/>
            </a:br>
            <a:r>
              <a:rPr lang="en-US"/>
              <a:t>	(</a:t>
            </a:r>
            <a:r>
              <a:rPr lang="en-US">
                <a:solidFill>
                  <a:srgbClr val="FF3300"/>
                </a:solidFill>
              </a:rPr>
              <a:t>H(0,1),</a:t>
            </a:r>
            <a:r>
              <a:rPr lang="en-US"/>
              <a:t>1) (</a:t>
            </a:r>
            <a:r>
              <a:rPr lang="en-US">
                <a:solidFill>
                  <a:srgbClr val="FF3300"/>
                </a:solidFill>
              </a:rPr>
              <a:t>H(4,3),</a:t>
            </a:r>
            <a:r>
              <a:rPr lang="en-US"/>
              <a:t>6) (</a:t>
            </a:r>
            <a:r>
              <a:rPr lang="en-US">
                <a:solidFill>
                  <a:srgbClr val="FF3300"/>
                </a:solidFill>
              </a:rPr>
              <a:t>H(0,3),</a:t>
            </a:r>
            <a:r>
              <a:rPr lang="en-US"/>
              <a:t>7) (</a:t>
            </a:r>
            <a:r>
              <a:rPr lang="en-US">
                <a:solidFill>
                  <a:srgbClr val="FF3300"/>
                </a:solidFill>
              </a:rPr>
              <a:t>H(3,7),</a:t>
            </a:r>
            <a:r>
              <a:rPr lang="en-US"/>
              <a:t>99) </a:t>
            </a:r>
            <a:r>
              <a:rPr lang="en-US">
                <a:latin typeface="Arial" charset="0"/>
              </a:rPr>
              <a:t>…</a:t>
            </a:r>
            <a:endParaRPr lang="en-US"/>
          </a:p>
          <a:p>
            <a:pPr eaLnBrk="1" hangingPunct="1"/>
            <a:r>
              <a:rPr lang="en-US"/>
              <a:t>The actual DCT value will be appended to each code word, using a length specified in the category table.</a:t>
            </a:r>
            <a:br>
              <a:rPr lang="en-US"/>
            </a:br>
            <a:r>
              <a:rPr lang="en-US"/>
              <a:t> (</a:t>
            </a:r>
            <a:r>
              <a:rPr lang="en-US">
                <a:solidFill>
                  <a:srgbClr val="FF3300"/>
                </a:solidFill>
              </a:rPr>
              <a:t>H(0,3),</a:t>
            </a:r>
            <a:r>
              <a:rPr lang="en-US"/>
              <a:t>7) </a:t>
            </a:r>
            <a:r>
              <a:rPr lang="en-US">
                <a:sym typeface="Wingdings" pitchFamily="2" charset="2"/>
              </a:rPr>
              <a:t> 100,011</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7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655D94BA-B501-492B-8C45-B32DE6BB8F6F}" type="slidenum">
              <a:rPr lang="he-IL" smtClean="0"/>
              <a:pPr eaLnBrk="1" hangingPunct="1"/>
              <a:t>58</a:t>
            </a:fld>
            <a:endParaRPr lang="en-US"/>
          </a:p>
        </p:txBody>
      </p:sp>
      <p:sp>
        <p:nvSpPr>
          <p:cNvPr id="327684" name="Rectangle 2"/>
          <p:cNvSpPr>
            <a:spLocks noGrp="1" noChangeArrowheads="1"/>
          </p:cNvSpPr>
          <p:nvPr>
            <p:ph type="title"/>
          </p:nvPr>
        </p:nvSpPr>
        <p:spPr/>
        <p:txBody>
          <a:bodyPr/>
          <a:lstStyle/>
          <a:p>
            <a:pPr eaLnBrk="1" hangingPunct="1"/>
            <a:r>
              <a:rPr lang="en-US" sz="4000"/>
              <a:t>File format / bit stream</a:t>
            </a:r>
          </a:p>
        </p:txBody>
      </p:sp>
      <p:sp>
        <p:nvSpPr>
          <p:cNvPr id="327685" name="Rectangle 3"/>
          <p:cNvSpPr>
            <a:spLocks noGrp="1" noChangeArrowheads="1"/>
          </p:cNvSpPr>
          <p:nvPr>
            <p:ph type="body" idx="1"/>
          </p:nvPr>
        </p:nvSpPr>
        <p:spPr/>
        <p:txBody>
          <a:bodyPr/>
          <a:lstStyle/>
          <a:p>
            <a:pPr eaLnBrk="1" hangingPunct="1"/>
            <a:endParaRPr lang="en-US"/>
          </a:p>
        </p:txBody>
      </p:sp>
      <p:pic>
        <p:nvPicPr>
          <p:cNvPr id="327686" name="Picture 4" descr="Topic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2338389"/>
            <a:ext cx="42862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8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BF526E8-D37C-44C4-A55B-AC34E66A4AC1}" type="slidenum">
              <a:rPr lang="he-IL" smtClean="0"/>
              <a:pPr eaLnBrk="1" hangingPunct="1"/>
              <a:t>59</a:t>
            </a:fld>
            <a:endParaRPr lang="en-US"/>
          </a:p>
        </p:txBody>
      </p:sp>
      <p:sp>
        <p:nvSpPr>
          <p:cNvPr id="328708" name="Rectangle 2"/>
          <p:cNvSpPr>
            <a:spLocks noGrp="1" noChangeArrowheads="1"/>
          </p:cNvSpPr>
          <p:nvPr>
            <p:ph type="title"/>
          </p:nvPr>
        </p:nvSpPr>
        <p:spPr/>
        <p:txBody>
          <a:bodyPr/>
          <a:lstStyle/>
          <a:p>
            <a:pPr eaLnBrk="1" hangingPunct="1"/>
            <a:r>
              <a:rPr lang="en-US" sz="4000"/>
              <a:t>Design tradeoff</a:t>
            </a:r>
          </a:p>
        </p:txBody>
      </p:sp>
      <p:sp>
        <p:nvSpPr>
          <p:cNvPr id="328709" name="Rectangle 3"/>
          <p:cNvSpPr>
            <a:spLocks noGrp="1" noChangeArrowheads="1"/>
          </p:cNvSpPr>
          <p:nvPr>
            <p:ph type="body" idx="1"/>
          </p:nvPr>
        </p:nvSpPr>
        <p:spPr/>
        <p:txBody>
          <a:bodyPr/>
          <a:lstStyle/>
          <a:p>
            <a:pPr eaLnBrk="1" hangingPunct="1"/>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443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BD1DF10E-1F92-4320-BD44-AF160B2DB2C4}" type="slidenum">
              <a:rPr lang="he-IL" smtClean="0"/>
              <a:pPr eaLnBrk="1" hangingPunct="1"/>
              <a:t>6</a:t>
            </a:fld>
            <a:endParaRPr lang="en-US"/>
          </a:p>
        </p:txBody>
      </p:sp>
      <p:sp>
        <p:nvSpPr>
          <p:cNvPr id="274436" name="Rectangle 2"/>
          <p:cNvSpPr>
            <a:spLocks noGrp="1" noChangeArrowheads="1"/>
          </p:cNvSpPr>
          <p:nvPr>
            <p:ph type="title"/>
          </p:nvPr>
        </p:nvSpPr>
        <p:spPr/>
        <p:txBody>
          <a:bodyPr/>
          <a:lstStyle/>
          <a:p>
            <a:pPr eaLnBrk="1" hangingPunct="1"/>
            <a:r>
              <a:rPr lang="en-US" sz="4000"/>
              <a:t>CMOS sensor</a:t>
            </a:r>
          </a:p>
        </p:txBody>
      </p:sp>
      <p:pic>
        <p:nvPicPr>
          <p:cNvPr id="2744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628776"/>
            <a:ext cx="6354763"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29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12050B2-76B8-41EE-8934-31B278CDB27E}" type="slidenum">
              <a:rPr lang="he-IL" smtClean="0"/>
              <a:pPr eaLnBrk="1" hangingPunct="1"/>
              <a:t>60</a:t>
            </a:fld>
            <a:endParaRPr lang="en-US"/>
          </a:p>
        </p:txBody>
      </p:sp>
      <p:sp>
        <p:nvSpPr>
          <p:cNvPr id="329732" name="Rectangle 2"/>
          <p:cNvSpPr>
            <a:spLocks noGrp="1" noChangeArrowheads="1"/>
          </p:cNvSpPr>
          <p:nvPr>
            <p:ph type="title"/>
          </p:nvPr>
        </p:nvSpPr>
        <p:spPr/>
        <p:txBody>
          <a:bodyPr/>
          <a:lstStyle/>
          <a:p>
            <a:pPr eaLnBrk="1" hangingPunct="1"/>
            <a:r>
              <a:rPr lang="en-US" sz="4000"/>
              <a:t>Imager performance</a:t>
            </a:r>
          </a:p>
        </p:txBody>
      </p:sp>
      <p:sp>
        <p:nvSpPr>
          <p:cNvPr id="329733" name="Rectangle 3"/>
          <p:cNvSpPr>
            <a:spLocks noGrp="1" noChangeArrowheads="1"/>
          </p:cNvSpPr>
          <p:nvPr>
            <p:ph type="body" idx="1"/>
          </p:nvPr>
        </p:nvSpPr>
        <p:spPr/>
        <p:txBody>
          <a:bodyPr/>
          <a:lstStyle/>
          <a:p>
            <a:pPr eaLnBrk="1" hangingPunct="1">
              <a:lnSpc>
                <a:spcPct val="90000"/>
              </a:lnSpc>
            </a:pPr>
            <a:r>
              <a:rPr lang="en-US"/>
              <a:t>Since we are dealing with still pictures, we set F </a:t>
            </a:r>
            <a:r>
              <a:rPr lang="en-US">
                <a:latin typeface="Arial" charset="0"/>
              </a:rPr>
              <a:t>–</a:t>
            </a:r>
            <a:r>
              <a:rPr lang="en-US"/>
              <a:t> the number of frames per second to 2</a:t>
            </a:r>
          </a:p>
          <a:p>
            <a:pPr eaLnBrk="1" hangingPunct="1">
              <a:lnSpc>
                <a:spcPct val="90000"/>
              </a:lnSpc>
            </a:pPr>
            <a:r>
              <a:rPr lang="en-US"/>
              <a:t>Imager shall support pictures of up to 1K pixels in each dimension (x,y) </a:t>
            </a:r>
          </a:p>
          <a:p>
            <a:pPr eaLnBrk="1" hangingPunct="1">
              <a:lnSpc>
                <a:spcPct val="90000"/>
              </a:lnSpc>
            </a:pPr>
            <a:r>
              <a:rPr lang="en-US"/>
              <a:t>The maximum pixel rate R will be </a:t>
            </a:r>
            <a:r>
              <a:rPr lang="en-US">
                <a:latin typeface="Arial" charset="0"/>
              </a:rPr>
              <a:t>–</a:t>
            </a:r>
            <a:br>
              <a:rPr lang="en-US"/>
            </a:br>
            <a:r>
              <a:rPr lang="en-US"/>
              <a:t>3 x Y x X x F = 6M pixel/sec</a:t>
            </a:r>
          </a:p>
          <a:p>
            <a:pPr eaLnBrk="1" hangingPunct="1">
              <a:lnSpc>
                <a:spcPct val="90000"/>
              </a:lnSpc>
            </a:pPr>
            <a:r>
              <a:rPr lang="en-US"/>
              <a:t>This will be the Imager clock</a:t>
            </a:r>
          </a:p>
          <a:p>
            <a:pPr eaLnBrk="1" hangingPunct="1">
              <a:lnSpc>
                <a:spcPct val="90000"/>
              </a:lnSpc>
            </a:pPr>
            <a:r>
              <a:rPr lang="en-US">
                <a:solidFill>
                  <a:srgbClr val="FF3300"/>
                </a:solidFill>
              </a:rPr>
              <a:t>Who will supply the clock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0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6F22F23-19BD-4437-96A0-B1F414DDD8A6}" type="slidenum">
              <a:rPr lang="he-IL" smtClean="0"/>
              <a:pPr eaLnBrk="1" hangingPunct="1"/>
              <a:t>61</a:t>
            </a:fld>
            <a:endParaRPr lang="en-US"/>
          </a:p>
        </p:txBody>
      </p:sp>
      <p:sp>
        <p:nvSpPr>
          <p:cNvPr id="330756" name="Rectangle 2"/>
          <p:cNvSpPr>
            <a:spLocks noGrp="1" noChangeArrowheads="1"/>
          </p:cNvSpPr>
          <p:nvPr>
            <p:ph type="title"/>
          </p:nvPr>
        </p:nvSpPr>
        <p:spPr/>
        <p:txBody>
          <a:bodyPr/>
          <a:lstStyle/>
          <a:p>
            <a:pPr eaLnBrk="1" hangingPunct="1"/>
            <a:r>
              <a:rPr lang="en-US" sz="4000"/>
              <a:t>Block rate</a:t>
            </a:r>
          </a:p>
        </p:txBody>
      </p:sp>
      <p:sp>
        <p:nvSpPr>
          <p:cNvPr id="330757" name="Rectangle 3"/>
          <p:cNvSpPr>
            <a:spLocks noGrp="1" noChangeArrowheads="1"/>
          </p:cNvSpPr>
          <p:nvPr>
            <p:ph type="body" idx="1"/>
          </p:nvPr>
        </p:nvSpPr>
        <p:spPr/>
        <p:txBody>
          <a:bodyPr/>
          <a:lstStyle/>
          <a:p>
            <a:pPr eaLnBrk="1" hangingPunct="1"/>
            <a:r>
              <a:rPr lang="en-US"/>
              <a:t>Assuming R is the pixel rate, so every 64 pixels we accumulates a new block</a:t>
            </a:r>
          </a:p>
          <a:p>
            <a:pPr eaLnBrk="1" hangingPunct="1"/>
            <a:r>
              <a:rPr lang="en-US"/>
              <a:t>So the effective block rate B will be R / 64</a:t>
            </a:r>
          </a:p>
          <a:p>
            <a:pPr eaLnBrk="1" hangingPunct="1"/>
            <a:r>
              <a:rPr lang="en-US"/>
              <a:t>Note that the block rate per color will be Bc = B / 3</a:t>
            </a:r>
          </a:p>
          <a:p>
            <a:pPr eaLnBrk="1" hangingPunct="1"/>
            <a:r>
              <a:rPr lang="en-US"/>
              <a:t>Assuming the encoder work with 50Mhz</a:t>
            </a:r>
          </a:p>
          <a:p>
            <a:pPr eaLnBrk="1" hangingPunct="1"/>
            <a:r>
              <a:rPr lang="en-US"/>
              <a:t>then encoder clocks per block is 50M/(R/(64*3)) = 1600 cycles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1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EB9E1340-9BDA-45D2-B85D-8E82B6E47A42}" type="slidenum">
              <a:rPr lang="he-IL" smtClean="0"/>
              <a:pPr eaLnBrk="1" hangingPunct="1"/>
              <a:t>62</a:t>
            </a:fld>
            <a:endParaRPr lang="en-US"/>
          </a:p>
        </p:txBody>
      </p:sp>
      <p:sp>
        <p:nvSpPr>
          <p:cNvPr id="331780" name="Rectangle 2"/>
          <p:cNvSpPr>
            <a:spLocks noGrp="1" noChangeArrowheads="1"/>
          </p:cNvSpPr>
          <p:nvPr>
            <p:ph type="title"/>
          </p:nvPr>
        </p:nvSpPr>
        <p:spPr/>
        <p:txBody>
          <a:bodyPr/>
          <a:lstStyle/>
          <a:p>
            <a:pPr eaLnBrk="1" hangingPunct="1"/>
            <a:r>
              <a:rPr lang="en-US" sz="4000"/>
              <a:t>Block work load (1)</a:t>
            </a:r>
          </a:p>
        </p:txBody>
      </p:sp>
      <p:sp>
        <p:nvSpPr>
          <p:cNvPr id="331781" name="Rectangle 3"/>
          <p:cNvSpPr>
            <a:spLocks noGrp="1" noChangeArrowheads="1"/>
          </p:cNvSpPr>
          <p:nvPr>
            <p:ph type="body" idx="1"/>
          </p:nvPr>
        </p:nvSpPr>
        <p:spPr/>
        <p:txBody>
          <a:bodyPr/>
          <a:lstStyle/>
          <a:p>
            <a:pPr eaLnBrk="1" hangingPunct="1">
              <a:lnSpc>
                <a:spcPct val="90000"/>
              </a:lnSpc>
            </a:pPr>
            <a:r>
              <a:rPr lang="en-US"/>
              <a:t>The obvious work per block is the DCT.</a:t>
            </a:r>
          </a:p>
          <a:p>
            <a:pPr eaLnBrk="1" hangingPunct="1">
              <a:lnSpc>
                <a:spcPct val="90000"/>
              </a:lnSpc>
            </a:pPr>
            <a:r>
              <a:rPr lang="en-US"/>
              <a:t>Assuming simple approach (no Fast DCT), we have 2 matrix multiplication, each of size 8 x 8</a:t>
            </a:r>
          </a:p>
          <a:p>
            <a:pPr eaLnBrk="1" hangingPunct="1">
              <a:lnSpc>
                <a:spcPct val="90000"/>
              </a:lnSpc>
            </a:pPr>
            <a:r>
              <a:rPr lang="en-US"/>
              <a:t>The total operation per block may be:</a:t>
            </a:r>
            <a:br>
              <a:rPr lang="en-US"/>
            </a:br>
            <a:r>
              <a:rPr lang="en-US"/>
              <a:t>(8 + Delta1) x 64 x 2 = 1024 + 128 x Delta1.</a:t>
            </a:r>
          </a:p>
          <a:p>
            <a:pPr eaLnBrk="1" hangingPunct="1">
              <a:lnSpc>
                <a:spcPct val="90000"/>
              </a:lnSpc>
            </a:pPr>
            <a:r>
              <a:rPr lang="en-US"/>
              <a:t>Read / Write load may be 1024 / 128</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2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83E9D00-0B65-4E98-952E-971326BFD6E8}" type="slidenum">
              <a:rPr lang="he-IL" smtClean="0"/>
              <a:pPr eaLnBrk="1" hangingPunct="1"/>
              <a:t>63</a:t>
            </a:fld>
            <a:endParaRPr lang="en-US"/>
          </a:p>
        </p:txBody>
      </p:sp>
      <p:sp>
        <p:nvSpPr>
          <p:cNvPr id="332804" name="Rectangle 2"/>
          <p:cNvSpPr>
            <a:spLocks noGrp="1" noChangeArrowheads="1"/>
          </p:cNvSpPr>
          <p:nvPr>
            <p:ph type="title"/>
          </p:nvPr>
        </p:nvSpPr>
        <p:spPr/>
        <p:txBody>
          <a:bodyPr/>
          <a:lstStyle/>
          <a:p>
            <a:pPr eaLnBrk="1" hangingPunct="1"/>
            <a:r>
              <a:rPr lang="en-US" sz="4000"/>
              <a:t>Block work load (2)</a:t>
            </a:r>
          </a:p>
        </p:txBody>
      </p:sp>
      <p:sp>
        <p:nvSpPr>
          <p:cNvPr id="332805" name="Rectangle 3"/>
          <p:cNvSpPr>
            <a:spLocks noGrp="1" noChangeArrowheads="1"/>
          </p:cNvSpPr>
          <p:nvPr>
            <p:ph type="body" idx="1"/>
          </p:nvPr>
        </p:nvSpPr>
        <p:spPr/>
        <p:txBody>
          <a:bodyPr/>
          <a:lstStyle/>
          <a:p>
            <a:pPr eaLnBrk="1" hangingPunct="1"/>
            <a:r>
              <a:rPr lang="en-US"/>
              <a:t>There is more work, we have to quantize the DCT coefficient and to zig-zag.</a:t>
            </a:r>
          </a:p>
          <a:p>
            <a:pPr eaLnBrk="1" hangingPunct="1"/>
            <a:r>
              <a:rPr lang="en-US"/>
              <a:t>The two operation can be overlaid ??</a:t>
            </a:r>
          </a:p>
          <a:p>
            <a:pPr eaLnBrk="1" hangingPunct="1"/>
            <a:r>
              <a:rPr lang="en-US"/>
              <a:t>The number of operation may be 64 + Delta2 assuming pipelining.</a:t>
            </a:r>
          </a:p>
          <a:p>
            <a:pPr eaLnBrk="1" hangingPunct="1"/>
            <a:r>
              <a:rPr lang="en-US"/>
              <a:t>Read/Write will be 64/64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3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3E16262C-EB51-4451-8C99-76F0087AAF80}" type="slidenum">
              <a:rPr lang="he-IL" smtClean="0"/>
              <a:pPr eaLnBrk="1" hangingPunct="1"/>
              <a:t>64</a:t>
            </a:fld>
            <a:endParaRPr lang="en-US"/>
          </a:p>
        </p:txBody>
      </p:sp>
      <p:sp>
        <p:nvSpPr>
          <p:cNvPr id="333828" name="Rectangle 2"/>
          <p:cNvSpPr>
            <a:spLocks noGrp="1" noChangeArrowheads="1"/>
          </p:cNvSpPr>
          <p:nvPr>
            <p:ph type="title"/>
          </p:nvPr>
        </p:nvSpPr>
        <p:spPr/>
        <p:txBody>
          <a:bodyPr/>
          <a:lstStyle/>
          <a:p>
            <a:pPr eaLnBrk="1" hangingPunct="1"/>
            <a:r>
              <a:rPr lang="en-US" sz="4000"/>
              <a:t>Block work load (3)</a:t>
            </a:r>
          </a:p>
        </p:txBody>
      </p:sp>
      <p:sp>
        <p:nvSpPr>
          <p:cNvPr id="333829" name="Rectangle 3"/>
          <p:cNvSpPr>
            <a:spLocks noGrp="1" noChangeArrowheads="1"/>
          </p:cNvSpPr>
          <p:nvPr>
            <p:ph type="body" idx="1"/>
          </p:nvPr>
        </p:nvSpPr>
        <p:spPr/>
        <p:txBody>
          <a:bodyPr/>
          <a:lstStyle/>
          <a:p>
            <a:pPr eaLnBrk="1" hangingPunct="1"/>
            <a:r>
              <a:rPr lang="en-US"/>
              <a:t>Next step will be the run length coding, followed by Huffman</a:t>
            </a:r>
          </a:p>
          <a:p>
            <a:pPr eaLnBrk="1" hangingPunct="1"/>
            <a:r>
              <a:rPr lang="en-US"/>
              <a:t>Should we take this procedure along with the previous one ?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4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3E25C087-E928-48D3-B5C4-D0CF7825E783}" type="slidenum">
              <a:rPr lang="he-IL" smtClean="0"/>
              <a:pPr eaLnBrk="1" hangingPunct="1"/>
              <a:t>65</a:t>
            </a:fld>
            <a:endParaRPr lang="en-US"/>
          </a:p>
        </p:txBody>
      </p:sp>
      <p:sp>
        <p:nvSpPr>
          <p:cNvPr id="334852" name="Rectangle 2"/>
          <p:cNvSpPr>
            <a:spLocks noGrp="1" noChangeArrowheads="1"/>
          </p:cNvSpPr>
          <p:nvPr>
            <p:ph type="title"/>
          </p:nvPr>
        </p:nvSpPr>
        <p:spPr/>
        <p:txBody>
          <a:bodyPr/>
          <a:lstStyle/>
          <a:p>
            <a:pPr eaLnBrk="1" hangingPunct="1"/>
            <a:r>
              <a:rPr lang="en-US" sz="4000"/>
              <a:t>RGB -&gt; YCrCb</a:t>
            </a:r>
          </a:p>
        </p:txBody>
      </p:sp>
      <p:sp>
        <p:nvSpPr>
          <p:cNvPr id="334853" name="Rectangle 3"/>
          <p:cNvSpPr>
            <a:spLocks noGrp="1" noChangeArrowheads="1"/>
          </p:cNvSpPr>
          <p:nvPr>
            <p:ph type="body" idx="1"/>
          </p:nvPr>
        </p:nvSpPr>
        <p:spPr/>
        <p:txBody>
          <a:bodyPr/>
          <a:lstStyle/>
          <a:p>
            <a:pPr eaLnBrk="1" hangingPunct="1"/>
            <a:r>
              <a:rPr lang="en-US"/>
              <a:t>Where will be the best place/stage to execute this transform ?</a:t>
            </a:r>
          </a:p>
          <a:p>
            <a:pPr eaLnBrk="1" hangingPunct="1"/>
            <a:r>
              <a:rPr lang="en-US"/>
              <a:t>Consider memory width </a:t>
            </a:r>
            <a:r>
              <a:rPr lang="en-US">
                <a:latin typeface="Arial" charset="0"/>
              </a:rPr>
              <a:t>…</a:t>
            </a:r>
            <a:endParaRPr lang="en-US"/>
          </a:p>
          <a:p>
            <a:pPr eaLnBrk="1" hangingPunct="1"/>
            <a:r>
              <a:rPr lang="en-US"/>
              <a:t>Consider pipeline complexity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5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C66E531D-2DC6-469D-BBEB-989DE025AC55}" type="slidenum">
              <a:rPr lang="he-IL" smtClean="0"/>
              <a:pPr eaLnBrk="1" hangingPunct="1"/>
              <a:t>66</a:t>
            </a:fld>
            <a:endParaRPr lang="en-US"/>
          </a:p>
        </p:txBody>
      </p:sp>
      <p:sp>
        <p:nvSpPr>
          <p:cNvPr id="335876" name="Rectangle 2"/>
          <p:cNvSpPr>
            <a:spLocks noGrp="1" noChangeArrowheads="1"/>
          </p:cNvSpPr>
          <p:nvPr>
            <p:ph type="title"/>
          </p:nvPr>
        </p:nvSpPr>
        <p:spPr/>
        <p:txBody>
          <a:bodyPr/>
          <a:lstStyle/>
          <a:p>
            <a:pPr eaLnBrk="1" hangingPunct="1"/>
            <a:r>
              <a:rPr lang="en-US" sz="4000"/>
              <a:t>Imager </a:t>
            </a:r>
            <a:r>
              <a:rPr lang="en-US" sz="4000">
                <a:latin typeface="Arial" charset="0"/>
              </a:rPr>
              <a:t>–</a:t>
            </a:r>
            <a:r>
              <a:rPr lang="en-US" sz="4000"/>
              <a:t>Encoder interface</a:t>
            </a:r>
          </a:p>
        </p:txBody>
      </p:sp>
      <p:sp>
        <p:nvSpPr>
          <p:cNvPr id="335877" name="Rectangle 3"/>
          <p:cNvSpPr>
            <a:spLocks noGrp="1" noChangeArrowheads="1"/>
          </p:cNvSpPr>
          <p:nvPr>
            <p:ph type="body" idx="1"/>
          </p:nvPr>
        </p:nvSpPr>
        <p:spPr/>
        <p:txBody>
          <a:bodyPr/>
          <a:lstStyle/>
          <a:p>
            <a:pPr eaLnBrk="1" hangingPunct="1"/>
            <a:r>
              <a:rPr lang="en-US"/>
              <a:t>Imager clock =~ 6Mhz</a:t>
            </a:r>
          </a:p>
          <a:p>
            <a:pPr eaLnBrk="1" hangingPunct="1"/>
            <a:r>
              <a:rPr lang="en-US"/>
              <a:t>Encoder clock = 50Mhz</a:t>
            </a:r>
          </a:p>
          <a:p>
            <a:pPr eaLnBrk="1" hangingPunct="1"/>
            <a:r>
              <a:rPr lang="en-US"/>
              <a:t>Encoder to supply Imager clock as an integer division of 50Mhz ??</a:t>
            </a:r>
          </a:p>
          <a:p>
            <a:pPr eaLnBrk="1" hangingPunct="1"/>
            <a:r>
              <a:rPr lang="en-US"/>
              <a:t>What will be the indication for the encoder to sample a new pixel as the clock rates differs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68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1CB209B-D23F-49D5-9661-17768CFEFEAB}" type="slidenum">
              <a:rPr lang="he-IL" smtClean="0"/>
              <a:pPr eaLnBrk="1" hangingPunct="1"/>
              <a:t>67</a:t>
            </a:fld>
            <a:endParaRPr lang="en-US"/>
          </a:p>
        </p:txBody>
      </p:sp>
      <p:sp>
        <p:nvSpPr>
          <p:cNvPr id="336900" name="Rectangle 2"/>
          <p:cNvSpPr>
            <a:spLocks noGrp="1" noChangeArrowheads="1"/>
          </p:cNvSpPr>
          <p:nvPr>
            <p:ph type="title"/>
          </p:nvPr>
        </p:nvSpPr>
        <p:spPr/>
        <p:txBody>
          <a:bodyPr/>
          <a:lstStyle/>
          <a:p>
            <a:pPr eaLnBrk="1" hangingPunct="1"/>
            <a:r>
              <a:rPr lang="en-US" sz="4000"/>
              <a:t>Input stream</a:t>
            </a:r>
          </a:p>
        </p:txBody>
      </p:sp>
      <p:grpSp>
        <p:nvGrpSpPr>
          <p:cNvPr id="336901" name="Group 3"/>
          <p:cNvGrpSpPr>
            <a:grpSpLocks/>
          </p:cNvGrpSpPr>
          <p:nvPr/>
        </p:nvGrpSpPr>
        <p:grpSpPr bwMode="auto">
          <a:xfrm>
            <a:off x="1524000" y="1066800"/>
            <a:ext cx="9144000" cy="5791200"/>
            <a:chOff x="0" y="672"/>
            <a:chExt cx="5760" cy="3648"/>
          </a:xfrm>
        </p:grpSpPr>
        <p:sp>
          <p:nvSpPr>
            <p:cNvPr id="336943" name="Text Box 4"/>
            <p:cNvSpPr txBox="1">
              <a:spLocks noChangeArrowheads="1"/>
            </p:cNvSpPr>
            <p:nvPr/>
          </p:nvSpPr>
          <p:spPr bwMode="auto">
            <a:xfrm>
              <a:off x="0" y="2592"/>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336944" name="Text Box 5"/>
            <p:cNvSpPr txBox="1">
              <a:spLocks noChangeArrowheads="1"/>
            </p:cNvSpPr>
            <p:nvPr/>
          </p:nvSpPr>
          <p:spPr bwMode="auto">
            <a:xfrm>
              <a:off x="0" y="1872"/>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336945" name="Line 6"/>
            <p:cNvSpPr>
              <a:spLocks noChangeShapeType="1"/>
            </p:cNvSpPr>
            <p:nvPr/>
          </p:nvSpPr>
          <p:spPr bwMode="auto">
            <a:xfrm>
              <a:off x="672"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46" name="Line 7"/>
            <p:cNvSpPr>
              <a:spLocks noChangeShapeType="1"/>
            </p:cNvSpPr>
            <p:nvPr/>
          </p:nvSpPr>
          <p:spPr bwMode="auto">
            <a:xfrm>
              <a:off x="1320"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47" name="Line 8"/>
            <p:cNvSpPr>
              <a:spLocks noChangeShapeType="1"/>
            </p:cNvSpPr>
            <p:nvPr/>
          </p:nvSpPr>
          <p:spPr bwMode="auto">
            <a:xfrm>
              <a:off x="1969"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48" name="Line 9"/>
            <p:cNvSpPr>
              <a:spLocks noChangeShapeType="1"/>
            </p:cNvSpPr>
            <p:nvPr/>
          </p:nvSpPr>
          <p:spPr bwMode="auto">
            <a:xfrm>
              <a:off x="2618"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49" name="Line 10"/>
            <p:cNvSpPr>
              <a:spLocks noChangeShapeType="1"/>
            </p:cNvSpPr>
            <p:nvPr/>
          </p:nvSpPr>
          <p:spPr bwMode="auto">
            <a:xfrm>
              <a:off x="3267"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50" name="Text Box 11"/>
            <p:cNvSpPr txBox="1">
              <a:spLocks noChangeArrowheads="1"/>
            </p:cNvSpPr>
            <p:nvPr/>
          </p:nvSpPr>
          <p:spPr bwMode="auto">
            <a:xfrm>
              <a:off x="0" y="3072"/>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nvGrpSpPr>
            <p:cNvPr id="336951" name="Group 12"/>
            <p:cNvGrpSpPr>
              <a:grpSpLocks/>
            </p:cNvGrpSpPr>
            <p:nvPr/>
          </p:nvGrpSpPr>
          <p:grpSpPr bwMode="auto">
            <a:xfrm>
              <a:off x="0" y="1104"/>
              <a:ext cx="5760" cy="2880"/>
              <a:chOff x="0" y="1104"/>
              <a:chExt cx="5760" cy="2880"/>
            </a:xfrm>
          </p:grpSpPr>
          <p:sp>
            <p:nvSpPr>
              <p:cNvPr id="336962" name="Line 13"/>
              <p:cNvSpPr>
                <a:spLocks noChangeShapeType="1"/>
              </p:cNvSpPr>
              <p:nvPr/>
            </p:nvSpPr>
            <p:spPr bwMode="auto">
              <a:xfrm>
                <a:off x="0" y="11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63" name="Line 14"/>
              <p:cNvSpPr>
                <a:spLocks noChangeShapeType="1"/>
              </p:cNvSpPr>
              <p:nvPr/>
            </p:nvSpPr>
            <p:spPr bwMode="auto">
              <a:xfrm>
                <a:off x="0" y="23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64" name="Line 15"/>
              <p:cNvSpPr>
                <a:spLocks noChangeShapeType="1"/>
              </p:cNvSpPr>
              <p:nvPr/>
            </p:nvSpPr>
            <p:spPr bwMode="auto">
              <a:xfrm>
                <a:off x="0" y="25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65" name="Line 16"/>
              <p:cNvSpPr>
                <a:spLocks noChangeShapeType="1"/>
              </p:cNvSpPr>
              <p:nvPr/>
            </p:nvSpPr>
            <p:spPr bwMode="auto">
              <a:xfrm>
                <a:off x="0" y="27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66" name="Line 17"/>
              <p:cNvSpPr>
                <a:spLocks noChangeShapeType="1"/>
              </p:cNvSpPr>
              <p:nvPr/>
            </p:nvSpPr>
            <p:spPr bwMode="auto">
              <a:xfrm>
                <a:off x="0" y="30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67" name="Line 18"/>
              <p:cNvSpPr>
                <a:spLocks noChangeShapeType="1"/>
              </p:cNvSpPr>
              <p:nvPr/>
            </p:nvSpPr>
            <p:spPr bwMode="auto">
              <a:xfrm>
                <a:off x="0" y="37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68" name="Line 19"/>
              <p:cNvSpPr>
                <a:spLocks noChangeShapeType="1"/>
              </p:cNvSpPr>
              <p:nvPr/>
            </p:nvSpPr>
            <p:spPr bwMode="auto">
              <a:xfrm>
                <a:off x="0" y="134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69" name="Line 20"/>
              <p:cNvSpPr>
                <a:spLocks noChangeShapeType="1"/>
              </p:cNvSpPr>
              <p:nvPr/>
            </p:nvSpPr>
            <p:spPr bwMode="auto">
              <a:xfrm>
                <a:off x="0" y="20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70" name="Line 21"/>
              <p:cNvSpPr>
                <a:spLocks noChangeShapeType="1"/>
              </p:cNvSpPr>
              <p:nvPr/>
            </p:nvSpPr>
            <p:spPr bwMode="auto">
              <a:xfrm>
                <a:off x="0" y="326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71" name="Line 22"/>
              <p:cNvSpPr>
                <a:spLocks noChangeShapeType="1"/>
              </p:cNvSpPr>
              <p:nvPr/>
            </p:nvSpPr>
            <p:spPr bwMode="auto">
              <a:xfrm>
                <a:off x="0" y="350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72" name="Line 23"/>
              <p:cNvSpPr>
                <a:spLocks noChangeShapeType="1"/>
              </p:cNvSpPr>
              <p:nvPr/>
            </p:nvSpPr>
            <p:spPr bwMode="auto">
              <a:xfrm>
                <a:off x="0" y="39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73" name="Line 24"/>
              <p:cNvSpPr>
                <a:spLocks noChangeShapeType="1"/>
              </p:cNvSpPr>
              <p:nvPr/>
            </p:nvSpPr>
            <p:spPr bwMode="auto">
              <a:xfrm>
                <a:off x="0" y="182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6974" name="Line 25"/>
              <p:cNvSpPr>
                <a:spLocks noChangeShapeType="1"/>
              </p:cNvSpPr>
              <p:nvPr/>
            </p:nvSpPr>
            <p:spPr bwMode="auto">
              <a:xfrm>
                <a:off x="0" y="1584"/>
                <a:ext cx="5760" cy="0"/>
              </a:xfrm>
              <a:prstGeom prst="line">
                <a:avLst/>
              </a:prstGeom>
              <a:noFill/>
              <a:ln w="9525">
                <a:solidFill>
                  <a:srgbClr val="33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6952" name="Text Box 26"/>
            <p:cNvSpPr txBox="1">
              <a:spLocks noChangeArrowheads="1"/>
            </p:cNvSpPr>
            <p:nvPr/>
          </p:nvSpPr>
          <p:spPr bwMode="auto">
            <a:xfrm>
              <a:off x="0" y="2112"/>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336953" name="Text Box 27"/>
            <p:cNvSpPr txBox="1">
              <a:spLocks noChangeArrowheads="1"/>
            </p:cNvSpPr>
            <p:nvPr/>
          </p:nvSpPr>
          <p:spPr bwMode="auto">
            <a:xfrm>
              <a:off x="0" y="3312"/>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336954" name="Line 28"/>
            <p:cNvSpPr>
              <a:spLocks noChangeShapeType="1"/>
            </p:cNvSpPr>
            <p:nvPr/>
          </p:nvSpPr>
          <p:spPr bwMode="auto">
            <a:xfrm>
              <a:off x="3916"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55" name="Line 29"/>
            <p:cNvSpPr>
              <a:spLocks noChangeShapeType="1"/>
            </p:cNvSpPr>
            <p:nvPr/>
          </p:nvSpPr>
          <p:spPr bwMode="auto">
            <a:xfrm>
              <a:off x="4565"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56" name="Line 30"/>
            <p:cNvSpPr>
              <a:spLocks noChangeShapeType="1"/>
            </p:cNvSpPr>
            <p:nvPr/>
          </p:nvSpPr>
          <p:spPr bwMode="auto">
            <a:xfrm>
              <a:off x="5214" y="672"/>
              <a:ext cx="0" cy="3648"/>
            </a:xfrm>
            <a:prstGeom prst="line">
              <a:avLst/>
            </a:prstGeom>
            <a:noFill/>
            <a:ln w="9525">
              <a:solidFill>
                <a:srgbClr val="FF33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36957" name="Text Box 31"/>
            <p:cNvSpPr txBox="1">
              <a:spLocks noChangeArrowheads="1"/>
            </p:cNvSpPr>
            <p:nvPr/>
          </p:nvSpPr>
          <p:spPr bwMode="auto">
            <a:xfrm>
              <a:off x="0" y="1392"/>
              <a:ext cx="5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Pixel cnt</a:t>
              </a:r>
            </a:p>
          </p:txBody>
        </p:sp>
        <p:sp>
          <p:nvSpPr>
            <p:cNvPr id="336958" name="Text Box 32"/>
            <p:cNvSpPr txBox="1">
              <a:spLocks noChangeArrowheads="1"/>
            </p:cNvSpPr>
            <p:nvPr/>
          </p:nvSpPr>
          <p:spPr bwMode="auto">
            <a:xfrm>
              <a:off x="0" y="1632"/>
              <a:ext cx="7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Line cnt % 8</a:t>
              </a:r>
            </a:p>
          </p:txBody>
        </p:sp>
        <p:sp>
          <p:nvSpPr>
            <p:cNvPr id="336959" name="Text Box 33"/>
            <p:cNvSpPr txBox="1">
              <a:spLocks noChangeArrowheads="1"/>
            </p:cNvSpPr>
            <p:nvPr/>
          </p:nvSpPr>
          <p:spPr bwMode="auto">
            <a:xfrm>
              <a:off x="0" y="2352"/>
              <a:ext cx="5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Buffer fill</a:t>
              </a:r>
            </a:p>
          </p:txBody>
        </p:sp>
        <p:sp>
          <p:nvSpPr>
            <p:cNvPr id="336960" name="Text Box 34"/>
            <p:cNvSpPr txBox="1">
              <a:spLocks noChangeArrowheads="1"/>
            </p:cNvSpPr>
            <p:nvPr/>
          </p:nvSpPr>
          <p:spPr bwMode="auto">
            <a:xfrm>
              <a:off x="0" y="2832"/>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sp>
          <p:nvSpPr>
            <p:cNvPr id="336961" name="Text Box 35"/>
            <p:cNvSpPr txBox="1">
              <a:spLocks noChangeArrowheads="1"/>
            </p:cNvSpPr>
            <p:nvPr/>
          </p:nvSpPr>
          <p:spPr bwMode="auto">
            <a:xfrm>
              <a:off x="0" y="3552"/>
              <a:ext cx="1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r>
                <a:rPr lang="en-US" sz="1400">
                  <a:latin typeface="Arial" charset="0"/>
                </a:rPr>
                <a:t>-</a:t>
              </a:r>
            </a:p>
          </p:txBody>
        </p:sp>
      </p:grpSp>
      <p:grpSp>
        <p:nvGrpSpPr>
          <p:cNvPr id="336902" name="Group 36"/>
          <p:cNvGrpSpPr>
            <a:grpSpLocks/>
          </p:cNvGrpSpPr>
          <p:nvPr/>
        </p:nvGrpSpPr>
        <p:grpSpPr bwMode="auto">
          <a:xfrm>
            <a:off x="2566988" y="2133601"/>
            <a:ext cx="4610100" cy="358775"/>
            <a:chOff x="657" y="1344"/>
            <a:chExt cx="2904" cy="226"/>
          </a:xfrm>
        </p:grpSpPr>
        <p:grpSp>
          <p:nvGrpSpPr>
            <p:cNvPr id="336929" name="Group 37"/>
            <p:cNvGrpSpPr>
              <a:grpSpLocks/>
            </p:cNvGrpSpPr>
            <p:nvPr/>
          </p:nvGrpSpPr>
          <p:grpSpPr bwMode="auto">
            <a:xfrm>
              <a:off x="657" y="1344"/>
              <a:ext cx="1452" cy="226"/>
              <a:chOff x="657" y="1344"/>
              <a:chExt cx="1452" cy="226"/>
            </a:xfrm>
          </p:grpSpPr>
          <p:grpSp>
            <p:nvGrpSpPr>
              <p:cNvPr id="336937" name="Group 38"/>
              <p:cNvGrpSpPr>
                <a:grpSpLocks/>
              </p:cNvGrpSpPr>
              <p:nvPr/>
            </p:nvGrpSpPr>
            <p:grpSpPr bwMode="auto">
              <a:xfrm>
                <a:off x="657" y="1344"/>
                <a:ext cx="726" cy="226"/>
                <a:chOff x="657" y="1344"/>
                <a:chExt cx="726" cy="226"/>
              </a:xfrm>
            </p:grpSpPr>
            <p:sp>
              <p:nvSpPr>
                <p:cNvPr id="336941" name="Freeform 39"/>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42" name="Freeform 40"/>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6938" name="Group 41"/>
              <p:cNvGrpSpPr>
                <a:grpSpLocks/>
              </p:cNvGrpSpPr>
              <p:nvPr/>
            </p:nvGrpSpPr>
            <p:grpSpPr bwMode="auto">
              <a:xfrm>
                <a:off x="1383" y="1344"/>
                <a:ext cx="726" cy="226"/>
                <a:chOff x="657" y="1344"/>
                <a:chExt cx="726" cy="226"/>
              </a:xfrm>
            </p:grpSpPr>
            <p:sp>
              <p:nvSpPr>
                <p:cNvPr id="336939" name="Freeform 42"/>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40" name="Freeform 43"/>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336930" name="Group 44"/>
            <p:cNvGrpSpPr>
              <a:grpSpLocks/>
            </p:cNvGrpSpPr>
            <p:nvPr/>
          </p:nvGrpSpPr>
          <p:grpSpPr bwMode="auto">
            <a:xfrm>
              <a:off x="2109" y="1344"/>
              <a:ext cx="1452" cy="226"/>
              <a:chOff x="657" y="1344"/>
              <a:chExt cx="1452" cy="226"/>
            </a:xfrm>
          </p:grpSpPr>
          <p:grpSp>
            <p:nvGrpSpPr>
              <p:cNvPr id="336931" name="Group 45"/>
              <p:cNvGrpSpPr>
                <a:grpSpLocks/>
              </p:cNvGrpSpPr>
              <p:nvPr/>
            </p:nvGrpSpPr>
            <p:grpSpPr bwMode="auto">
              <a:xfrm>
                <a:off x="657" y="1344"/>
                <a:ext cx="726" cy="226"/>
                <a:chOff x="657" y="1344"/>
                <a:chExt cx="726" cy="226"/>
              </a:xfrm>
            </p:grpSpPr>
            <p:sp>
              <p:nvSpPr>
                <p:cNvPr id="336935" name="Freeform 46"/>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36" name="Freeform 47"/>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6932" name="Group 48"/>
              <p:cNvGrpSpPr>
                <a:grpSpLocks/>
              </p:cNvGrpSpPr>
              <p:nvPr/>
            </p:nvGrpSpPr>
            <p:grpSpPr bwMode="auto">
              <a:xfrm>
                <a:off x="1383" y="1344"/>
                <a:ext cx="726" cy="226"/>
                <a:chOff x="657" y="1344"/>
                <a:chExt cx="726" cy="226"/>
              </a:xfrm>
            </p:grpSpPr>
            <p:sp>
              <p:nvSpPr>
                <p:cNvPr id="336933" name="Freeform 49"/>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34" name="Freeform 50"/>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grpSp>
        <p:nvGrpSpPr>
          <p:cNvPr id="336903" name="Group 51"/>
          <p:cNvGrpSpPr>
            <a:grpSpLocks/>
          </p:cNvGrpSpPr>
          <p:nvPr/>
        </p:nvGrpSpPr>
        <p:grpSpPr bwMode="auto">
          <a:xfrm>
            <a:off x="7175500" y="2133601"/>
            <a:ext cx="4610100" cy="358775"/>
            <a:chOff x="657" y="1344"/>
            <a:chExt cx="2904" cy="226"/>
          </a:xfrm>
        </p:grpSpPr>
        <p:grpSp>
          <p:nvGrpSpPr>
            <p:cNvPr id="336915" name="Group 52"/>
            <p:cNvGrpSpPr>
              <a:grpSpLocks/>
            </p:cNvGrpSpPr>
            <p:nvPr/>
          </p:nvGrpSpPr>
          <p:grpSpPr bwMode="auto">
            <a:xfrm>
              <a:off x="657" y="1344"/>
              <a:ext cx="1452" cy="226"/>
              <a:chOff x="657" y="1344"/>
              <a:chExt cx="1452" cy="226"/>
            </a:xfrm>
          </p:grpSpPr>
          <p:grpSp>
            <p:nvGrpSpPr>
              <p:cNvPr id="336923" name="Group 53"/>
              <p:cNvGrpSpPr>
                <a:grpSpLocks/>
              </p:cNvGrpSpPr>
              <p:nvPr/>
            </p:nvGrpSpPr>
            <p:grpSpPr bwMode="auto">
              <a:xfrm>
                <a:off x="657" y="1344"/>
                <a:ext cx="726" cy="226"/>
                <a:chOff x="657" y="1344"/>
                <a:chExt cx="726" cy="226"/>
              </a:xfrm>
            </p:grpSpPr>
            <p:sp>
              <p:nvSpPr>
                <p:cNvPr id="336927" name="Freeform 54"/>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28" name="Freeform 55"/>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6924" name="Group 56"/>
              <p:cNvGrpSpPr>
                <a:grpSpLocks/>
              </p:cNvGrpSpPr>
              <p:nvPr/>
            </p:nvGrpSpPr>
            <p:grpSpPr bwMode="auto">
              <a:xfrm>
                <a:off x="1383" y="1344"/>
                <a:ext cx="726" cy="226"/>
                <a:chOff x="657" y="1344"/>
                <a:chExt cx="726" cy="226"/>
              </a:xfrm>
            </p:grpSpPr>
            <p:sp>
              <p:nvSpPr>
                <p:cNvPr id="336925" name="Freeform 57"/>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26" name="Freeform 58"/>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nvGrpSpPr>
            <p:cNvPr id="336916" name="Group 59"/>
            <p:cNvGrpSpPr>
              <a:grpSpLocks/>
            </p:cNvGrpSpPr>
            <p:nvPr/>
          </p:nvGrpSpPr>
          <p:grpSpPr bwMode="auto">
            <a:xfrm>
              <a:off x="2109" y="1344"/>
              <a:ext cx="1452" cy="226"/>
              <a:chOff x="657" y="1344"/>
              <a:chExt cx="1452" cy="226"/>
            </a:xfrm>
          </p:grpSpPr>
          <p:grpSp>
            <p:nvGrpSpPr>
              <p:cNvPr id="336917" name="Group 60"/>
              <p:cNvGrpSpPr>
                <a:grpSpLocks/>
              </p:cNvGrpSpPr>
              <p:nvPr/>
            </p:nvGrpSpPr>
            <p:grpSpPr bwMode="auto">
              <a:xfrm>
                <a:off x="657" y="1344"/>
                <a:ext cx="726" cy="226"/>
                <a:chOff x="657" y="1344"/>
                <a:chExt cx="726" cy="226"/>
              </a:xfrm>
            </p:grpSpPr>
            <p:sp>
              <p:nvSpPr>
                <p:cNvPr id="336921" name="Freeform 61"/>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22" name="Freeform 62"/>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nvGrpSpPr>
              <p:cNvPr id="336918" name="Group 63"/>
              <p:cNvGrpSpPr>
                <a:grpSpLocks/>
              </p:cNvGrpSpPr>
              <p:nvPr/>
            </p:nvGrpSpPr>
            <p:grpSpPr bwMode="auto">
              <a:xfrm>
                <a:off x="1383" y="1344"/>
                <a:ext cx="726" cy="226"/>
                <a:chOff x="657" y="1344"/>
                <a:chExt cx="726" cy="226"/>
              </a:xfrm>
            </p:grpSpPr>
            <p:sp>
              <p:nvSpPr>
                <p:cNvPr id="336919" name="Freeform 64"/>
                <p:cNvSpPr>
                  <a:spLocks/>
                </p:cNvSpPr>
                <p:nvPr/>
              </p:nvSpPr>
              <p:spPr bwMode="auto">
                <a:xfrm>
                  <a:off x="657"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20" name="Freeform 65"/>
                <p:cNvSpPr>
                  <a:spLocks/>
                </p:cNvSpPr>
                <p:nvPr/>
              </p:nvSpPr>
              <p:spPr bwMode="auto">
                <a:xfrm>
                  <a:off x="1020" y="1344"/>
                  <a:ext cx="363" cy="226"/>
                </a:xfrm>
                <a:custGeom>
                  <a:avLst/>
                  <a:gdLst>
                    <a:gd name="T0" fmla="*/ 0 w 363"/>
                    <a:gd name="T1" fmla="*/ 226 h 226"/>
                    <a:gd name="T2" fmla="*/ 363 w 363"/>
                    <a:gd name="T3" fmla="*/ 0 h 226"/>
                    <a:gd name="T4" fmla="*/ 363 w 363"/>
                    <a:gd name="T5" fmla="*/ 226 h 226"/>
                    <a:gd name="T6" fmla="*/ 0 60000 65536"/>
                    <a:gd name="T7" fmla="*/ 0 60000 65536"/>
                    <a:gd name="T8" fmla="*/ 0 60000 65536"/>
                    <a:gd name="T9" fmla="*/ 0 w 363"/>
                    <a:gd name="T10" fmla="*/ 0 h 226"/>
                    <a:gd name="T11" fmla="*/ 363 w 363"/>
                    <a:gd name="T12" fmla="*/ 226 h 226"/>
                  </a:gdLst>
                  <a:ahLst/>
                  <a:cxnLst>
                    <a:cxn ang="T6">
                      <a:pos x="T0" y="T1"/>
                    </a:cxn>
                    <a:cxn ang="T7">
                      <a:pos x="T2" y="T3"/>
                    </a:cxn>
                    <a:cxn ang="T8">
                      <a:pos x="T4" y="T5"/>
                    </a:cxn>
                  </a:cxnLst>
                  <a:rect l="T9" t="T10" r="T11" b="T12"/>
                  <a:pathLst>
                    <a:path w="363" h="226">
                      <a:moveTo>
                        <a:pt x="0" y="226"/>
                      </a:moveTo>
                      <a:lnTo>
                        <a:pt x="363" y="0"/>
                      </a:lnTo>
                      <a:lnTo>
                        <a:pt x="36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grpSp>
      </p:grpSp>
      <p:sp>
        <p:nvSpPr>
          <p:cNvPr id="336904" name="AutoShape 66"/>
          <p:cNvSpPr>
            <a:spLocks/>
          </p:cNvSpPr>
          <p:nvPr/>
        </p:nvSpPr>
        <p:spPr bwMode="auto">
          <a:xfrm>
            <a:off x="2208214" y="1341438"/>
            <a:ext cx="2447925" cy="609600"/>
          </a:xfrm>
          <a:prstGeom prst="borderCallout1">
            <a:avLst>
              <a:gd name="adj1" fmla="val 18750"/>
              <a:gd name="adj2" fmla="val 103111"/>
              <a:gd name="adj3" fmla="val 136718"/>
              <a:gd name="adj4" fmla="val 168935"/>
            </a:avLst>
          </a:prstGeom>
          <a:solidFill>
            <a:srgbClr val="FFFF66"/>
          </a:solidFill>
          <a:ln w="9525" algn="ctr">
            <a:solidFill>
              <a:schemeClr val="tx1"/>
            </a:solidFill>
            <a:miter lim="800000"/>
            <a:headEnd/>
            <a:tailEnd/>
          </a:ln>
        </p:spPr>
        <p:txBody>
          <a:bodyPr anchor="ctr"/>
          <a:lstStyle/>
          <a:p>
            <a:r>
              <a:rPr lang="en-US"/>
              <a:t>[0 </a:t>
            </a:r>
            <a:r>
              <a:rPr lang="en-US">
                <a:sym typeface="Wingdings" pitchFamily="2" charset="2"/>
              </a:rPr>
              <a:t> image width -1]</a:t>
            </a:r>
            <a:endParaRPr lang="en-US"/>
          </a:p>
        </p:txBody>
      </p:sp>
      <p:sp>
        <p:nvSpPr>
          <p:cNvPr id="336905" name="Freeform 67"/>
          <p:cNvSpPr>
            <a:spLocks/>
          </p:cNvSpPr>
          <p:nvPr/>
        </p:nvSpPr>
        <p:spPr bwMode="auto">
          <a:xfrm>
            <a:off x="2566988" y="2565401"/>
            <a:ext cx="4608512" cy="358775"/>
          </a:xfrm>
          <a:custGeom>
            <a:avLst/>
            <a:gdLst>
              <a:gd name="T0" fmla="*/ 0 w 2903"/>
              <a:gd name="T1" fmla="*/ 2147483647 h 226"/>
              <a:gd name="T2" fmla="*/ 2147483647 w 2903"/>
              <a:gd name="T3" fmla="*/ 0 h 226"/>
              <a:gd name="T4" fmla="*/ 2147483647 w 2903"/>
              <a:gd name="T5" fmla="*/ 2147483647 h 226"/>
              <a:gd name="T6" fmla="*/ 0 60000 65536"/>
              <a:gd name="T7" fmla="*/ 0 60000 65536"/>
              <a:gd name="T8" fmla="*/ 0 60000 65536"/>
              <a:gd name="T9" fmla="*/ 0 w 2903"/>
              <a:gd name="T10" fmla="*/ 0 h 226"/>
              <a:gd name="T11" fmla="*/ 2903 w 2903"/>
              <a:gd name="T12" fmla="*/ 226 h 226"/>
            </a:gdLst>
            <a:ahLst/>
            <a:cxnLst>
              <a:cxn ang="T6">
                <a:pos x="T0" y="T1"/>
              </a:cxn>
              <a:cxn ang="T7">
                <a:pos x="T2" y="T3"/>
              </a:cxn>
              <a:cxn ang="T8">
                <a:pos x="T4" y="T5"/>
              </a:cxn>
            </a:cxnLst>
            <a:rect l="T9" t="T10" r="T11" b="T12"/>
            <a:pathLst>
              <a:path w="2903" h="226">
                <a:moveTo>
                  <a:pt x="0" y="181"/>
                </a:moveTo>
                <a:lnTo>
                  <a:pt x="2903" y="0"/>
                </a:lnTo>
                <a:lnTo>
                  <a:pt x="290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06" name="Freeform 68"/>
          <p:cNvSpPr>
            <a:spLocks/>
          </p:cNvSpPr>
          <p:nvPr/>
        </p:nvSpPr>
        <p:spPr bwMode="auto">
          <a:xfrm>
            <a:off x="7175501" y="2565401"/>
            <a:ext cx="4608513" cy="358775"/>
          </a:xfrm>
          <a:custGeom>
            <a:avLst/>
            <a:gdLst>
              <a:gd name="T0" fmla="*/ 0 w 2903"/>
              <a:gd name="T1" fmla="*/ 2147483647 h 226"/>
              <a:gd name="T2" fmla="*/ 2147483647 w 2903"/>
              <a:gd name="T3" fmla="*/ 0 h 226"/>
              <a:gd name="T4" fmla="*/ 2147483647 w 2903"/>
              <a:gd name="T5" fmla="*/ 2147483647 h 226"/>
              <a:gd name="T6" fmla="*/ 0 60000 65536"/>
              <a:gd name="T7" fmla="*/ 0 60000 65536"/>
              <a:gd name="T8" fmla="*/ 0 60000 65536"/>
              <a:gd name="T9" fmla="*/ 0 w 2903"/>
              <a:gd name="T10" fmla="*/ 0 h 226"/>
              <a:gd name="T11" fmla="*/ 2903 w 2903"/>
              <a:gd name="T12" fmla="*/ 226 h 226"/>
            </a:gdLst>
            <a:ahLst/>
            <a:cxnLst>
              <a:cxn ang="T6">
                <a:pos x="T0" y="T1"/>
              </a:cxn>
              <a:cxn ang="T7">
                <a:pos x="T2" y="T3"/>
              </a:cxn>
              <a:cxn ang="T8">
                <a:pos x="T4" y="T5"/>
              </a:cxn>
            </a:cxnLst>
            <a:rect l="T9" t="T10" r="T11" b="T12"/>
            <a:pathLst>
              <a:path w="2903" h="226">
                <a:moveTo>
                  <a:pt x="0" y="181"/>
                </a:moveTo>
                <a:lnTo>
                  <a:pt x="2903" y="0"/>
                </a:lnTo>
                <a:lnTo>
                  <a:pt x="2903" y="226"/>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07" name="AutoShape 69"/>
          <p:cNvSpPr>
            <a:spLocks/>
          </p:cNvSpPr>
          <p:nvPr/>
        </p:nvSpPr>
        <p:spPr bwMode="auto">
          <a:xfrm>
            <a:off x="7751763" y="1227138"/>
            <a:ext cx="2665412" cy="609600"/>
          </a:xfrm>
          <a:prstGeom prst="borderCallout1">
            <a:avLst>
              <a:gd name="adj1" fmla="val 18750"/>
              <a:gd name="adj2" fmla="val -2861"/>
              <a:gd name="adj3" fmla="val 229167"/>
              <a:gd name="adj4" fmla="val -20486"/>
            </a:avLst>
          </a:prstGeom>
          <a:solidFill>
            <a:srgbClr val="FFFF66"/>
          </a:solidFill>
          <a:ln w="9525" algn="ctr">
            <a:solidFill>
              <a:schemeClr val="tx1"/>
            </a:solidFill>
            <a:miter lim="800000"/>
            <a:headEnd/>
            <a:tailEnd/>
          </a:ln>
        </p:spPr>
        <p:txBody>
          <a:bodyPr anchor="ctr"/>
          <a:lstStyle/>
          <a:p>
            <a:r>
              <a:rPr lang="en-US"/>
              <a:t>How many blocks we have ?</a:t>
            </a:r>
          </a:p>
        </p:txBody>
      </p:sp>
      <p:sp>
        <p:nvSpPr>
          <p:cNvPr id="336908" name="Line 70"/>
          <p:cNvSpPr>
            <a:spLocks noChangeShapeType="1"/>
          </p:cNvSpPr>
          <p:nvPr/>
        </p:nvSpPr>
        <p:spPr bwMode="auto">
          <a:xfrm flipV="1">
            <a:off x="2566988" y="3429001"/>
            <a:ext cx="460851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36909" name="Freeform 71"/>
          <p:cNvSpPr>
            <a:spLocks/>
          </p:cNvSpPr>
          <p:nvPr/>
        </p:nvSpPr>
        <p:spPr bwMode="auto">
          <a:xfrm>
            <a:off x="7175500" y="3136900"/>
            <a:ext cx="3511550" cy="292100"/>
          </a:xfrm>
          <a:custGeom>
            <a:avLst/>
            <a:gdLst>
              <a:gd name="T0" fmla="*/ 0 w 2212"/>
              <a:gd name="T1" fmla="*/ 2147483647 h 184"/>
              <a:gd name="T2" fmla="*/ 2147483647 w 2212"/>
              <a:gd name="T3" fmla="*/ 2147483647 h 184"/>
              <a:gd name="T4" fmla="*/ 2147483647 w 2212"/>
              <a:gd name="T5" fmla="*/ 2147483647 h 184"/>
              <a:gd name="T6" fmla="*/ 2147483647 w 2212"/>
              <a:gd name="T7" fmla="*/ 2147483647 h 184"/>
              <a:gd name="T8" fmla="*/ 2147483647 w 2212"/>
              <a:gd name="T9" fmla="*/ 2147483647 h 184"/>
              <a:gd name="T10" fmla="*/ 2147483647 w 2212"/>
              <a:gd name="T11" fmla="*/ 2147483647 h 184"/>
              <a:gd name="T12" fmla="*/ 2147483647 w 2212"/>
              <a:gd name="T13" fmla="*/ 2147483647 h 184"/>
              <a:gd name="T14" fmla="*/ 2147483647 w 2212"/>
              <a:gd name="T15" fmla="*/ 2147483647 h 184"/>
              <a:gd name="T16" fmla="*/ 2147483647 w 2212"/>
              <a:gd name="T17" fmla="*/ 2147483647 h 184"/>
              <a:gd name="T18" fmla="*/ 2147483647 w 2212"/>
              <a:gd name="T19" fmla="*/ 2147483647 h 184"/>
              <a:gd name="T20" fmla="*/ 2147483647 w 2212"/>
              <a:gd name="T21" fmla="*/ 2147483647 h 184"/>
              <a:gd name="T22" fmla="*/ 2147483647 w 2212"/>
              <a:gd name="T23" fmla="*/ 2147483647 h 184"/>
              <a:gd name="T24" fmla="*/ 2147483647 w 2212"/>
              <a:gd name="T25" fmla="*/ 2147483647 h 184"/>
              <a:gd name="T26" fmla="*/ 2147483647 w 2212"/>
              <a:gd name="T27" fmla="*/ 2147483647 h 184"/>
              <a:gd name="T28" fmla="*/ 2147483647 w 2212"/>
              <a:gd name="T29" fmla="*/ 2147483647 h 184"/>
              <a:gd name="T30" fmla="*/ 2147483647 w 2212"/>
              <a:gd name="T31" fmla="*/ 2147483647 h 184"/>
              <a:gd name="T32" fmla="*/ 2147483647 w 2212"/>
              <a:gd name="T33" fmla="*/ 2147483647 h 184"/>
              <a:gd name="T34" fmla="*/ 2147483647 w 2212"/>
              <a:gd name="T35" fmla="*/ 2147483647 h 184"/>
              <a:gd name="T36" fmla="*/ 2147483647 w 2212"/>
              <a:gd name="T37" fmla="*/ 2147483647 h 184"/>
              <a:gd name="T38" fmla="*/ 2147483647 w 2212"/>
              <a:gd name="T39" fmla="*/ 2147483647 h 184"/>
              <a:gd name="T40" fmla="*/ 2147483647 w 2212"/>
              <a:gd name="T41" fmla="*/ 2147483647 h 184"/>
              <a:gd name="T42" fmla="*/ 2147483647 w 2212"/>
              <a:gd name="T43" fmla="*/ 2147483647 h 184"/>
              <a:gd name="T44" fmla="*/ 2147483647 w 2212"/>
              <a:gd name="T45" fmla="*/ 2147483647 h 184"/>
              <a:gd name="T46" fmla="*/ 2147483647 w 2212"/>
              <a:gd name="T47" fmla="*/ 2147483647 h 184"/>
              <a:gd name="T48" fmla="*/ 2147483647 w 2212"/>
              <a:gd name="T49" fmla="*/ 2147483647 h 184"/>
              <a:gd name="T50" fmla="*/ 2147483647 w 2212"/>
              <a:gd name="T51" fmla="*/ 2147483647 h 184"/>
              <a:gd name="T52" fmla="*/ 2147483647 w 2212"/>
              <a:gd name="T53" fmla="*/ 2147483647 h 184"/>
              <a:gd name="T54" fmla="*/ 2147483647 w 2212"/>
              <a:gd name="T55" fmla="*/ 2147483647 h 184"/>
              <a:gd name="T56" fmla="*/ 2147483647 w 2212"/>
              <a:gd name="T57" fmla="*/ 2147483647 h 184"/>
              <a:gd name="T58" fmla="*/ 2147483647 w 2212"/>
              <a:gd name="T59" fmla="*/ 2147483647 h 184"/>
              <a:gd name="T60" fmla="*/ 2147483647 w 2212"/>
              <a:gd name="T61" fmla="*/ 2147483647 h 184"/>
              <a:gd name="T62" fmla="*/ 2147483647 w 2212"/>
              <a:gd name="T63" fmla="*/ 2147483647 h 184"/>
              <a:gd name="T64" fmla="*/ 2147483647 w 2212"/>
              <a:gd name="T65" fmla="*/ 2147483647 h 184"/>
              <a:gd name="T66" fmla="*/ 2147483647 w 2212"/>
              <a:gd name="T67" fmla="*/ 2147483647 h 184"/>
              <a:gd name="T68" fmla="*/ 2147483647 w 2212"/>
              <a:gd name="T69" fmla="*/ 2147483647 h 184"/>
              <a:gd name="T70" fmla="*/ 2147483647 w 2212"/>
              <a:gd name="T71" fmla="*/ 2147483647 h 184"/>
              <a:gd name="T72" fmla="*/ 2147483647 w 2212"/>
              <a:gd name="T73" fmla="*/ 2147483647 h 184"/>
              <a:gd name="T74" fmla="*/ 2147483647 w 2212"/>
              <a:gd name="T75" fmla="*/ 2147483647 h 184"/>
              <a:gd name="T76" fmla="*/ 2147483647 w 2212"/>
              <a:gd name="T77" fmla="*/ 2147483647 h 184"/>
              <a:gd name="T78" fmla="*/ 2147483647 w 2212"/>
              <a:gd name="T79" fmla="*/ 2147483647 h 184"/>
              <a:gd name="T80" fmla="*/ 2147483647 w 2212"/>
              <a:gd name="T81" fmla="*/ 2147483647 h 184"/>
              <a:gd name="T82" fmla="*/ 2147483647 w 2212"/>
              <a:gd name="T83" fmla="*/ 2147483647 h 184"/>
              <a:gd name="T84" fmla="*/ 2147483647 w 2212"/>
              <a:gd name="T85" fmla="*/ 2147483647 h 184"/>
              <a:gd name="T86" fmla="*/ 2147483647 w 2212"/>
              <a:gd name="T87" fmla="*/ 2147483647 h 184"/>
              <a:gd name="T88" fmla="*/ 2147483647 w 2212"/>
              <a:gd name="T89" fmla="*/ 2147483647 h 184"/>
              <a:gd name="T90" fmla="*/ 2147483647 w 2212"/>
              <a:gd name="T91" fmla="*/ 2147483647 h 184"/>
              <a:gd name="T92" fmla="*/ 2147483647 w 2212"/>
              <a:gd name="T93" fmla="*/ 2147483647 h 184"/>
              <a:gd name="T94" fmla="*/ 2147483647 w 2212"/>
              <a:gd name="T95" fmla="*/ 2147483647 h 184"/>
              <a:gd name="T96" fmla="*/ 2147483647 w 2212"/>
              <a:gd name="T97" fmla="*/ 2147483647 h 184"/>
              <a:gd name="T98" fmla="*/ 2147483647 w 2212"/>
              <a:gd name="T99" fmla="*/ 2147483647 h 184"/>
              <a:gd name="T100" fmla="*/ 2147483647 w 2212"/>
              <a:gd name="T101" fmla="*/ 2147483647 h 184"/>
              <a:gd name="T102" fmla="*/ 2147483647 w 2212"/>
              <a:gd name="T103" fmla="*/ 2147483647 h 184"/>
              <a:gd name="T104" fmla="*/ 2147483647 w 2212"/>
              <a:gd name="T105" fmla="*/ 2147483647 h 184"/>
              <a:gd name="T106" fmla="*/ 2147483647 w 2212"/>
              <a:gd name="T107" fmla="*/ 2147483647 h 184"/>
              <a:gd name="T108" fmla="*/ 2147483647 w 2212"/>
              <a:gd name="T109" fmla="*/ 2147483647 h 184"/>
              <a:gd name="T110" fmla="*/ 2147483647 w 2212"/>
              <a:gd name="T111" fmla="*/ 2147483647 h 184"/>
              <a:gd name="T112" fmla="*/ 2147483647 w 2212"/>
              <a:gd name="T113" fmla="*/ 2147483647 h 184"/>
              <a:gd name="T114" fmla="*/ 2147483647 w 2212"/>
              <a:gd name="T115" fmla="*/ 2147483647 h 184"/>
              <a:gd name="T116" fmla="*/ 2147483647 w 2212"/>
              <a:gd name="T117" fmla="*/ 2147483647 h 184"/>
              <a:gd name="T118" fmla="*/ 2147483647 w 2212"/>
              <a:gd name="T119" fmla="*/ 2147483647 h 184"/>
              <a:gd name="T120" fmla="*/ 2147483647 w 2212"/>
              <a:gd name="T121" fmla="*/ 2147483647 h 184"/>
              <a:gd name="T122" fmla="*/ 2147483647 w 2212"/>
              <a:gd name="T123" fmla="*/ 2147483647 h 18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2"/>
              <a:gd name="T187" fmla="*/ 0 h 184"/>
              <a:gd name="T188" fmla="*/ 2212 w 2212"/>
              <a:gd name="T189" fmla="*/ 184 h 18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2" h="184">
                <a:moveTo>
                  <a:pt x="0" y="184"/>
                </a:moveTo>
                <a:cubicBezTo>
                  <a:pt x="15" y="169"/>
                  <a:pt x="26" y="147"/>
                  <a:pt x="46" y="139"/>
                </a:cubicBezTo>
                <a:cubicBezTo>
                  <a:pt x="53" y="136"/>
                  <a:pt x="49" y="157"/>
                  <a:pt x="56" y="160"/>
                </a:cubicBezTo>
                <a:cubicBezTo>
                  <a:pt x="65" y="164"/>
                  <a:pt x="75" y="157"/>
                  <a:pt x="84" y="156"/>
                </a:cubicBezTo>
                <a:cubicBezTo>
                  <a:pt x="122" y="143"/>
                  <a:pt x="105" y="148"/>
                  <a:pt x="184" y="156"/>
                </a:cubicBezTo>
                <a:cubicBezTo>
                  <a:pt x="192" y="157"/>
                  <a:pt x="208" y="164"/>
                  <a:pt x="208" y="164"/>
                </a:cubicBezTo>
                <a:cubicBezTo>
                  <a:pt x="226" y="136"/>
                  <a:pt x="215" y="143"/>
                  <a:pt x="236" y="136"/>
                </a:cubicBezTo>
                <a:cubicBezTo>
                  <a:pt x="277" y="139"/>
                  <a:pt x="291" y="133"/>
                  <a:pt x="320" y="152"/>
                </a:cubicBezTo>
                <a:cubicBezTo>
                  <a:pt x="328" y="127"/>
                  <a:pt x="352" y="137"/>
                  <a:pt x="372" y="144"/>
                </a:cubicBezTo>
                <a:cubicBezTo>
                  <a:pt x="406" y="121"/>
                  <a:pt x="366" y="152"/>
                  <a:pt x="388" y="124"/>
                </a:cubicBezTo>
                <a:cubicBezTo>
                  <a:pt x="409" y="98"/>
                  <a:pt x="454" y="114"/>
                  <a:pt x="488" y="112"/>
                </a:cubicBezTo>
                <a:cubicBezTo>
                  <a:pt x="507" y="117"/>
                  <a:pt x="520" y="127"/>
                  <a:pt x="540" y="132"/>
                </a:cubicBezTo>
                <a:cubicBezTo>
                  <a:pt x="554" y="135"/>
                  <a:pt x="580" y="144"/>
                  <a:pt x="580" y="144"/>
                </a:cubicBezTo>
                <a:cubicBezTo>
                  <a:pt x="585" y="143"/>
                  <a:pt x="592" y="144"/>
                  <a:pt x="596" y="140"/>
                </a:cubicBezTo>
                <a:cubicBezTo>
                  <a:pt x="600" y="136"/>
                  <a:pt x="595" y="125"/>
                  <a:pt x="600" y="124"/>
                </a:cubicBezTo>
                <a:cubicBezTo>
                  <a:pt x="625" y="118"/>
                  <a:pt x="651" y="121"/>
                  <a:pt x="676" y="120"/>
                </a:cubicBezTo>
                <a:cubicBezTo>
                  <a:pt x="696" y="113"/>
                  <a:pt x="716" y="123"/>
                  <a:pt x="724" y="100"/>
                </a:cubicBezTo>
                <a:cubicBezTo>
                  <a:pt x="765" y="101"/>
                  <a:pt x="807" y="101"/>
                  <a:pt x="848" y="104"/>
                </a:cubicBezTo>
                <a:cubicBezTo>
                  <a:pt x="861" y="105"/>
                  <a:pt x="884" y="116"/>
                  <a:pt x="884" y="116"/>
                </a:cubicBezTo>
                <a:cubicBezTo>
                  <a:pt x="887" y="112"/>
                  <a:pt x="891" y="109"/>
                  <a:pt x="892" y="104"/>
                </a:cubicBezTo>
                <a:cubicBezTo>
                  <a:pt x="893" y="100"/>
                  <a:pt x="884" y="94"/>
                  <a:pt x="888" y="92"/>
                </a:cubicBezTo>
                <a:cubicBezTo>
                  <a:pt x="890" y="91"/>
                  <a:pt x="921" y="99"/>
                  <a:pt x="924" y="100"/>
                </a:cubicBezTo>
                <a:cubicBezTo>
                  <a:pt x="928" y="103"/>
                  <a:pt x="931" y="109"/>
                  <a:pt x="936" y="108"/>
                </a:cubicBezTo>
                <a:cubicBezTo>
                  <a:pt x="941" y="107"/>
                  <a:pt x="939" y="97"/>
                  <a:pt x="944" y="96"/>
                </a:cubicBezTo>
                <a:cubicBezTo>
                  <a:pt x="968" y="91"/>
                  <a:pt x="992" y="93"/>
                  <a:pt x="1016" y="92"/>
                </a:cubicBezTo>
                <a:cubicBezTo>
                  <a:pt x="1027" y="59"/>
                  <a:pt x="1025" y="105"/>
                  <a:pt x="1036" y="72"/>
                </a:cubicBezTo>
                <a:cubicBezTo>
                  <a:pt x="1074" y="82"/>
                  <a:pt x="1114" y="69"/>
                  <a:pt x="1148" y="92"/>
                </a:cubicBezTo>
                <a:cubicBezTo>
                  <a:pt x="1149" y="87"/>
                  <a:pt x="1147" y="78"/>
                  <a:pt x="1152" y="76"/>
                </a:cubicBezTo>
                <a:cubicBezTo>
                  <a:pt x="1160" y="72"/>
                  <a:pt x="1191" y="85"/>
                  <a:pt x="1200" y="88"/>
                </a:cubicBezTo>
                <a:cubicBezTo>
                  <a:pt x="1232" y="77"/>
                  <a:pt x="1187" y="96"/>
                  <a:pt x="1216" y="60"/>
                </a:cubicBezTo>
                <a:cubicBezTo>
                  <a:pt x="1218" y="58"/>
                  <a:pt x="1256" y="75"/>
                  <a:pt x="1260" y="76"/>
                </a:cubicBezTo>
                <a:cubicBezTo>
                  <a:pt x="1268" y="79"/>
                  <a:pt x="1276" y="81"/>
                  <a:pt x="1284" y="84"/>
                </a:cubicBezTo>
                <a:cubicBezTo>
                  <a:pt x="1291" y="87"/>
                  <a:pt x="1297" y="93"/>
                  <a:pt x="1304" y="96"/>
                </a:cubicBezTo>
                <a:cubicBezTo>
                  <a:pt x="1312" y="99"/>
                  <a:pt x="1328" y="104"/>
                  <a:pt x="1328" y="104"/>
                </a:cubicBezTo>
                <a:cubicBezTo>
                  <a:pt x="1329" y="89"/>
                  <a:pt x="1319" y="67"/>
                  <a:pt x="1332" y="60"/>
                </a:cubicBezTo>
                <a:cubicBezTo>
                  <a:pt x="1357" y="47"/>
                  <a:pt x="1388" y="59"/>
                  <a:pt x="1416" y="56"/>
                </a:cubicBezTo>
                <a:cubicBezTo>
                  <a:pt x="1421" y="55"/>
                  <a:pt x="1424" y="51"/>
                  <a:pt x="1428" y="48"/>
                </a:cubicBezTo>
                <a:cubicBezTo>
                  <a:pt x="1436" y="49"/>
                  <a:pt x="1445" y="49"/>
                  <a:pt x="1452" y="52"/>
                </a:cubicBezTo>
                <a:cubicBezTo>
                  <a:pt x="1461" y="56"/>
                  <a:pt x="1476" y="68"/>
                  <a:pt x="1476" y="68"/>
                </a:cubicBezTo>
                <a:cubicBezTo>
                  <a:pt x="1493" y="62"/>
                  <a:pt x="1498" y="66"/>
                  <a:pt x="1512" y="76"/>
                </a:cubicBezTo>
                <a:cubicBezTo>
                  <a:pt x="1517" y="60"/>
                  <a:pt x="1524" y="57"/>
                  <a:pt x="1540" y="52"/>
                </a:cubicBezTo>
                <a:cubicBezTo>
                  <a:pt x="1563" y="53"/>
                  <a:pt x="1586" y="53"/>
                  <a:pt x="1608" y="56"/>
                </a:cubicBezTo>
                <a:cubicBezTo>
                  <a:pt x="1613" y="57"/>
                  <a:pt x="1615" y="65"/>
                  <a:pt x="1620" y="64"/>
                </a:cubicBezTo>
                <a:cubicBezTo>
                  <a:pt x="1624" y="63"/>
                  <a:pt x="1623" y="56"/>
                  <a:pt x="1624" y="52"/>
                </a:cubicBezTo>
                <a:cubicBezTo>
                  <a:pt x="1648" y="55"/>
                  <a:pt x="1669" y="60"/>
                  <a:pt x="1692" y="68"/>
                </a:cubicBezTo>
                <a:cubicBezTo>
                  <a:pt x="1693" y="61"/>
                  <a:pt x="1690" y="51"/>
                  <a:pt x="1696" y="48"/>
                </a:cubicBezTo>
                <a:cubicBezTo>
                  <a:pt x="1702" y="45"/>
                  <a:pt x="1747" y="66"/>
                  <a:pt x="1756" y="72"/>
                </a:cubicBezTo>
                <a:cubicBezTo>
                  <a:pt x="1759" y="63"/>
                  <a:pt x="1757" y="50"/>
                  <a:pt x="1764" y="44"/>
                </a:cubicBezTo>
                <a:cubicBezTo>
                  <a:pt x="1770" y="39"/>
                  <a:pt x="1788" y="36"/>
                  <a:pt x="1788" y="36"/>
                </a:cubicBezTo>
                <a:cubicBezTo>
                  <a:pt x="1830" y="43"/>
                  <a:pt x="1844" y="47"/>
                  <a:pt x="1892" y="44"/>
                </a:cubicBezTo>
                <a:cubicBezTo>
                  <a:pt x="1901" y="37"/>
                  <a:pt x="1909" y="24"/>
                  <a:pt x="1920" y="24"/>
                </a:cubicBezTo>
                <a:cubicBezTo>
                  <a:pt x="1942" y="24"/>
                  <a:pt x="1960" y="37"/>
                  <a:pt x="1980" y="44"/>
                </a:cubicBezTo>
                <a:cubicBezTo>
                  <a:pt x="1981" y="37"/>
                  <a:pt x="1980" y="30"/>
                  <a:pt x="1984" y="24"/>
                </a:cubicBezTo>
                <a:cubicBezTo>
                  <a:pt x="1992" y="12"/>
                  <a:pt x="2050" y="32"/>
                  <a:pt x="2064" y="36"/>
                </a:cubicBezTo>
                <a:cubicBezTo>
                  <a:pt x="2063" y="29"/>
                  <a:pt x="2062" y="22"/>
                  <a:pt x="2060" y="16"/>
                </a:cubicBezTo>
                <a:cubicBezTo>
                  <a:pt x="2058" y="11"/>
                  <a:pt x="2047" y="5"/>
                  <a:pt x="2052" y="4"/>
                </a:cubicBezTo>
                <a:cubicBezTo>
                  <a:pt x="2060" y="2"/>
                  <a:pt x="2076" y="12"/>
                  <a:pt x="2076" y="12"/>
                </a:cubicBezTo>
                <a:cubicBezTo>
                  <a:pt x="2061" y="17"/>
                  <a:pt x="2052" y="21"/>
                  <a:pt x="2036" y="16"/>
                </a:cubicBezTo>
                <a:cubicBezTo>
                  <a:pt x="2035" y="12"/>
                  <a:pt x="2036" y="6"/>
                  <a:pt x="2032" y="4"/>
                </a:cubicBezTo>
                <a:cubicBezTo>
                  <a:pt x="2024" y="0"/>
                  <a:pt x="2004" y="19"/>
                  <a:pt x="2012" y="20"/>
                </a:cubicBezTo>
                <a:cubicBezTo>
                  <a:pt x="2041" y="23"/>
                  <a:pt x="2071" y="17"/>
                  <a:pt x="2100" y="16"/>
                </a:cubicBezTo>
                <a:cubicBezTo>
                  <a:pt x="2144" y="21"/>
                  <a:pt x="2166" y="20"/>
                  <a:pt x="2212" y="20"/>
                </a:cubicBezTo>
              </a:path>
            </a:pathLst>
          </a:custGeom>
          <a:noFill/>
          <a:ln w="9525"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10" name="Freeform 72"/>
          <p:cNvSpPr>
            <a:spLocks/>
          </p:cNvSpPr>
          <p:nvPr/>
        </p:nvSpPr>
        <p:spPr bwMode="auto">
          <a:xfrm>
            <a:off x="7175500" y="3400425"/>
            <a:ext cx="3498850" cy="107950"/>
          </a:xfrm>
          <a:custGeom>
            <a:avLst/>
            <a:gdLst>
              <a:gd name="T0" fmla="*/ 0 w 2204"/>
              <a:gd name="T1" fmla="*/ 2147483647 h 68"/>
              <a:gd name="T2" fmla="*/ 2147483647 w 2204"/>
              <a:gd name="T3" fmla="*/ 2147483647 h 68"/>
              <a:gd name="T4" fmla="*/ 2147483647 w 2204"/>
              <a:gd name="T5" fmla="*/ 2147483647 h 68"/>
              <a:gd name="T6" fmla="*/ 2147483647 w 2204"/>
              <a:gd name="T7" fmla="*/ 2147483647 h 68"/>
              <a:gd name="T8" fmla="*/ 2147483647 w 2204"/>
              <a:gd name="T9" fmla="*/ 2147483647 h 68"/>
              <a:gd name="T10" fmla="*/ 2147483647 w 2204"/>
              <a:gd name="T11" fmla="*/ 2147483647 h 68"/>
              <a:gd name="T12" fmla="*/ 2147483647 w 2204"/>
              <a:gd name="T13" fmla="*/ 2147483647 h 68"/>
              <a:gd name="T14" fmla="*/ 2147483647 w 2204"/>
              <a:gd name="T15" fmla="*/ 2147483647 h 68"/>
              <a:gd name="T16" fmla="*/ 2147483647 w 2204"/>
              <a:gd name="T17" fmla="*/ 2147483647 h 68"/>
              <a:gd name="T18" fmla="*/ 2147483647 w 2204"/>
              <a:gd name="T19" fmla="*/ 2147483647 h 68"/>
              <a:gd name="T20" fmla="*/ 2147483647 w 2204"/>
              <a:gd name="T21" fmla="*/ 2147483647 h 68"/>
              <a:gd name="T22" fmla="*/ 2147483647 w 2204"/>
              <a:gd name="T23" fmla="*/ 2147483647 h 68"/>
              <a:gd name="T24" fmla="*/ 2147483647 w 2204"/>
              <a:gd name="T25" fmla="*/ 2147483647 h 68"/>
              <a:gd name="T26" fmla="*/ 2147483647 w 2204"/>
              <a:gd name="T27" fmla="*/ 2147483647 h 68"/>
              <a:gd name="T28" fmla="*/ 2147483647 w 2204"/>
              <a:gd name="T29" fmla="*/ 2147483647 h 68"/>
              <a:gd name="T30" fmla="*/ 2147483647 w 2204"/>
              <a:gd name="T31" fmla="*/ 2147483647 h 68"/>
              <a:gd name="T32" fmla="*/ 2147483647 w 2204"/>
              <a:gd name="T33" fmla="*/ 2147483647 h 68"/>
              <a:gd name="T34" fmla="*/ 2147483647 w 2204"/>
              <a:gd name="T35" fmla="*/ 2147483647 h 68"/>
              <a:gd name="T36" fmla="*/ 2147483647 w 2204"/>
              <a:gd name="T37" fmla="*/ 2147483647 h 68"/>
              <a:gd name="T38" fmla="*/ 2147483647 w 2204"/>
              <a:gd name="T39" fmla="*/ 2147483647 h 68"/>
              <a:gd name="T40" fmla="*/ 2147483647 w 2204"/>
              <a:gd name="T41" fmla="*/ 2147483647 h 68"/>
              <a:gd name="T42" fmla="*/ 2147483647 w 2204"/>
              <a:gd name="T43" fmla="*/ 2147483647 h 68"/>
              <a:gd name="T44" fmla="*/ 2147483647 w 2204"/>
              <a:gd name="T45" fmla="*/ 2147483647 h 68"/>
              <a:gd name="T46" fmla="*/ 2147483647 w 2204"/>
              <a:gd name="T47" fmla="*/ 2147483647 h 68"/>
              <a:gd name="T48" fmla="*/ 2147483647 w 2204"/>
              <a:gd name="T49" fmla="*/ 2147483647 h 68"/>
              <a:gd name="T50" fmla="*/ 2147483647 w 2204"/>
              <a:gd name="T51" fmla="*/ 2147483647 h 68"/>
              <a:gd name="T52" fmla="*/ 2147483647 w 2204"/>
              <a:gd name="T53" fmla="*/ 2147483647 h 68"/>
              <a:gd name="T54" fmla="*/ 2147483647 w 2204"/>
              <a:gd name="T55" fmla="*/ 2147483647 h 68"/>
              <a:gd name="T56" fmla="*/ 2147483647 w 2204"/>
              <a:gd name="T57" fmla="*/ 2147483647 h 68"/>
              <a:gd name="T58" fmla="*/ 2147483647 w 2204"/>
              <a:gd name="T59" fmla="*/ 2147483647 h 68"/>
              <a:gd name="T60" fmla="*/ 2147483647 w 2204"/>
              <a:gd name="T61" fmla="*/ 2147483647 h 68"/>
              <a:gd name="T62" fmla="*/ 2147483647 w 2204"/>
              <a:gd name="T63" fmla="*/ 2147483647 h 68"/>
              <a:gd name="T64" fmla="*/ 2147483647 w 2204"/>
              <a:gd name="T65" fmla="*/ 2147483647 h 68"/>
              <a:gd name="T66" fmla="*/ 2147483647 w 2204"/>
              <a:gd name="T67" fmla="*/ 2147483647 h 68"/>
              <a:gd name="T68" fmla="*/ 2147483647 w 2204"/>
              <a:gd name="T69" fmla="*/ 2147483647 h 68"/>
              <a:gd name="T70" fmla="*/ 2147483647 w 2204"/>
              <a:gd name="T71" fmla="*/ 2147483647 h 68"/>
              <a:gd name="T72" fmla="*/ 2147483647 w 2204"/>
              <a:gd name="T73" fmla="*/ 2147483647 h 68"/>
              <a:gd name="T74" fmla="*/ 2147483647 w 2204"/>
              <a:gd name="T75" fmla="*/ 2147483647 h 68"/>
              <a:gd name="T76" fmla="*/ 2147483647 w 2204"/>
              <a:gd name="T77" fmla="*/ 2147483647 h 68"/>
              <a:gd name="T78" fmla="*/ 2147483647 w 2204"/>
              <a:gd name="T79" fmla="*/ 2147483647 h 68"/>
              <a:gd name="T80" fmla="*/ 2147483647 w 2204"/>
              <a:gd name="T81" fmla="*/ 2147483647 h 68"/>
              <a:gd name="T82" fmla="*/ 2147483647 w 2204"/>
              <a:gd name="T83" fmla="*/ 2147483647 h 68"/>
              <a:gd name="T84" fmla="*/ 2147483647 w 2204"/>
              <a:gd name="T85" fmla="*/ 2147483647 h 68"/>
              <a:gd name="T86" fmla="*/ 2147483647 w 2204"/>
              <a:gd name="T87" fmla="*/ 2147483647 h 68"/>
              <a:gd name="T88" fmla="*/ 2147483647 w 2204"/>
              <a:gd name="T89" fmla="*/ 2147483647 h 68"/>
              <a:gd name="T90" fmla="*/ 2147483647 w 2204"/>
              <a:gd name="T91" fmla="*/ 2147483647 h 68"/>
              <a:gd name="T92" fmla="*/ 2147483647 w 2204"/>
              <a:gd name="T93" fmla="*/ 2147483647 h 68"/>
              <a:gd name="T94" fmla="*/ 2147483647 w 2204"/>
              <a:gd name="T95" fmla="*/ 2147483647 h 68"/>
              <a:gd name="T96" fmla="*/ 2147483647 w 2204"/>
              <a:gd name="T97" fmla="*/ 2147483647 h 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04"/>
              <a:gd name="T148" fmla="*/ 0 h 68"/>
              <a:gd name="T149" fmla="*/ 2204 w 2204"/>
              <a:gd name="T150" fmla="*/ 68 h 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04" h="68">
                <a:moveTo>
                  <a:pt x="0" y="14"/>
                </a:moveTo>
                <a:cubicBezTo>
                  <a:pt x="30" y="18"/>
                  <a:pt x="45" y="25"/>
                  <a:pt x="72" y="34"/>
                </a:cubicBezTo>
                <a:cubicBezTo>
                  <a:pt x="110" y="28"/>
                  <a:pt x="104" y="22"/>
                  <a:pt x="148" y="26"/>
                </a:cubicBezTo>
                <a:cubicBezTo>
                  <a:pt x="171" y="34"/>
                  <a:pt x="193" y="36"/>
                  <a:pt x="216" y="42"/>
                </a:cubicBezTo>
                <a:cubicBezTo>
                  <a:pt x="256" y="35"/>
                  <a:pt x="243" y="34"/>
                  <a:pt x="280" y="46"/>
                </a:cubicBezTo>
                <a:cubicBezTo>
                  <a:pt x="291" y="29"/>
                  <a:pt x="287" y="23"/>
                  <a:pt x="308" y="18"/>
                </a:cubicBezTo>
                <a:cubicBezTo>
                  <a:pt x="356" y="34"/>
                  <a:pt x="393" y="9"/>
                  <a:pt x="424" y="50"/>
                </a:cubicBezTo>
                <a:cubicBezTo>
                  <a:pt x="434" y="35"/>
                  <a:pt x="438" y="32"/>
                  <a:pt x="456" y="38"/>
                </a:cubicBezTo>
                <a:cubicBezTo>
                  <a:pt x="474" y="26"/>
                  <a:pt x="480" y="24"/>
                  <a:pt x="504" y="30"/>
                </a:cubicBezTo>
                <a:cubicBezTo>
                  <a:pt x="512" y="32"/>
                  <a:pt x="528" y="38"/>
                  <a:pt x="528" y="38"/>
                </a:cubicBezTo>
                <a:cubicBezTo>
                  <a:pt x="537" y="44"/>
                  <a:pt x="548" y="62"/>
                  <a:pt x="556" y="54"/>
                </a:cubicBezTo>
                <a:cubicBezTo>
                  <a:pt x="561" y="49"/>
                  <a:pt x="554" y="37"/>
                  <a:pt x="560" y="34"/>
                </a:cubicBezTo>
                <a:cubicBezTo>
                  <a:pt x="589" y="23"/>
                  <a:pt x="621" y="29"/>
                  <a:pt x="652" y="26"/>
                </a:cubicBezTo>
                <a:cubicBezTo>
                  <a:pt x="661" y="0"/>
                  <a:pt x="673" y="20"/>
                  <a:pt x="692" y="26"/>
                </a:cubicBezTo>
                <a:cubicBezTo>
                  <a:pt x="700" y="29"/>
                  <a:pt x="716" y="34"/>
                  <a:pt x="716" y="34"/>
                </a:cubicBezTo>
                <a:cubicBezTo>
                  <a:pt x="727" y="2"/>
                  <a:pt x="768" y="20"/>
                  <a:pt x="796" y="22"/>
                </a:cubicBezTo>
                <a:cubicBezTo>
                  <a:pt x="816" y="29"/>
                  <a:pt x="832" y="38"/>
                  <a:pt x="852" y="42"/>
                </a:cubicBezTo>
                <a:cubicBezTo>
                  <a:pt x="891" y="29"/>
                  <a:pt x="840" y="17"/>
                  <a:pt x="892" y="26"/>
                </a:cubicBezTo>
                <a:cubicBezTo>
                  <a:pt x="908" y="25"/>
                  <a:pt x="925" y="27"/>
                  <a:pt x="940" y="22"/>
                </a:cubicBezTo>
                <a:cubicBezTo>
                  <a:pt x="944" y="21"/>
                  <a:pt x="940" y="9"/>
                  <a:pt x="944" y="10"/>
                </a:cubicBezTo>
                <a:cubicBezTo>
                  <a:pt x="954" y="11"/>
                  <a:pt x="959" y="24"/>
                  <a:pt x="968" y="26"/>
                </a:cubicBezTo>
                <a:cubicBezTo>
                  <a:pt x="994" y="31"/>
                  <a:pt x="1015" y="42"/>
                  <a:pt x="1040" y="50"/>
                </a:cubicBezTo>
                <a:cubicBezTo>
                  <a:pt x="1052" y="15"/>
                  <a:pt x="1036" y="51"/>
                  <a:pt x="1108" y="34"/>
                </a:cubicBezTo>
                <a:cubicBezTo>
                  <a:pt x="1117" y="32"/>
                  <a:pt x="1115" y="17"/>
                  <a:pt x="1120" y="10"/>
                </a:cubicBezTo>
                <a:cubicBezTo>
                  <a:pt x="1156" y="19"/>
                  <a:pt x="1142" y="15"/>
                  <a:pt x="1164" y="22"/>
                </a:cubicBezTo>
                <a:cubicBezTo>
                  <a:pt x="1212" y="17"/>
                  <a:pt x="1209" y="6"/>
                  <a:pt x="1256" y="22"/>
                </a:cubicBezTo>
                <a:cubicBezTo>
                  <a:pt x="1265" y="21"/>
                  <a:pt x="1276" y="22"/>
                  <a:pt x="1284" y="18"/>
                </a:cubicBezTo>
                <a:cubicBezTo>
                  <a:pt x="1288" y="16"/>
                  <a:pt x="1284" y="8"/>
                  <a:pt x="1288" y="6"/>
                </a:cubicBezTo>
                <a:cubicBezTo>
                  <a:pt x="1301" y="1"/>
                  <a:pt x="1315" y="12"/>
                  <a:pt x="1328" y="14"/>
                </a:cubicBezTo>
                <a:cubicBezTo>
                  <a:pt x="1362" y="37"/>
                  <a:pt x="1390" y="24"/>
                  <a:pt x="1436" y="22"/>
                </a:cubicBezTo>
                <a:cubicBezTo>
                  <a:pt x="1459" y="10"/>
                  <a:pt x="1493" y="23"/>
                  <a:pt x="1520" y="26"/>
                </a:cubicBezTo>
                <a:cubicBezTo>
                  <a:pt x="1549" y="36"/>
                  <a:pt x="1537" y="29"/>
                  <a:pt x="1556" y="42"/>
                </a:cubicBezTo>
                <a:cubicBezTo>
                  <a:pt x="1560" y="24"/>
                  <a:pt x="1558" y="16"/>
                  <a:pt x="1576" y="10"/>
                </a:cubicBezTo>
                <a:cubicBezTo>
                  <a:pt x="1605" y="11"/>
                  <a:pt x="1635" y="16"/>
                  <a:pt x="1664" y="14"/>
                </a:cubicBezTo>
                <a:cubicBezTo>
                  <a:pt x="1669" y="14"/>
                  <a:pt x="1667" y="3"/>
                  <a:pt x="1672" y="2"/>
                </a:cubicBezTo>
                <a:cubicBezTo>
                  <a:pt x="1692" y="0"/>
                  <a:pt x="1712" y="5"/>
                  <a:pt x="1732" y="6"/>
                </a:cubicBezTo>
                <a:cubicBezTo>
                  <a:pt x="1764" y="12"/>
                  <a:pt x="1770" y="19"/>
                  <a:pt x="1808" y="22"/>
                </a:cubicBezTo>
                <a:cubicBezTo>
                  <a:pt x="1848" y="35"/>
                  <a:pt x="1786" y="15"/>
                  <a:pt x="1836" y="30"/>
                </a:cubicBezTo>
                <a:cubicBezTo>
                  <a:pt x="1844" y="32"/>
                  <a:pt x="1860" y="38"/>
                  <a:pt x="1860" y="38"/>
                </a:cubicBezTo>
                <a:cubicBezTo>
                  <a:pt x="1890" y="68"/>
                  <a:pt x="1861" y="20"/>
                  <a:pt x="1892" y="10"/>
                </a:cubicBezTo>
                <a:cubicBezTo>
                  <a:pt x="1935" y="24"/>
                  <a:pt x="1979" y="27"/>
                  <a:pt x="2024" y="30"/>
                </a:cubicBezTo>
                <a:cubicBezTo>
                  <a:pt x="2040" y="46"/>
                  <a:pt x="2037" y="64"/>
                  <a:pt x="2052" y="42"/>
                </a:cubicBezTo>
                <a:cubicBezTo>
                  <a:pt x="2053" y="37"/>
                  <a:pt x="2052" y="30"/>
                  <a:pt x="2056" y="26"/>
                </a:cubicBezTo>
                <a:cubicBezTo>
                  <a:pt x="2062" y="21"/>
                  <a:pt x="2080" y="18"/>
                  <a:pt x="2080" y="18"/>
                </a:cubicBezTo>
                <a:cubicBezTo>
                  <a:pt x="2089" y="19"/>
                  <a:pt x="2100" y="18"/>
                  <a:pt x="2108" y="22"/>
                </a:cubicBezTo>
                <a:cubicBezTo>
                  <a:pt x="2112" y="24"/>
                  <a:pt x="2108" y="35"/>
                  <a:pt x="2112" y="34"/>
                </a:cubicBezTo>
                <a:cubicBezTo>
                  <a:pt x="2122" y="33"/>
                  <a:pt x="2136" y="18"/>
                  <a:pt x="2136" y="18"/>
                </a:cubicBezTo>
                <a:cubicBezTo>
                  <a:pt x="2158" y="25"/>
                  <a:pt x="2180" y="26"/>
                  <a:pt x="2204" y="26"/>
                </a:cubicBezTo>
                <a:lnTo>
                  <a:pt x="2178" y="18"/>
                </a:lnTo>
              </a:path>
            </a:pathLst>
          </a:custGeom>
          <a:noFill/>
          <a:ln w="9525"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6911" name="Rectangle 73"/>
          <p:cNvSpPr>
            <a:spLocks noChangeArrowheads="1"/>
          </p:cNvSpPr>
          <p:nvPr/>
        </p:nvSpPr>
        <p:spPr bwMode="auto">
          <a:xfrm>
            <a:off x="4656138" y="4149726"/>
            <a:ext cx="1655762"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Input buff (Y)</a:t>
            </a:r>
          </a:p>
        </p:txBody>
      </p:sp>
      <p:sp>
        <p:nvSpPr>
          <p:cNvPr id="336912" name="Rectangle 74"/>
          <p:cNvSpPr>
            <a:spLocks noChangeArrowheads="1"/>
          </p:cNvSpPr>
          <p:nvPr/>
        </p:nvSpPr>
        <p:spPr bwMode="auto">
          <a:xfrm>
            <a:off x="4656138" y="4868864"/>
            <a:ext cx="1655762"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Input buff (Cr)</a:t>
            </a:r>
          </a:p>
        </p:txBody>
      </p:sp>
      <p:sp>
        <p:nvSpPr>
          <p:cNvPr id="336913" name="Rectangle 75"/>
          <p:cNvSpPr>
            <a:spLocks noChangeArrowheads="1"/>
          </p:cNvSpPr>
          <p:nvPr/>
        </p:nvSpPr>
        <p:spPr bwMode="auto">
          <a:xfrm>
            <a:off x="4656138" y="5589589"/>
            <a:ext cx="1655762"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Input buff (Cb)</a:t>
            </a:r>
          </a:p>
        </p:txBody>
      </p:sp>
      <p:sp>
        <p:nvSpPr>
          <p:cNvPr id="336914" name="Rectangle 76"/>
          <p:cNvSpPr>
            <a:spLocks noChangeArrowheads="1"/>
          </p:cNvSpPr>
          <p:nvPr/>
        </p:nvSpPr>
        <p:spPr bwMode="auto">
          <a:xfrm>
            <a:off x="2927351" y="4652964"/>
            <a:ext cx="1439863" cy="935037"/>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a:t>Rgb</a:t>
            </a:r>
            <a:r>
              <a:rPr lang="en-US">
                <a:sym typeface="Wingdings" pitchFamily="2" charset="2"/>
              </a:rPr>
              <a:t> YCrCb</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7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A28EEDA3-1AD9-4C08-B069-1B64B6F1EEC0}" type="slidenum">
              <a:rPr lang="he-IL" smtClean="0"/>
              <a:pPr eaLnBrk="1" hangingPunct="1"/>
              <a:t>68</a:t>
            </a:fld>
            <a:endParaRPr lang="en-US"/>
          </a:p>
        </p:txBody>
      </p:sp>
      <p:sp>
        <p:nvSpPr>
          <p:cNvPr id="337924" name="Rectangle 2"/>
          <p:cNvSpPr>
            <a:spLocks noGrp="1" noChangeArrowheads="1"/>
          </p:cNvSpPr>
          <p:nvPr>
            <p:ph type="title"/>
          </p:nvPr>
        </p:nvSpPr>
        <p:spPr/>
        <p:txBody>
          <a:bodyPr/>
          <a:lstStyle/>
          <a:p>
            <a:pPr eaLnBrk="1" hangingPunct="1"/>
            <a:r>
              <a:rPr lang="en-US" sz="4000"/>
              <a:t>Buffer structure</a:t>
            </a:r>
          </a:p>
        </p:txBody>
      </p:sp>
      <p:sp>
        <p:nvSpPr>
          <p:cNvPr id="337925" name="Rectangle 3"/>
          <p:cNvSpPr>
            <a:spLocks noGrp="1" noChangeArrowheads="1"/>
          </p:cNvSpPr>
          <p:nvPr>
            <p:ph type="body" idx="1"/>
          </p:nvPr>
        </p:nvSpPr>
        <p:spPr/>
        <p:txBody>
          <a:bodyPr/>
          <a:lstStyle/>
          <a:p>
            <a:pPr eaLnBrk="1" hangingPunct="1"/>
            <a:r>
              <a:rPr lang="en-US"/>
              <a:t>Capacity in pixels </a:t>
            </a:r>
            <a:r>
              <a:rPr lang="en-US">
                <a:latin typeface="Arial" charset="0"/>
              </a:rPr>
              <a:t>–</a:t>
            </a:r>
            <a:r>
              <a:rPr lang="en-US"/>
              <a:t> W x 3 x 8 + delta</a:t>
            </a:r>
          </a:p>
          <a:p>
            <a:pPr eaLnBrk="1" hangingPunct="1"/>
            <a:r>
              <a:rPr lang="en-US"/>
              <a:t>What is delta ?</a:t>
            </a:r>
          </a:p>
          <a:p>
            <a:pPr lvl="1" eaLnBrk="1" hangingPunct="1"/>
            <a:r>
              <a:rPr lang="en-US"/>
              <a:t>W x 3 x 8  </a:t>
            </a:r>
            <a:r>
              <a:rPr lang="en-US">
                <a:sym typeface="Wingdings" pitchFamily="2" charset="2"/>
              </a:rPr>
              <a:t> ping-pong</a:t>
            </a:r>
          </a:p>
          <a:p>
            <a:pPr lvl="1" eaLnBrk="1" hangingPunct="1"/>
            <a:r>
              <a:rPr lang="en-US">
                <a:sym typeface="Wingdings" pitchFamily="2" charset="2"/>
              </a:rPr>
              <a:t>Some other wise arrangement that save memory</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894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39061AE-C347-4F79-AC0D-CCD80FBF5542}" type="slidenum">
              <a:rPr lang="he-IL" smtClean="0"/>
              <a:pPr eaLnBrk="1" hangingPunct="1"/>
              <a:t>69</a:t>
            </a:fld>
            <a:endParaRPr lang="en-US"/>
          </a:p>
        </p:txBody>
      </p:sp>
      <p:sp>
        <p:nvSpPr>
          <p:cNvPr id="338948" name="Rectangle 2"/>
          <p:cNvSpPr>
            <a:spLocks noGrp="1" noChangeArrowheads="1"/>
          </p:cNvSpPr>
          <p:nvPr>
            <p:ph type="title"/>
          </p:nvPr>
        </p:nvSpPr>
        <p:spPr/>
        <p:txBody>
          <a:bodyPr/>
          <a:lstStyle/>
          <a:p>
            <a:pPr eaLnBrk="1" hangingPunct="1"/>
            <a:r>
              <a:rPr lang="en-US" sz="3200"/>
              <a:t>Possible Architecture </a:t>
            </a:r>
            <a:r>
              <a:rPr lang="en-US" sz="3200">
                <a:latin typeface="Arial" charset="0"/>
              </a:rPr>
              <a:t>–</a:t>
            </a:r>
            <a:r>
              <a:rPr lang="en-US" sz="3200"/>
              <a:t> input stage</a:t>
            </a:r>
          </a:p>
        </p:txBody>
      </p:sp>
      <p:sp>
        <p:nvSpPr>
          <p:cNvPr id="338949" name="Rectangle 3"/>
          <p:cNvSpPr>
            <a:spLocks noChangeArrowheads="1"/>
          </p:cNvSpPr>
          <p:nvPr/>
        </p:nvSpPr>
        <p:spPr bwMode="auto">
          <a:xfrm>
            <a:off x="6311901" y="1701801"/>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buff_0 (Y)</a:t>
            </a:r>
          </a:p>
        </p:txBody>
      </p:sp>
      <p:sp>
        <p:nvSpPr>
          <p:cNvPr id="338950" name="Rectangle 4"/>
          <p:cNvSpPr>
            <a:spLocks noChangeArrowheads="1"/>
          </p:cNvSpPr>
          <p:nvPr/>
        </p:nvSpPr>
        <p:spPr bwMode="auto">
          <a:xfrm>
            <a:off x="6311901" y="2420939"/>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buff_1 (Y)</a:t>
            </a:r>
          </a:p>
        </p:txBody>
      </p:sp>
      <p:sp>
        <p:nvSpPr>
          <p:cNvPr id="338951" name="AutoShape 5"/>
          <p:cNvSpPr>
            <a:spLocks noChangeArrowheads="1"/>
          </p:cNvSpPr>
          <p:nvPr/>
        </p:nvSpPr>
        <p:spPr bwMode="auto">
          <a:xfrm rot="5400000">
            <a:off x="5376070"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38952" name="Group 6"/>
          <p:cNvGrpSpPr>
            <a:grpSpLocks/>
          </p:cNvGrpSpPr>
          <p:nvPr/>
        </p:nvGrpSpPr>
        <p:grpSpPr bwMode="auto">
          <a:xfrm>
            <a:off x="8183564" y="2997200"/>
            <a:ext cx="1139825" cy="946150"/>
            <a:chOff x="3583" y="1752"/>
            <a:chExt cx="718" cy="596"/>
          </a:xfrm>
        </p:grpSpPr>
        <p:sp>
          <p:nvSpPr>
            <p:cNvPr id="338972" name="Oval 7"/>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8973" name="Oval 8"/>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8974" name="Oval 9"/>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8975" name="Freeform 10"/>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8976" name="Freeform 11"/>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8977" name="Freeform 12"/>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38953" name="AutoShape 13"/>
          <p:cNvSpPr>
            <a:spLocks noChangeArrowheads="1"/>
          </p:cNvSpPr>
          <p:nvPr/>
        </p:nvSpPr>
        <p:spPr bwMode="auto">
          <a:xfrm rot="16200000" flipH="1">
            <a:off x="8255795"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38954" name="Group 14"/>
          <p:cNvGrpSpPr>
            <a:grpSpLocks/>
          </p:cNvGrpSpPr>
          <p:nvPr/>
        </p:nvGrpSpPr>
        <p:grpSpPr bwMode="auto">
          <a:xfrm>
            <a:off x="4079876" y="2997200"/>
            <a:ext cx="1139825" cy="946150"/>
            <a:chOff x="3583" y="1752"/>
            <a:chExt cx="718" cy="596"/>
          </a:xfrm>
        </p:grpSpPr>
        <p:sp>
          <p:nvSpPr>
            <p:cNvPr id="338966" name="Oval 15"/>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8967" name="Oval 16"/>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8968" name="Oval 17"/>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8969" name="Freeform 18"/>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8970" name="Freeform 19"/>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38971" name="Freeform 20"/>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38955" name="Rectangle 21"/>
          <p:cNvSpPr>
            <a:spLocks noChangeArrowheads="1"/>
          </p:cNvSpPr>
          <p:nvPr/>
        </p:nvSpPr>
        <p:spPr bwMode="auto">
          <a:xfrm>
            <a:off x="3143250" y="1484313"/>
            <a:ext cx="215900" cy="576262"/>
          </a:xfrm>
          <a:prstGeom prst="rect">
            <a:avLst/>
          </a:prstGeom>
          <a:solidFill>
            <a:srgbClr val="FF3300"/>
          </a:solidFill>
          <a:ln w="9525" algn="ctr">
            <a:solidFill>
              <a:schemeClr val="tx1"/>
            </a:solidFill>
            <a:miter lim="800000"/>
            <a:headEnd/>
            <a:tailEnd/>
          </a:ln>
        </p:spPr>
        <p:txBody>
          <a:bodyPr wrap="none" anchor="ctr"/>
          <a:lstStyle/>
          <a:p>
            <a:endParaRPr lang="he-IL"/>
          </a:p>
        </p:txBody>
      </p:sp>
      <p:sp>
        <p:nvSpPr>
          <p:cNvPr id="338956" name="Rectangle 22"/>
          <p:cNvSpPr>
            <a:spLocks noChangeArrowheads="1"/>
          </p:cNvSpPr>
          <p:nvPr/>
        </p:nvSpPr>
        <p:spPr bwMode="auto">
          <a:xfrm>
            <a:off x="3143250" y="2997201"/>
            <a:ext cx="215900" cy="576263"/>
          </a:xfrm>
          <a:prstGeom prst="rect">
            <a:avLst/>
          </a:prstGeom>
          <a:solidFill>
            <a:schemeClr val="accent2"/>
          </a:solidFill>
          <a:ln w="9525" algn="ctr">
            <a:solidFill>
              <a:schemeClr val="tx1"/>
            </a:solidFill>
            <a:miter lim="800000"/>
            <a:headEnd/>
            <a:tailEnd/>
          </a:ln>
        </p:spPr>
        <p:txBody>
          <a:bodyPr wrap="none" anchor="ctr"/>
          <a:lstStyle/>
          <a:p>
            <a:endParaRPr lang="he-IL"/>
          </a:p>
        </p:txBody>
      </p:sp>
      <p:sp>
        <p:nvSpPr>
          <p:cNvPr id="338957" name="Rectangle 23"/>
          <p:cNvSpPr>
            <a:spLocks noChangeArrowheads="1"/>
          </p:cNvSpPr>
          <p:nvPr/>
        </p:nvSpPr>
        <p:spPr bwMode="auto">
          <a:xfrm>
            <a:off x="3143250" y="2205038"/>
            <a:ext cx="215900" cy="576262"/>
          </a:xfrm>
          <a:prstGeom prst="rect">
            <a:avLst/>
          </a:prstGeom>
          <a:solidFill>
            <a:srgbClr val="66FF33"/>
          </a:solidFill>
          <a:ln w="9525" algn="ctr">
            <a:solidFill>
              <a:schemeClr val="tx1"/>
            </a:solidFill>
            <a:miter lim="800000"/>
            <a:headEnd/>
            <a:tailEnd/>
          </a:ln>
        </p:spPr>
        <p:txBody>
          <a:bodyPr wrap="none" anchor="ctr"/>
          <a:lstStyle/>
          <a:p>
            <a:endParaRPr lang="he-IL"/>
          </a:p>
        </p:txBody>
      </p:sp>
      <p:sp>
        <p:nvSpPr>
          <p:cNvPr id="338958" name="Rectangle 24"/>
          <p:cNvSpPr>
            <a:spLocks noChangeArrowheads="1"/>
          </p:cNvSpPr>
          <p:nvPr/>
        </p:nvSpPr>
        <p:spPr bwMode="auto">
          <a:xfrm>
            <a:off x="3863976" y="1773238"/>
            <a:ext cx="358775" cy="576262"/>
          </a:xfrm>
          <a:prstGeom prst="rect">
            <a:avLst/>
          </a:prstGeom>
          <a:solidFill>
            <a:srgbClr val="FFFF66"/>
          </a:solidFill>
          <a:ln w="9525" algn="ctr">
            <a:solidFill>
              <a:schemeClr val="tx1"/>
            </a:solidFill>
            <a:miter lim="800000"/>
            <a:headEnd/>
            <a:tailEnd/>
          </a:ln>
        </p:spPr>
        <p:txBody>
          <a:bodyPr wrap="none" anchor="ctr"/>
          <a:lstStyle/>
          <a:p>
            <a:r>
              <a:rPr lang="en-US"/>
              <a:t>x</a:t>
            </a:r>
          </a:p>
        </p:txBody>
      </p:sp>
      <p:sp>
        <p:nvSpPr>
          <p:cNvPr id="338959" name="Rectangle 25"/>
          <p:cNvSpPr>
            <a:spLocks noChangeArrowheads="1"/>
          </p:cNvSpPr>
          <p:nvPr/>
        </p:nvSpPr>
        <p:spPr bwMode="auto">
          <a:xfrm>
            <a:off x="4295776" y="2133601"/>
            <a:ext cx="358775" cy="576263"/>
          </a:xfrm>
          <a:prstGeom prst="rect">
            <a:avLst/>
          </a:prstGeom>
          <a:solidFill>
            <a:srgbClr val="FFFF66"/>
          </a:solidFill>
          <a:ln w="9525" algn="ctr">
            <a:solidFill>
              <a:schemeClr val="tx1"/>
            </a:solidFill>
            <a:miter lim="800000"/>
            <a:headEnd/>
            <a:tailEnd/>
          </a:ln>
        </p:spPr>
        <p:txBody>
          <a:bodyPr wrap="none" anchor="ctr"/>
          <a:lstStyle/>
          <a:p>
            <a:r>
              <a:rPr lang="en-US"/>
              <a:t>+</a:t>
            </a:r>
          </a:p>
        </p:txBody>
      </p:sp>
      <p:sp>
        <p:nvSpPr>
          <p:cNvPr id="338960" name="Rectangle 26"/>
          <p:cNvSpPr>
            <a:spLocks noChangeArrowheads="1"/>
          </p:cNvSpPr>
          <p:nvPr/>
        </p:nvSpPr>
        <p:spPr bwMode="auto">
          <a:xfrm rot="5400000">
            <a:off x="4728369" y="2131219"/>
            <a:ext cx="755650" cy="325438"/>
          </a:xfrm>
          <a:prstGeom prst="rect">
            <a:avLst/>
          </a:prstGeom>
          <a:solidFill>
            <a:schemeClr val="bg1"/>
          </a:solidFill>
          <a:ln w="9525" algn="ctr">
            <a:solidFill>
              <a:schemeClr val="tx1"/>
            </a:solidFill>
            <a:miter lim="800000"/>
            <a:headEnd/>
            <a:tailEnd/>
          </a:ln>
        </p:spPr>
        <p:txBody>
          <a:bodyPr wrap="none" anchor="ctr"/>
          <a:lstStyle/>
          <a:p>
            <a:r>
              <a:rPr lang="en-US"/>
              <a:t>24bit</a:t>
            </a:r>
          </a:p>
        </p:txBody>
      </p:sp>
      <p:sp>
        <p:nvSpPr>
          <p:cNvPr id="338961" name="AutoShape 27"/>
          <p:cNvSpPr>
            <a:spLocks noChangeArrowheads="1"/>
          </p:cNvSpPr>
          <p:nvPr/>
        </p:nvSpPr>
        <p:spPr bwMode="auto">
          <a:xfrm>
            <a:off x="3503613" y="2420939"/>
            <a:ext cx="576262" cy="1152525"/>
          </a:xfrm>
          <a:prstGeom prst="upArrow">
            <a:avLst>
              <a:gd name="adj1" fmla="val 50000"/>
              <a:gd name="adj2" fmla="val 50000"/>
            </a:avLst>
          </a:prstGeom>
          <a:solidFill>
            <a:srgbClr val="FFFF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nchor="ctr"/>
          <a:lstStyle/>
          <a:p>
            <a:r>
              <a:rPr lang="en-US" sz="1600"/>
              <a:t>constants</a:t>
            </a:r>
          </a:p>
        </p:txBody>
      </p:sp>
      <p:sp>
        <p:nvSpPr>
          <p:cNvPr id="338962" name="AutoShape 28"/>
          <p:cNvSpPr>
            <a:spLocks/>
          </p:cNvSpPr>
          <p:nvPr/>
        </p:nvSpPr>
        <p:spPr bwMode="auto">
          <a:xfrm>
            <a:off x="2208214" y="4005263"/>
            <a:ext cx="1277937" cy="690562"/>
          </a:xfrm>
          <a:prstGeom prst="borderCallout1">
            <a:avLst>
              <a:gd name="adj1" fmla="val 16551"/>
              <a:gd name="adj2" fmla="val 105963"/>
              <a:gd name="adj3" fmla="val -48505"/>
              <a:gd name="adj4" fmla="val 166833"/>
            </a:avLst>
          </a:prstGeom>
          <a:solidFill>
            <a:srgbClr val="FFFF66"/>
          </a:solidFill>
          <a:ln w="9525" algn="ctr">
            <a:solidFill>
              <a:schemeClr val="tx1"/>
            </a:solidFill>
            <a:miter lim="800000"/>
            <a:headEnd/>
            <a:tailEnd/>
          </a:ln>
        </p:spPr>
        <p:txBody>
          <a:bodyPr anchor="ctr"/>
          <a:lstStyle/>
          <a:p>
            <a:r>
              <a:rPr lang="en-US"/>
              <a:t>Master FSM</a:t>
            </a:r>
          </a:p>
        </p:txBody>
      </p:sp>
      <p:sp>
        <p:nvSpPr>
          <p:cNvPr id="338963" name="Line 29"/>
          <p:cNvSpPr>
            <a:spLocks noChangeShapeType="1"/>
          </p:cNvSpPr>
          <p:nvPr/>
        </p:nvSpPr>
        <p:spPr bwMode="auto">
          <a:xfrm>
            <a:off x="5303839" y="3357563"/>
            <a:ext cx="2879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8964" name="Text Box 30"/>
          <p:cNvSpPr txBox="1">
            <a:spLocks noChangeArrowheads="1"/>
          </p:cNvSpPr>
          <p:nvPr/>
        </p:nvSpPr>
        <p:spPr bwMode="auto">
          <a:xfrm>
            <a:off x="5675314" y="3044825"/>
            <a:ext cx="1284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sz="1600"/>
              <a:t>Line change</a:t>
            </a:r>
          </a:p>
        </p:txBody>
      </p:sp>
      <p:sp>
        <p:nvSpPr>
          <p:cNvPr id="338965" name="Text Box 31"/>
          <p:cNvSpPr txBox="1">
            <a:spLocks noChangeArrowheads="1"/>
          </p:cNvSpPr>
          <p:nvPr/>
        </p:nvSpPr>
        <p:spPr bwMode="auto">
          <a:xfrm>
            <a:off x="1703388" y="4941889"/>
            <a:ext cx="82216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buFontTx/>
              <a:buChar char="•"/>
            </a:pPr>
            <a:r>
              <a:rPr lang="en-US"/>
              <a:t>When the 3’rd pixel arrives, We have 8 cycles to calculated the transform</a:t>
            </a:r>
          </a:p>
          <a:p>
            <a:pPr algn="l" eaLnBrk="1" hangingPunct="1">
              <a:buFontTx/>
              <a:buChar char="•"/>
            </a:pPr>
            <a:r>
              <a:rPr lang="en-US"/>
              <a:t>Constants for transform from imd (not rom)</a:t>
            </a:r>
          </a:p>
          <a:p>
            <a:pPr algn="l" eaLnBrk="1" hangingPunct="1">
              <a:buFontTx/>
              <a:buChar char="•"/>
            </a:pPr>
            <a:r>
              <a:rPr lang="en-US"/>
              <a:t>Single alu (MAC) for calculating 3 numbers in 8 cycles.</a:t>
            </a:r>
          </a:p>
          <a:p>
            <a:pPr algn="l" eaLnBrk="1" hangingPunct="1">
              <a:buFontTx/>
              <a:buChar char="•"/>
            </a:pPr>
            <a:r>
              <a:rPr lang="en-US"/>
              <a:t>Write the results in 3 b2b cycles to 3 different buffers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545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35234AF7-5538-4A38-A18C-A29B9A2829D8}" type="slidenum">
              <a:rPr lang="he-IL" smtClean="0"/>
              <a:pPr eaLnBrk="1" hangingPunct="1"/>
              <a:t>7</a:t>
            </a:fld>
            <a:endParaRPr lang="en-US"/>
          </a:p>
        </p:txBody>
      </p:sp>
      <p:sp>
        <p:nvSpPr>
          <p:cNvPr id="275460" name="Rectangle 2"/>
          <p:cNvSpPr>
            <a:spLocks noGrp="1" noChangeArrowheads="1"/>
          </p:cNvSpPr>
          <p:nvPr>
            <p:ph type="title"/>
          </p:nvPr>
        </p:nvSpPr>
        <p:spPr/>
        <p:txBody>
          <a:bodyPr/>
          <a:lstStyle/>
          <a:p>
            <a:pPr eaLnBrk="1" hangingPunct="1"/>
            <a:r>
              <a:rPr lang="en-US" sz="4000"/>
              <a:t>CCD sensor</a:t>
            </a:r>
          </a:p>
        </p:txBody>
      </p:sp>
      <p:pic>
        <p:nvPicPr>
          <p:cNvPr id="2754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6" y="1844676"/>
            <a:ext cx="41624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399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176FD812-EE19-4396-89AB-4CC86F5060AA}" type="slidenum">
              <a:rPr lang="he-IL" smtClean="0"/>
              <a:pPr eaLnBrk="1" hangingPunct="1"/>
              <a:t>70</a:t>
            </a:fld>
            <a:endParaRPr lang="en-US"/>
          </a:p>
        </p:txBody>
      </p:sp>
      <p:sp>
        <p:nvSpPr>
          <p:cNvPr id="339972" name="Rectangle 2"/>
          <p:cNvSpPr>
            <a:spLocks noGrp="1" noChangeArrowheads="1"/>
          </p:cNvSpPr>
          <p:nvPr>
            <p:ph type="title"/>
          </p:nvPr>
        </p:nvSpPr>
        <p:spPr/>
        <p:txBody>
          <a:bodyPr/>
          <a:lstStyle/>
          <a:p>
            <a:pPr eaLnBrk="1" hangingPunct="1"/>
            <a:r>
              <a:rPr lang="en-US" sz="3200"/>
              <a:t>Possible Architecture </a:t>
            </a:r>
            <a:r>
              <a:rPr lang="en-US" sz="3200">
                <a:latin typeface="Arial" charset="0"/>
              </a:rPr>
              <a:t>–</a:t>
            </a:r>
            <a:r>
              <a:rPr lang="en-US" sz="3200"/>
              <a:t> input stage</a:t>
            </a:r>
          </a:p>
        </p:txBody>
      </p:sp>
      <p:sp>
        <p:nvSpPr>
          <p:cNvPr id="339973" name="Rectangle 3"/>
          <p:cNvSpPr>
            <a:spLocks noChangeArrowheads="1"/>
          </p:cNvSpPr>
          <p:nvPr/>
        </p:nvSpPr>
        <p:spPr bwMode="auto">
          <a:xfrm>
            <a:off x="6311901" y="1701801"/>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buff_0 (Y)</a:t>
            </a:r>
          </a:p>
        </p:txBody>
      </p:sp>
      <p:sp>
        <p:nvSpPr>
          <p:cNvPr id="339974" name="Rectangle 4"/>
          <p:cNvSpPr>
            <a:spLocks noChangeArrowheads="1"/>
          </p:cNvSpPr>
          <p:nvPr/>
        </p:nvSpPr>
        <p:spPr bwMode="auto">
          <a:xfrm>
            <a:off x="6311901" y="2420939"/>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buff_1 (Y)</a:t>
            </a:r>
          </a:p>
        </p:txBody>
      </p:sp>
      <p:sp>
        <p:nvSpPr>
          <p:cNvPr id="339975" name="AutoShape 5"/>
          <p:cNvSpPr>
            <a:spLocks noChangeArrowheads="1"/>
          </p:cNvSpPr>
          <p:nvPr/>
        </p:nvSpPr>
        <p:spPr bwMode="auto">
          <a:xfrm rot="5400000">
            <a:off x="5376070"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39976" name="Group 6"/>
          <p:cNvGrpSpPr>
            <a:grpSpLocks/>
          </p:cNvGrpSpPr>
          <p:nvPr/>
        </p:nvGrpSpPr>
        <p:grpSpPr bwMode="auto">
          <a:xfrm>
            <a:off x="8183564" y="2997200"/>
            <a:ext cx="1139825" cy="946150"/>
            <a:chOff x="3583" y="1752"/>
            <a:chExt cx="718" cy="596"/>
          </a:xfrm>
        </p:grpSpPr>
        <p:sp>
          <p:nvSpPr>
            <p:cNvPr id="340002" name="Oval 7"/>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0003" name="Oval 8"/>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0004" name="Oval 9"/>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0005" name="Freeform 10"/>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0006" name="Freeform 11"/>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0007" name="Freeform 12"/>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39977" name="AutoShape 13"/>
          <p:cNvSpPr>
            <a:spLocks noChangeArrowheads="1"/>
          </p:cNvSpPr>
          <p:nvPr/>
        </p:nvSpPr>
        <p:spPr bwMode="auto">
          <a:xfrm rot="16200000" flipH="1">
            <a:off x="8255795"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39978" name="Group 14"/>
          <p:cNvGrpSpPr>
            <a:grpSpLocks/>
          </p:cNvGrpSpPr>
          <p:nvPr/>
        </p:nvGrpSpPr>
        <p:grpSpPr bwMode="auto">
          <a:xfrm>
            <a:off x="4079876" y="2997200"/>
            <a:ext cx="1139825" cy="946150"/>
            <a:chOff x="3583" y="1752"/>
            <a:chExt cx="718" cy="596"/>
          </a:xfrm>
        </p:grpSpPr>
        <p:sp>
          <p:nvSpPr>
            <p:cNvPr id="339996" name="Oval 15"/>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9997" name="Oval 16"/>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9998" name="Oval 17"/>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39999" name="Freeform 18"/>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0000" name="Freeform 19"/>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0001" name="Freeform 20"/>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39979" name="Rectangle 21"/>
          <p:cNvSpPr>
            <a:spLocks noChangeArrowheads="1"/>
          </p:cNvSpPr>
          <p:nvPr/>
        </p:nvSpPr>
        <p:spPr bwMode="auto">
          <a:xfrm>
            <a:off x="3143250" y="1484313"/>
            <a:ext cx="215900" cy="576262"/>
          </a:xfrm>
          <a:prstGeom prst="rect">
            <a:avLst/>
          </a:prstGeom>
          <a:solidFill>
            <a:srgbClr val="FF3300"/>
          </a:solidFill>
          <a:ln w="9525" algn="ctr">
            <a:solidFill>
              <a:schemeClr val="tx1"/>
            </a:solidFill>
            <a:miter lim="800000"/>
            <a:headEnd/>
            <a:tailEnd/>
          </a:ln>
        </p:spPr>
        <p:txBody>
          <a:bodyPr wrap="none" anchor="ctr"/>
          <a:lstStyle/>
          <a:p>
            <a:endParaRPr lang="he-IL"/>
          </a:p>
        </p:txBody>
      </p:sp>
      <p:sp>
        <p:nvSpPr>
          <p:cNvPr id="339980" name="Rectangle 22"/>
          <p:cNvSpPr>
            <a:spLocks noChangeArrowheads="1"/>
          </p:cNvSpPr>
          <p:nvPr/>
        </p:nvSpPr>
        <p:spPr bwMode="auto">
          <a:xfrm>
            <a:off x="3143250" y="2997201"/>
            <a:ext cx="215900" cy="576263"/>
          </a:xfrm>
          <a:prstGeom prst="rect">
            <a:avLst/>
          </a:prstGeom>
          <a:solidFill>
            <a:schemeClr val="accent2"/>
          </a:solidFill>
          <a:ln w="9525" algn="ctr">
            <a:solidFill>
              <a:schemeClr val="tx1"/>
            </a:solidFill>
            <a:miter lim="800000"/>
            <a:headEnd/>
            <a:tailEnd/>
          </a:ln>
        </p:spPr>
        <p:txBody>
          <a:bodyPr wrap="none" anchor="ctr"/>
          <a:lstStyle/>
          <a:p>
            <a:endParaRPr lang="he-IL"/>
          </a:p>
        </p:txBody>
      </p:sp>
      <p:sp>
        <p:nvSpPr>
          <p:cNvPr id="339981" name="Rectangle 23"/>
          <p:cNvSpPr>
            <a:spLocks noChangeArrowheads="1"/>
          </p:cNvSpPr>
          <p:nvPr/>
        </p:nvSpPr>
        <p:spPr bwMode="auto">
          <a:xfrm>
            <a:off x="3143250" y="2205038"/>
            <a:ext cx="215900" cy="576262"/>
          </a:xfrm>
          <a:prstGeom prst="rect">
            <a:avLst/>
          </a:prstGeom>
          <a:solidFill>
            <a:srgbClr val="66FF33"/>
          </a:solidFill>
          <a:ln w="9525" algn="ctr">
            <a:solidFill>
              <a:schemeClr val="tx1"/>
            </a:solidFill>
            <a:miter lim="800000"/>
            <a:headEnd/>
            <a:tailEnd/>
          </a:ln>
        </p:spPr>
        <p:txBody>
          <a:bodyPr wrap="none" anchor="ctr"/>
          <a:lstStyle/>
          <a:p>
            <a:endParaRPr lang="he-IL"/>
          </a:p>
        </p:txBody>
      </p:sp>
      <p:sp>
        <p:nvSpPr>
          <p:cNvPr id="339982" name="Rectangle 24"/>
          <p:cNvSpPr>
            <a:spLocks noChangeArrowheads="1"/>
          </p:cNvSpPr>
          <p:nvPr/>
        </p:nvSpPr>
        <p:spPr bwMode="auto">
          <a:xfrm>
            <a:off x="3863976" y="1773238"/>
            <a:ext cx="358775" cy="576262"/>
          </a:xfrm>
          <a:prstGeom prst="rect">
            <a:avLst/>
          </a:prstGeom>
          <a:solidFill>
            <a:srgbClr val="FFFF66"/>
          </a:solidFill>
          <a:ln w="9525" algn="ctr">
            <a:solidFill>
              <a:schemeClr val="tx1"/>
            </a:solidFill>
            <a:miter lim="800000"/>
            <a:headEnd/>
            <a:tailEnd/>
          </a:ln>
        </p:spPr>
        <p:txBody>
          <a:bodyPr wrap="none" anchor="ctr"/>
          <a:lstStyle/>
          <a:p>
            <a:r>
              <a:rPr lang="en-US"/>
              <a:t>x</a:t>
            </a:r>
          </a:p>
        </p:txBody>
      </p:sp>
      <p:sp>
        <p:nvSpPr>
          <p:cNvPr id="339983" name="Rectangle 25"/>
          <p:cNvSpPr>
            <a:spLocks noChangeArrowheads="1"/>
          </p:cNvSpPr>
          <p:nvPr/>
        </p:nvSpPr>
        <p:spPr bwMode="auto">
          <a:xfrm>
            <a:off x="4295776" y="2133601"/>
            <a:ext cx="358775" cy="576263"/>
          </a:xfrm>
          <a:prstGeom prst="rect">
            <a:avLst/>
          </a:prstGeom>
          <a:solidFill>
            <a:srgbClr val="FFFF66"/>
          </a:solidFill>
          <a:ln w="9525" algn="ctr">
            <a:solidFill>
              <a:schemeClr val="tx1"/>
            </a:solidFill>
            <a:miter lim="800000"/>
            <a:headEnd/>
            <a:tailEnd/>
          </a:ln>
        </p:spPr>
        <p:txBody>
          <a:bodyPr wrap="none" anchor="ctr"/>
          <a:lstStyle/>
          <a:p>
            <a:r>
              <a:rPr lang="en-US"/>
              <a:t>+</a:t>
            </a:r>
          </a:p>
        </p:txBody>
      </p:sp>
      <p:sp>
        <p:nvSpPr>
          <p:cNvPr id="339984" name="Rectangle 26"/>
          <p:cNvSpPr>
            <a:spLocks noChangeArrowheads="1"/>
          </p:cNvSpPr>
          <p:nvPr/>
        </p:nvSpPr>
        <p:spPr bwMode="auto">
          <a:xfrm rot="5400000">
            <a:off x="4728369" y="2131219"/>
            <a:ext cx="755650" cy="325438"/>
          </a:xfrm>
          <a:prstGeom prst="rect">
            <a:avLst/>
          </a:prstGeom>
          <a:solidFill>
            <a:schemeClr val="bg1"/>
          </a:solidFill>
          <a:ln w="9525" algn="ctr">
            <a:solidFill>
              <a:schemeClr val="tx1"/>
            </a:solidFill>
            <a:miter lim="800000"/>
            <a:headEnd/>
            <a:tailEnd/>
          </a:ln>
        </p:spPr>
        <p:txBody>
          <a:bodyPr wrap="none" anchor="ctr"/>
          <a:lstStyle/>
          <a:p>
            <a:r>
              <a:rPr lang="en-US"/>
              <a:t>24bit</a:t>
            </a:r>
          </a:p>
        </p:txBody>
      </p:sp>
      <p:sp>
        <p:nvSpPr>
          <p:cNvPr id="339985" name="AutoShape 27"/>
          <p:cNvSpPr>
            <a:spLocks noChangeArrowheads="1"/>
          </p:cNvSpPr>
          <p:nvPr/>
        </p:nvSpPr>
        <p:spPr bwMode="auto">
          <a:xfrm>
            <a:off x="3503613" y="2420939"/>
            <a:ext cx="576262" cy="1152525"/>
          </a:xfrm>
          <a:prstGeom prst="upArrow">
            <a:avLst>
              <a:gd name="adj1" fmla="val 50000"/>
              <a:gd name="adj2" fmla="val 50000"/>
            </a:avLst>
          </a:prstGeom>
          <a:solidFill>
            <a:srgbClr val="FFFF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nchor="ctr"/>
          <a:lstStyle/>
          <a:p>
            <a:r>
              <a:rPr lang="en-US" sz="1600"/>
              <a:t>constants</a:t>
            </a:r>
          </a:p>
        </p:txBody>
      </p:sp>
      <p:sp>
        <p:nvSpPr>
          <p:cNvPr id="339986" name="AutoShape 28"/>
          <p:cNvSpPr>
            <a:spLocks/>
          </p:cNvSpPr>
          <p:nvPr/>
        </p:nvSpPr>
        <p:spPr bwMode="auto">
          <a:xfrm>
            <a:off x="2208214" y="4005263"/>
            <a:ext cx="1277937" cy="690562"/>
          </a:xfrm>
          <a:prstGeom prst="borderCallout1">
            <a:avLst>
              <a:gd name="adj1" fmla="val 16551"/>
              <a:gd name="adj2" fmla="val 105963"/>
              <a:gd name="adj3" fmla="val -48505"/>
              <a:gd name="adj4" fmla="val 166833"/>
            </a:avLst>
          </a:prstGeom>
          <a:solidFill>
            <a:srgbClr val="FFFF66"/>
          </a:solidFill>
          <a:ln w="9525" algn="ctr">
            <a:solidFill>
              <a:schemeClr val="tx1"/>
            </a:solidFill>
            <a:miter lim="800000"/>
            <a:headEnd/>
            <a:tailEnd/>
          </a:ln>
        </p:spPr>
        <p:txBody>
          <a:bodyPr anchor="ctr"/>
          <a:lstStyle/>
          <a:p>
            <a:r>
              <a:rPr lang="en-US"/>
              <a:t>Master FSM</a:t>
            </a:r>
          </a:p>
        </p:txBody>
      </p:sp>
      <p:sp>
        <p:nvSpPr>
          <p:cNvPr id="339987" name="Line 29"/>
          <p:cNvSpPr>
            <a:spLocks noChangeShapeType="1"/>
          </p:cNvSpPr>
          <p:nvPr/>
        </p:nvSpPr>
        <p:spPr bwMode="auto">
          <a:xfrm>
            <a:off x="5303839" y="3357563"/>
            <a:ext cx="2879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9988" name="Text Box 30"/>
          <p:cNvSpPr txBox="1">
            <a:spLocks noChangeArrowheads="1"/>
          </p:cNvSpPr>
          <p:nvPr/>
        </p:nvSpPr>
        <p:spPr bwMode="auto">
          <a:xfrm>
            <a:off x="5675314" y="3044825"/>
            <a:ext cx="1284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sz="1600"/>
              <a:t>Line change</a:t>
            </a:r>
          </a:p>
        </p:txBody>
      </p:sp>
      <p:sp>
        <p:nvSpPr>
          <p:cNvPr id="339989" name="Text Box 31"/>
          <p:cNvSpPr txBox="1">
            <a:spLocks noChangeArrowheads="1"/>
          </p:cNvSpPr>
          <p:nvPr/>
        </p:nvSpPr>
        <p:spPr bwMode="auto">
          <a:xfrm>
            <a:off x="1657350" y="4797426"/>
            <a:ext cx="90106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buFontTx/>
              <a:buChar char="•"/>
            </a:pPr>
            <a:r>
              <a:rPr lang="en-US"/>
              <a:t>6 rams, W x 24 bits each, single port, ping pong.</a:t>
            </a:r>
          </a:p>
          <a:p>
            <a:pPr algn="l" eaLnBrk="1" hangingPunct="1">
              <a:buFontTx/>
              <a:buChar char="•"/>
            </a:pPr>
            <a:r>
              <a:rPr lang="en-US"/>
              <a:t>Master machine controls the ram address mux.</a:t>
            </a:r>
          </a:p>
          <a:p>
            <a:pPr algn="l" eaLnBrk="1" hangingPunct="1">
              <a:buFontTx/>
              <a:buChar char="•"/>
            </a:pPr>
            <a:r>
              <a:rPr lang="en-US"/>
              <a:t>When master complete to write a one line of blocks it pulse the line change signal </a:t>
            </a:r>
            <a:br>
              <a:rPr lang="en-US"/>
            </a:br>
            <a:r>
              <a:rPr lang="en-US"/>
              <a:t>instructing the slave to start reading.</a:t>
            </a:r>
          </a:p>
          <a:p>
            <a:pPr algn="l" eaLnBrk="1" hangingPunct="1">
              <a:buFontTx/>
              <a:buChar char="•"/>
            </a:pPr>
            <a:r>
              <a:rPr lang="en-US"/>
              <a:t>Slave must complete its work before next line change</a:t>
            </a:r>
          </a:p>
        </p:txBody>
      </p:sp>
      <p:sp>
        <p:nvSpPr>
          <p:cNvPr id="339990" name="Line 32"/>
          <p:cNvSpPr>
            <a:spLocks noChangeShapeType="1"/>
          </p:cNvSpPr>
          <p:nvPr/>
        </p:nvSpPr>
        <p:spPr bwMode="auto">
          <a:xfrm>
            <a:off x="5375276" y="4076700"/>
            <a:ext cx="3097213"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39991" name="Line 33"/>
          <p:cNvSpPr>
            <a:spLocks noChangeShapeType="1"/>
          </p:cNvSpPr>
          <p:nvPr/>
        </p:nvSpPr>
        <p:spPr bwMode="auto">
          <a:xfrm flipV="1">
            <a:off x="5664200" y="37163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9992" name="Line 34"/>
          <p:cNvSpPr>
            <a:spLocks noChangeShapeType="1"/>
          </p:cNvSpPr>
          <p:nvPr/>
        </p:nvSpPr>
        <p:spPr bwMode="auto">
          <a:xfrm flipV="1">
            <a:off x="7896225" y="3716338"/>
            <a:ext cx="0"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39993" name="AutoShape 35"/>
          <p:cNvSpPr>
            <a:spLocks noChangeArrowheads="1"/>
          </p:cNvSpPr>
          <p:nvPr/>
        </p:nvSpPr>
        <p:spPr bwMode="auto">
          <a:xfrm>
            <a:off x="5664201" y="4221163"/>
            <a:ext cx="2016125" cy="431800"/>
          </a:xfrm>
          <a:prstGeom prst="rightArrow">
            <a:avLst>
              <a:gd name="adj1" fmla="val 50000"/>
              <a:gd name="adj2" fmla="val 116728"/>
            </a:avLst>
          </a:prstGeom>
          <a:solidFill>
            <a:srgbClr val="FFFF66"/>
          </a:solidFill>
          <a:ln w="9525" algn="ctr">
            <a:solidFill>
              <a:schemeClr val="tx1"/>
            </a:solidFill>
            <a:miter lim="800000"/>
            <a:headEnd/>
            <a:tailEnd/>
          </a:ln>
        </p:spPr>
        <p:txBody>
          <a:bodyPr wrap="none" anchor="ctr"/>
          <a:lstStyle/>
          <a:p>
            <a:r>
              <a:rPr lang="en-US" sz="1400"/>
              <a:t>Slave work on ..L0</a:t>
            </a:r>
          </a:p>
        </p:txBody>
      </p:sp>
      <p:sp>
        <p:nvSpPr>
          <p:cNvPr id="339994" name="AutoShape 36"/>
          <p:cNvSpPr>
            <a:spLocks noChangeArrowheads="1"/>
          </p:cNvSpPr>
          <p:nvPr/>
        </p:nvSpPr>
        <p:spPr bwMode="auto">
          <a:xfrm>
            <a:off x="7896226" y="4221163"/>
            <a:ext cx="2016125" cy="431800"/>
          </a:xfrm>
          <a:prstGeom prst="rightArrow">
            <a:avLst>
              <a:gd name="adj1" fmla="val 50000"/>
              <a:gd name="adj2" fmla="val 116728"/>
            </a:avLst>
          </a:prstGeom>
          <a:solidFill>
            <a:srgbClr val="FFFF66"/>
          </a:solidFill>
          <a:ln w="9525" algn="ctr">
            <a:solidFill>
              <a:schemeClr val="tx1"/>
            </a:solidFill>
            <a:miter lim="800000"/>
            <a:headEnd/>
            <a:tailEnd/>
          </a:ln>
        </p:spPr>
        <p:txBody>
          <a:bodyPr wrap="none" anchor="ctr"/>
          <a:lstStyle/>
          <a:p>
            <a:r>
              <a:rPr lang="en-US" sz="1400"/>
              <a:t>Slave work on ..L1</a:t>
            </a:r>
          </a:p>
        </p:txBody>
      </p:sp>
      <p:sp>
        <p:nvSpPr>
          <p:cNvPr id="339995" name="Text Box 37"/>
          <p:cNvSpPr txBox="1">
            <a:spLocks noChangeArrowheads="1"/>
          </p:cNvSpPr>
          <p:nvPr/>
        </p:nvSpPr>
        <p:spPr bwMode="auto">
          <a:xfrm>
            <a:off x="5664200" y="4581525"/>
            <a:ext cx="1995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sz="1400"/>
              <a:t>Y0,Y1,Yn,Cr0,Cr1,Crn..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409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67AD5DE6-5A5A-4453-A4C0-8FA69A7888F2}" type="slidenum">
              <a:rPr lang="he-IL" smtClean="0"/>
              <a:pPr eaLnBrk="1" hangingPunct="1"/>
              <a:t>71</a:t>
            </a:fld>
            <a:endParaRPr lang="en-US"/>
          </a:p>
        </p:txBody>
      </p:sp>
      <p:sp>
        <p:nvSpPr>
          <p:cNvPr id="340996" name="Rectangle 2"/>
          <p:cNvSpPr>
            <a:spLocks noGrp="1" noChangeArrowheads="1"/>
          </p:cNvSpPr>
          <p:nvPr>
            <p:ph type="title"/>
          </p:nvPr>
        </p:nvSpPr>
        <p:spPr/>
        <p:txBody>
          <a:bodyPr/>
          <a:lstStyle/>
          <a:p>
            <a:pPr eaLnBrk="1" hangingPunct="1"/>
            <a:r>
              <a:rPr lang="en-US" sz="3200"/>
              <a:t>Possible Architecture </a:t>
            </a:r>
            <a:r>
              <a:rPr lang="en-US" sz="3200">
                <a:latin typeface="Arial" charset="0"/>
              </a:rPr>
              <a:t>–</a:t>
            </a:r>
            <a:r>
              <a:rPr lang="en-US" sz="3200"/>
              <a:t> input stage</a:t>
            </a:r>
          </a:p>
        </p:txBody>
      </p:sp>
      <p:sp>
        <p:nvSpPr>
          <p:cNvPr id="340997" name="Rectangle 3"/>
          <p:cNvSpPr>
            <a:spLocks noChangeArrowheads="1"/>
          </p:cNvSpPr>
          <p:nvPr/>
        </p:nvSpPr>
        <p:spPr bwMode="auto">
          <a:xfrm>
            <a:off x="6311901" y="1701801"/>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buff_0 (Y)</a:t>
            </a:r>
          </a:p>
        </p:txBody>
      </p:sp>
      <p:sp>
        <p:nvSpPr>
          <p:cNvPr id="340998" name="Rectangle 4"/>
          <p:cNvSpPr>
            <a:spLocks noChangeArrowheads="1"/>
          </p:cNvSpPr>
          <p:nvPr/>
        </p:nvSpPr>
        <p:spPr bwMode="auto">
          <a:xfrm>
            <a:off x="6311901" y="2420939"/>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buff_1 (Y)</a:t>
            </a:r>
          </a:p>
        </p:txBody>
      </p:sp>
      <p:sp>
        <p:nvSpPr>
          <p:cNvPr id="340999" name="AutoShape 5"/>
          <p:cNvSpPr>
            <a:spLocks noChangeArrowheads="1"/>
          </p:cNvSpPr>
          <p:nvPr/>
        </p:nvSpPr>
        <p:spPr bwMode="auto">
          <a:xfrm rot="5400000">
            <a:off x="5376070"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41000" name="Group 6"/>
          <p:cNvGrpSpPr>
            <a:grpSpLocks/>
          </p:cNvGrpSpPr>
          <p:nvPr/>
        </p:nvGrpSpPr>
        <p:grpSpPr bwMode="auto">
          <a:xfrm>
            <a:off x="8183564" y="2997200"/>
            <a:ext cx="1139825" cy="946150"/>
            <a:chOff x="3583" y="1752"/>
            <a:chExt cx="718" cy="596"/>
          </a:xfrm>
        </p:grpSpPr>
        <p:sp>
          <p:nvSpPr>
            <p:cNvPr id="341024" name="Oval 7"/>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1025" name="Oval 8"/>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1026" name="Oval 9"/>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1027" name="Freeform 10"/>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1028" name="Freeform 11"/>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1029" name="Freeform 12"/>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41001" name="AutoShape 13"/>
          <p:cNvSpPr>
            <a:spLocks noChangeArrowheads="1"/>
          </p:cNvSpPr>
          <p:nvPr/>
        </p:nvSpPr>
        <p:spPr bwMode="auto">
          <a:xfrm rot="16200000" flipH="1">
            <a:off x="8255795"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41002" name="Group 14"/>
          <p:cNvGrpSpPr>
            <a:grpSpLocks/>
          </p:cNvGrpSpPr>
          <p:nvPr/>
        </p:nvGrpSpPr>
        <p:grpSpPr bwMode="auto">
          <a:xfrm>
            <a:off x="4079876" y="2997200"/>
            <a:ext cx="1139825" cy="946150"/>
            <a:chOff x="3583" y="1752"/>
            <a:chExt cx="718" cy="596"/>
          </a:xfrm>
        </p:grpSpPr>
        <p:sp>
          <p:nvSpPr>
            <p:cNvPr id="341018" name="Oval 15"/>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1019" name="Oval 16"/>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1020" name="Oval 17"/>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1021" name="Freeform 18"/>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1022" name="Freeform 19"/>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1023" name="Freeform 20"/>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41003" name="Rectangle 21"/>
          <p:cNvSpPr>
            <a:spLocks noChangeArrowheads="1"/>
          </p:cNvSpPr>
          <p:nvPr/>
        </p:nvSpPr>
        <p:spPr bwMode="auto">
          <a:xfrm>
            <a:off x="3143250" y="1484313"/>
            <a:ext cx="215900" cy="576262"/>
          </a:xfrm>
          <a:prstGeom prst="rect">
            <a:avLst/>
          </a:prstGeom>
          <a:solidFill>
            <a:srgbClr val="FF3300"/>
          </a:solidFill>
          <a:ln w="9525" algn="ctr">
            <a:solidFill>
              <a:schemeClr val="tx1"/>
            </a:solidFill>
            <a:miter lim="800000"/>
            <a:headEnd/>
            <a:tailEnd/>
          </a:ln>
        </p:spPr>
        <p:txBody>
          <a:bodyPr wrap="none" anchor="ctr"/>
          <a:lstStyle/>
          <a:p>
            <a:endParaRPr lang="he-IL"/>
          </a:p>
        </p:txBody>
      </p:sp>
      <p:sp>
        <p:nvSpPr>
          <p:cNvPr id="341004" name="Rectangle 22"/>
          <p:cNvSpPr>
            <a:spLocks noChangeArrowheads="1"/>
          </p:cNvSpPr>
          <p:nvPr/>
        </p:nvSpPr>
        <p:spPr bwMode="auto">
          <a:xfrm>
            <a:off x="3143250" y="2997201"/>
            <a:ext cx="215900" cy="576263"/>
          </a:xfrm>
          <a:prstGeom prst="rect">
            <a:avLst/>
          </a:prstGeom>
          <a:solidFill>
            <a:schemeClr val="accent2"/>
          </a:solidFill>
          <a:ln w="9525" algn="ctr">
            <a:solidFill>
              <a:schemeClr val="tx1"/>
            </a:solidFill>
            <a:miter lim="800000"/>
            <a:headEnd/>
            <a:tailEnd/>
          </a:ln>
        </p:spPr>
        <p:txBody>
          <a:bodyPr wrap="none" anchor="ctr"/>
          <a:lstStyle/>
          <a:p>
            <a:endParaRPr lang="he-IL"/>
          </a:p>
        </p:txBody>
      </p:sp>
      <p:sp>
        <p:nvSpPr>
          <p:cNvPr id="341005" name="Rectangle 23"/>
          <p:cNvSpPr>
            <a:spLocks noChangeArrowheads="1"/>
          </p:cNvSpPr>
          <p:nvPr/>
        </p:nvSpPr>
        <p:spPr bwMode="auto">
          <a:xfrm>
            <a:off x="3143250" y="2205038"/>
            <a:ext cx="215900" cy="576262"/>
          </a:xfrm>
          <a:prstGeom prst="rect">
            <a:avLst/>
          </a:prstGeom>
          <a:solidFill>
            <a:srgbClr val="66FF33"/>
          </a:solidFill>
          <a:ln w="9525" algn="ctr">
            <a:solidFill>
              <a:schemeClr val="tx1"/>
            </a:solidFill>
            <a:miter lim="800000"/>
            <a:headEnd/>
            <a:tailEnd/>
          </a:ln>
        </p:spPr>
        <p:txBody>
          <a:bodyPr wrap="none" anchor="ctr"/>
          <a:lstStyle/>
          <a:p>
            <a:endParaRPr lang="he-IL"/>
          </a:p>
        </p:txBody>
      </p:sp>
      <p:sp>
        <p:nvSpPr>
          <p:cNvPr id="341006" name="Rectangle 24"/>
          <p:cNvSpPr>
            <a:spLocks noChangeArrowheads="1"/>
          </p:cNvSpPr>
          <p:nvPr/>
        </p:nvSpPr>
        <p:spPr bwMode="auto">
          <a:xfrm>
            <a:off x="3863976" y="1773238"/>
            <a:ext cx="358775" cy="576262"/>
          </a:xfrm>
          <a:prstGeom prst="rect">
            <a:avLst/>
          </a:prstGeom>
          <a:solidFill>
            <a:srgbClr val="FFFF66"/>
          </a:solidFill>
          <a:ln w="9525" algn="ctr">
            <a:solidFill>
              <a:schemeClr val="tx1"/>
            </a:solidFill>
            <a:miter lim="800000"/>
            <a:headEnd/>
            <a:tailEnd/>
          </a:ln>
        </p:spPr>
        <p:txBody>
          <a:bodyPr wrap="none" anchor="ctr"/>
          <a:lstStyle/>
          <a:p>
            <a:r>
              <a:rPr lang="en-US"/>
              <a:t>x</a:t>
            </a:r>
          </a:p>
        </p:txBody>
      </p:sp>
      <p:sp>
        <p:nvSpPr>
          <p:cNvPr id="341007" name="Rectangle 25"/>
          <p:cNvSpPr>
            <a:spLocks noChangeArrowheads="1"/>
          </p:cNvSpPr>
          <p:nvPr/>
        </p:nvSpPr>
        <p:spPr bwMode="auto">
          <a:xfrm>
            <a:off x="4295776" y="2133601"/>
            <a:ext cx="358775" cy="576263"/>
          </a:xfrm>
          <a:prstGeom prst="rect">
            <a:avLst/>
          </a:prstGeom>
          <a:solidFill>
            <a:srgbClr val="FFFF66"/>
          </a:solidFill>
          <a:ln w="9525" algn="ctr">
            <a:solidFill>
              <a:schemeClr val="tx1"/>
            </a:solidFill>
            <a:miter lim="800000"/>
            <a:headEnd/>
            <a:tailEnd/>
          </a:ln>
        </p:spPr>
        <p:txBody>
          <a:bodyPr wrap="none" anchor="ctr"/>
          <a:lstStyle/>
          <a:p>
            <a:r>
              <a:rPr lang="en-US"/>
              <a:t>+</a:t>
            </a:r>
          </a:p>
        </p:txBody>
      </p:sp>
      <p:sp>
        <p:nvSpPr>
          <p:cNvPr id="341008" name="Rectangle 26"/>
          <p:cNvSpPr>
            <a:spLocks noChangeArrowheads="1"/>
          </p:cNvSpPr>
          <p:nvPr/>
        </p:nvSpPr>
        <p:spPr bwMode="auto">
          <a:xfrm rot="5400000">
            <a:off x="4728369" y="2131219"/>
            <a:ext cx="755650" cy="325438"/>
          </a:xfrm>
          <a:prstGeom prst="rect">
            <a:avLst/>
          </a:prstGeom>
          <a:solidFill>
            <a:schemeClr val="bg1"/>
          </a:solidFill>
          <a:ln w="9525" algn="ctr">
            <a:solidFill>
              <a:schemeClr val="tx1"/>
            </a:solidFill>
            <a:miter lim="800000"/>
            <a:headEnd/>
            <a:tailEnd/>
          </a:ln>
        </p:spPr>
        <p:txBody>
          <a:bodyPr wrap="none" anchor="ctr"/>
          <a:lstStyle/>
          <a:p>
            <a:r>
              <a:rPr lang="en-US"/>
              <a:t>24bit</a:t>
            </a:r>
          </a:p>
        </p:txBody>
      </p:sp>
      <p:sp>
        <p:nvSpPr>
          <p:cNvPr id="341009" name="AutoShape 27"/>
          <p:cNvSpPr>
            <a:spLocks noChangeArrowheads="1"/>
          </p:cNvSpPr>
          <p:nvPr/>
        </p:nvSpPr>
        <p:spPr bwMode="auto">
          <a:xfrm>
            <a:off x="3503613" y="2420939"/>
            <a:ext cx="576262" cy="1152525"/>
          </a:xfrm>
          <a:prstGeom prst="upArrow">
            <a:avLst>
              <a:gd name="adj1" fmla="val 50000"/>
              <a:gd name="adj2" fmla="val 50000"/>
            </a:avLst>
          </a:prstGeom>
          <a:solidFill>
            <a:srgbClr val="FFFF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nchor="ctr"/>
          <a:lstStyle/>
          <a:p>
            <a:r>
              <a:rPr lang="en-US" sz="1600"/>
              <a:t>constants</a:t>
            </a:r>
          </a:p>
        </p:txBody>
      </p:sp>
      <p:sp>
        <p:nvSpPr>
          <p:cNvPr id="341010" name="AutoShape 28"/>
          <p:cNvSpPr>
            <a:spLocks/>
          </p:cNvSpPr>
          <p:nvPr/>
        </p:nvSpPr>
        <p:spPr bwMode="auto">
          <a:xfrm>
            <a:off x="2208214" y="4005263"/>
            <a:ext cx="1277937" cy="690562"/>
          </a:xfrm>
          <a:prstGeom prst="borderCallout1">
            <a:avLst>
              <a:gd name="adj1" fmla="val 16551"/>
              <a:gd name="adj2" fmla="val 105963"/>
              <a:gd name="adj3" fmla="val -48505"/>
              <a:gd name="adj4" fmla="val 166833"/>
            </a:avLst>
          </a:prstGeom>
          <a:solidFill>
            <a:srgbClr val="FFFF66"/>
          </a:solidFill>
          <a:ln w="9525" algn="ctr">
            <a:solidFill>
              <a:schemeClr val="tx1"/>
            </a:solidFill>
            <a:miter lim="800000"/>
            <a:headEnd/>
            <a:tailEnd/>
          </a:ln>
        </p:spPr>
        <p:txBody>
          <a:bodyPr anchor="ctr"/>
          <a:lstStyle/>
          <a:p>
            <a:r>
              <a:rPr lang="en-US"/>
              <a:t>Master FSM</a:t>
            </a:r>
          </a:p>
        </p:txBody>
      </p:sp>
      <p:sp>
        <p:nvSpPr>
          <p:cNvPr id="341011" name="Line 29"/>
          <p:cNvSpPr>
            <a:spLocks noChangeShapeType="1"/>
          </p:cNvSpPr>
          <p:nvPr/>
        </p:nvSpPr>
        <p:spPr bwMode="auto">
          <a:xfrm>
            <a:off x="5303839" y="3357563"/>
            <a:ext cx="2879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41012" name="Text Box 30"/>
          <p:cNvSpPr txBox="1">
            <a:spLocks noChangeArrowheads="1"/>
          </p:cNvSpPr>
          <p:nvPr/>
        </p:nvSpPr>
        <p:spPr bwMode="auto">
          <a:xfrm>
            <a:off x="5675314" y="3044825"/>
            <a:ext cx="1284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sz="1600"/>
              <a:t>Line change</a:t>
            </a:r>
          </a:p>
        </p:txBody>
      </p:sp>
      <p:sp>
        <p:nvSpPr>
          <p:cNvPr id="341013" name="Rectangle 31"/>
          <p:cNvSpPr>
            <a:spLocks noChangeArrowheads="1"/>
          </p:cNvSpPr>
          <p:nvPr/>
        </p:nvSpPr>
        <p:spPr bwMode="auto">
          <a:xfrm>
            <a:off x="6240463" y="5516564"/>
            <a:ext cx="1655762" cy="504825"/>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en-US" sz="1600"/>
              <a:t>Input buff_1 (Cb)</a:t>
            </a:r>
          </a:p>
        </p:txBody>
      </p:sp>
      <p:sp>
        <p:nvSpPr>
          <p:cNvPr id="341014" name="Rectangle 32"/>
          <p:cNvSpPr>
            <a:spLocks noChangeArrowheads="1"/>
          </p:cNvSpPr>
          <p:nvPr/>
        </p:nvSpPr>
        <p:spPr bwMode="auto">
          <a:xfrm>
            <a:off x="6240463" y="4221164"/>
            <a:ext cx="1655762" cy="504825"/>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en-US" sz="1600"/>
              <a:t>Input buff_1 (Cr)</a:t>
            </a:r>
          </a:p>
        </p:txBody>
      </p:sp>
      <p:sp>
        <p:nvSpPr>
          <p:cNvPr id="341015" name="Rectangle 33"/>
          <p:cNvSpPr>
            <a:spLocks noChangeArrowheads="1"/>
          </p:cNvSpPr>
          <p:nvPr/>
        </p:nvSpPr>
        <p:spPr bwMode="auto">
          <a:xfrm>
            <a:off x="6240463" y="3646489"/>
            <a:ext cx="1655762" cy="504825"/>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en-US" sz="1600"/>
              <a:t>Input buff_0 (Cr)</a:t>
            </a:r>
          </a:p>
        </p:txBody>
      </p:sp>
      <p:sp>
        <p:nvSpPr>
          <p:cNvPr id="341016" name="Rectangle 34"/>
          <p:cNvSpPr>
            <a:spLocks noChangeArrowheads="1"/>
          </p:cNvSpPr>
          <p:nvPr/>
        </p:nvSpPr>
        <p:spPr bwMode="auto">
          <a:xfrm>
            <a:off x="6240463" y="4940301"/>
            <a:ext cx="1655762" cy="504825"/>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en-US" sz="1600"/>
              <a:t>Input buff_0 (Cb)</a:t>
            </a:r>
          </a:p>
        </p:txBody>
      </p:sp>
      <p:sp>
        <p:nvSpPr>
          <p:cNvPr id="341017" name="Text Box 35"/>
          <p:cNvSpPr txBox="1">
            <a:spLocks noChangeArrowheads="1"/>
          </p:cNvSpPr>
          <p:nvPr/>
        </p:nvSpPr>
        <p:spPr bwMode="auto">
          <a:xfrm>
            <a:off x="1703389" y="4797426"/>
            <a:ext cx="44354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buFontTx/>
              <a:buChar char="•"/>
            </a:pPr>
            <a:r>
              <a:rPr lang="en-US"/>
              <a:t>Single machine serve all the rams</a:t>
            </a:r>
          </a:p>
          <a:p>
            <a:pPr algn="l" eaLnBrk="1" hangingPunct="1">
              <a:buFontTx/>
              <a:buChar char="•"/>
            </a:pPr>
            <a:r>
              <a:rPr lang="en-US"/>
              <a:t>Use ram cs to select the ram that gets</a:t>
            </a:r>
            <a:br>
              <a:rPr lang="en-US"/>
            </a:br>
            <a:r>
              <a:rPr lang="en-US"/>
              <a:t>the write data.</a:t>
            </a:r>
          </a:p>
          <a:p>
            <a:pPr algn="l" eaLnBrk="1" hangingPunct="1">
              <a:buFontTx/>
              <a:buChar char="•"/>
            </a:pPr>
            <a:r>
              <a:rPr lang="en-US"/>
              <a:t>Slave machine does not know where </a:t>
            </a:r>
            <a:br>
              <a:rPr lang="en-US"/>
            </a:br>
            <a:r>
              <a:rPr lang="en-US"/>
              <a:t>data comes from.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4201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7701E7B-B67E-45E6-8EAF-424E435A035B}" type="slidenum">
              <a:rPr lang="he-IL" smtClean="0"/>
              <a:pPr eaLnBrk="1" hangingPunct="1"/>
              <a:t>72</a:t>
            </a:fld>
            <a:endParaRPr lang="en-US"/>
          </a:p>
        </p:txBody>
      </p:sp>
      <p:sp>
        <p:nvSpPr>
          <p:cNvPr id="342020" name="Rectangle 2"/>
          <p:cNvSpPr>
            <a:spLocks noGrp="1" noChangeArrowheads="1"/>
          </p:cNvSpPr>
          <p:nvPr>
            <p:ph type="title"/>
          </p:nvPr>
        </p:nvSpPr>
        <p:spPr/>
        <p:txBody>
          <a:bodyPr/>
          <a:lstStyle/>
          <a:p>
            <a:pPr eaLnBrk="1" hangingPunct="1"/>
            <a:r>
              <a:rPr lang="en-US" sz="3200"/>
              <a:t>Possible Architecture </a:t>
            </a:r>
            <a:r>
              <a:rPr lang="en-US" sz="3200">
                <a:latin typeface="Arial" charset="0"/>
              </a:rPr>
              <a:t>–</a:t>
            </a:r>
            <a:r>
              <a:rPr lang="en-US" sz="3200"/>
              <a:t> input stage</a:t>
            </a:r>
          </a:p>
        </p:txBody>
      </p:sp>
      <p:sp>
        <p:nvSpPr>
          <p:cNvPr id="342021" name="Rectangle 3"/>
          <p:cNvSpPr>
            <a:spLocks noChangeArrowheads="1"/>
          </p:cNvSpPr>
          <p:nvPr/>
        </p:nvSpPr>
        <p:spPr bwMode="auto">
          <a:xfrm>
            <a:off x="6311901" y="1701801"/>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buff_0 (Y)</a:t>
            </a:r>
          </a:p>
        </p:txBody>
      </p:sp>
      <p:sp>
        <p:nvSpPr>
          <p:cNvPr id="342022" name="Rectangle 4"/>
          <p:cNvSpPr>
            <a:spLocks noChangeArrowheads="1"/>
          </p:cNvSpPr>
          <p:nvPr/>
        </p:nvSpPr>
        <p:spPr bwMode="auto">
          <a:xfrm>
            <a:off x="6311901" y="2420939"/>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buff_1 (Y)</a:t>
            </a:r>
          </a:p>
        </p:txBody>
      </p:sp>
      <p:sp>
        <p:nvSpPr>
          <p:cNvPr id="342023" name="AutoShape 5"/>
          <p:cNvSpPr>
            <a:spLocks noChangeArrowheads="1"/>
          </p:cNvSpPr>
          <p:nvPr/>
        </p:nvSpPr>
        <p:spPr bwMode="auto">
          <a:xfrm rot="5400000">
            <a:off x="5376070"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42024" name="Group 6"/>
          <p:cNvGrpSpPr>
            <a:grpSpLocks/>
          </p:cNvGrpSpPr>
          <p:nvPr/>
        </p:nvGrpSpPr>
        <p:grpSpPr bwMode="auto">
          <a:xfrm>
            <a:off x="8183564" y="2997200"/>
            <a:ext cx="1139825" cy="946150"/>
            <a:chOff x="3583" y="1752"/>
            <a:chExt cx="718" cy="596"/>
          </a:xfrm>
        </p:grpSpPr>
        <p:sp>
          <p:nvSpPr>
            <p:cNvPr id="342049" name="Oval 7"/>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2050" name="Oval 8"/>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2051" name="Oval 9"/>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2052" name="Freeform 10"/>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2053" name="Freeform 11"/>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2054" name="Freeform 12"/>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42025" name="AutoShape 13"/>
          <p:cNvSpPr>
            <a:spLocks noChangeArrowheads="1"/>
          </p:cNvSpPr>
          <p:nvPr/>
        </p:nvSpPr>
        <p:spPr bwMode="auto">
          <a:xfrm rot="16200000" flipH="1">
            <a:off x="8255795" y="1916907"/>
            <a:ext cx="792162"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grpSp>
        <p:nvGrpSpPr>
          <p:cNvPr id="342026" name="Group 14"/>
          <p:cNvGrpSpPr>
            <a:grpSpLocks/>
          </p:cNvGrpSpPr>
          <p:nvPr/>
        </p:nvGrpSpPr>
        <p:grpSpPr bwMode="auto">
          <a:xfrm>
            <a:off x="4079876" y="2997200"/>
            <a:ext cx="1139825" cy="946150"/>
            <a:chOff x="3583" y="1752"/>
            <a:chExt cx="718" cy="596"/>
          </a:xfrm>
        </p:grpSpPr>
        <p:sp>
          <p:nvSpPr>
            <p:cNvPr id="342043" name="Oval 15"/>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2044" name="Oval 16"/>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2045" name="Oval 17"/>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2046" name="Freeform 18"/>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2047" name="Freeform 19"/>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2048" name="Freeform 20"/>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42027" name="Rectangle 21"/>
          <p:cNvSpPr>
            <a:spLocks noChangeArrowheads="1"/>
          </p:cNvSpPr>
          <p:nvPr/>
        </p:nvSpPr>
        <p:spPr bwMode="auto">
          <a:xfrm>
            <a:off x="3143250" y="1484313"/>
            <a:ext cx="215900" cy="576262"/>
          </a:xfrm>
          <a:prstGeom prst="rect">
            <a:avLst/>
          </a:prstGeom>
          <a:solidFill>
            <a:srgbClr val="FF3300"/>
          </a:solidFill>
          <a:ln w="9525" algn="ctr">
            <a:solidFill>
              <a:schemeClr val="tx1"/>
            </a:solidFill>
            <a:miter lim="800000"/>
            <a:headEnd/>
            <a:tailEnd/>
          </a:ln>
        </p:spPr>
        <p:txBody>
          <a:bodyPr wrap="none" anchor="ctr"/>
          <a:lstStyle/>
          <a:p>
            <a:endParaRPr lang="he-IL"/>
          </a:p>
        </p:txBody>
      </p:sp>
      <p:sp>
        <p:nvSpPr>
          <p:cNvPr id="342028" name="Rectangle 22"/>
          <p:cNvSpPr>
            <a:spLocks noChangeArrowheads="1"/>
          </p:cNvSpPr>
          <p:nvPr/>
        </p:nvSpPr>
        <p:spPr bwMode="auto">
          <a:xfrm>
            <a:off x="3143250" y="2997201"/>
            <a:ext cx="215900" cy="576263"/>
          </a:xfrm>
          <a:prstGeom prst="rect">
            <a:avLst/>
          </a:prstGeom>
          <a:solidFill>
            <a:schemeClr val="accent2"/>
          </a:solidFill>
          <a:ln w="9525" algn="ctr">
            <a:solidFill>
              <a:schemeClr val="tx1"/>
            </a:solidFill>
            <a:miter lim="800000"/>
            <a:headEnd/>
            <a:tailEnd/>
          </a:ln>
        </p:spPr>
        <p:txBody>
          <a:bodyPr wrap="none" anchor="ctr"/>
          <a:lstStyle/>
          <a:p>
            <a:endParaRPr lang="he-IL"/>
          </a:p>
        </p:txBody>
      </p:sp>
      <p:sp>
        <p:nvSpPr>
          <p:cNvPr id="342029" name="Rectangle 23"/>
          <p:cNvSpPr>
            <a:spLocks noChangeArrowheads="1"/>
          </p:cNvSpPr>
          <p:nvPr/>
        </p:nvSpPr>
        <p:spPr bwMode="auto">
          <a:xfrm>
            <a:off x="3143250" y="2205038"/>
            <a:ext cx="215900" cy="576262"/>
          </a:xfrm>
          <a:prstGeom prst="rect">
            <a:avLst/>
          </a:prstGeom>
          <a:solidFill>
            <a:srgbClr val="66FF33"/>
          </a:solidFill>
          <a:ln w="9525" algn="ctr">
            <a:solidFill>
              <a:schemeClr val="tx1"/>
            </a:solidFill>
            <a:miter lim="800000"/>
            <a:headEnd/>
            <a:tailEnd/>
          </a:ln>
        </p:spPr>
        <p:txBody>
          <a:bodyPr wrap="none" anchor="ctr"/>
          <a:lstStyle/>
          <a:p>
            <a:endParaRPr lang="he-IL"/>
          </a:p>
        </p:txBody>
      </p:sp>
      <p:sp>
        <p:nvSpPr>
          <p:cNvPr id="342030" name="Rectangle 24"/>
          <p:cNvSpPr>
            <a:spLocks noChangeArrowheads="1"/>
          </p:cNvSpPr>
          <p:nvPr/>
        </p:nvSpPr>
        <p:spPr bwMode="auto">
          <a:xfrm>
            <a:off x="3863976" y="1773238"/>
            <a:ext cx="358775" cy="576262"/>
          </a:xfrm>
          <a:prstGeom prst="rect">
            <a:avLst/>
          </a:prstGeom>
          <a:solidFill>
            <a:srgbClr val="FFFF66"/>
          </a:solidFill>
          <a:ln w="9525" algn="ctr">
            <a:solidFill>
              <a:schemeClr val="tx1"/>
            </a:solidFill>
            <a:miter lim="800000"/>
            <a:headEnd/>
            <a:tailEnd/>
          </a:ln>
        </p:spPr>
        <p:txBody>
          <a:bodyPr wrap="none" anchor="ctr"/>
          <a:lstStyle/>
          <a:p>
            <a:r>
              <a:rPr lang="en-US"/>
              <a:t>x</a:t>
            </a:r>
          </a:p>
        </p:txBody>
      </p:sp>
      <p:sp>
        <p:nvSpPr>
          <p:cNvPr id="342031" name="Rectangle 25"/>
          <p:cNvSpPr>
            <a:spLocks noChangeArrowheads="1"/>
          </p:cNvSpPr>
          <p:nvPr/>
        </p:nvSpPr>
        <p:spPr bwMode="auto">
          <a:xfrm>
            <a:off x="4295776" y="2133601"/>
            <a:ext cx="358775" cy="576263"/>
          </a:xfrm>
          <a:prstGeom prst="rect">
            <a:avLst/>
          </a:prstGeom>
          <a:solidFill>
            <a:srgbClr val="FFFF66"/>
          </a:solidFill>
          <a:ln w="9525" algn="ctr">
            <a:solidFill>
              <a:schemeClr val="tx1"/>
            </a:solidFill>
            <a:miter lim="800000"/>
            <a:headEnd/>
            <a:tailEnd/>
          </a:ln>
        </p:spPr>
        <p:txBody>
          <a:bodyPr wrap="none" anchor="ctr"/>
          <a:lstStyle/>
          <a:p>
            <a:r>
              <a:rPr lang="en-US"/>
              <a:t>+</a:t>
            </a:r>
          </a:p>
        </p:txBody>
      </p:sp>
      <p:sp>
        <p:nvSpPr>
          <p:cNvPr id="342032" name="Rectangle 26"/>
          <p:cNvSpPr>
            <a:spLocks noChangeArrowheads="1"/>
          </p:cNvSpPr>
          <p:nvPr/>
        </p:nvSpPr>
        <p:spPr bwMode="auto">
          <a:xfrm rot="5400000">
            <a:off x="4728369" y="2131219"/>
            <a:ext cx="755650" cy="325438"/>
          </a:xfrm>
          <a:prstGeom prst="rect">
            <a:avLst/>
          </a:prstGeom>
          <a:solidFill>
            <a:schemeClr val="bg1"/>
          </a:solidFill>
          <a:ln w="9525" algn="ctr">
            <a:solidFill>
              <a:schemeClr val="tx1"/>
            </a:solidFill>
            <a:miter lim="800000"/>
            <a:headEnd/>
            <a:tailEnd/>
          </a:ln>
        </p:spPr>
        <p:txBody>
          <a:bodyPr wrap="none" anchor="ctr"/>
          <a:lstStyle/>
          <a:p>
            <a:r>
              <a:rPr lang="en-US"/>
              <a:t>24bit</a:t>
            </a:r>
          </a:p>
        </p:txBody>
      </p:sp>
      <p:sp>
        <p:nvSpPr>
          <p:cNvPr id="342033" name="AutoShape 27"/>
          <p:cNvSpPr>
            <a:spLocks noChangeArrowheads="1"/>
          </p:cNvSpPr>
          <p:nvPr/>
        </p:nvSpPr>
        <p:spPr bwMode="auto">
          <a:xfrm>
            <a:off x="3503613" y="2420939"/>
            <a:ext cx="576262" cy="1152525"/>
          </a:xfrm>
          <a:prstGeom prst="upArrow">
            <a:avLst>
              <a:gd name="adj1" fmla="val 50000"/>
              <a:gd name="adj2" fmla="val 50000"/>
            </a:avLst>
          </a:prstGeom>
          <a:solidFill>
            <a:srgbClr val="FFFF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nchor="ctr"/>
          <a:lstStyle/>
          <a:p>
            <a:r>
              <a:rPr lang="en-US" sz="1600"/>
              <a:t>constants</a:t>
            </a:r>
          </a:p>
        </p:txBody>
      </p:sp>
      <p:sp>
        <p:nvSpPr>
          <p:cNvPr id="342034" name="Line 28"/>
          <p:cNvSpPr>
            <a:spLocks noChangeShapeType="1"/>
          </p:cNvSpPr>
          <p:nvPr/>
        </p:nvSpPr>
        <p:spPr bwMode="auto">
          <a:xfrm>
            <a:off x="5303839" y="3357563"/>
            <a:ext cx="2879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42035" name="Text Box 29"/>
          <p:cNvSpPr txBox="1">
            <a:spLocks noChangeArrowheads="1"/>
          </p:cNvSpPr>
          <p:nvPr/>
        </p:nvSpPr>
        <p:spPr bwMode="auto">
          <a:xfrm>
            <a:off x="5675314" y="3044825"/>
            <a:ext cx="1284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sz="1600"/>
              <a:t>Line change</a:t>
            </a:r>
          </a:p>
        </p:txBody>
      </p:sp>
      <p:sp>
        <p:nvSpPr>
          <p:cNvPr id="342036" name="Rectangle 30"/>
          <p:cNvSpPr>
            <a:spLocks noChangeArrowheads="1"/>
          </p:cNvSpPr>
          <p:nvPr/>
        </p:nvSpPr>
        <p:spPr bwMode="auto">
          <a:xfrm>
            <a:off x="6240463" y="5516564"/>
            <a:ext cx="1655762" cy="504825"/>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en-US" sz="1600"/>
              <a:t>Input buff_1 (Cb)</a:t>
            </a:r>
          </a:p>
        </p:txBody>
      </p:sp>
      <p:sp>
        <p:nvSpPr>
          <p:cNvPr id="342037" name="Rectangle 31"/>
          <p:cNvSpPr>
            <a:spLocks noChangeArrowheads="1"/>
          </p:cNvSpPr>
          <p:nvPr/>
        </p:nvSpPr>
        <p:spPr bwMode="auto">
          <a:xfrm>
            <a:off x="6240463" y="4221164"/>
            <a:ext cx="1655762" cy="504825"/>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en-US" sz="1600"/>
              <a:t>Input buff_1 (Cr)</a:t>
            </a:r>
          </a:p>
        </p:txBody>
      </p:sp>
      <p:sp>
        <p:nvSpPr>
          <p:cNvPr id="342038" name="Rectangle 32"/>
          <p:cNvSpPr>
            <a:spLocks noChangeArrowheads="1"/>
          </p:cNvSpPr>
          <p:nvPr/>
        </p:nvSpPr>
        <p:spPr bwMode="auto">
          <a:xfrm>
            <a:off x="6240463" y="3646489"/>
            <a:ext cx="1655762" cy="504825"/>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en-US" sz="1600"/>
              <a:t>Input buff_0 (Cr)</a:t>
            </a:r>
          </a:p>
        </p:txBody>
      </p:sp>
      <p:sp>
        <p:nvSpPr>
          <p:cNvPr id="342039" name="Rectangle 33"/>
          <p:cNvSpPr>
            <a:spLocks noChangeArrowheads="1"/>
          </p:cNvSpPr>
          <p:nvPr/>
        </p:nvSpPr>
        <p:spPr bwMode="auto">
          <a:xfrm>
            <a:off x="6240463" y="4940301"/>
            <a:ext cx="1655762" cy="504825"/>
          </a:xfrm>
          <a:prstGeom prst="rect">
            <a:avLst/>
          </a:prstGeom>
          <a:solidFill>
            <a:schemeClr val="accent2"/>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r>
              <a:rPr lang="en-US" sz="1600"/>
              <a:t>Input buff_0 (Cb)</a:t>
            </a:r>
          </a:p>
        </p:txBody>
      </p:sp>
      <p:sp>
        <p:nvSpPr>
          <p:cNvPr id="342040" name="Text Box 34"/>
          <p:cNvSpPr txBox="1">
            <a:spLocks noChangeArrowheads="1"/>
          </p:cNvSpPr>
          <p:nvPr/>
        </p:nvSpPr>
        <p:spPr bwMode="auto">
          <a:xfrm>
            <a:off x="1847851" y="4868863"/>
            <a:ext cx="3617913"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buFontTx/>
              <a:buChar char="•"/>
            </a:pPr>
            <a:r>
              <a:rPr lang="en-US"/>
              <a:t> date insertion from a rom</a:t>
            </a:r>
          </a:p>
          <a:p>
            <a:pPr algn="l" eaLnBrk="1" hangingPunct="1">
              <a:buFontTx/>
              <a:buChar char="•"/>
            </a:pPr>
            <a:r>
              <a:rPr lang="en-US"/>
              <a:t> each digit is a block 8x8 pixels</a:t>
            </a:r>
          </a:p>
          <a:p>
            <a:pPr algn="l" eaLnBrk="1" hangingPunct="1">
              <a:buFontTx/>
              <a:buChar char="•"/>
            </a:pPr>
            <a:r>
              <a:rPr lang="en-US"/>
              <a:t> to be place in the lower right </a:t>
            </a:r>
            <a:br>
              <a:rPr lang="en-US"/>
            </a:br>
            <a:r>
              <a:rPr lang="en-US"/>
              <a:t> corner of the picture</a:t>
            </a:r>
          </a:p>
          <a:p>
            <a:pPr algn="l" eaLnBrk="1" hangingPunct="1">
              <a:buFontTx/>
              <a:buChar char="•"/>
            </a:pPr>
            <a:r>
              <a:rPr lang="en-US"/>
              <a:t> 10 points in course grade.</a:t>
            </a:r>
          </a:p>
        </p:txBody>
      </p:sp>
      <p:sp>
        <p:nvSpPr>
          <p:cNvPr id="342041" name="Rectangle 35"/>
          <p:cNvSpPr>
            <a:spLocks noChangeArrowheads="1"/>
          </p:cNvSpPr>
          <p:nvPr/>
        </p:nvSpPr>
        <p:spPr bwMode="auto">
          <a:xfrm>
            <a:off x="2782888" y="3933826"/>
            <a:ext cx="1225550" cy="790575"/>
          </a:xfrm>
          <a:prstGeom prst="rect">
            <a:avLst/>
          </a:prstGeom>
          <a:solidFill>
            <a:srgbClr val="FFFF66"/>
          </a:solidFill>
          <a:ln w="9525" algn="ctr">
            <a:solidFill>
              <a:schemeClr val="tx1"/>
            </a:solidFill>
            <a:miter lim="800000"/>
            <a:headEnd/>
            <a:tailEnd/>
          </a:ln>
        </p:spPr>
        <p:txBody>
          <a:bodyPr wrap="none" anchor="ctr"/>
          <a:lstStyle/>
          <a:p>
            <a:r>
              <a:rPr lang="en-US"/>
              <a:t>Digits rom</a:t>
            </a:r>
          </a:p>
          <a:p>
            <a:r>
              <a:rPr lang="en-US"/>
              <a:t>0-9</a:t>
            </a:r>
          </a:p>
        </p:txBody>
      </p:sp>
      <p:sp>
        <p:nvSpPr>
          <p:cNvPr id="342042" name="AutoShape 36"/>
          <p:cNvSpPr>
            <a:spLocks noChangeArrowheads="1"/>
          </p:cNvSpPr>
          <p:nvPr/>
        </p:nvSpPr>
        <p:spPr bwMode="auto">
          <a:xfrm>
            <a:off x="3143251" y="1628776"/>
            <a:ext cx="2447925" cy="22320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4948 h 21600"/>
              <a:gd name="T14" fmla="*/ 20375 w 21600"/>
              <a:gd name="T15" fmla="*/ 7210 h 21600"/>
            </a:gdLst>
            <a:ahLst/>
            <a:cxnLst>
              <a:cxn ang="T8">
                <a:pos x="T0" y="T1"/>
              </a:cxn>
              <a:cxn ang="T9">
                <a:pos x="T2" y="T3"/>
              </a:cxn>
              <a:cxn ang="T10">
                <a:pos x="T4" y="T5"/>
              </a:cxn>
              <a:cxn ang="T11">
                <a:pos x="T6" y="T7"/>
              </a:cxn>
            </a:cxnLst>
            <a:rect l="T12" t="T13" r="T14" b="T15"/>
            <a:pathLst>
              <a:path w="21600" h="21600">
                <a:moveTo>
                  <a:pt x="21600" y="6079"/>
                </a:moveTo>
                <a:lnTo>
                  <a:pt x="15016" y="0"/>
                </a:lnTo>
                <a:lnTo>
                  <a:pt x="15016" y="4948"/>
                </a:lnTo>
                <a:lnTo>
                  <a:pt x="12427" y="4948"/>
                </a:lnTo>
                <a:cubicBezTo>
                  <a:pt x="5564" y="4948"/>
                  <a:pt x="0" y="8176"/>
                  <a:pt x="0" y="12158"/>
                </a:cubicBezTo>
                <a:lnTo>
                  <a:pt x="0" y="21600"/>
                </a:lnTo>
                <a:lnTo>
                  <a:pt x="2312" y="21600"/>
                </a:lnTo>
                <a:lnTo>
                  <a:pt x="2312" y="12158"/>
                </a:lnTo>
                <a:cubicBezTo>
                  <a:pt x="2312" y="9425"/>
                  <a:pt x="6841" y="7210"/>
                  <a:pt x="12427" y="7210"/>
                </a:cubicBezTo>
                <a:lnTo>
                  <a:pt x="15016" y="7210"/>
                </a:lnTo>
                <a:lnTo>
                  <a:pt x="15016" y="12158"/>
                </a:lnTo>
                <a:lnTo>
                  <a:pt x="21600" y="6079"/>
                </a:lnTo>
                <a:close/>
              </a:path>
            </a:pathLst>
          </a:custGeom>
          <a:solidFill>
            <a:srgbClr val="0000FF">
              <a:alpha val="6901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430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3DEE0D74-B9C6-432D-88BC-20D11B421E2E}" type="slidenum">
              <a:rPr lang="he-IL" smtClean="0"/>
              <a:pPr eaLnBrk="1" hangingPunct="1"/>
              <a:t>73</a:t>
            </a:fld>
            <a:endParaRPr lang="en-US"/>
          </a:p>
        </p:txBody>
      </p:sp>
      <p:sp>
        <p:nvSpPr>
          <p:cNvPr id="343044" name="Rectangle 2"/>
          <p:cNvSpPr>
            <a:spLocks noGrp="1" noChangeArrowheads="1"/>
          </p:cNvSpPr>
          <p:nvPr>
            <p:ph type="title"/>
          </p:nvPr>
        </p:nvSpPr>
        <p:spPr/>
        <p:txBody>
          <a:bodyPr/>
          <a:lstStyle/>
          <a:p>
            <a:pPr eaLnBrk="1" hangingPunct="1"/>
            <a:r>
              <a:rPr lang="en-US" sz="3200"/>
              <a:t>Possible Architecture </a:t>
            </a:r>
            <a:r>
              <a:rPr lang="en-US" sz="3200">
                <a:latin typeface="Arial" charset="0"/>
              </a:rPr>
              <a:t>–</a:t>
            </a:r>
            <a:r>
              <a:rPr lang="en-US" sz="3200"/>
              <a:t> DCT stage</a:t>
            </a:r>
          </a:p>
        </p:txBody>
      </p:sp>
      <p:sp>
        <p:nvSpPr>
          <p:cNvPr id="343045" name="Rectangle 3"/>
          <p:cNvSpPr>
            <a:spLocks noChangeArrowheads="1"/>
          </p:cNvSpPr>
          <p:nvPr/>
        </p:nvSpPr>
        <p:spPr bwMode="auto">
          <a:xfrm>
            <a:off x="1524001" y="2446339"/>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buff_0 (Y)</a:t>
            </a:r>
          </a:p>
        </p:txBody>
      </p:sp>
      <p:sp>
        <p:nvSpPr>
          <p:cNvPr id="343046" name="Rectangle 4"/>
          <p:cNvSpPr>
            <a:spLocks noChangeArrowheads="1"/>
          </p:cNvSpPr>
          <p:nvPr/>
        </p:nvSpPr>
        <p:spPr bwMode="auto">
          <a:xfrm>
            <a:off x="1524001" y="3165476"/>
            <a:ext cx="1655763" cy="5048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600"/>
              <a:t>Input buff_1 (Y)</a:t>
            </a:r>
          </a:p>
        </p:txBody>
      </p:sp>
      <p:grpSp>
        <p:nvGrpSpPr>
          <p:cNvPr id="343047" name="Group 5"/>
          <p:cNvGrpSpPr>
            <a:grpSpLocks/>
          </p:cNvGrpSpPr>
          <p:nvPr/>
        </p:nvGrpSpPr>
        <p:grpSpPr bwMode="auto">
          <a:xfrm>
            <a:off x="3395664" y="3741738"/>
            <a:ext cx="1139825" cy="946150"/>
            <a:chOff x="3583" y="1752"/>
            <a:chExt cx="718" cy="596"/>
          </a:xfrm>
        </p:grpSpPr>
        <p:sp>
          <p:nvSpPr>
            <p:cNvPr id="343068" name="Oval 6"/>
            <p:cNvSpPr>
              <a:spLocks noChangeArrowheads="1"/>
            </p:cNvSpPr>
            <p:nvPr/>
          </p:nvSpPr>
          <p:spPr bwMode="auto">
            <a:xfrm>
              <a:off x="3787" y="1752"/>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3069" name="Oval 7"/>
            <p:cNvSpPr>
              <a:spLocks noChangeArrowheads="1"/>
            </p:cNvSpPr>
            <p:nvPr/>
          </p:nvSpPr>
          <p:spPr bwMode="auto">
            <a:xfrm>
              <a:off x="3969"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3070" name="Oval 8"/>
            <p:cNvSpPr>
              <a:spLocks noChangeArrowheads="1"/>
            </p:cNvSpPr>
            <p:nvPr/>
          </p:nvSpPr>
          <p:spPr bwMode="auto">
            <a:xfrm>
              <a:off x="3606" y="2024"/>
              <a:ext cx="318" cy="272"/>
            </a:xfrm>
            <a:prstGeom prst="ellipse">
              <a:avLst/>
            </a:prstGeom>
            <a:solidFill>
              <a:schemeClr val="folHlink"/>
            </a:solidFill>
            <a:ln w="9525" algn="ctr">
              <a:solidFill>
                <a:schemeClr val="tx1"/>
              </a:solidFill>
              <a:round/>
              <a:headEnd/>
              <a:tailEnd/>
            </a:ln>
          </p:spPr>
          <p:txBody>
            <a:bodyPr wrap="none" anchor="ctr"/>
            <a:lstStyle/>
            <a:p>
              <a:endParaRPr lang="he-IL"/>
            </a:p>
          </p:txBody>
        </p:sp>
        <p:sp>
          <p:nvSpPr>
            <p:cNvPr id="343071" name="Freeform 9"/>
            <p:cNvSpPr>
              <a:spLocks/>
            </p:cNvSpPr>
            <p:nvPr/>
          </p:nvSpPr>
          <p:spPr bwMode="auto">
            <a:xfrm>
              <a:off x="4105" y="1804"/>
              <a:ext cx="196" cy="265"/>
            </a:xfrm>
            <a:custGeom>
              <a:avLst/>
              <a:gdLst>
                <a:gd name="T0" fmla="*/ 0 w 196"/>
                <a:gd name="T1" fmla="*/ 38 h 265"/>
                <a:gd name="T2" fmla="*/ 181 w 196"/>
                <a:gd name="T3" fmla="*/ 38 h 265"/>
                <a:gd name="T4" fmla="*/ 90 w 196"/>
                <a:gd name="T5" fmla="*/ 265 h 265"/>
                <a:gd name="T6" fmla="*/ 0 60000 65536"/>
                <a:gd name="T7" fmla="*/ 0 60000 65536"/>
                <a:gd name="T8" fmla="*/ 0 60000 65536"/>
                <a:gd name="T9" fmla="*/ 0 w 196"/>
                <a:gd name="T10" fmla="*/ 0 h 265"/>
                <a:gd name="T11" fmla="*/ 196 w 196"/>
                <a:gd name="T12" fmla="*/ 265 h 265"/>
              </a:gdLst>
              <a:ahLst/>
              <a:cxnLst>
                <a:cxn ang="T6">
                  <a:pos x="T0" y="T1"/>
                </a:cxn>
                <a:cxn ang="T7">
                  <a:pos x="T2" y="T3"/>
                </a:cxn>
                <a:cxn ang="T8">
                  <a:pos x="T4" y="T5"/>
                </a:cxn>
              </a:cxnLst>
              <a:rect l="T9" t="T10" r="T11" b="T12"/>
              <a:pathLst>
                <a:path w="196" h="265">
                  <a:moveTo>
                    <a:pt x="0" y="38"/>
                  </a:moveTo>
                  <a:cubicBezTo>
                    <a:pt x="83" y="19"/>
                    <a:pt x="166" y="0"/>
                    <a:pt x="181" y="38"/>
                  </a:cubicBezTo>
                  <a:cubicBezTo>
                    <a:pt x="196" y="76"/>
                    <a:pt x="143" y="170"/>
                    <a:pt x="90" y="265"/>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3072" name="Freeform 10"/>
            <p:cNvSpPr>
              <a:spLocks/>
            </p:cNvSpPr>
            <p:nvPr/>
          </p:nvSpPr>
          <p:spPr bwMode="auto">
            <a:xfrm>
              <a:off x="3878" y="2251"/>
              <a:ext cx="227" cy="97"/>
            </a:xfrm>
            <a:custGeom>
              <a:avLst/>
              <a:gdLst>
                <a:gd name="T0" fmla="*/ 227 w 227"/>
                <a:gd name="T1" fmla="*/ 45 h 97"/>
                <a:gd name="T2" fmla="*/ 45 w 227"/>
                <a:gd name="T3" fmla="*/ 90 h 97"/>
                <a:gd name="T4" fmla="*/ 0 w 227"/>
                <a:gd name="T5" fmla="*/ 0 h 97"/>
                <a:gd name="T6" fmla="*/ 0 60000 65536"/>
                <a:gd name="T7" fmla="*/ 0 60000 65536"/>
                <a:gd name="T8" fmla="*/ 0 60000 65536"/>
                <a:gd name="T9" fmla="*/ 0 w 227"/>
                <a:gd name="T10" fmla="*/ 0 h 97"/>
                <a:gd name="T11" fmla="*/ 227 w 227"/>
                <a:gd name="T12" fmla="*/ 97 h 97"/>
              </a:gdLst>
              <a:ahLst/>
              <a:cxnLst>
                <a:cxn ang="T6">
                  <a:pos x="T0" y="T1"/>
                </a:cxn>
                <a:cxn ang="T7">
                  <a:pos x="T2" y="T3"/>
                </a:cxn>
                <a:cxn ang="T8">
                  <a:pos x="T4" y="T5"/>
                </a:cxn>
              </a:cxnLst>
              <a:rect l="T9" t="T10" r="T11" b="T12"/>
              <a:pathLst>
                <a:path w="227" h="97">
                  <a:moveTo>
                    <a:pt x="227" y="45"/>
                  </a:moveTo>
                  <a:cubicBezTo>
                    <a:pt x="155" y="71"/>
                    <a:pt x="83" y="97"/>
                    <a:pt x="45" y="90"/>
                  </a:cubicBezTo>
                  <a:cubicBezTo>
                    <a:pt x="7" y="83"/>
                    <a:pt x="3" y="41"/>
                    <a:pt x="0"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3073" name="Freeform 11"/>
            <p:cNvSpPr>
              <a:spLocks/>
            </p:cNvSpPr>
            <p:nvPr/>
          </p:nvSpPr>
          <p:spPr bwMode="auto">
            <a:xfrm>
              <a:off x="3583" y="1888"/>
              <a:ext cx="204" cy="181"/>
            </a:xfrm>
            <a:custGeom>
              <a:avLst/>
              <a:gdLst>
                <a:gd name="T0" fmla="*/ 68 w 204"/>
                <a:gd name="T1" fmla="*/ 181 h 181"/>
                <a:gd name="T2" fmla="*/ 23 w 204"/>
                <a:gd name="T3" fmla="*/ 91 h 181"/>
                <a:gd name="T4" fmla="*/ 204 w 204"/>
                <a:gd name="T5" fmla="*/ 0 h 181"/>
                <a:gd name="T6" fmla="*/ 0 60000 65536"/>
                <a:gd name="T7" fmla="*/ 0 60000 65536"/>
                <a:gd name="T8" fmla="*/ 0 60000 65536"/>
                <a:gd name="T9" fmla="*/ 0 w 204"/>
                <a:gd name="T10" fmla="*/ 0 h 181"/>
                <a:gd name="T11" fmla="*/ 204 w 204"/>
                <a:gd name="T12" fmla="*/ 181 h 181"/>
              </a:gdLst>
              <a:ahLst/>
              <a:cxnLst>
                <a:cxn ang="T6">
                  <a:pos x="T0" y="T1"/>
                </a:cxn>
                <a:cxn ang="T7">
                  <a:pos x="T2" y="T3"/>
                </a:cxn>
                <a:cxn ang="T8">
                  <a:pos x="T4" y="T5"/>
                </a:cxn>
              </a:cxnLst>
              <a:rect l="T9" t="T10" r="T11" b="T12"/>
              <a:pathLst>
                <a:path w="204" h="181">
                  <a:moveTo>
                    <a:pt x="68" y="181"/>
                  </a:moveTo>
                  <a:cubicBezTo>
                    <a:pt x="34" y="151"/>
                    <a:pt x="0" y="121"/>
                    <a:pt x="23" y="91"/>
                  </a:cubicBezTo>
                  <a:cubicBezTo>
                    <a:pt x="46" y="61"/>
                    <a:pt x="125" y="30"/>
                    <a:pt x="204" y="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sp>
        <p:nvSpPr>
          <p:cNvPr id="343048" name="AutoShape 12"/>
          <p:cNvSpPr>
            <a:spLocks noChangeArrowheads="1"/>
          </p:cNvSpPr>
          <p:nvPr/>
        </p:nvSpPr>
        <p:spPr bwMode="auto">
          <a:xfrm rot="16200000" flipH="1">
            <a:off x="3467895" y="2661445"/>
            <a:ext cx="792163" cy="5048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66"/>
          </a:solidFill>
          <a:ln w="9525" algn="ctr">
            <a:solidFill>
              <a:schemeClr val="tx1"/>
            </a:solidFill>
            <a:miter lim="800000"/>
            <a:headEnd/>
            <a:tailEnd/>
          </a:ln>
        </p:spPr>
        <p:txBody>
          <a:bodyPr wrap="none" anchor="ctr"/>
          <a:lstStyle/>
          <a:p>
            <a:endParaRPr lang="en-US"/>
          </a:p>
        </p:txBody>
      </p:sp>
      <p:sp>
        <p:nvSpPr>
          <p:cNvPr id="343049" name="Text Box 13"/>
          <p:cNvSpPr txBox="1">
            <a:spLocks noChangeArrowheads="1"/>
          </p:cNvSpPr>
          <p:nvPr/>
        </p:nvSpPr>
        <p:spPr bwMode="auto">
          <a:xfrm>
            <a:off x="1847851" y="4868863"/>
            <a:ext cx="341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algn="l" eaLnBrk="1" hangingPunct="1">
              <a:buFontTx/>
              <a:buChar char="•"/>
            </a:pPr>
            <a:r>
              <a:rPr lang="en-US"/>
              <a:t> </a:t>
            </a:r>
          </a:p>
        </p:txBody>
      </p:sp>
      <p:sp>
        <p:nvSpPr>
          <p:cNvPr id="343050" name="Rectangle 14"/>
          <p:cNvSpPr>
            <a:spLocks noChangeArrowheads="1"/>
          </p:cNvSpPr>
          <p:nvPr/>
        </p:nvSpPr>
        <p:spPr bwMode="auto">
          <a:xfrm>
            <a:off x="6240463" y="1773239"/>
            <a:ext cx="1116012" cy="9366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200"/>
              <a:t>Block buffer</a:t>
            </a:r>
            <a:br>
              <a:rPr lang="en-US" sz="1200"/>
            </a:br>
            <a:r>
              <a:rPr lang="en-US" sz="1200"/>
              <a:t>64 x 24 bits</a:t>
            </a:r>
          </a:p>
        </p:txBody>
      </p:sp>
      <p:sp>
        <p:nvSpPr>
          <p:cNvPr id="343051" name="Rectangle 15"/>
          <p:cNvSpPr>
            <a:spLocks noChangeArrowheads="1"/>
          </p:cNvSpPr>
          <p:nvPr/>
        </p:nvSpPr>
        <p:spPr bwMode="auto">
          <a:xfrm>
            <a:off x="1524001" y="1412876"/>
            <a:ext cx="1655763" cy="720725"/>
          </a:xfrm>
          <a:prstGeom prst="rect">
            <a:avLst/>
          </a:prstGeom>
          <a:solidFill>
            <a:srgbClr val="66FF33"/>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FF33"/>
            </a:extrusionClr>
          </a:sp3d>
        </p:spPr>
        <p:txBody>
          <a:bodyPr wrap="none" anchor="ctr">
            <a:flatTx/>
          </a:bodyPr>
          <a:lstStyle/>
          <a:p>
            <a:r>
              <a:rPr lang="en-US" sz="1600"/>
              <a:t>Dct ceoff rom</a:t>
            </a:r>
            <a:br>
              <a:rPr lang="en-US" sz="1600"/>
            </a:br>
            <a:r>
              <a:rPr lang="en-US" sz="1600"/>
              <a:t>64 x 24 bits</a:t>
            </a:r>
          </a:p>
        </p:txBody>
      </p:sp>
      <p:sp>
        <p:nvSpPr>
          <p:cNvPr id="343052" name="Line 16"/>
          <p:cNvSpPr>
            <a:spLocks noChangeShapeType="1"/>
          </p:cNvSpPr>
          <p:nvPr/>
        </p:nvSpPr>
        <p:spPr bwMode="auto">
          <a:xfrm>
            <a:off x="5808664" y="2997200"/>
            <a:ext cx="35877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343053" name="Freeform 17"/>
          <p:cNvSpPr>
            <a:spLocks/>
          </p:cNvSpPr>
          <p:nvPr/>
        </p:nvSpPr>
        <p:spPr bwMode="auto">
          <a:xfrm>
            <a:off x="3287713" y="1628776"/>
            <a:ext cx="1079500" cy="1008063"/>
          </a:xfrm>
          <a:custGeom>
            <a:avLst/>
            <a:gdLst>
              <a:gd name="T0" fmla="*/ 0 w 680"/>
              <a:gd name="T1" fmla="*/ 0 h 635"/>
              <a:gd name="T2" fmla="*/ 2147483647 w 680"/>
              <a:gd name="T3" fmla="*/ 0 h 635"/>
              <a:gd name="T4" fmla="*/ 2147483647 w 680"/>
              <a:gd name="T5" fmla="*/ 2147483647 h 635"/>
              <a:gd name="T6" fmla="*/ 2147483647 w 680"/>
              <a:gd name="T7" fmla="*/ 2147483647 h 635"/>
              <a:gd name="T8" fmla="*/ 0 60000 65536"/>
              <a:gd name="T9" fmla="*/ 0 60000 65536"/>
              <a:gd name="T10" fmla="*/ 0 60000 65536"/>
              <a:gd name="T11" fmla="*/ 0 60000 65536"/>
              <a:gd name="T12" fmla="*/ 0 w 680"/>
              <a:gd name="T13" fmla="*/ 0 h 635"/>
              <a:gd name="T14" fmla="*/ 680 w 680"/>
              <a:gd name="T15" fmla="*/ 635 h 635"/>
            </a:gdLst>
            <a:ahLst/>
            <a:cxnLst>
              <a:cxn ang="T8">
                <a:pos x="T0" y="T1"/>
              </a:cxn>
              <a:cxn ang="T9">
                <a:pos x="T2" y="T3"/>
              </a:cxn>
              <a:cxn ang="T10">
                <a:pos x="T4" y="T5"/>
              </a:cxn>
              <a:cxn ang="T11">
                <a:pos x="T6" y="T7"/>
              </a:cxn>
            </a:cxnLst>
            <a:rect l="T12" t="T13" r="T14" b="T15"/>
            <a:pathLst>
              <a:path w="680" h="635">
                <a:moveTo>
                  <a:pt x="0" y="0"/>
                </a:moveTo>
                <a:lnTo>
                  <a:pt x="590" y="0"/>
                </a:lnTo>
                <a:lnTo>
                  <a:pt x="590" y="635"/>
                </a:lnTo>
                <a:lnTo>
                  <a:pt x="680" y="635"/>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343054" name="Group 18"/>
          <p:cNvGrpSpPr>
            <a:grpSpLocks/>
          </p:cNvGrpSpPr>
          <p:nvPr/>
        </p:nvGrpSpPr>
        <p:grpSpPr bwMode="auto">
          <a:xfrm>
            <a:off x="4079876" y="2517776"/>
            <a:ext cx="1871663" cy="1198563"/>
            <a:chOff x="1610" y="1586"/>
            <a:chExt cx="1179" cy="755"/>
          </a:xfrm>
        </p:grpSpPr>
        <p:sp>
          <p:nvSpPr>
            <p:cNvPr id="343063" name="Rectangle 19"/>
            <p:cNvSpPr>
              <a:spLocks noChangeArrowheads="1"/>
            </p:cNvSpPr>
            <p:nvPr/>
          </p:nvSpPr>
          <p:spPr bwMode="auto">
            <a:xfrm>
              <a:off x="1815" y="1586"/>
              <a:ext cx="226" cy="363"/>
            </a:xfrm>
            <a:prstGeom prst="rect">
              <a:avLst/>
            </a:prstGeom>
            <a:solidFill>
              <a:srgbClr val="FFFF66"/>
            </a:solidFill>
            <a:ln w="9525" algn="ctr">
              <a:solidFill>
                <a:schemeClr val="tx1"/>
              </a:solidFill>
              <a:miter lim="800000"/>
              <a:headEnd/>
              <a:tailEnd/>
            </a:ln>
          </p:spPr>
          <p:txBody>
            <a:bodyPr wrap="none" anchor="ctr"/>
            <a:lstStyle/>
            <a:p>
              <a:r>
                <a:rPr lang="en-US"/>
                <a:t>x</a:t>
              </a:r>
            </a:p>
          </p:txBody>
        </p:sp>
        <p:sp>
          <p:nvSpPr>
            <p:cNvPr id="343064" name="Rectangle 20"/>
            <p:cNvSpPr>
              <a:spLocks noChangeArrowheads="1"/>
            </p:cNvSpPr>
            <p:nvPr/>
          </p:nvSpPr>
          <p:spPr bwMode="auto">
            <a:xfrm>
              <a:off x="2087" y="1813"/>
              <a:ext cx="226" cy="363"/>
            </a:xfrm>
            <a:prstGeom prst="rect">
              <a:avLst/>
            </a:prstGeom>
            <a:solidFill>
              <a:srgbClr val="FFFF66"/>
            </a:solidFill>
            <a:ln w="9525" algn="ctr">
              <a:solidFill>
                <a:schemeClr val="tx1"/>
              </a:solidFill>
              <a:miter lim="800000"/>
              <a:headEnd/>
              <a:tailEnd/>
            </a:ln>
          </p:spPr>
          <p:txBody>
            <a:bodyPr wrap="none" anchor="ctr"/>
            <a:lstStyle/>
            <a:p>
              <a:r>
                <a:rPr lang="en-US"/>
                <a:t>+</a:t>
              </a:r>
            </a:p>
          </p:txBody>
        </p:sp>
        <p:sp>
          <p:nvSpPr>
            <p:cNvPr id="343065" name="Rectangle 21"/>
            <p:cNvSpPr>
              <a:spLocks noChangeArrowheads="1"/>
            </p:cNvSpPr>
            <p:nvPr/>
          </p:nvSpPr>
          <p:spPr bwMode="auto">
            <a:xfrm rot="5400000">
              <a:off x="2360" y="1811"/>
              <a:ext cx="476" cy="205"/>
            </a:xfrm>
            <a:prstGeom prst="rect">
              <a:avLst/>
            </a:prstGeom>
            <a:solidFill>
              <a:schemeClr val="bg1"/>
            </a:solidFill>
            <a:ln w="9525" algn="ctr">
              <a:solidFill>
                <a:schemeClr val="tx1"/>
              </a:solidFill>
              <a:miter lim="800000"/>
              <a:headEnd/>
              <a:tailEnd/>
            </a:ln>
          </p:spPr>
          <p:txBody>
            <a:bodyPr wrap="none" anchor="ctr"/>
            <a:lstStyle/>
            <a:p>
              <a:r>
                <a:rPr lang="en-US"/>
                <a:t>24bit</a:t>
              </a:r>
            </a:p>
          </p:txBody>
        </p:sp>
        <p:sp>
          <p:nvSpPr>
            <p:cNvPr id="343066" name="Freeform 22"/>
            <p:cNvSpPr>
              <a:spLocks/>
            </p:cNvSpPr>
            <p:nvPr/>
          </p:nvSpPr>
          <p:spPr bwMode="auto">
            <a:xfrm>
              <a:off x="1837" y="1888"/>
              <a:ext cx="952" cy="453"/>
            </a:xfrm>
            <a:custGeom>
              <a:avLst/>
              <a:gdLst>
                <a:gd name="T0" fmla="*/ 952 w 952"/>
                <a:gd name="T1" fmla="*/ 0 h 453"/>
                <a:gd name="T2" fmla="*/ 952 w 952"/>
                <a:gd name="T3" fmla="*/ 453 h 453"/>
                <a:gd name="T4" fmla="*/ 0 w 952"/>
                <a:gd name="T5" fmla="*/ 453 h 453"/>
                <a:gd name="T6" fmla="*/ 0 w 952"/>
                <a:gd name="T7" fmla="*/ 181 h 453"/>
                <a:gd name="T8" fmla="*/ 272 w 952"/>
                <a:gd name="T9" fmla="*/ 181 h 453"/>
                <a:gd name="T10" fmla="*/ 0 60000 65536"/>
                <a:gd name="T11" fmla="*/ 0 60000 65536"/>
                <a:gd name="T12" fmla="*/ 0 60000 65536"/>
                <a:gd name="T13" fmla="*/ 0 60000 65536"/>
                <a:gd name="T14" fmla="*/ 0 60000 65536"/>
                <a:gd name="T15" fmla="*/ 0 w 952"/>
                <a:gd name="T16" fmla="*/ 0 h 453"/>
                <a:gd name="T17" fmla="*/ 952 w 952"/>
                <a:gd name="T18" fmla="*/ 453 h 453"/>
              </a:gdLst>
              <a:ahLst/>
              <a:cxnLst>
                <a:cxn ang="T10">
                  <a:pos x="T0" y="T1"/>
                </a:cxn>
                <a:cxn ang="T11">
                  <a:pos x="T2" y="T3"/>
                </a:cxn>
                <a:cxn ang="T12">
                  <a:pos x="T4" y="T5"/>
                </a:cxn>
                <a:cxn ang="T13">
                  <a:pos x="T6" y="T7"/>
                </a:cxn>
                <a:cxn ang="T14">
                  <a:pos x="T8" y="T9"/>
                </a:cxn>
              </a:cxnLst>
              <a:rect l="T15" t="T16" r="T17" b="T18"/>
              <a:pathLst>
                <a:path w="952" h="453">
                  <a:moveTo>
                    <a:pt x="952" y="0"/>
                  </a:moveTo>
                  <a:lnTo>
                    <a:pt x="952" y="453"/>
                  </a:lnTo>
                  <a:lnTo>
                    <a:pt x="0" y="453"/>
                  </a:lnTo>
                  <a:lnTo>
                    <a:pt x="0" y="181"/>
                  </a:lnTo>
                  <a:lnTo>
                    <a:pt x="272" y="181"/>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3067" name="Line 23"/>
            <p:cNvSpPr>
              <a:spLocks noChangeShapeType="1"/>
            </p:cNvSpPr>
            <p:nvPr/>
          </p:nvSpPr>
          <p:spPr bwMode="auto">
            <a:xfrm>
              <a:off x="1610" y="1842"/>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
        <p:nvSpPr>
          <p:cNvPr id="343055" name="Rectangle 24"/>
          <p:cNvSpPr>
            <a:spLocks noChangeArrowheads="1"/>
          </p:cNvSpPr>
          <p:nvPr/>
        </p:nvSpPr>
        <p:spPr bwMode="auto">
          <a:xfrm>
            <a:off x="6240463" y="2997201"/>
            <a:ext cx="1116012" cy="936625"/>
          </a:xfrm>
          <a:prstGeom prst="rect">
            <a:avLst/>
          </a:prstGeom>
          <a:solidFill>
            <a:srgbClr val="FFFF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66"/>
            </a:extrusionClr>
          </a:sp3d>
        </p:spPr>
        <p:txBody>
          <a:bodyPr wrap="none" anchor="ctr">
            <a:flatTx/>
          </a:bodyPr>
          <a:lstStyle/>
          <a:p>
            <a:r>
              <a:rPr lang="en-US" sz="1200"/>
              <a:t>Block buffer</a:t>
            </a:r>
            <a:br>
              <a:rPr lang="en-US" sz="1200"/>
            </a:br>
            <a:r>
              <a:rPr lang="en-US" sz="1200"/>
              <a:t>64 x 24 bits</a:t>
            </a:r>
          </a:p>
        </p:txBody>
      </p:sp>
      <p:grpSp>
        <p:nvGrpSpPr>
          <p:cNvPr id="343056" name="Group 25"/>
          <p:cNvGrpSpPr>
            <a:grpSpLocks/>
          </p:cNvGrpSpPr>
          <p:nvPr/>
        </p:nvGrpSpPr>
        <p:grpSpPr bwMode="auto">
          <a:xfrm>
            <a:off x="7464426" y="2565401"/>
            <a:ext cx="1871663" cy="1198563"/>
            <a:chOff x="1610" y="1586"/>
            <a:chExt cx="1179" cy="755"/>
          </a:xfrm>
        </p:grpSpPr>
        <p:sp>
          <p:nvSpPr>
            <p:cNvPr id="343058" name="Rectangle 26"/>
            <p:cNvSpPr>
              <a:spLocks noChangeArrowheads="1"/>
            </p:cNvSpPr>
            <p:nvPr/>
          </p:nvSpPr>
          <p:spPr bwMode="auto">
            <a:xfrm>
              <a:off x="1815" y="1586"/>
              <a:ext cx="226" cy="363"/>
            </a:xfrm>
            <a:prstGeom prst="rect">
              <a:avLst/>
            </a:prstGeom>
            <a:solidFill>
              <a:srgbClr val="FFFF66"/>
            </a:solidFill>
            <a:ln w="9525" algn="ctr">
              <a:solidFill>
                <a:schemeClr val="tx1"/>
              </a:solidFill>
              <a:miter lim="800000"/>
              <a:headEnd/>
              <a:tailEnd/>
            </a:ln>
          </p:spPr>
          <p:txBody>
            <a:bodyPr wrap="none" anchor="ctr"/>
            <a:lstStyle/>
            <a:p>
              <a:r>
                <a:rPr lang="en-US"/>
                <a:t>x</a:t>
              </a:r>
            </a:p>
          </p:txBody>
        </p:sp>
        <p:sp>
          <p:nvSpPr>
            <p:cNvPr id="343059" name="Rectangle 27"/>
            <p:cNvSpPr>
              <a:spLocks noChangeArrowheads="1"/>
            </p:cNvSpPr>
            <p:nvPr/>
          </p:nvSpPr>
          <p:spPr bwMode="auto">
            <a:xfrm>
              <a:off x="2087" y="1813"/>
              <a:ext cx="226" cy="363"/>
            </a:xfrm>
            <a:prstGeom prst="rect">
              <a:avLst/>
            </a:prstGeom>
            <a:solidFill>
              <a:srgbClr val="FFFF66"/>
            </a:solidFill>
            <a:ln w="9525" algn="ctr">
              <a:solidFill>
                <a:schemeClr val="tx1"/>
              </a:solidFill>
              <a:miter lim="800000"/>
              <a:headEnd/>
              <a:tailEnd/>
            </a:ln>
          </p:spPr>
          <p:txBody>
            <a:bodyPr wrap="none" anchor="ctr"/>
            <a:lstStyle/>
            <a:p>
              <a:r>
                <a:rPr lang="en-US"/>
                <a:t>+</a:t>
              </a:r>
            </a:p>
          </p:txBody>
        </p:sp>
        <p:sp>
          <p:nvSpPr>
            <p:cNvPr id="343060" name="Rectangle 28"/>
            <p:cNvSpPr>
              <a:spLocks noChangeArrowheads="1"/>
            </p:cNvSpPr>
            <p:nvPr/>
          </p:nvSpPr>
          <p:spPr bwMode="auto">
            <a:xfrm rot="5400000">
              <a:off x="2360" y="1811"/>
              <a:ext cx="476" cy="205"/>
            </a:xfrm>
            <a:prstGeom prst="rect">
              <a:avLst/>
            </a:prstGeom>
            <a:solidFill>
              <a:schemeClr val="bg1"/>
            </a:solidFill>
            <a:ln w="9525" algn="ctr">
              <a:solidFill>
                <a:schemeClr val="tx1"/>
              </a:solidFill>
              <a:miter lim="800000"/>
              <a:headEnd/>
              <a:tailEnd/>
            </a:ln>
          </p:spPr>
          <p:txBody>
            <a:bodyPr wrap="none" anchor="ctr"/>
            <a:lstStyle/>
            <a:p>
              <a:r>
                <a:rPr lang="en-US"/>
                <a:t>24bit</a:t>
              </a:r>
            </a:p>
          </p:txBody>
        </p:sp>
        <p:sp>
          <p:nvSpPr>
            <p:cNvPr id="343061" name="Freeform 29"/>
            <p:cNvSpPr>
              <a:spLocks/>
            </p:cNvSpPr>
            <p:nvPr/>
          </p:nvSpPr>
          <p:spPr bwMode="auto">
            <a:xfrm>
              <a:off x="1837" y="1888"/>
              <a:ext cx="952" cy="453"/>
            </a:xfrm>
            <a:custGeom>
              <a:avLst/>
              <a:gdLst>
                <a:gd name="T0" fmla="*/ 952 w 952"/>
                <a:gd name="T1" fmla="*/ 0 h 453"/>
                <a:gd name="T2" fmla="*/ 952 w 952"/>
                <a:gd name="T3" fmla="*/ 453 h 453"/>
                <a:gd name="T4" fmla="*/ 0 w 952"/>
                <a:gd name="T5" fmla="*/ 453 h 453"/>
                <a:gd name="T6" fmla="*/ 0 w 952"/>
                <a:gd name="T7" fmla="*/ 181 h 453"/>
                <a:gd name="T8" fmla="*/ 272 w 952"/>
                <a:gd name="T9" fmla="*/ 181 h 453"/>
                <a:gd name="T10" fmla="*/ 0 60000 65536"/>
                <a:gd name="T11" fmla="*/ 0 60000 65536"/>
                <a:gd name="T12" fmla="*/ 0 60000 65536"/>
                <a:gd name="T13" fmla="*/ 0 60000 65536"/>
                <a:gd name="T14" fmla="*/ 0 60000 65536"/>
                <a:gd name="T15" fmla="*/ 0 w 952"/>
                <a:gd name="T16" fmla="*/ 0 h 453"/>
                <a:gd name="T17" fmla="*/ 952 w 952"/>
                <a:gd name="T18" fmla="*/ 453 h 453"/>
              </a:gdLst>
              <a:ahLst/>
              <a:cxnLst>
                <a:cxn ang="T10">
                  <a:pos x="T0" y="T1"/>
                </a:cxn>
                <a:cxn ang="T11">
                  <a:pos x="T2" y="T3"/>
                </a:cxn>
                <a:cxn ang="T12">
                  <a:pos x="T4" y="T5"/>
                </a:cxn>
                <a:cxn ang="T13">
                  <a:pos x="T6" y="T7"/>
                </a:cxn>
                <a:cxn ang="T14">
                  <a:pos x="T8" y="T9"/>
                </a:cxn>
              </a:cxnLst>
              <a:rect l="T15" t="T16" r="T17" b="T18"/>
              <a:pathLst>
                <a:path w="952" h="453">
                  <a:moveTo>
                    <a:pt x="952" y="0"/>
                  </a:moveTo>
                  <a:lnTo>
                    <a:pt x="952" y="453"/>
                  </a:lnTo>
                  <a:lnTo>
                    <a:pt x="0" y="453"/>
                  </a:lnTo>
                  <a:lnTo>
                    <a:pt x="0" y="181"/>
                  </a:lnTo>
                  <a:lnTo>
                    <a:pt x="272" y="181"/>
                  </a:ln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3062" name="Line 30"/>
            <p:cNvSpPr>
              <a:spLocks noChangeShapeType="1"/>
            </p:cNvSpPr>
            <p:nvPr/>
          </p:nvSpPr>
          <p:spPr bwMode="auto">
            <a:xfrm>
              <a:off x="1610" y="1842"/>
              <a:ext cx="1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sp>
        <p:nvSpPr>
          <p:cNvPr id="343057" name="Freeform 31"/>
          <p:cNvSpPr>
            <a:spLocks/>
          </p:cNvSpPr>
          <p:nvPr/>
        </p:nvSpPr>
        <p:spPr bwMode="auto">
          <a:xfrm>
            <a:off x="4224339" y="1628775"/>
            <a:ext cx="3455987" cy="1079500"/>
          </a:xfrm>
          <a:custGeom>
            <a:avLst/>
            <a:gdLst>
              <a:gd name="T0" fmla="*/ 0 w 2177"/>
              <a:gd name="T1" fmla="*/ 0 h 680"/>
              <a:gd name="T2" fmla="*/ 2147483647 w 2177"/>
              <a:gd name="T3" fmla="*/ 0 h 680"/>
              <a:gd name="T4" fmla="*/ 2147483647 w 2177"/>
              <a:gd name="T5" fmla="*/ 2147483647 h 680"/>
              <a:gd name="T6" fmla="*/ 0 60000 65536"/>
              <a:gd name="T7" fmla="*/ 0 60000 65536"/>
              <a:gd name="T8" fmla="*/ 0 60000 65536"/>
              <a:gd name="T9" fmla="*/ 0 w 2177"/>
              <a:gd name="T10" fmla="*/ 0 h 680"/>
              <a:gd name="T11" fmla="*/ 2177 w 2177"/>
              <a:gd name="T12" fmla="*/ 680 h 680"/>
            </a:gdLst>
            <a:ahLst/>
            <a:cxnLst>
              <a:cxn ang="T6">
                <a:pos x="T0" y="T1"/>
              </a:cxn>
              <a:cxn ang="T7">
                <a:pos x="T2" y="T3"/>
              </a:cxn>
              <a:cxn ang="T8">
                <a:pos x="T4" y="T5"/>
              </a:cxn>
            </a:cxnLst>
            <a:rect l="T9" t="T10" r="T11" b="T12"/>
            <a:pathLst>
              <a:path w="2177" h="680">
                <a:moveTo>
                  <a:pt x="0" y="0"/>
                </a:moveTo>
                <a:lnTo>
                  <a:pt x="2177" y="0"/>
                </a:lnTo>
                <a:lnTo>
                  <a:pt x="2177" y="68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44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8101BD11-C1E2-48E3-80A4-AA74E6AD1438}" type="slidenum">
              <a:rPr lang="he-IL" smtClean="0"/>
              <a:pPr eaLnBrk="1" hangingPunct="1"/>
              <a:t>74</a:t>
            </a:fld>
            <a:endParaRPr lang="en-US"/>
          </a:p>
        </p:txBody>
      </p:sp>
      <p:sp>
        <p:nvSpPr>
          <p:cNvPr id="344068" name="Rectangle 2"/>
          <p:cNvSpPr>
            <a:spLocks noGrp="1" noChangeArrowheads="1"/>
          </p:cNvSpPr>
          <p:nvPr>
            <p:ph type="title"/>
          </p:nvPr>
        </p:nvSpPr>
        <p:spPr/>
        <p:txBody>
          <a:bodyPr/>
          <a:lstStyle/>
          <a:p>
            <a:pPr eaLnBrk="1" hangingPunct="1"/>
            <a:r>
              <a:rPr lang="en-US" sz="4000"/>
              <a:t>Micro - scheduling</a:t>
            </a:r>
          </a:p>
        </p:txBody>
      </p:sp>
      <p:sp>
        <p:nvSpPr>
          <p:cNvPr id="344069" name="Rectangle 3"/>
          <p:cNvSpPr>
            <a:spLocks noGrp="1" noChangeArrowheads="1"/>
          </p:cNvSpPr>
          <p:nvPr>
            <p:ph type="body" idx="1"/>
          </p:nvPr>
        </p:nvSpPr>
        <p:spPr/>
        <p:txBody>
          <a:bodyPr/>
          <a:lstStyle/>
          <a:p>
            <a:pPr eaLnBrk="1" hangingPunct="1"/>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450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02851A54-6515-479E-B1B2-431C7ADCBA15}" type="slidenum">
              <a:rPr lang="he-IL" smtClean="0"/>
              <a:pPr eaLnBrk="1" hangingPunct="1"/>
              <a:t>75</a:t>
            </a:fld>
            <a:endParaRPr lang="en-US"/>
          </a:p>
        </p:txBody>
      </p:sp>
      <p:sp>
        <p:nvSpPr>
          <p:cNvPr id="345092" name="Rectangle 2"/>
          <p:cNvSpPr>
            <a:spLocks noGrp="1" noChangeArrowheads="1"/>
          </p:cNvSpPr>
          <p:nvPr>
            <p:ph type="title"/>
          </p:nvPr>
        </p:nvSpPr>
        <p:spPr/>
        <p:txBody>
          <a:bodyPr/>
          <a:lstStyle/>
          <a:p>
            <a:pPr eaLnBrk="1" hangingPunct="1"/>
            <a:r>
              <a:rPr lang="en-US" sz="4000"/>
              <a:t>JPEG encoder (sequential)</a:t>
            </a:r>
          </a:p>
        </p:txBody>
      </p:sp>
      <p:pic>
        <p:nvPicPr>
          <p:cNvPr id="345093" name="Picture 3" descr="jpeg-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543050"/>
            <a:ext cx="55816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46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615876BC-59E1-4F45-9CAF-2B3713E50D29}" type="slidenum">
              <a:rPr lang="he-IL" smtClean="0"/>
              <a:pPr eaLnBrk="1" hangingPunct="1"/>
              <a:t>76</a:t>
            </a:fld>
            <a:endParaRPr lang="en-US"/>
          </a:p>
        </p:txBody>
      </p:sp>
      <p:sp>
        <p:nvSpPr>
          <p:cNvPr id="346116" name="Rectangle 2"/>
          <p:cNvSpPr>
            <a:spLocks noGrp="1" noChangeArrowheads="1"/>
          </p:cNvSpPr>
          <p:nvPr>
            <p:ph type="title"/>
          </p:nvPr>
        </p:nvSpPr>
        <p:spPr/>
        <p:txBody>
          <a:bodyPr/>
          <a:lstStyle/>
          <a:p>
            <a:pPr eaLnBrk="1" hangingPunct="1"/>
            <a:r>
              <a:rPr lang="en-US" sz="4000"/>
              <a:t>The Fast DCT</a:t>
            </a:r>
          </a:p>
        </p:txBody>
      </p:sp>
      <p:sp>
        <p:nvSpPr>
          <p:cNvPr id="346117" name="Rectangle 3"/>
          <p:cNvSpPr>
            <a:spLocks noGrp="1" noChangeArrowheads="1"/>
          </p:cNvSpPr>
          <p:nvPr>
            <p:ph type="body" idx="1"/>
          </p:nvPr>
        </p:nvSpPr>
        <p:spPr/>
        <p:txBody>
          <a:bodyPr/>
          <a:lstStyle/>
          <a:p>
            <a:pPr eaLnBrk="1" hangingPunct="1"/>
            <a:endParaRPr lang="en-US"/>
          </a:p>
        </p:txBody>
      </p:sp>
      <p:pic>
        <p:nvPicPr>
          <p:cNvPr id="346118" name="Picture 4" descr="Topic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225" y="2919414"/>
            <a:ext cx="40195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6119" name="Picture 5" descr="Topic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4437064"/>
            <a:ext cx="31242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3471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AB492A34-E279-473E-99F5-F401F3D3C262}" type="slidenum">
              <a:rPr lang="he-IL" smtClean="0"/>
              <a:pPr eaLnBrk="1" hangingPunct="1"/>
              <a:t>77</a:t>
            </a:fld>
            <a:endParaRPr lang="en-US"/>
          </a:p>
        </p:txBody>
      </p:sp>
      <p:sp>
        <p:nvSpPr>
          <p:cNvPr id="347140" name="Rectangle 2"/>
          <p:cNvSpPr>
            <a:spLocks noGrp="1" noChangeArrowheads="1"/>
          </p:cNvSpPr>
          <p:nvPr>
            <p:ph type="title"/>
          </p:nvPr>
        </p:nvSpPr>
        <p:spPr/>
        <p:txBody>
          <a:bodyPr/>
          <a:lstStyle/>
          <a:p>
            <a:pPr eaLnBrk="1" hangingPunct="1"/>
            <a:endParaRPr lang="en-US"/>
          </a:p>
        </p:txBody>
      </p:sp>
      <p:pic>
        <p:nvPicPr>
          <p:cNvPr id="3471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9" y="900114"/>
            <a:ext cx="625792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388" y="3644901"/>
            <a:ext cx="5524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688" y="4508501"/>
            <a:ext cx="7048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6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5E4664D5-B98C-4899-A253-68B803356549}" type="slidenum">
              <a:rPr lang="he-IL" smtClean="0"/>
              <a:pPr eaLnBrk="1" hangingPunct="1"/>
              <a:t>8</a:t>
            </a:fld>
            <a:endParaRPr lang="en-US"/>
          </a:p>
        </p:txBody>
      </p:sp>
      <p:sp>
        <p:nvSpPr>
          <p:cNvPr id="276484" name="Rectangle 2"/>
          <p:cNvSpPr>
            <a:spLocks noGrp="1" noChangeArrowheads="1"/>
          </p:cNvSpPr>
          <p:nvPr>
            <p:ph type="title"/>
          </p:nvPr>
        </p:nvSpPr>
        <p:spPr/>
        <p:txBody>
          <a:bodyPr/>
          <a:lstStyle/>
          <a:p>
            <a:pPr eaLnBrk="1" hangingPunct="1"/>
            <a:r>
              <a:rPr lang="en-US" sz="4000"/>
              <a:t>Imager I/O</a:t>
            </a:r>
          </a:p>
        </p:txBody>
      </p:sp>
      <p:graphicFrame>
        <p:nvGraphicFramePr>
          <p:cNvPr id="452611" name="Group 3"/>
          <p:cNvGraphicFramePr>
            <a:graphicFrameLocks noGrp="1"/>
          </p:cNvGraphicFramePr>
          <p:nvPr>
            <p:ph idx="1"/>
          </p:nvPr>
        </p:nvGraphicFramePr>
        <p:xfrm>
          <a:off x="2208213" y="2060575"/>
          <a:ext cx="7772400" cy="3446466"/>
        </p:xfrm>
        <a:graphic>
          <a:graphicData uri="http://schemas.openxmlformats.org/drawingml/2006/table">
            <a:tbl>
              <a:tblPr/>
              <a:tblGrid>
                <a:gridCol w="1162050">
                  <a:extLst>
                    <a:ext uri="{9D8B030D-6E8A-4147-A177-3AD203B41FA5}">
                      <a16:colId xmlns:a16="http://schemas.microsoft.com/office/drawing/2014/main" val="20000"/>
                    </a:ext>
                  </a:extLst>
                </a:gridCol>
                <a:gridCol w="925512">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4532313">
                  <a:extLst>
                    <a:ext uri="{9D8B030D-6E8A-4147-A177-3AD203B41FA5}">
                      <a16:colId xmlns:a16="http://schemas.microsoft.com/office/drawing/2014/main" val="20003"/>
                    </a:ext>
                  </a:extLst>
                </a:gridCol>
              </a:tblGrid>
              <a:tr h="520562">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Arial" pitchFamily="34" charset="0"/>
                        </a:rPr>
                        <a:t>pin name</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Arial" pitchFamily="34" charset="0"/>
                        </a:rPr>
                        <a:t>width</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Arial" pitchFamily="34" charset="0"/>
                        </a:rPr>
                        <a:t>direction</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cs typeface="Arial" pitchFamily="34" charset="0"/>
                        </a:rPr>
                        <a:t>description</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58">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RST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input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reset the device,  active high</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5258">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CLK_IN</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input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clock input. 12Mhz typical.</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35258">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HD</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output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synch for horizontal data</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35258">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VD</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output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synch for vertical data</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35258">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PXQ</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output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pixel qualifier</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35258">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DOUT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8</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output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pixels output data</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35258">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SHOOT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input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instruct the imager to take a new picture</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579097">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VID_TYPE</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input</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1" eaLnBrk="1" fontAlgn="t"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cs typeface="Arial" pitchFamily="34" charset="0"/>
                        </a:rPr>
                        <a:t>1 for RGB, 0 for YUV.</a:t>
                      </a:r>
                      <a:endParaRPr kumimoji="0" lang="en-US" sz="1600" b="0" i="0" u="none" strike="noStrike" cap="none" normalizeH="0" baseline="0">
                        <a:ln>
                          <a:noFill/>
                        </a:ln>
                        <a:solidFill>
                          <a:schemeClr val="tx1"/>
                        </a:solidFill>
                        <a:effectLst/>
                        <a:latin typeface="Times New Roman" pitchFamily="18" charset="0"/>
                        <a:cs typeface="Arial"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t>Advance digital circuit design - by Nigri Max</a:t>
            </a:r>
          </a:p>
        </p:txBody>
      </p:sp>
      <p:sp>
        <p:nvSpPr>
          <p:cNvPr id="277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algn="ctr" eaLnBrk="0" fontAlgn="base" hangingPunct="0">
              <a:spcBef>
                <a:spcPct val="0"/>
              </a:spcBef>
              <a:spcAft>
                <a:spcPct val="0"/>
              </a:spcAft>
              <a:defRPr>
                <a:solidFill>
                  <a:schemeClr val="tx1"/>
                </a:solidFill>
                <a:latin typeface="Comic Sans MS" pitchFamily="66" charset="0"/>
                <a:cs typeface="Arial" charset="0"/>
              </a:defRPr>
            </a:lvl6pPr>
            <a:lvl7pPr marL="2971800" indent="-228600" algn="ctr" eaLnBrk="0" fontAlgn="base" hangingPunct="0">
              <a:spcBef>
                <a:spcPct val="0"/>
              </a:spcBef>
              <a:spcAft>
                <a:spcPct val="0"/>
              </a:spcAft>
              <a:defRPr>
                <a:solidFill>
                  <a:schemeClr val="tx1"/>
                </a:solidFill>
                <a:latin typeface="Comic Sans MS" pitchFamily="66" charset="0"/>
                <a:cs typeface="Arial" charset="0"/>
              </a:defRPr>
            </a:lvl7pPr>
            <a:lvl8pPr marL="3429000" indent="-228600" algn="ctr" eaLnBrk="0" fontAlgn="base" hangingPunct="0">
              <a:spcBef>
                <a:spcPct val="0"/>
              </a:spcBef>
              <a:spcAft>
                <a:spcPct val="0"/>
              </a:spcAft>
              <a:defRPr>
                <a:solidFill>
                  <a:schemeClr val="tx1"/>
                </a:solidFill>
                <a:latin typeface="Comic Sans MS" pitchFamily="66" charset="0"/>
                <a:cs typeface="Arial" charset="0"/>
              </a:defRPr>
            </a:lvl8pPr>
            <a:lvl9pPr marL="3886200" indent="-228600" algn="ctr"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4CB3F901-4345-4337-9A4A-8949DC0009D4}" type="slidenum">
              <a:rPr lang="he-IL" smtClean="0"/>
              <a:pPr eaLnBrk="1" hangingPunct="1"/>
              <a:t>9</a:t>
            </a:fld>
            <a:endParaRPr lang="en-US"/>
          </a:p>
        </p:txBody>
      </p:sp>
      <p:sp>
        <p:nvSpPr>
          <p:cNvPr id="277508" name="Rectangle 2"/>
          <p:cNvSpPr>
            <a:spLocks noGrp="1" noChangeArrowheads="1"/>
          </p:cNvSpPr>
          <p:nvPr>
            <p:ph type="title"/>
          </p:nvPr>
        </p:nvSpPr>
        <p:spPr/>
        <p:txBody>
          <a:bodyPr/>
          <a:lstStyle/>
          <a:p>
            <a:pPr eaLnBrk="1" hangingPunct="1"/>
            <a:r>
              <a:rPr lang="en-US" sz="4000"/>
              <a:t>Imager stab characteristic</a:t>
            </a:r>
          </a:p>
        </p:txBody>
      </p:sp>
      <p:sp>
        <p:nvSpPr>
          <p:cNvPr id="277509" name="Rectangle 3"/>
          <p:cNvSpPr>
            <a:spLocks noGrp="1" noChangeArrowheads="1"/>
          </p:cNvSpPr>
          <p:nvPr>
            <p:ph type="body" idx="1"/>
          </p:nvPr>
        </p:nvSpPr>
        <p:spPr/>
        <p:txBody>
          <a:bodyPr/>
          <a:lstStyle/>
          <a:p>
            <a:pPr eaLnBrk="1" hangingPunct="1">
              <a:lnSpc>
                <a:spcPct val="90000"/>
              </a:lnSpc>
            </a:pPr>
            <a:r>
              <a:rPr lang="en-US" dirty="0"/>
              <a:t>Behavioral verilog (like test bench) </a:t>
            </a:r>
          </a:p>
          <a:p>
            <a:pPr eaLnBrk="1" hangingPunct="1">
              <a:lnSpc>
                <a:spcPct val="90000"/>
              </a:lnSpc>
            </a:pPr>
            <a:r>
              <a:rPr lang="en-US" dirty="0"/>
              <a:t>Able to read </a:t>
            </a:r>
            <a:r>
              <a:rPr lang="en-US" dirty="0">
                <a:solidFill>
                  <a:schemeClr val="accent2"/>
                </a:solidFill>
              </a:rPr>
              <a:t>preformatted</a:t>
            </a:r>
            <a:r>
              <a:rPr lang="en-US" dirty="0"/>
              <a:t> files (representing bit map pictures) from the disk, and drive them on an output bus in a predefined order.</a:t>
            </a:r>
          </a:p>
          <a:p>
            <a:pPr eaLnBrk="1" hangingPunct="1">
              <a:lnSpc>
                <a:spcPct val="90000"/>
              </a:lnSpc>
            </a:pPr>
            <a:r>
              <a:rPr lang="en-US" dirty="0"/>
              <a:t>Output will be driven in </a:t>
            </a:r>
            <a:r>
              <a:rPr lang="en-US" dirty="0">
                <a:solidFill>
                  <a:schemeClr val="accent2"/>
                </a:solidFill>
              </a:rPr>
              <a:t>two formats</a:t>
            </a:r>
            <a:r>
              <a:rPr lang="en-US" dirty="0"/>
              <a:t> RGB/YUV. Based on </a:t>
            </a:r>
            <a:r>
              <a:rPr lang="en-US" dirty="0" err="1"/>
              <a:t>vid_type</a:t>
            </a:r>
            <a:r>
              <a:rPr lang="en-US" dirty="0"/>
              <a:t> input pin.</a:t>
            </a:r>
          </a:p>
          <a:p>
            <a:pPr eaLnBrk="1" hangingPunct="1">
              <a:lnSpc>
                <a:spcPct val="90000"/>
              </a:lnSpc>
            </a:pPr>
            <a:r>
              <a:rPr lang="en-US" dirty="0"/>
              <a:t>On every pulse on the </a:t>
            </a:r>
            <a:r>
              <a:rPr lang="en-US" dirty="0">
                <a:solidFill>
                  <a:schemeClr val="accent2"/>
                </a:solidFill>
              </a:rPr>
              <a:t>SHOOT</a:t>
            </a:r>
            <a:r>
              <a:rPr lang="en-US" dirty="0"/>
              <a:t> input a new picture will be transferred.</a:t>
            </a:r>
          </a:p>
          <a:p>
            <a:pPr eaLnBrk="1" hangingPunct="1">
              <a:lnSpc>
                <a:spcPct val="90000"/>
              </a:lnSpc>
            </a:pPr>
            <a:r>
              <a:rPr lang="en-US" dirty="0"/>
              <a:t>Output repeats until the next </a:t>
            </a:r>
            <a:r>
              <a:rPr lang="en-US" dirty="0">
                <a:solidFill>
                  <a:schemeClr val="accent2"/>
                </a:solidFill>
              </a:rPr>
              <a:t>SHOOT</a:t>
            </a:r>
            <a:r>
              <a:rPr lang="en-US" dirty="0"/>
              <a:t> pulse.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5152</Words>
  <Application>Microsoft Office PowerPoint</Application>
  <PresentationFormat>Widescreen</PresentationFormat>
  <Paragraphs>908</Paragraphs>
  <Slides>77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Aptos</vt:lpstr>
      <vt:lpstr>Aptos Display</vt:lpstr>
      <vt:lpstr>Arial</vt:lpstr>
      <vt:lpstr>Courier New</vt:lpstr>
      <vt:lpstr>Times New Roman</vt:lpstr>
      <vt:lpstr>Wingdings</vt:lpstr>
      <vt:lpstr>Office Theme</vt:lpstr>
      <vt:lpstr>PowerPoint Presentation</vt:lpstr>
      <vt:lpstr>Course project – JPEG encoder</vt:lpstr>
      <vt:lpstr>Course project</vt:lpstr>
      <vt:lpstr>Project diagram</vt:lpstr>
      <vt:lpstr>Imager</vt:lpstr>
      <vt:lpstr>CMOS sensor</vt:lpstr>
      <vt:lpstr>CCD sensor</vt:lpstr>
      <vt:lpstr>Imager I/O</vt:lpstr>
      <vt:lpstr>Imager stab characteristic</vt:lpstr>
      <vt:lpstr>bin2vhex utility</vt:lpstr>
      <vt:lpstr>bmp2vhex utility</vt:lpstr>
      <vt:lpstr>Video output format</vt:lpstr>
      <vt:lpstr>Video output format (1)</vt:lpstr>
      <vt:lpstr>Video output format</vt:lpstr>
      <vt:lpstr>Imager timing diagram</vt:lpstr>
      <vt:lpstr>Imager timing diagram</vt:lpstr>
      <vt:lpstr>Imager timing diagram</vt:lpstr>
      <vt:lpstr>Imager timing diagram</vt:lpstr>
      <vt:lpstr>Imager timing diagram</vt:lpstr>
      <vt:lpstr>Flash Disk</vt:lpstr>
      <vt:lpstr>Flash disk I/O</vt:lpstr>
      <vt:lpstr>Flash disk requirements</vt:lpstr>
      <vt:lpstr>Flash disk requirements</vt:lpstr>
      <vt:lpstr>vhex2bin utility</vt:lpstr>
      <vt:lpstr>vhex2bin utility</vt:lpstr>
      <vt:lpstr>Flash disk - write</vt:lpstr>
      <vt:lpstr>Write with master halt</vt:lpstr>
      <vt:lpstr>Write with no EOF yet</vt:lpstr>
      <vt:lpstr>Write with slave halt</vt:lpstr>
      <vt:lpstr>Write with slave halt</vt:lpstr>
      <vt:lpstr>Write followed by read</vt:lpstr>
      <vt:lpstr>Read followed by write</vt:lpstr>
      <vt:lpstr>Read with EOF</vt:lpstr>
      <vt:lpstr>Read with EOF and M halt</vt:lpstr>
      <vt:lpstr>Bidirectional buses</vt:lpstr>
      <vt:lpstr>PowerPoint Presentation</vt:lpstr>
      <vt:lpstr>LAB </vt:lpstr>
      <vt:lpstr>JPEG Encoder</vt:lpstr>
      <vt:lpstr>JPEG encoder (sequential)</vt:lpstr>
      <vt:lpstr>Sequential mode</vt:lpstr>
      <vt:lpstr>The DCT</vt:lpstr>
      <vt:lpstr>The DCT</vt:lpstr>
      <vt:lpstr>DCT basic vectors</vt:lpstr>
      <vt:lpstr>DCT vs FFT</vt:lpstr>
      <vt:lpstr>Quantization basics</vt:lpstr>
      <vt:lpstr>Quantization types</vt:lpstr>
      <vt:lpstr>Quality factor</vt:lpstr>
      <vt:lpstr>The Zig-Zag scan</vt:lpstr>
      <vt:lpstr>DC encoding</vt:lpstr>
      <vt:lpstr>AC encoding</vt:lpstr>
      <vt:lpstr>RLE example</vt:lpstr>
      <vt:lpstr>Entropy encoding (Huffman)</vt:lpstr>
      <vt:lpstr>Huffman categories</vt:lpstr>
      <vt:lpstr>The new run length vector</vt:lpstr>
      <vt:lpstr>Huffman tables</vt:lpstr>
      <vt:lpstr>Huffman tables</vt:lpstr>
      <vt:lpstr>The DCT bit stream</vt:lpstr>
      <vt:lpstr>File format / bit stream</vt:lpstr>
      <vt:lpstr>Design tradeoff</vt:lpstr>
      <vt:lpstr>Imager performance</vt:lpstr>
      <vt:lpstr>Block rate</vt:lpstr>
      <vt:lpstr>Block work load (1)</vt:lpstr>
      <vt:lpstr>Block work load (2)</vt:lpstr>
      <vt:lpstr>Block work load (3)</vt:lpstr>
      <vt:lpstr>RGB -&gt; YCrCb</vt:lpstr>
      <vt:lpstr>Imager –Encoder interface</vt:lpstr>
      <vt:lpstr>Input stream</vt:lpstr>
      <vt:lpstr>Buffer structure</vt:lpstr>
      <vt:lpstr>Possible Architecture – input stage</vt:lpstr>
      <vt:lpstr>Possible Architecture – input stage</vt:lpstr>
      <vt:lpstr>Possible Architecture – input stage</vt:lpstr>
      <vt:lpstr>Possible Architecture – input stage</vt:lpstr>
      <vt:lpstr>Possible Architecture – DCT stage</vt:lpstr>
      <vt:lpstr>Micro - scheduling</vt:lpstr>
      <vt:lpstr>JPEG encoder (sequential)</vt:lpstr>
      <vt:lpstr>The Fast DCT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nigri</dc:creator>
  <cp:lastModifiedBy>max nigri</cp:lastModifiedBy>
  <cp:revision>1</cp:revision>
  <dcterms:created xsi:type="dcterms:W3CDTF">2025-08-04T12:14:04Z</dcterms:created>
  <dcterms:modified xsi:type="dcterms:W3CDTF">2025-08-04T12:14:13Z</dcterms:modified>
</cp:coreProperties>
</file>