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Poppins Bold" charset="1" panose="00000800000000000000"/>
      <p:regular r:id="rId18"/>
    </p:embeddedFont>
    <p:embeddedFont>
      <p:font typeface="Poppins" charset="1" panose="000005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97684" y="5496684"/>
            <a:ext cx="4983320" cy="4983320"/>
          </a:xfrm>
          <a:custGeom>
            <a:avLst/>
            <a:gdLst/>
            <a:ahLst/>
            <a:cxnLst/>
            <a:rect r="r" b="b" t="t" l="l"/>
            <a:pathLst>
              <a:path h="4983320" w="4983320">
                <a:moveTo>
                  <a:pt x="0" y="0"/>
                </a:moveTo>
                <a:lnTo>
                  <a:pt x="4983321" y="0"/>
                </a:lnTo>
                <a:lnTo>
                  <a:pt x="4983321" y="4983321"/>
                </a:lnTo>
                <a:lnTo>
                  <a:pt x="0" y="4983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212305" y="-193005"/>
            <a:ext cx="4983320" cy="4983320"/>
          </a:xfrm>
          <a:custGeom>
            <a:avLst/>
            <a:gdLst/>
            <a:ahLst/>
            <a:cxnLst/>
            <a:rect r="r" b="b" t="t" l="l"/>
            <a:pathLst>
              <a:path h="4983320" w="4983320">
                <a:moveTo>
                  <a:pt x="0" y="0"/>
                </a:moveTo>
                <a:lnTo>
                  <a:pt x="4983320" y="0"/>
                </a:lnTo>
                <a:lnTo>
                  <a:pt x="4983320" y="4983321"/>
                </a:lnTo>
                <a:lnTo>
                  <a:pt x="0" y="4983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17953" y="6316953"/>
            <a:ext cx="3970047" cy="3970047"/>
          </a:xfrm>
          <a:custGeom>
            <a:avLst/>
            <a:gdLst/>
            <a:ahLst/>
            <a:cxnLst/>
            <a:rect r="r" b="b" t="t" l="l"/>
            <a:pathLst>
              <a:path h="3970047" w="3970047">
                <a:moveTo>
                  <a:pt x="0" y="0"/>
                </a:moveTo>
                <a:lnTo>
                  <a:pt x="3970047" y="0"/>
                </a:lnTo>
                <a:lnTo>
                  <a:pt x="3970047" y="3970047"/>
                </a:lnTo>
                <a:lnTo>
                  <a:pt x="0" y="39700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700000">
            <a:off x="15796340" y="2286577"/>
            <a:ext cx="4983320" cy="4983320"/>
          </a:xfrm>
          <a:custGeom>
            <a:avLst/>
            <a:gdLst/>
            <a:ahLst/>
            <a:cxnLst/>
            <a:rect r="r" b="b" t="t" l="l"/>
            <a:pathLst>
              <a:path h="4983320" w="4983320">
                <a:moveTo>
                  <a:pt x="0" y="0"/>
                </a:moveTo>
                <a:lnTo>
                  <a:pt x="4983320" y="0"/>
                </a:lnTo>
                <a:lnTo>
                  <a:pt x="4983320" y="4983320"/>
                </a:lnTo>
                <a:lnTo>
                  <a:pt x="0" y="49833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0" y="0"/>
            <a:ext cx="3970047" cy="3970047"/>
          </a:xfrm>
          <a:custGeom>
            <a:avLst/>
            <a:gdLst/>
            <a:ahLst/>
            <a:cxnLst/>
            <a:rect r="r" b="b" t="t" l="l"/>
            <a:pathLst>
              <a:path h="3970047" w="3970047">
                <a:moveTo>
                  <a:pt x="0" y="0"/>
                </a:moveTo>
                <a:lnTo>
                  <a:pt x="3970047" y="0"/>
                </a:lnTo>
                <a:lnTo>
                  <a:pt x="3970047" y="3970047"/>
                </a:lnTo>
                <a:lnTo>
                  <a:pt x="0" y="39700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-2700000">
            <a:off x="-2491660" y="2930197"/>
            <a:ext cx="4983320" cy="4983320"/>
          </a:xfrm>
          <a:custGeom>
            <a:avLst/>
            <a:gdLst/>
            <a:ahLst/>
            <a:cxnLst/>
            <a:rect r="r" b="b" t="t" l="l"/>
            <a:pathLst>
              <a:path h="4983320" w="4983320">
                <a:moveTo>
                  <a:pt x="4983320" y="4983320"/>
                </a:moveTo>
                <a:lnTo>
                  <a:pt x="0" y="4983320"/>
                </a:lnTo>
                <a:lnTo>
                  <a:pt x="0" y="0"/>
                </a:lnTo>
                <a:lnTo>
                  <a:pt x="4983320" y="0"/>
                </a:lnTo>
                <a:lnTo>
                  <a:pt x="4983320" y="498332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343100" y="-1328448"/>
            <a:ext cx="2686201" cy="2656897"/>
          </a:xfrm>
          <a:custGeom>
            <a:avLst/>
            <a:gdLst/>
            <a:ahLst/>
            <a:cxnLst/>
            <a:rect r="r" b="b" t="t" l="l"/>
            <a:pathLst>
              <a:path h="2656897" w="2686201">
                <a:moveTo>
                  <a:pt x="0" y="0"/>
                </a:moveTo>
                <a:lnTo>
                  <a:pt x="2686200" y="0"/>
                </a:lnTo>
                <a:lnTo>
                  <a:pt x="2686200" y="2656896"/>
                </a:lnTo>
                <a:lnTo>
                  <a:pt x="0" y="26568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944900" y="8958552"/>
            <a:ext cx="2686201" cy="2656897"/>
          </a:xfrm>
          <a:custGeom>
            <a:avLst/>
            <a:gdLst/>
            <a:ahLst/>
            <a:cxnLst/>
            <a:rect r="r" b="b" t="t" l="l"/>
            <a:pathLst>
              <a:path h="2656897" w="2686201">
                <a:moveTo>
                  <a:pt x="0" y="0"/>
                </a:moveTo>
                <a:lnTo>
                  <a:pt x="2686200" y="0"/>
                </a:lnTo>
                <a:lnTo>
                  <a:pt x="2686200" y="2656896"/>
                </a:lnTo>
                <a:lnTo>
                  <a:pt x="0" y="26568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34599" y="1985023"/>
            <a:ext cx="1911810" cy="232893"/>
          </a:xfrm>
          <a:custGeom>
            <a:avLst/>
            <a:gdLst/>
            <a:ahLst/>
            <a:cxnLst/>
            <a:rect r="r" b="b" t="t" l="l"/>
            <a:pathLst>
              <a:path h="232893" w="1911810">
                <a:moveTo>
                  <a:pt x="0" y="0"/>
                </a:moveTo>
                <a:lnTo>
                  <a:pt x="1911811" y="0"/>
                </a:lnTo>
                <a:lnTo>
                  <a:pt x="1911811" y="232894"/>
                </a:lnTo>
                <a:lnTo>
                  <a:pt x="0" y="2328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676646" y="8069083"/>
            <a:ext cx="1911810" cy="232893"/>
          </a:xfrm>
          <a:custGeom>
            <a:avLst/>
            <a:gdLst/>
            <a:ahLst/>
            <a:cxnLst/>
            <a:rect r="r" b="b" t="t" l="l"/>
            <a:pathLst>
              <a:path h="232893" w="1911810">
                <a:moveTo>
                  <a:pt x="0" y="0"/>
                </a:moveTo>
                <a:lnTo>
                  <a:pt x="1911811" y="0"/>
                </a:lnTo>
                <a:lnTo>
                  <a:pt x="1911811" y="232894"/>
                </a:lnTo>
                <a:lnTo>
                  <a:pt x="0" y="2328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8700" y="8792994"/>
            <a:ext cx="3010803" cy="930612"/>
          </a:xfrm>
          <a:custGeom>
            <a:avLst/>
            <a:gdLst/>
            <a:ahLst/>
            <a:cxnLst/>
            <a:rect r="r" b="b" t="t" l="l"/>
            <a:pathLst>
              <a:path h="930612" w="3010803">
                <a:moveTo>
                  <a:pt x="0" y="0"/>
                </a:moveTo>
                <a:lnTo>
                  <a:pt x="3010803" y="0"/>
                </a:lnTo>
                <a:lnTo>
                  <a:pt x="3010803" y="930612"/>
                </a:lnTo>
                <a:lnTo>
                  <a:pt x="0" y="93061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4248497" y="563394"/>
            <a:ext cx="3010803" cy="930612"/>
          </a:xfrm>
          <a:custGeom>
            <a:avLst/>
            <a:gdLst/>
            <a:ahLst/>
            <a:cxnLst/>
            <a:rect r="r" b="b" t="t" l="l"/>
            <a:pathLst>
              <a:path h="930612" w="3010803">
                <a:moveTo>
                  <a:pt x="3010803" y="0"/>
                </a:moveTo>
                <a:lnTo>
                  <a:pt x="0" y="0"/>
                </a:lnTo>
                <a:lnTo>
                  <a:pt x="0" y="930612"/>
                </a:lnTo>
                <a:lnTo>
                  <a:pt x="3010803" y="930612"/>
                </a:lnTo>
                <a:lnTo>
                  <a:pt x="3010803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638419" y="4062095"/>
            <a:ext cx="13664557" cy="2000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b="true" sz="56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КОМПЛЕКСНИЙ КУРСОВИЙ ПРОЕКТ</a:t>
            </a:r>
          </a:p>
          <a:p>
            <a:pPr algn="ctr">
              <a:lnSpc>
                <a:spcPts val="7840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4368201" y="5038725"/>
            <a:ext cx="9551598" cy="1338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30"/>
              </a:lnSpc>
              <a:spcBef>
                <a:spcPct val="0"/>
              </a:spcBef>
            </a:pPr>
            <a:r>
              <a:rPr lang="en-US" sz="373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Система для візуалізації та аналізу інформації з використанням LLM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200986" y="8872827"/>
            <a:ext cx="5886028" cy="1005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Будник М.О. ІПЗм-23-3</a:t>
            </a:r>
          </a:p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Керівник: Доц. Голян В.В.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700000">
            <a:off x="16750015" y="5360938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69"/>
                </a:lnTo>
                <a:lnTo>
                  <a:pt x="0" y="30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8100000">
            <a:off x="-1664239" y="1924527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757558" y="9002084"/>
            <a:ext cx="1180071" cy="143754"/>
          </a:xfrm>
          <a:custGeom>
            <a:avLst/>
            <a:gdLst/>
            <a:ahLst/>
            <a:cxnLst/>
            <a:rect r="r" b="b" t="t" l="l"/>
            <a:pathLst>
              <a:path h="143754" w="1180071">
                <a:moveTo>
                  <a:pt x="0" y="0"/>
                </a:moveTo>
                <a:lnTo>
                  <a:pt x="1180071" y="0"/>
                </a:lnTo>
                <a:lnTo>
                  <a:pt x="1180071" y="143754"/>
                </a:lnTo>
                <a:lnTo>
                  <a:pt x="0" y="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398041" y="1079622"/>
            <a:ext cx="1276944" cy="155555"/>
          </a:xfrm>
          <a:custGeom>
            <a:avLst/>
            <a:gdLst/>
            <a:ahLst/>
            <a:cxnLst/>
            <a:rect r="r" b="b" t="t" l="l"/>
            <a:pathLst>
              <a:path h="155555" w="1276944">
                <a:moveTo>
                  <a:pt x="0" y="0"/>
                </a:moveTo>
                <a:lnTo>
                  <a:pt x="1276944" y="0"/>
                </a:lnTo>
                <a:lnTo>
                  <a:pt x="1276944" y="155555"/>
                </a:lnTo>
                <a:lnTo>
                  <a:pt x="0" y="155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38447" y="9343447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6216852" y="500718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4627914" y="224198"/>
            <a:ext cx="9032173" cy="1030616"/>
            <a:chOff x="0" y="0"/>
            <a:chExt cx="2718086" cy="31014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718086" cy="310147"/>
            </a:xfrm>
            <a:custGeom>
              <a:avLst/>
              <a:gdLst/>
              <a:ahLst/>
              <a:cxnLst/>
              <a:rect r="r" b="b" t="t" l="l"/>
              <a:pathLst>
                <a:path h="310147" w="2718086">
                  <a:moveTo>
                    <a:pt x="0" y="0"/>
                  </a:moveTo>
                  <a:lnTo>
                    <a:pt x="2718086" y="0"/>
                  </a:lnTo>
                  <a:lnTo>
                    <a:pt x="2718086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2718086" cy="367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5681531" y="1965021"/>
            <a:ext cx="7332388" cy="7495131"/>
          </a:xfrm>
          <a:custGeom>
            <a:avLst/>
            <a:gdLst/>
            <a:ahLst/>
            <a:cxnLst/>
            <a:rect r="r" b="b" t="t" l="l"/>
            <a:pathLst>
              <a:path h="7495131" w="7332388">
                <a:moveTo>
                  <a:pt x="0" y="0"/>
                </a:moveTo>
                <a:lnTo>
                  <a:pt x="7332388" y="0"/>
                </a:lnTo>
                <a:lnTo>
                  <a:pt x="7332388" y="7495131"/>
                </a:lnTo>
                <a:lnTo>
                  <a:pt x="0" y="749513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-6625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4627914" y="361364"/>
            <a:ext cx="9032173" cy="651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b="true" sz="36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USE CASE ДІАГРАМА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700000">
            <a:off x="16750015" y="5360938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69"/>
                </a:lnTo>
                <a:lnTo>
                  <a:pt x="0" y="30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8100000">
            <a:off x="-1664239" y="1924527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757558" y="9002084"/>
            <a:ext cx="1180071" cy="143754"/>
          </a:xfrm>
          <a:custGeom>
            <a:avLst/>
            <a:gdLst/>
            <a:ahLst/>
            <a:cxnLst/>
            <a:rect r="r" b="b" t="t" l="l"/>
            <a:pathLst>
              <a:path h="143754" w="1180071">
                <a:moveTo>
                  <a:pt x="0" y="0"/>
                </a:moveTo>
                <a:lnTo>
                  <a:pt x="1180071" y="0"/>
                </a:lnTo>
                <a:lnTo>
                  <a:pt x="1180071" y="143754"/>
                </a:lnTo>
                <a:lnTo>
                  <a:pt x="0" y="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398041" y="1079622"/>
            <a:ext cx="1276944" cy="155555"/>
          </a:xfrm>
          <a:custGeom>
            <a:avLst/>
            <a:gdLst/>
            <a:ahLst/>
            <a:cxnLst/>
            <a:rect r="r" b="b" t="t" l="l"/>
            <a:pathLst>
              <a:path h="155555" w="1276944">
                <a:moveTo>
                  <a:pt x="0" y="0"/>
                </a:moveTo>
                <a:lnTo>
                  <a:pt x="1276944" y="0"/>
                </a:lnTo>
                <a:lnTo>
                  <a:pt x="1276944" y="155555"/>
                </a:lnTo>
                <a:lnTo>
                  <a:pt x="0" y="155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38447" y="9343447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6216852" y="500718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978455" y="1774112"/>
            <a:ext cx="15165707" cy="8121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У ході даного дослідження була розроблена концептуальна архітектура системи для візуалізації та аналізу даних з використанням великих мовних моделей (LLM).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Метою дослідження було створення теоретичних основ для розробки системи, яка дозволить користувачам автоматизувати аналіз, знаходити інсайти та створювати інтерактивні візуалізації.</a:t>
            </a:r>
          </a:p>
          <a:p>
            <a:pPr algn="l" marL="1295402" indent="-323850" lvl="3">
              <a:lnSpc>
                <a:spcPts val="2800"/>
              </a:lnSpc>
              <a:buFont typeface="Arial"/>
              <a:buChar char="￭"/>
            </a:pP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Розроблена архітектура системи є гнучкою та масштабованою, що дозволяє ефективно обробляти великі обсяги даних, використовуючи мікросервісну архітектуру та хмарні технології.</a:t>
            </a:r>
          </a:p>
          <a:p>
            <a:pPr algn="l" marL="1295402" indent="-323850" lvl="3">
              <a:lnSpc>
                <a:spcPts val="2800"/>
              </a:lnSpc>
              <a:buFont typeface="Arial"/>
              <a:buChar char="￭"/>
            </a:pP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Система орієнтована на спрощення процесу аналізу даних завдяки використанню LLM.</a:t>
            </a:r>
          </a:p>
          <a:p>
            <a:pPr algn="l" marL="1295402" indent="-323850" lvl="3">
              <a:lnSpc>
                <a:spcPts val="2800"/>
              </a:lnSpc>
              <a:buFont typeface="Arial"/>
              <a:buChar char="￭"/>
            </a:pP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Запропоновано методи ефективного зберігання та обробки даних, включаючи використання NoSQL для неструктурованих даних та SQL для структурованих даних.</a:t>
            </a:r>
          </a:p>
          <a:p>
            <a:pPr algn="l" marL="1295402" indent="-323850" lvl="3">
              <a:lnSpc>
                <a:spcPts val="2800"/>
              </a:lnSpc>
              <a:buFont typeface="Arial"/>
              <a:buChar char="￭"/>
            </a:pP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Розроблено методи автоматичного аналізу, виявлення залежностей, генерації SQL запитів, пайплайнів обробки даних та коду для візуалізації.</a:t>
            </a:r>
          </a:p>
          <a:p>
            <a:pPr algn="l" marL="1295402" indent="-323850" lvl="3">
              <a:lnSpc>
                <a:spcPts val="2800"/>
              </a:lnSpc>
              <a:buFont typeface="Arial"/>
              <a:buChar char="￭"/>
            </a:pP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Методи візуалізації даних базуються на технологіях JavaScript, React та бібліотеках для створення різноманітних графіків.</a:t>
            </a:r>
          </a:p>
          <a:p>
            <a:pPr algn="l" marL="1295402" indent="-323850" lvl="3">
              <a:lnSpc>
                <a:spcPts val="2800"/>
              </a:lnSpc>
              <a:buFont typeface="Arial"/>
              <a:buChar char="￭"/>
            </a:pP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Реалізовано модульну архітектуру для зручної зміни LLM моделей, що гарантує гнучкість системи.</a:t>
            </a:r>
          </a:p>
          <a:p>
            <a:pPr algn="l" marL="1295402" indent="-323850" lvl="3">
              <a:lnSpc>
                <a:spcPts val="2800"/>
              </a:lnSpc>
              <a:buFont typeface="Arial"/>
              <a:buChar char="￭"/>
            </a:pP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Розроблено АРІ для взаємодії з системою, що дозволяє надсилати запити, отримувати дані та візуалізації.</a:t>
            </a:r>
          </a:p>
          <a:p>
            <a:pPr algn="l" marL="1295402" indent="-323850" lvl="3">
              <a:lnSpc>
                <a:spcPts val="2800"/>
              </a:lnSpc>
              <a:buFont typeface="Arial"/>
              <a:buChar char="￭"/>
            </a:pP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Визначено ключові компоненти системи та їх взаємозв'язки, що забезпечує її цілісність та узгодженість.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Перспективи подальших досліджень:</a:t>
            </a:r>
          </a:p>
          <a:p>
            <a:pPr algn="l" marL="1295402" indent="-323850" lvl="3">
              <a:lnSpc>
                <a:spcPts val="2800"/>
              </a:lnSpc>
              <a:buFont typeface="Arial"/>
              <a:buChar char="￭"/>
            </a:pP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Провести дослідження різних методів машинного навчання для аналізу залежностей у даних.</a:t>
            </a:r>
          </a:p>
          <a:p>
            <a:pPr algn="l" marL="1295402" indent="-323850" lvl="3">
              <a:lnSpc>
                <a:spcPts val="2800"/>
              </a:lnSpc>
              <a:buFont typeface="Arial"/>
              <a:buChar char="￭"/>
            </a:pP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Розробити прототип системи для практичної перевірки розроблених алгоритмів.</a:t>
            </a:r>
          </a:p>
          <a:p>
            <a:pPr algn="l" marL="1295402" indent="-323850" lvl="3">
              <a:lnSpc>
                <a:spcPts val="2800"/>
              </a:lnSpc>
              <a:buFont typeface="Arial"/>
              <a:buChar char="￭"/>
            </a:pP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Дослідити методи масштабування системи, зокрема шардування баз даних та оптимізацію алгоритмів.</a:t>
            </a:r>
          </a:p>
          <a:p>
            <a:pPr algn="l" marL="1295402" indent="-323850" lvl="3">
              <a:lnSpc>
                <a:spcPts val="2800"/>
              </a:lnSpc>
              <a:buFont typeface="Arial"/>
              <a:buChar char="￭"/>
            </a:pP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Слідкувати за розвитком LLM та їхнім застосуванням для аналізу даних.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Розроблені теоретичні засади є основою для подальшої розробки системи та її впровадження.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</a:p>
        </p:txBody>
      </p:sp>
      <p:grpSp>
        <p:nvGrpSpPr>
          <p:cNvPr name="Group 15" id="15"/>
          <p:cNvGrpSpPr/>
          <p:nvPr/>
        </p:nvGrpSpPr>
        <p:grpSpPr>
          <a:xfrm rot="0">
            <a:off x="4627914" y="224198"/>
            <a:ext cx="9032173" cy="1030616"/>
            <a:chOff x="0" y="0"/>
            <a:chExt cx="2718086" cy="31014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718086" cy="310147"/>
            </a:xfrm>
            <a:custGeom>
              <a:avLst/>
              <a:gdLst/>
              <a:ahLst/>
              <a:cxnLst/>
              <a:rect r="r" b="b" t="t" l="l"/>
              <a:pathLst>
                <a:path h="310147" w="2718086">
                  <a:moveTo>
                    <a:pt x="0" y="0"/>
                  </a:moveTo>
                  <a:lnTo>
                    <a:pt x="2718086" y="0"/>
                  </a:lnTo>
                  <a:lnTo>
                    <a:pt x="2718086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2718086" cy="367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4627914" y="361364"/>
            <a:ext cx="9032173" cy="651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b="true" sz="36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ВИСНОВКИ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97684" y="5496684"/>
            <a:ext cx="4983320" cy="4983320"/>
          </a:xfrm>
          <a:custGeom>
            <a:avLst/>
            <a:gdLst/>
            <a:ahLst/>
            <a:cxnLst/>
            <a:rect r="r" b="b" t="t" l="l"/>
            <a:pathLst>
              <a:path h="4983320" w="4983320">
                <a:moveTo>
                  <a:pt x="0" y="0"/>
                </a:moveTo>
                <a:lnTo>
                  <a:pt x="4983321" y="0"/>
                </a:lnTo>
                <a:lnTo>
                  <a:pt x="4983321" y="4983321"/>
                </a:lnTo>
                <a:lnTo>
                  <a:pt x="0" y="4983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212305" y="-193005"/>
            <a:ext cx="4983320" cy="4983320"/>
          </a:xfrm>
          <a:custGeom>
            <a:avLst/>
            <a:gdLst/>
            <a:ahLst/>
            <a:cxnLst/>
            <a:rect r="r" b="b" t="t" l="l"/>
            <a:pathLst>
              <a:path h="4983320" w="4983320">
                <a:moveTo>
                  <a:pt x="0" y="0"/>
                </a:moveTo>
                <a:lnTo>
                  <a:pt x="4983320" y="0"/>
                </a:lnTo>
                <a:lnTo>
                  <a:pt x="4983320" y="4983321"/>
                </a:lnTo>
                <a:lnTo>
                  <a:pt x="0" y="4983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17953" y="6316953"/>
            <a:ext cx="3970047" cy="3970047"/>
          </a:xfrm>
          <a:custGeom>
            <a:avLst/>
            <a:gdLst/>
            <a:ahLst/>
            <a:cxnLst/>
            <a:rect r="r" b="b" t="t" l="l"/>
            <a:pathLst>
              <a:path h="3970047" w="3970047">
                <a:moveTo>
                  <a:pt x="0" y="0"/>
                </a:moveTo>
                <a:lnTo>
                  <a:pt x="3970047" y="0"/>
                </a:lnTo>
                <a:lnTo>
                  <a:pt x="3970047" y="3970047"/>
                </a:lnTo>
                <a:lnTo>
                  <a:pt x="0" y="39700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700000">
            <a:off x="15796340" y="2286577"/>
            <a:ext cx="4983320" cy="4983320"/>
          </a:xfrm>
          <a:custGeom>
            <a:avLst/>
            <a:gdLst/>
            <a:ahLst/>
            <a:cxnLst/>
            <a:rect r="r" b="b" t="t" l="l"/>
            <a:pathLst>
              <a:path h="4983320" w="4983320">
                <a:moveTo>
                  <a:pt x="0" y="0"/>
                </a:moveTo>
                <a:lnTo>
                  <a:pt x="4983320" y="0"/>
                </a:lnTo>
                <a:lnTo>
                  <a:pt x="4983320" y="4983320"/>
                </a:lnTo>
                <a:lnTo>
                  <a:pt x="0" y="49833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0" y="0"/>
            <a:ext cx="3970047" cy="3970047"/>
          </a:xfrm>
          <a:custGeom>
            <a:avLst/>
            <a:gdLst/>
            <a:ahLst/>
            <a:cxnLst/>
            <a:rect r="r" b="b" t="t" l="l"/>
            <a:pathLst>
              <a:path h="3970047" w="3970047">
                <a:moveTo>
                  <a:pt x="0" y="0"/>
                </a:moveTo>
                <a:lnTo>
                  <a:pt x="3970047" y="0"/>
                </a:lnTo>
                <a:lnTo>
                  <a:pt x="3970047" y="3970047"/>
                </a:lnTo>
                <a:lnTo>
                  <a:pt x="0" y="39700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-2700000">
            <a:off x="-2491660" y="2930197"/>
            <a:ext cx="4983320" cy="4983320"/>
          </a:xfrm>
          <a:custGeom>
            <a:avLst/>
            <a:gdLst/>
            <a:ahLst/>
            <a:cxnLst/>
            <a:rect r="r" b="b" t="t" l="l"/>
            <a:pathLst>
              <a:path h="4983320" w="4983320">
                <a:moveTo>
                  <a:pt x="4983320" y="4983320"/>
                </a:moveTo>
                <a:lnTo>
                  <a:pt x="0" y="4983320"/>
                </a:lnTo>
                <a:lnTo>
                  <a:pt x="0" y="0"/>
                </a:lnTo>
                <a:lnTo>
                  <a:pt x="4983320" y="0"/>
                </a:lnTo>
                <a:lnTo>
                  <a:pt x="4983320" y="498332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343100" y="-1328448"/>
            <a:ext cx="2686201" cy="2656897"/>
          </a:xfrm>
          <a:custGeom>
            <a:avLst/>
            <a:gdLst/>
            <a:ahLst/>
            <a:cxnLst/>
            <a:rect r="r" b="b" t="t" l="l"/>
            <a:pathLst>
              <a:path h="2656897" w="2686201">
                <a:moveTo>
                  <a:pt x="0" y="0"/>
                </a:moveTo>
                <a:lnTo>
                  <a:pt x="2686200" y="0"/>
                </a:lnTo>
                <a:lnTo>
                  <a:pt x="2686200" y="2656896"/>
                </a:lnTo>
                <a:lnTo>
                  <a:pt x="0" y="26568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944900" y="8958552"/>
            <a:ext cx="2686201" cy="2656897"/>
          </a:xfrm>
          <a:custGeom>
            <a:avLst/>
            <a:gdLst/>
            <a:ahLst/>
            <a:cxnLst/>
            <a:rect r="r" b="b" t="t" l="l"/>
            <a:pathLst>
              <a:path h="2656897" w="2686201">
                <a:moveTo>
                  <a:pt x="0" y="0"/>
                </a:moveTo>
                <a:lnTo>
                  <a:pt x="2686200" y="0"/>
                </a:lnTo>
                <a:lnTo>
                  <a:pt x="2686200" y="2656896"/>
                </a:lnTo>
                <a:lnTo>
                  <a:pt x="0" y="26568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34599" y="1985023"/>
            <a:ext cx="1911810" cy="232893"/>
          </a:xfrm>
          <a:custGeom>
            <a:avLst/>
            <a:gdLst/>
            <a:ahLst/>
            <a:cxnLst/>
            <a:rect r="r" b="b" t="t" l="l"/>
            <a:pathLst>
              <a:path h="232893" w="1911810">
                <a:moveTo>
                  <a:pt x="0" y="0"/>
                </a:moveTo>
                <a:lnTo>
                  <a:pt x="1911811" y="0"/>
                </a:lnTo>
                <a:lnTo>
                  <a:pt x="1911811" y="232894"/>
                </a:lnTo>
                <a:lnTo>
                  <a:pt x="0" y="2328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676646" y="8069083"/>
            <a:ext cx="1911810" cy="232893"/>
          </a:xfrm>
          <a:custGeom>
            <a:avLst/>
            <a:gdLst/>
            <a:ahLst/>
            <a:cxnLst/>
            <a:rect r="r" b="b" t="t" l="l"/>
            <a:pathLst>
              <a:path h="232893" w="1911810">
                <a:moveTo>
                  <a:pt x="0" y="0"/>
                </a:moveTo>
                <a:lnTo>
                  <a:pt x="1911811" y="0"/>
                </a:lnTo>
                <a:lnTo>
                  <a:pt x="1911811" y="232894"/>
                </a:lnTo>
                <a:lnTo>
                  <a:pt x="0" y="2328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8700" y="8792994"/>
            <a:ext cx="3010803" cy="930612"/>
          </a:xfrm>
          <a:custGeom>
            <a:avLst/>
            <a:gdLst/>
            <a:ahLst/>
            <a:cxnLst/>
            <a:rect r="r" b="b" t="t" l="l"/>
            <a:pathLst>
              <a:path h="930612" w="3010803">
                <a:moveTo>
                  <a:pt x="0" y="0"/>
                </a:moveTo>
                <a:lnTo>
                  <a:pt x="3010803" y="0"/>
                </a:lnTo>
                <a:lnTo>
                  <a:pt x="3010803" y="930612"/>
                </a:lnTo>
                <a:lnTo>
                  <a:pt x="0" y="93061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4248497" y="563394"/>
            <a:ext cx="3010803" cy="930612"/>
          </a:xfrm>
          <a:custGeom>
            <a:avLst/>
            <a:gdLst/>
            <a:ahLst/>
            <a:cxnLst/>
            <a:rect r="r" b="b" t="t" l="l"/>
            <a:pathLst>
              <a:path h="930612" w="3010803">
                <a:moveTo>
                  <a:pt x="3010803" y="0"/>
                </a:moveTo>
                <a:lnTo>
                  <a:pt x="0" y="0"/>
                </a:lnTo>
                <a:lnTo>
                  <a:pt x="0" y="930612"/>
                </a:lnTo>
                <a:lnTo>
                  <a:pt x="3010803" y="930612"/>
                </a:lnTo>
                <a:lnTo>
                  <a:pt x="3010803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279355" y="4141340"/>
            <a:ext cx="13406737" cy="1728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27"/>
              </a:lnSpc>
              <a:spcBef>
                <a:spcPct val="0"/>
              </a:spcBef>
            </a:pPr>
            <a:r>
              <a:rPr lang="en-US" b="true" sz="959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ДЯКУЮ ЗА УВАГУ!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700000">
            <a:off x="16750015" y="5360938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69"/>
                </a:lnTo>
                <a:lnTo>
                  <a:pt x="0" y="30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8100000">
            <a:off x="-1664239" y="1924527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757558" y="9002084"/>
            <a:ext cx="1180071" cy="143754"/>
          </a:xfrm>
          <a:custGeom>
            <a:avLst/>
            <a:gdLst/>
            <a:ahLst/>
            <a:cxnLst/>
            <a:rect r="r" b="b" t="t" l="l"/>
            <a:pathLst>
              <a:path h="143754" w="1180071">
                <a:moveTo>
                  <a:pt x="0" y="0"/>
                </a:moveTo>
                <a:lnTo>
                  <a:pt x="1180071" y="0"/>
                </a:lnTo>
                <a:lnTo>
                  <a:pt x="1180071" y="143754"/>
                </a:lnTo>
                <a:lnTo>
                  <a:pt x="0" y="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398041" y="1079622"/>
            <a:ext cx="1276944" cy="155555"/>
          </a:xfrm>
          <a:custGeom>
            <a:avLst/>
            <a:gdLst/>
            <a:ahLst/>
            <a:cxnLst/>
            <a:rect r="r" b="b" t="t" l="l"/>
            <a:pathLst>
              <a:path h="155555" w="1276944">
                <a:moveTo>
                  <a:pt x="0" y="0"/>
                </a:moveTo>
                <a:lnTo>
                  <a:pt x="1276944" y="0"/>
                </a:lnTo>
                <a:lnTo>
                  <a:pt x="1276944" y="155555"/>
                </a:lnTo>
                <a:lnTo>
                  <a:pt x="0" y="155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38447" y="9343447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6216852" y="500718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4627914" y="224198"/>
            <a:ext cx="9032173" cy="1030616"/>
            <a:chOff x="0" y="0"/>
            <a:chExt cx="2718086" cy="31014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718086" cy="310147"/>
            </a:xfrm>
            <a:custGeom>
              <a:avLst/>
              <a:gdLst/>
              <a:ahLst/>
              <a:cxnLst/>
              <a:rect r="r" b="b" t="t" l="l"/>
              <a:pathLst>
                <a:path h="310147" w="2718086">
                  <a:moveTo>
                    <a:pt x="0" y="0"/>
                  </a:moveTo>
                  <a:lnTo>
                    <a:pt x="2718086" y="0"/>
                  </a:lnTo>
                  <a:lnTo>
                    <a:pt x="2718086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2718086" cy="367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graphicFrame>
        <p:nvGraphicFramePr>
          <p:cNvPr name="Table 17" id="17"/>
          <p:cNvGraphicFramePr>
            <a:graphicFrameLocks noGrp="true"/>
          </p:cNvGraphicFramePr>
          <p:nvPr/>
        </p:nvGraphicFramePr>
        <p:xfrm>
          <a:off x="2582488" y="1715380"/>
          <a:ext cx="13257088" cy="8239125"/>
        </p:xfrm>
        <a:graphic>
          <a:graphicData uri="http://schemas.openxmlformats.org/drawingml/2006/table">
            <a:tbl>
              <a:tblPr/>
              <a:tblGrid>
                <a:gridCol w="2657190"/>
                <a:gridCol w="2037531"/>
                <a:gridCol w="2063351"/>
                <a:gridCol w="2089170"/>
                <a:gridCol w="1858940"/>
                <a:gridCol w="2550906"/>
              </a:tblGrid>
              <a:tr h="107881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Інструмент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Сфера застосування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Простота використання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Автоматизація аналізу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Можливості інтеграції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Масштабованість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30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Datadog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Моніторинг ІТ-інфраструктури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Складне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Обмежена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Широка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Висока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206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Grafana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Візуалізація метрик та даних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Середня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Відсутня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Широка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Середня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30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Google Data Studio (Looker Studio)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Аналітика даних з Google-сервісів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Легке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Обмежена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Обмежена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Середня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881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Microsoft Power BI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Бізнес-аналітика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Середня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Обмежена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Широка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Висока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881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Tableau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Інтерактивна візуалізація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Середня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Обмежена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Широка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Середня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8" id="18"/>
          <p:cNvSpPr txBox="true"/>
          <p:nvPr/>
        </p:nvSpPr>
        <p:spPr>
          <a:xfrm rot="0">
            <a:off x="4627914" y="361364"/>
            <a:ext cx="9032173" cy="651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b="true" sz="36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АНАЛІЗ ПРЕДМЕТНОЇ ГАЛУЗІ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700000">
            <a:off x="16750015" y="5360938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69"/>
                </a:lnTo>
                <a:lnTo>
                  <a:pt x="0" y="30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8100000">
            <a:off x="-1664239" y="1924527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757558" y="9002084"/>
            <a:ext cx="1180071" cy="143754"/>
          </a:xfrm>
          <a:custGeom>
            <a:avLst/>
            <a:gdLst/>
            <a:ahLst/>
            <a:cxnLst/>
            <a:rect r="r" b="b" t="t" l="l"/>
            <a:pathLst>
              <a:path h="143754" w="1180071">
                <a:moveTo>
                  <a:pt x="0" y="0"/>
                </a:moveTo>
                <a:lnTo>
                  <a:pt x="1180071" y="0"/>
                </a:lnTo>
                <a:lnTo>
                  <a:pt x="1180071" y="143754"/>
                </a:lnTo>
                <a:lnTo>
                  <a:pt x="0" y="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398041" y="1079622"/>
            <a:ext cx="1276944" cy="155555"/>
          </a:xfrm>
          <a:custGeom>
            <a:avLst/>
            <a:gdLst/>
            <a:ahLst/>
            <a:cxnLst/>
            <a:rect r="r" b="b" t="t" l="l"/>
            <a:pathLst>
              <a:path h="155555" w="1276944">
                <a:moveTo>
                  <a:pt x="0" y="0"/>
                </a:moveTo>
                <a:lnTo>
                  <a:pt x="1276944" y="0"/>
                </a:lnTo>
                <a:lnTo>
                  <a:pt x="1276944" y="155555"/>
                </a:lnTo>
                <a:lnTo>
                  <a:pt x="0" y="155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38447" y="9343447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6216852" y="500718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4245024" y="224198"/>
            <a:ext cx="9797952" cy="1030616"/>
            <a:chOff x="0" y="0"/>
            <a:chExt cx="2948535" cy="31014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948535" cy="310147"/>
            </a:xfrm>
            <a:custGeom>
              <a:avLst/>
              <a:gdLst/>
              <a:ahLst/>
              <a:cxnLst/>
              <a:rect r="r" b="b" t="t" l="l"/>
              <a:pathLst>
                <a:path h="310147" w="2948535">
                  <a:moveTo>
                    <a:pt x="0" y="0"/>
                  </a:moveTo>
                  <a:lnTo>
                    <a:pt x="2948535" y="0"/>
                  </a:lnTo>
                  <a:lnTo>
                    <a:pt x="2948535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2948535" cy="367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4245024" y="361364"/>
            <a:ext cx="9797952" cy="651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b="true" sz="36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ТЕНДЕНЦІЇ ТА ПЕРСПЕКТИВИ В ГАЛУЗІ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615156" y="2341458"/>
            <a:ext cx="12552684" cy="566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Автоматизація аналізу даних.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538366" y="3981704"/>
            <a:ext cx="12552684" cy="566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Інтеграція з великими мовними моделями (LLM).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553507" y="5614282"/>
            <a:ext cx="12552684" cy="566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Інтерактивна візуалізація.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3404264" y="2250358"/>
            <a:ext cx="972766" cy="761320"/>
            <a:chOff x="0" y="0"/>
            <a:chExt cx="568927" cy="44526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68927" cy="445262"/>
            </a:xfrm>
            <a:custGeom>
              <a:avLst/>
              <a:gdLst/>
              <a:ahLst/>
              <a:cxnLst/>
              <a:rect r="r" b="b" t="t" l="l"/>
              <a:pathLst>
                <a:path h="445262" w="568927">
                  <a:moveTo>
                    <a:pt x="0" y="0"/>
                  </a:moveTo>
                  <a:lnTo>
                    <a:pt x="568927" y="0"/>
                  </a:lnTo>
                  <a:lnTo>
                    <a:pt x="568927" y="445262"/>
                  </a:lnTo>
                  <a:lnTo>
                    <a:pt x="0" y="445262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57150"/>
              <a:ext cx="568927" cy="5024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3404264" y="3907114"/>
            <a:ext cx="972766" cy="761320"/>
            <a:chOff x="0" y="0"/>
            <a:chExt cx="568927" cy="44526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568927" cy="445262"/>
            </a:xfrm>
            <a:custGeom>
              <a:avLst/>
              <a:gdLst/>
              <a:ahLst/>
              <a:cxnLst/>
              <a:rect r="r" b="b" t="t" l="l"/>
              <a:pathLst>
                <a:path h="445262" w="568927">
                  <a:moveTo>
                    <a:pt x="0" y="0"/>
                  </a:moveTo>
                  <a:lnTo>
                    <a:pt x="568927" y="0"/>
                  </a:lnTo>
                  <a:lnTo>
                    <a:pt x="568927" y="445262"/>
                  </a:lnTo>
                  <a:lnTo>
                    <a:pt x="0" y="445262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57150"/>
              <a:ext cx="568927" cy="5024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3404264" y="5559694"/>
            <a:ext cx="972766" cy="761320"/>
            <a:chOff x="0" y="0"/>
            <a:chExt cx="568927" cy="445262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568927" cy="445262"/>
            </a:xfrm>
            <a:custGeom>
              <a:avLst/>
              <a:gdLst/>
              <a:ahLst/>
              <a:cxnLst/>
              <a:rect r="r" b="b" t="t" l="l"/>
              <a:pathLst>
                <a:path h="445262" w="568927">
                  <a:moveTo>
                    <a:pt x="0" y="0"/>
                  </a:moveTo>
                  <a:lnTo>
                    <a:pt x="568927" y="0"/>
                  </a:lnTo>
                  <a:lnTo>
                    <a:pt x="568927" y="445262"/>
                  </a:lnTo>
                  <a:lnTo>
                    <a:pt x="0" y="445262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57150"/>
              <a:ext cx="568927" cy="5024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3481961" y="2350983"/>
            <a:ext cx="814291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481961" y="4007739"/>
            <a:ext cx="814291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02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481961" y="5660319"/>
            <a:ext cx="814291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03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615156" y="8989336"/>
            <a:ext cx="6796832" cy="566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Зростання потреби в кастомізації.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553507" y="7270952"/>
            <a:ext cx="3585567" cy="566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Хмарні технології.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3404264" y="7216365"/>
            <a:ext cx="972766" cy="761320"/>
            <a:chOff x="0" y="0"/>
            <a:chExt cx="568927" cy="445262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568927" cy="445262"/>
            </a:xfrm>
            <a:custGeom>
              <a:avLst/>
              <a:gdLst/>
              <a:ahLst/>
              <a:cxnLst/>
              <a:rect r="r" b="b" t="t" l="l"/>
              <a:pathLst>
                <a:path h="445262" w="568927">
                  <a:moveTo>
                    <a:pt x="0" y="0"/>
                  </a:moveTo>
                  <a:lnTo>
                    <a:pt x="568927" y="0"/>
                  </a:lnTo>
                  <a:lnTo>
                    <a:pt x="568927" y="445262"/>
                  </a:lnTo>
                  <a:lnTo>
                    <a:pt x="0" y="445262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57150"/>
              <a:ext cx="568927" cy="5024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3481961" y="7316990"/>
            <a:ext cx="814291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04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3402724" y="8873035"/>
            <a:ext cx="972766" cy="761320"/>
            <a:chOff x="0" y="0"/>
            <a:chExt cx="568927" cy="445262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568927" cy="445262"/>
            </a:xfrm>
            <a:custGeom>
              <a:avLst/>
              <a:gdLst/>
              <a:ahLst/>
              <a:cxnLst/>
              <a:rect r="r" b="b" t="t" l="l"/>
              <a:pathLst>
                <a:path h="445262" w="568927">
                  <a:moveTo>
                    <a:pt x="0" y="0"/>
                  </a:moveTo>
                  <a:lnTo>
                    <a:pt x="568927" y="0"/>
                  </a:lnTo>
                  <a:lnTo>
                    <a:pt x="568927" y="445262"/>
                  </a:lnTo>
                  <a:lnTo>
                    <a:pt x="0" y="445262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57150"/>
              <a:ext cx="568927" cy="5024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3480420" y="8973660"/>
            <a:ext cx="814291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05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700000">
            <a:off x="16750015" y="5360938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69"/>
                </a:lnTo>
                <a:lnTo>
                  <a:pt x="0" y="30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8100000">
            <a:off x="-1664239" y="1924527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757558" y="9002084"/>
            <a:ext cx="1180071" cy="143754"/>
          </a:xfrm>
          <a:custGeom>
            <a:avLst/>
            <a:gdLst/>
            <a:ahLst/>
            <a:cxnLst/>
            <a:rect r="r" b="b" t="t" l="l"/>
            <a:pathLst>
              <a:path h="143754" w="1180071">
                <a:moveTo>
                  <a:pt x="0" y="0"/>
                </a:moveTo>
                <a:lnTo>
                  <a:pt x="1180071" y="0"/>
                </a:lnTo>
                <a:lnTo>
                  <a:pt x="1180071" y="143754"/>
                </a:lnTo>
                <a:lnTo>
                  <a:pt x="0" y="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398041" y="1079622"/>
            <a:ext cx="1276944" cy="155555"/>
          </a:xfrm>
          <a:custGeom>
            <a:avLst/>
            <a:gdLst/>
            <a:ahLst/>
            <a:cxnLst/>
            <a:rect r="r" b="b" t="t" l="l"/>
            <a:pathLst>
              <a:path h="155555" w="1276944">
                <a:moveTo>
                  <a:pt x="0" y="0"/>
                </a:moveTo>
                <a:lnTo>
                  <a:pt x="1276944" y="0"/>
                </a:lnTo>
                <a:lnTo>
                  <a:pt x="1276944" y="155555"/>
                </a:lnTo>
                <a:lnTo>
                  <a:pt x="0" y="155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38447" y="9343447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6216852" y="500718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4627914" y="224198"/>
            <a:ext cx="9032173" cy="1030616"/>
            <a:chOff x="0" y="0"/>
            <a:chExt cx="2718086" cy="31014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718086" cy="310147"/>
            </a:xfrm>
            <a:custGeom>
              <a:avLst/>
              <a:gdLst/>
              <a:ahLst/>
              <a:cxnLst/>
              <a:rect r="r" b="b" t="t" l="l"/>
              <a:pathLst>
                <a:path h="310147" w="2718086">
                  <a:moveTo>
                    <a:pt x="0" y="0"/>
                  </a:moveTo>
                  <a:lnTo>
                    <a:pt x="2718086" y="0"/>
                  </a:lnTo>
                  <a:lnTo>
                    <a:pt x="2718086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2718086" cy="367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graphicFrame>
        <p:nvGraphicFramePr>
          <p:cNvPr name="Table 17" id="17"/>
          <p:cNvGraphicFramePr>
            <a:graphicFrameLocks noGrp="true"/>
          </p:cNvGraphicFramePr>
          <p:nvPr/>
        </p:nvGraphicFramePr>
        <p:xfrm>
          <a:off x="2160576" y="1451166"/>
          <a:ext cx="14596982" cy="8639175"/>
        </p:xfrm>
        <a:graphic>
          <a:graphicData uri="http://schemas.openxmlformats.org/drawingml/2006/table">
            <a:tbl>
              <a:tblPr/>
              <a:tblGrid>
                <a:gridCol w="932213"/>
                <a:gridCol w="2726106"/>
                <a:gridCol w="2648659"/>
                <a:gridCol w="4068522"/>
                <a:gridCol w="4221483"/>
              </a:tblGrid>
              <a:tr h="128382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№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Автор(и) та рік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Назва статті/публікації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Основний фокус дослідження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Значення для моєї роботи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858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Vaswani et al., 2017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"Attention is All You Need"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Архітектура трансформерів та механізми уваги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Основоположна стаття з архітектури LLM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823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Brown et al., 2020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"Language models are few-shot learners"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Моделі LLM як "few-shot learners", їх можливості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Дослідження про можливості LLM для автоматичного аналізу даних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507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Google, 2023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Gemini: A Family of Highly Capable Multimodal Models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Огляд моделі Gemini, її мультимодальні можливості та варіації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Характеристики та можливості моделі Gemini для використання в системі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823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4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OpenAI, 2023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GPT-4 Technical Report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Технічні деталі моделі GPT-4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Характеристики та можливості моделі GPT-4 для використання в системі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507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Touvron et al., 2023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Llama: Open and efficient foundation language models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Опис моделі Llama, її відкритість та ефективність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Характеристики та можливості моделі Llama, вибір як відкритої моделі для досліджень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823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6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Bostock et al., 2011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D3: data-driven documents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Бібліотека D3.js, її можливості та застосування для візуалізації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Можливості D3.js для створення інтерактивних візуалізацій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190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Fielding, 2000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Architectural styles and the design of network-based software architectures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Архітектура програмного забезпечення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Основні підходи до архітектурного проєктування складних систем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8" id="18"/>
          <p:cNvSpPr txBox="true"/>
          <p:nvPr/>
        </p:nvSpPr>
        <p:spPr>
          <a:xfrm rot="0">
            <a:off x="4627914" y="361364"/>
            <a:ext cx="9032173" cy="1289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ОГЛЯД І АНАЛІЗ ДЖЕРЕЛ</a:t>
            </a:r>
          </a:p>
          <a:p>
            <a:pPr algn="ctr">
              <a:lnSpc>
                <a:spcPts val="50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700000">
            <a:off x="16750015" y="5360938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69"/>
                </a:lnTo>
                <a:lnTo>
                  <a:pt x="0" y="30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8100000">
            <a:off x="-1664239" y="1924527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757558" y="9002084"/>
            <a:ext cx="1180071" cy="143754"/>
          </a:xfrm>
          <a:custGeom>
            <a:avLst/>
            <a:gdLst/>
            <a:ahLst/>
            <a:cxnLst/>
            <a:rect r="r" b="b" t="t" l="l"/>
            <a:pathLst>
              <a:path h="143754" w="1180071">
                <a:moveTo>
                  <a:pt x="0" y="0"/>
                </a:moveTo>
                <a:lnTo>
                  <a:pt x="1180071" y="0"/>
                </a:lnTo>
                <a:lnTo>
                  <a:pt x="1180071" y="143754"/>
                </a:lnTo>
                <a:lnTo>
                  <a:pt x="0" y="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398041" y="1079622"/>
            <a:ext cx="1276944" cy="155555"/>
          </a:xfrm>
          <a:custGeom>
            <a:avLst/>
            <a:gdLst/>
            <a:ahLst/>
            <a:cxnLst/>
            <a:rect r="r" b="b" t="t" l="l"/>
            <a:pathLst>
              <a:path h="155555" w="1276944">
                <a:moveTo>
                  <a:pt x="0" y="0"/>
                </a:moveTo>
                <a:lnTo>
                  <a:pt x="1276944" y="0"/>
                </a:lnTo>
                <a:lnTo>
                  <a:pt x="1276944" y="155555"/>
                </a:lnTo>
                <a:lnTo>
                  <a:pt x="0" y="155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38447" y="9343447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6216852" y="500718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2342312" y="3729248"/>
            <a:ext cx="4410488" cy="3940997"/>
            <a:chOff x="0" y="0"/>
            <a:chExt cx="1161610" cy="103795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61610" cy="1037958"/>
            </a:xfrm>
            <a:custGeom>
              <a:avLst/>
              <a:gdLst/>
              <a:ahLst/>
              <a:cxnLst/>
              <a:rect r="r" b="b" t="t" l="l"/>
              <a:pathLst>
                <a:path h="1037958" w="1161610">
                  <a:moveTo>
                    <a:pt x="0" y="0"/>
                  </a:moveTo>
                  <a:lnTo>
                    <a:pt x="1161610" y="0"/>
                  </a:lnTo>
                  <a:lnTo>
                    <a:pt x="1161610" y="1037958"/>
                  </a:lnTo>
                  <a:lnTo>
                    <a:pt x="0" y="103795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1161610" cy="10951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223"/>
                </a:lnSpc>
              </a:pPr>
              <a:r>
                <a:rPr lang="en-US" sz="2302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Розроблена Google, є мультимодальною моделлю, що обробляє текст, зображення, аудіо та відео, що робить її універсальною для різних задач. Gemini має різні версії (Ultra, Pro, Nano) для різних вимог до ресурсів.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535201" y="3729248"/>
            <a:ext cx="4410488" cy="3940997"/>
            <a:chOff x="0" y="0"/>
            <a:chExt cx="1161610" cy="103795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161610" cy="1037958"/>
            </a:xfrm>
            <a:custGeom>
              <a:avLst/>
              <a:gdLst/>
              <a:ahLst/>
              <a:cxnLst/>
              <a:rect r="r" b="b" t="t" l="l"/>
              <a:pathLst>
                <a:path h="1037958" w="1161610">
                  <a:moveTo>
                    <a:pt x="0" y="0"/>
                  </a:moveTo>
                  <a:lnTo>
                    <a:pt x="1161610" y="0"/>
                  </a:lnTo>
                  <a:lnTo>
                    <a:pt x="1161610" y="1037958"/>
                  </a:lnTo>
                  <a:lnTo>
                    <a:pt x="0" y="103795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1161610" cy="10951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223"/>
                </a:lnSpc>
              </a:pPr>
              <a:r>
                <a:rPr lang="en-US" sz="2302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Розроблена Meta, є відкритою мовною моделлю, акцентує на ефективність та продуктивність для різних завдань обробки природної мови. Модель має декілька версій, кожна з яких оптимізована під різні потреби.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6938756" y="3729248"/>
            <a:ext cx="4410488" cy="3940997"/>
            <a:chOff x="0" y="0"/>
            <a:chExt cx="1161610" cy="103795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161610" cy="1037958"/>
            </a:xfrm>
            <a:custGeom>
              <a:avLst/>
              <a:gdLst/>
              <a:ahLst/>
              <a:cxnLst/>
              <a:rect r="r" b="b" t="t" l="l"/>
              <a:pathLst>
                <a:path h="1037958" w="1161610">
                  <a:moveTo>
                    <a:pt x="0" y="0"/>
                  </a:moveTo>
                  <a:lnTo>
                    <a:pt x="1161610" y="0"/>
                  </a:lnTo>
                  <a:lnTo>
                    <a:pt x="1161610" y="1037958"/>
                  </a:lnTo>
                  <a:lnTo>
                    <a:pt x="0" y="103795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57150"/>
              <a:ext cx="1161610" cy="10951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223"/>
                </a:lnSpc>
              </a:pPr>
              <a:r>
                <a:rPr lang="en-US" sz="2302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Розроблена OpenAI, спеціалізується на обробці та генерації тексту, має великий обсяг параметрів та високу здатність до генерації природної мови, що робить її привабливою для текстових завдань.</a:t>
              </a:r>
            </a:p>
          </p:txBody>
        </p:sp>
      </p:grpSp>
      <p:sp>
        <p:nvSpPr>
          <p:cNvPr name="AutoShape 23" id="23"/>
          <p:cNvSpPr/>
          <p:nvPr/>
        </p:nvSpPr>
        <p:spPr>
          <a:xfrm>
            <a:off x="7891929" y="2865355"/>
            <a:ext cx="2504141" cy="0"/>
          </a:xfrm>
          <a:prstGeom prst="line">
            <a:avLst/>
          </a:prstGeom>
          <a:ln cap="rnd" w="1143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7884175" y="8323822"/>
            <a:ext cx="2504141" cy="0"/>
          </a:xfrm>
          <a:prstGeom prst="line">
            <a:avLst/>
          </a:prstGeom>
          <a:ln cap="rnd" w="1143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25" id="25"/>
          <p:cNvGrpSpPr/>
          <p:nvPr/>
        </p:nvGrpSpPr>
        <p:grpSpPr>
          <a:xfrm rot="0">
            <a:off x="2582488" y="3430149"/>
            <a:ext cx="3921025" cy="598197"/>
            <a:chOff x="0" y="0"/>
            <a:chExt cx="2293231" cy="349858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293231" cy="349858"/>
            </a:xfrm>
            <a:custGeom>
              <a:avLst/>
              <a:gdLst/>
              <a:ahLst/>
              <a:cxnLst/>
              <a:rect r="r" b="b" t="t" l="l"/>
              <a:pathLst>
                <a:path h="349858" w="2293231">
                  <a:moveTo>
                    <a:pt x="0" y="0"/>
                  </a:moveTo>
                  <a:lnTo>
                    <a:pt x="2293231" y="0"/>
                  </a:lnTo>
                  <a:lnTo>
                    <a:pt x="2293231" y="349858"/>
                  </a:lnTo>
                  <a:lnTo>
                    <a:pt x="0" y="34985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57150"/>
              <a:ext cx="2293231" cy="4070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4138869" y="3449213"/>
            <a:ext cx="814291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GPT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4627914" y="224198"/>
            <a:ext cx="9032173" cy="1030616"/>
            <a:chOff x="0" y="0"/>
            <a:chExt cx="2718086" cy="310147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2718086" cy="310147"/>
            </a:xfrm>
            <a:custGeom>
              <a:avLst/>
              <a:gdLst/>
              <a:ahLst/>
              <a:cxnLst/>
              <a:rect r="r" b="b" t="t" l="l"/>
              <a:pathLst>
                <a:path h="310147" w="2718086">
                  <a:moveTo>
                    <a:pt x="0" y="0"/>
                  </a:moveTo>
                  <a:lnTo>
                    <a:pt x="2718086" y="0"/>
                  </a:lnTo>
                  <a:lnTo>
                    <a:pt x="2718086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57150"/>
              <a:ext cx="2718086" cy="367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4627914" y="361364"/>
            <a:ext cx="9032173" cy="651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b="true" sz="36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ПОРІВНЯННЯ LLM МОДЕЛЕЙ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7183488" y="3430149"/>
            <a:ext cx="3921025" cy="598197"/>
            <a:chOff x="0" y="0"/>
            <a:chExt cx="2293231" cy="349858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2293231" cy="349858"/>
            </a:xfrm>
            <a:custGeom>
              <a:avLst/>
              <a:gdLst/>
              <a:ahLst/>
              <a:cxnLst/>
              <a:rect r="r" b="b" t="t" l="l"/>
              <a:pathLst>
                <a:path h="349858" w="2293231">
                  <a:moveTo>
                    <a:pt x="0" y="0"/>
                  </a:moveTo>
                  <a:lnTo>
                    <a:pt x="2293231" y="0"/>
                  </a:lnTo>
                  <a:lnTo>
                    <a:pt x="2293231" y="349858"/>
                  </a:lnTo>
                  <a:lnTo>
                    <a:pt x="0" y="34985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57150"/>
              <a:ext cx="2293231" cy="4070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7183488" y="3449213"/>
            <a:ext cx="3921025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GEMINI</a:t>
            </a:r>
          </a:p>
        </p:txBody>
      </p:sp>
      <p:grpSp>
        <p:nvGrpSpPr>
          <p:cNvPr name="Group 37" id="37"/>
          <p:cNvGrpSpPr/>
          <p:nvPr/>
        </p:nvGrpSpPr>
        <p:grpSpPr>
          <a:xfrm rot="0">
            <a:off x="11787394" y="3430149"/>
            <a:ext cx="3921025" cy="598197"/>
            <a:chOff x="0" y="0"/>
            <a:chExt cx="2293231" cy="349858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2293231" cy="349858"/>
            </a:xfrm>
            <a:custGeom>
              <a:avLst/>
              <a:gdLst/>
              <a:ahLst/>
              <a:cxnLst/>
              <a:rect r="r" b="b" t="t" l="l"/>
              <a:pathLst>
                <a:path h="349858" w="2293231">
                  <a:moveTo>
                    <a:pt x="0" y="0"/>
                  </a:moveTo>
                  <a:lnTo>
                    <a:pt x="2293231" y="0"/>
                  </a:lnTo>
                  <a:lnTo>
                    <a:pt x="2293231" y="349858"/>
                  </a:lnTo>
                  <a:lnTo>
                    <a:pt x="0" y="34985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57150"/>
              <a:ext cx="2293231" cy="4070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11787394" y="3449213"/>
            <a:ext cx="3921025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LLAMA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700000">
            <a:off x="16750015" y="5360938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69"/>
                </a:lnTo>
                <a:lnTo>
                  <a:pt x="0" y="30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8100000">
            <a:off x="-1664239" y="1924527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757558" y="9002084"/>
            <a:ext cx="1180071" cy="143754"/>
          </a:xfrm>
          <a:custGeom>
            <a:avLst/>
            <a:gdLst/>
            <a:ahLst/>
            <a:cxnLst/>
            <a:rect r="r" b="b" t="t" l="l"/>
            <a:pathLst>
              <a:path h="143754" w="1180071">
                <a:moveTo>
                  <a:pt x="0" y="0"/>
                </a:moveTo>
                <a:lnTo>
                  <a:pt x="1180071" y="0"/>
                </a:lnTo>
                <a:lnTo>
                  <a:pt x="1180071" y="143754"/>
                </a:lnTo>
                <a:lnTo>
                  <a:pt x="0" y="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398041" y="1079622"/>
            <a:ext cx="1276944" cy="155555"/>
          </a:xfrm>
          <a:custGeom>
            <a:avLst/>
            <a:gdLst/>
            <a:ahLst/>
            <a:cxnLst/>
            <a:rect r="r" b="b" t="t" l="l"/>
            <a:pathLst>
              <a:path h="155555" w="1276944">
                <a:moveTo>
                  <a:pt x="0" y="0"/>
                </a:moveTo>
                <a:lnTo>
                  <a:pt x="1276944" y="0"/>
                </a:lnTo>
                <a:lnTo>
                  <a:pt x="1276944" y="155555"/>
                </a:lnTo>
                <a:lnTo>
                  <a:pt x="0" y="155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38447" y="9343447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6216852" y="500718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429840" y="3203073"/>
            <a:ext cx="10258926" cy="5034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Мета проєкту: створення концептуальної архітектури системи, що дозволяє користувачам ефективно обробляти великі обсяги даних, виявляти закономірності та інсайти, а також візуалізувати результати за допомогою LLM.</a:t>
            </a:r>
          </a:p>
          <a:p>
            <a:pPr algn="l">
              <a:lnSpc>
                <a:spcPts val="3359"/>
              </a:lnSpc>
            </a:pP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Основні задачі: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Розробка архітектури системи.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Розробка методів обробки та зберігання даних.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Розробка методів аналізу даних та пошуку інсайтів.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Розробка методів візуалізації даних.</a:t>
            </a:r>
          </a:p>
          <a:p>
            <a:pPr algn="l"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Забезпечення незалежності від LLM моделей.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</p:txBody>
      </p:sp>
      <p:sp>
        <p:nvSpPr>
          <p:cNvPr name="AutoShape 15" id="15"/>
          <p:cNvSpPr/>
          <p:nvPr/>
        </p:nvSpPr>
        <p:spPr>
          <a:xfrm>
            <a:off x="7891929" y="2865355"/>
            <a:ext cx="2504141" cy="0"/>
          </a:xfrm>
          <a:prstGeom prst="line">
            <a:avLst/>
          </a:prstGeom>
          <a:ln cap="rnd" w="1143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7884175" y="8323822"/>
            <a:ext cx="2504141" cy="0"/>
          </a:xfrm>
          <a:prstGeom prst="line">
            <a:avLst/>
          </a:prstGeom>
          <a:ln cap="rnd" w="1143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17" id="17"/>
          <p:cNvGrpSpPr/>
          <p:nvPr/>
        </p:nvGrpSpPr>
        <p:grpSpPr>
          <a:xfrm rot="0">
            <a:off x="4627914" y="224198"/>
            <a:ext cx="9032173" cy="1030616"/>
            <a:chOff x="0" y="0"/>
            <a:chExt cx="2718086" cy="31014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718086" cy="310147"/>
            </a:xfrm>
            <a:custGeom>
              <a:avLst/>
              <a:gdLst/>
              <a:ahLst/>
              <a:cxnLst/>
              <a:rect r="r" b="b" t="t" l="l"/>
              <a:pathLst>
                <a:path h="310147" w="2718086">
                  <a:moveTo>
                    <a:pt x="0" y="0"/>
                  </a:moveTo>
                  <a:lnTo>
                    <a:pt x="2718086" y="0"/>
                  </a:lnTo>
                  <a:lnTo>
                    <a:pt x="2718086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2718086" cy="367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4627914" y="361364"/>
            <a:ext cx="9032173" cy="651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b="true" sz="36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ПОСТАНОВКА ЗАДАЧІ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700000">
            <a:off x="16750015" y="5360938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69"/>
                </a:lnTo>
                <a:lnTo>
                  <a:pt x="0" y="30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8100000">
            <a:off x="-1664239" y="1924527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757558" y="9002084"/>
            <a:ext cx="1180071" cy="143754"/>
          </a:xfrm>
          <a:custGeom>
            <a:avLst/>
            <a:gdLst/>
            <a:ahLst/>
            <a:cxnLst/>
            <a:rect r="r" b="b" t="t" l="l"/>
            <a:pathLst>
              <a:path h="143754" w="1180071">
                <a:moveTo>
                  <a:pt x="0" y="0"/>
                </a:moveTo>
                <a:lnTo>
                  <a:pt x="1180071" y="0"/>
                </a:lnTo>
                <a:lnTo>
                  <a:pt x="1180071" y="143754"/>
                </a:lnTo>
                <a:lnTo>
                  <a:pt x="0" y="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398041" y="1079622"/>
            <a:ext cx="1276944" cy="155555"/>
          </a:xfrm>
          <a:custGeom>
            <a:avLst/>
            <a:gdLst/>
            <a:ahLst/>
            <a:cxnLst/>
            <a:rect r="r" b="b" t="t" l="l"/>
            <a:pathLst>
              <a:path h="155555" w="1276944">
                <a:moveTo>
                  <a:pt x="0" y="0"/>
                </a:moveTo>
                <a:lnTo>
                  <a:pt x="1276944" y="0"/>
                </a:lnTo>
                <a:lnTo>
                  <a:pt x="1276944" y="155555"/>
                </a:lnTo>
                <a:lnTo>
                  <a:pt x="0" y="155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38447" y="9343447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6216852" y="500718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978455" y="1783637"/>
            <a:ext cx="15165707" cy="7676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Бекенд (Node.js + NestJS):</a:t>
            </a:r>
          </a:p>
          <a:p>
            <a:pPr algn="l" marL="820419" indent="-273473" lvl="2">
              <a:lnSpc>
                <a:spcPts val="2659"/>
              </a:lnSpc>
              <a:buFont typeface="Arial"/>
              <a:buChar char="⚬"/>
            </a:pPr>
            <a:r>
              <a:rPr lang="en-US" sz="18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Node.js забезпечує високу продуктивність та асинхронність, що ідеально підходить для обробки великої кількості запитів.</a:t>
            </a:r>
          </a:p>
          <a:p>
            <a:pPr algn="l" marL="820419" indent="-273473" lvl="2">
              <a:lnSpc>
                <a:spcPts val="2659"/>
              </a:lnSpc>
              <a:buFont typeface="Arial"/>
              <a:buChar char="⚬"/>
            </a:pPr>
            <a:r>
              <a:rPr lang="en-US" sz="18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NestJS надає структурований фреймворк для створення масштабованих та підтримуваних серверних додатків, спрощуючи розробку та забезпечуючи високу якість коду.</a:t>
            </a:r>
          </a:p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Фронтенд (Next.js):</a:t>
            </a:r>
          </a:p>
          <a:p>
            <a:pPr algn="l" marL="820419" indent="-273473" lvl="2">
              <a:lnSpc>
                <a:spcPts val="2659"/>
              </a:lnSpc>
              <a:buFont typeface="Arial"/>
              <a:buChar char="⚬"/>
            </a:pPr>
            <a:r>
              <a:rPr lang="en-US" sz="18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Next.js дозволяє створювати швидкі, інтерактивні та адаптивні веб-інтерфейси завдяки використанню React Server Components та статичній генерації сторінок.</a:t>
            </a:r>
          </a:p>
          <a:p>
            <a:pPr algn="l" marL="820419" indent="-273473" lvl="2">
              <a:lnSpc>
                <a:spcPts val="2659"/>
              </a:lnSpc>
              <a:buFont typeface="Arial"/>
              <a:buChar char="⚬"/>
            </a:pPr>
            <a:r>
              <a:rPr lang="en-US" sz="18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Оптимізований рендеринг та зменшення навантаження на клієнтську частину покращують користувацький досвід.</a:t>
            </a:r>
          </a:p>
          <a:p>
            <a:pPr algn="l" marL="820419" indent="-273473" lvl="2">
              <a:lnSpc>
                <a:spcPts val="2659"/>
              </a:lnSpc>
              <a:buFont typeface="Arial"/>
              <a:buChar char="⚬"/>
            </a:pPr>
            <a:r>
              <a:rPr lang="en-US" sz="18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Використання Tailwind CSS та Shaden UI дозволяє швидко створювати сучасний дизайн, адаптуючи його під різні потреби.</a:t>
            </a:r>
          </a:p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База даних (PostgreSQL / Supabase):</a:t>
            </a:r>
          </a:p>
          <a:p>
            <a:pPr algn="l" marL="820419" indent="-273473" lvl="2">
              <a:lnSpc>
                <a:spcPts val="2659"/>
              </a:lnSpc>
              <a:buFont typeface="Arial"/>
              <a:buChar char="⚬"/>
            </a:pPr>
            <a:r>
              <a:rPr lang="en-US" sz="18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PostgreSQL є потужною та надійною реляційною базою даних, що забезпечує стабільне зберігання структурованих даних.</a:t>
            </a:r>
          </a:p>
          <a:p>
            <a:pPr algn="l" marL="820419" indent="-273473" lvl="2">
              <a:lnSpc>
                <a:spcPts val="2659"/>
              </a:lnSpc>
              <a:buFont typeface="Arial"/>
              <a:buChar char="⚬"/>
            </a:pPr>
            <a:r>
              <a:rPr lang="en-US" sz="18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Supabase є альтернативою з хмарним хостингом, що спрощує розгортання та масштабування бази даних.</a:t>
            </a:r>
          </a:p>
          <a:p>
            <a:pPr algn="l" marL="820419" indent="-273473" lvl="2">
              <a:lnSpc>
                <a:spcPts val="2659"/>
              </a:lnSpc>
              <a:buFont typeface="Arial"/>
              <a:buChar char="⚬"/>
            </a:pPr>
            <a:r>
              <a:rPr lang="en-US" sz="18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Вик</a:t>
            </a:r>
            <a:r>
              <a:rPr lang="en-US" sz="18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ористання реляційної БД гарантує цілісність даних та можливості масштабування.</a:t>
            </a:r>
          </a:p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Візуалізація (JavaScript, React, Shaden UI, Tailwind):</a:t>
            </a:r>
          </a:p>
          <a:p>
            <a:pPr algn="l" marL="820419" indent="-273473" lvl="2">
              <a:lnSpc>
                <a:spcPts val="2659"/>
              </a:lnSpc>
              <a:buFont typeface="Arial"/>
              <a:buChar char="⚬"/>
            </a:pPr>
            <a:r>
              <a:rPr lang="en-US" sz="18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JavaScript є універсальною мовою програмування для веб-розробки, що дозволяє створювати інтерактивні візуалізації.</a:t>
            </a:r>
          </a:p>
          <a:p>
            <a:pPr algn="l" marL="820419" indent="-273473" lvl="2">
              <a:lnSpc>
                <a:spcPts val="2659"/>
              </a:lnSpc>
              <a:buFont typeface="Arial"/>
              <a:buChar char="⚬"/>
            </a:pPr>
            <a:r>
              <a:rPr lang="en-US" sz="18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React забезпечує ефективний підхід до створення компонентів інтерфейсу.</a:t>
            </a:r>
          </a:p>
          <a:p>
            <a:pPr algn="l" marL="820419" indent="-273473" lvl="2">
              <a:lnSpc>
                <a:spcPts val="2659"/>
              </a:lnSpc>
              <a:buFont typeface="Arial"/>
              <a:buChar char="⚬"/>
            </a:pPr>
            <a:r>
              <a:rPr lang="en-US" sz="18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Shaden UI та Tailwind спрощують стилізацію, з</a:t>
            </a:r>
            <a:r>
              <a:rPr lang="en-US" sz="18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абезпечують швидку розробку та уніфікацію стилю.</a:t>
            </a:r>
          </a:p>
          <a:p>
            <a:pPr algn="l" marL="820419" indent="-273473" lvl="2">
              <a:lnSpc>
                <a:spcPts val="2659"/>
              </a:lnSpc>
              <a:spcBef>
                <a:spcPct val="0"/>
              </a:spcBef>
              <a:buFont typeface="Arial"/>
              <a:buChar char="⚬"/>
            </a:pPr>
            <a:r>
              <a:rPr lang="en-US" sz="18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Використання різноманітних бібліотек (наприклад, D3, Chart.js, Plotly) дозволяє створювати широкий спектр графіків.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</p:txBody>
      </p:sp>
      <p:grpSp>
        <p:nvGrpSpPr>
          <p:cNvPr name="Group 15" id="15"/>
          <p:cNvGrpSpPr/>
          <p:nvPr/>
        </p:nvGrpSpPr>
        <p:grpSpPr>
          <a:xfrm rot="0">
            <a:off x="4627914" y="224198"/>
            <a:ext cx="9032173" cy="1030616"/>
            <a:chOff x="0" y="0"/>
            <a:chExt cx="2718086" cy="31014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718086" cy="310147"/>
            </a:xfrm>
            <a:custGeom>
              <a:avLst/>
              <a:gdLst/>
              <a:ahLst/>
              <a:cxnLst/>
              <a:rect r="r" b="b" t="t" l="l"/>
              <a:pathLst>
                <a:path h="310147" w="2718086">
                  <a:moveTo>
                    <a:pt x="0" y="0"/>
                  </a:moveTo>
                  <a:lnTo>
                    <a:pt x="2718086" y="0"/>
                  </a:lnTo>
                  <a:lnTo>
                    <a:pt x="2718086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2718086" cy="367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4627914" y="361364"/>
            <a:ext cx="9032173" cy="651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b="true" sz="36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ОБГРУНТУВАННЯ ТЕХНОЛОГІЙ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700000">
            <a:off x="16750015" y="5360938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69"/>
                </a:lnTo>
                <a:lnTo>
                  <a:pt x="0" y="30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8100000">
            <a:off x="-1664239" y="1924527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757558" y="9002084"/>
            <a:ext cx="1180071" cy="143754"/>
          </a:xfrm>
          <a:custGeom>
            <a:avLst/>
            <a:gdLst/>
            <a:ahLst/>
            <a:cxnLst/>
            <a:rect r="r" b="b" t="t" l="l"/>
            <a:pathLst>
              <a:path h="143754" w="1180071">
                <a:moveTo>
                  <a:pt x="0" y="0"/>
                </a:moveTo>
                <a:lnTo>
                  <a:pt x="1180071" y="0"/>
                </a:lnTo>
                <a:lnTo>
                  <a:pt x="1180071" y="143754"/>
                </a:lnTo>
                <a:lnTo>
                  <a:pt x="0" y="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398041" y="1079622"/>
            <a:ext cx="1276944" cy="155555"/>
          </a:xfrm>
          <a:custGeom>
            <a:avLst/>
            <a:gdLst/>
            <a:ahLst/>
            <a:cxnLst/>
            <a:rect r="r" b="b" t="t" l="l"/>
            <a:pathLst>
              <a:path h="155555" w="1276944">
                <a:moveTo>
                  <a:pt x="0" y="0"/>
                </a:moveTo>
                <a:lnTo>
                  <a:pt x="1276944" y="0"/>
                </a:lnTo>
                <a:lnTo>
                  <a:pt x="1276944" y="155555"/>
                </a:lnTo>
                <a:lnTo>
                  <a:pt x="0" y="155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38447" y="9343447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6216852" y="500718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4627914" y="224198"/>
            <a:ext cx="9032173" cy="1030616"/>
            <a:chOff x="0" y="0"/>
            <a:chExt cx="2718086" cy="31014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718086" cy="310147"/>
            </a:xfrm>
            <a:custGeom>
              <a:avLst/>
              <a:gdLst/>
              <a:ahLst/>
              <a:cxnLst/>
              <a:rect r="r" b="b" t="t" l="l"/>
              <a:pathLst>
                <a:path h="310147" w="2718086">
                  <a:moveTo>
                    <a:pt x="0" y="0"/>
                  </a:moveTo>
                  <a:lnTo>
                    <a:pt x="2718086" y="0"/>
                  </a:lnTo>
                  <a:lnTo>
                    <a:pt x="2718086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2718086" cy="367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5570461" y="1900566"/>
            <a:ext cx="7402031" cy="7760976"/>
          </a:xfrm>
          <a:custGeom>
            <a:avLst/>
            <a:gdLst/>
            <a:ahLst/>
            <a:cxnLst/>
            <a:rect r="r" b="b" t="t" l="l"/>
            <a:pathLst>
              <a:path h="7760976" w="7402031">
                <a:moveTo>
                  <a:pt x="0" y="0"/>
                </a:moveTo>
                <a:lnTo>
                  <a:pt x="7402031" y="0"/>
                </a:lnTo>
                <a:lnTo>
                  <a:pt x="7402031" y="7760976"/>
                </a:lnTo>
                <a:lnTo>
                  <a:pt x="0" y="776097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4627914" y="361364"/>
            <a:ext cx="9032173" cy="651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b="true" sz="36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ДІАГРАМА РОЗГОРТАННЯ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700000">
            <a:off x="16750015" y="5360938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69"/>
                </a:lnTo>
                <a:lnTo>
                  <a:pt x="0" y="30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8100000">
            <a:off x="-1664239" y="1924527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757558" y="9002084"/>
            <a:ext cx="1180071" cy="143754"/>
          </a:xfrm>
          <a:custGeom>
            <a:avLst/>
            <a:gdLst/>
            <a:ahLst/>
            <a:cxnLst/>
            <a:rect r="r" b="b" t="t" l="l"/>
            <a:pathLst>
              <a:path h="143754" w="1180071">
                <a:moveTo>
                  <a:pt x="0" y="0"/>
                </a:moveTo>
                <a:lnTo>
                  <a:pt x="1180071" y="0"/>
                </a:lnTo>
                <a:lnTo>
                  <a:pt x="1180071" y="143754"/>
                </a:lnTo>
                <a:lnTo>
                  <a:pt x="0" y="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398041" y="1079622"/>
            <a:ext cx="1276944" cy="155555"/>
          </a:xfrm>
          <a:custGeom>
            <a:avLst/>
            <a:gdLst/>
            <a:ahLst/>
            <a:cxnLst/>
            <a:rect r="r" b="b" t="t" l="l"/>
            <a:pathLst>
              <a:path h="155555" w="1276944">
                <a:moveTo>
                  <a:pt x="0" y="0"/>
                </a:moveTo>
                <a:lnTo>
                  <a:pt x="1276944" y="0"/>
                </a:lnTo>
                <a:lnTo>
                  <a:pt x="1276944" y="155555"/>
                </a:lnTo>
                <a:lnTo>
                  <a:pt x="0" y="155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38447" y="9343447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6216852" y="500718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4627914" y="224198"/>
            <a:ext cx="9032173" cy="1030616"/>
            <a:chOff x="0" y="0"/>
            <a:chExt cx="2718086" cy="31014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718086" cy="310147"/>
            </a:xfrm>
            <a:custGeom>
              <a:avLst/>
              <a:gdLst/>
              <a:ahLst/>
              <a:cxnLst/>
              <a:rect r="r" b="b" t="t" l="l"/>
              <a:pathLst>
                <a:path h="310147" w="2718086">
                  <a:moveTo>
                    <a:pt x="0" y="0"/>
                  </a:moveTo>
                  <a:lnTo>
                    <a:pt x="2718086" y="0"/>
                  </a:lnTo>
                  <a:lnTo>
                    <a:pt x="2718086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2718086" cy="367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4920108" y="1655637"/>
            <a:ext cx="8447784" cy="8380845"/>
          </a:xfrm>
          <a:custGeom>
            <a:avLst/>
            <a:gdLst/>
            <a:ahLst/>
            <a:cxnLst/>
            <a:rect r="r" b="b" t="t" l="l"/>
            <a:pathLst>
              <a:path h="8380845" w="8447784">
                <a:moveTo>
                  <a:pt x="0" y="0"/>
                </a:moveTo>
                <a:lnTo>
                  <a:pt x="8447784" y="0"/>
                </a:lnTo>
                <a:lnTo>
                  <a:pt x="8447784" y="8380845"/>
                </a:lnTo>
                <a:lnTo>
                  <a:pt x="0" y="838084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-2920" r="0" b="-2765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4627914" y="361364"/>
            <a:ext cx="9032173" cy="651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b="true" sz="36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ER ДІАГРАМА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DAGZqhbF3xg</dc:identifier>
  <dcterms:modified xsi:type="dcterms:W3CDTF">2011-08-01T06:04:30Z</dcterms:modified>
  <cp:revision>1</cp:revision>
  <dc:title>Напишите подзаголовок</dc:title>
</cp:coreProperties>
</file>