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
  </p:notesMasterIdLst>
  <p:sldIdLst>
    <p:sldId id="269" r:id="rId2"/>
    <p:sldId id="262" r:id="rId3"/>
    <p:sldId id="256" r:id="rId4"/>
  </p:sldIdLst>
  <p:sldSz cx="9906000" cy="6858000" type="A4"/>
  <p:notesSz cx="6886575" cy="100171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 userDrawn="1">
          <p15:clr>
            <a:srgbClr val="A4A3A4"/>
          </p15:clr>
        </p15:guide>
        <p15:guide id="2" pos="225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na Heller" initials="RH" lastIdx="1" clrIdx="0">
    <p:extLst>
      <p:ext uri="{19B8F6BF-5375-455C-9EA6-DF929625EA0E}">
        <p15:presenceInfo xmlns:p15="http://schemas.microsoft.com/office/powerpoint/2012/main" userId="S::ramona.heller@anderswie.net::63c263b5-62b1-4c00-b35c-40fc3e53c4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70C"/>
    <a:srgbClr val="883C22"/>
    <a:srgbClr val="4D4D4D"/>
    <a:srgbClr val="EA890F"/>
    <a:srgbClr val="F1A717"/>
    <a:srgbClr val="FFFFFE"/>
    <a:srgbClr val="00AEEF"/>
    <a:srgbClr val="E90E8B"/>
    <a:srgbClr val="10A6D6"/>
    <a:srgbClr val="25A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36" autoAdjust="0"/>
  </p:normalViewPr>
  <p:slideViewPr>
    <p:cSldViewPr snapToGrid="0" showGuides="1">
      <p:cViewPr varScale="1">
        <p:scale>
          <a:sx n="113" d="100"/>
          <a:sy n="113" d="100"/>
        </p:scale>
        <p:origin x="100" y="336"/>
      </p:cViewPr>
      <p:guideLst>
        <p:guide orient="horz" pos="232"/>
        <p:guide pos="225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1485"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Peter (cironet.eu)" userId="d350ff7c-3f8a-4031-9ba4-398bc46ea47e" providerId="ADAL" clId="{95AB4745-353E-4853-BB7F-FE15233B5C1B}"/>
    <pc:docChg chg="modSld">
      <pc:chgData name="Max Peter (cironet.eu)" userId="d350ff7c-3f8a-4031-9ba4-398bc46ea47e" providerId="ADAL" clId="{95AB4745-353E-4853-BB7F-FE15233B5C1B}" dt="2024-05-15T20:14:21.999" v="16" actId="113"/>
      <pc:docMkLst>
        <pc:docMk/>
      </pc:docMkLst>
      <pc:sldChg chg="modSp mod">
        <pc:chgData name="Max Peter (cironet.eu)" userId="d350ff7c-3f8a-4031-9ba4-398bc46ea47e" providerId="ADAL" clId="{95AB4745-353E-4853-BB7F-FE15233B5C1B}" dt="2024-05-15T20:14:21.999" v="16" actId="113"/>
        <pc:sldMkLst>
          <pc:docMk/>
          <pc:sldMk cId="3155555547" sldId="269"/>
        </pc:sldMkLst>
        <pc:spChg chg="mod">
          <ac:chgData name="Max Peter (cironet.eu)" userId="d350ff7c-3f8a-4031-9ba4-398bc46ea47e" providerId="ADAL" clId="{95AB4745-353E-4853-BB7F-FE15233B5C1B}" dt="2024-05-15T20:12:08.416" v="3" actId="1076"/>
          <ac:spMkLst>
            <pc:docMk/>
            <pc:sldMk cId="3155555547" sldId="269"/>
            <ac:spMk id="2" creationId="{BC47F323-6488-ACBE-7813-DE9F454DAABF}"/>
          </ac:spMkLst>
        </pc:spChg>
        <pc:spChg chg="mod">
          <ac:chgData name="Max Peter (cironet.eu)" userId="d350ff7c-3f8a-4031-9ba4-398bc46ea47e" providerId="ADAL" clId="{95AB4745-353E-4853-BB7F-FE15233B5C1B}" dt="2024-05-15T20:12:13.238" v="4" actId="1076"/>
          <ac:spMkLst>
            <pc:docMk/>
            <pc:sldMk cId="3155555547" sldId="269"/>
            <ac:spMk id="110" creationId="{AFBCCCD7-83BD-FDA1-ECCA-6A5F6DDFC590}"/>
          </ac:spMkLst>
        </pc:spChg>
        <pc:spChg chg="mod">
          <ac:chgData name="Max Peter (cironet.eu)" userId="d350ff7c-3f8a-4031-9ba4-398bc46ea47e" providerId="ADAL" clId="{95AB4745-353E-4853-BB7F-FE15233B5C1B}" dt="2024-05-15T20:14:21.999" v="16" actId="113"/>
          <ac:spMkLst>
            <pc:docMk/>
            <pc:sldMk cId="3155555547" sldId="269"/>
            <ac:spMk id="118" creationId="{43F2638C-52D9-3DBD-C9FC-A6D46CB784A2}"/>
          </ac:spMkLst>
        </pc:spChg>
        <pc:spChg chg="mod">
          <ac:chgData name="Max Peter (cironet.eu)" userId="d350ff7c-3f8a-4031-9ba4-398bc46ea47e" providerId="ADAL" clId="{95AB4745-353E-4853-BB7F-FE15233B5C1B}" dt="2024-05-15T20:11:27.348" v="2" actId="20577"/>
          <ac:spMkLst>
            <pc:docMk/>
            <pc:sldMk cId="3155555547" sldId="269"/>
            <ac:spMk id="120" creationId="{3FFEA9A6-A51F-FAC4-D007-EF550A2D59AB}"/>
          </ac:spMkLst>
        </pc:spChg>
        <pc:picChg chg="mod">
          <ac:chgData name="Max Peter (cironet.eu)" userId="d350ff7c-3f8a-4031-9ba4-398bc46ea47e" providerId="ADAL" clId="{95AB4745-353E-4853-BB7F-FE15233B5C1B}" dt="2024-05-15T20:13:57.147" v="15" actId="1076"/>
          <ac:picMkLst>
            <pc:docMk/>
            <pc:sldMk cId="3155555547" sldId="269"/>
            <ac:picMk id="7" creationId="{409D4568-7F66-6678-737B-8FFF394A5B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4182" cy="502596"/>
          </a:xfrm>
          <a:prstGeom prst="rect">
            <a:avLst/>
          </a:prstGeom>
        </p:spPr>
        <p:txBody>
          <a:bodyPr vert="horz" lIns="96586" tIns="48293" rIns="96586" bIns="48293" rtlCol="0"/>
          <a:lstStyle>
            <a:lvl1pPr algn="l">
              <a:defRPr sz="1300"/>
            </a:lvl1pPr>
          </a:lstStyle>
          <a:p>
            <a:endParaRPr lang="zh-CN" altLang="en-US"/>
          </a:p>
        </p:txBody>
      </p:sp>
      <p:sp>
        <p:nvSpPr>
          <p:cNvPr id="3" name="Date Placeholder 2"/>
          <p:cNvSpPr>
            <a:spLocks noGrp="1"/>
          </p:cNvSpPr>
          <p:nvPr>
            <p:ph type="dt" idx="1"/>
          </p:nvPr>
        </p:nvSpPr>
        <p:spPr>
          <a:xfrm>
            <a:off x="3900799" y="1"/>
            <a:ext cx="2984182" cy="502596"/>
          </a:xfrm>
          <a:prstGeom prst="rect">
            <a:avLst/>
          </a:prstGeom>
        </p:spPr>
        <p:txBody>
          <a:bodyPr vert="horz" lIns="96586" tIns="48293" rIns="96586" bIns="48293" rtlCol="0"/>
          <a:lstStyle>
            <a:lvl1pPr algn="r">
              <a:defRPr sz="1300"/>
            </a:lvl1pPr>
          </a:lstStyle>
          <a:p>
            <a:fld id="{5E048A8B-16F3-42A5-8B28-A22E49E9EE8B}" type="datetimeFigureOut">
              <a:rPr lang="zh-CN" altLang="en-US" smtClean="0"/>
              <a:pPr/>
              <a:t>2024/5/15</a:t>
            </a:fld>
            <a:endParaRPr lang="de-DE" altLang="en-US"/>
          </a:p>
        </p:txBody>
      </p:sp>
      <p:sp>
        <p:nvSpPr>
          <p:cNvPr id="4" name="Slide Image Placeholder 3"/>
          <p:cNvSpPr>
            <a:spLocks noGrp="1" noRot="1" noChangeAspect="1"/>
          </p:cNvSpPr>
          <p:nvPr>
            <p:ph type="sldImg" idx="2"/>
          </p:nvPr>
        </p:nvSpPr>
        <p:spPr>
          <a:xfrm>
            <a:off x="1001713" y="1252538"/>
            <a:ext cx="4883150" cy="3381375"/>
          </a:xfrm>
          <a:prstGeom prst="rect">
            <a:avLst/>
          </a:prstGeom>
          <a:noFill/>
          <a:ln w="12700">
            <a:solidFill>
              <a:prstClr val="black"/>
            </a:solidFill>
          </a:ln>
        </p:spPr>
        <p:txBody>
          <a:bodyPr vert="horz" lIns="96586" tIns="48293" rIns="96586" bIns="48293" rtlCol="0" anchor="ctr"/>
          <a:lstStyle/>
          <a:p>
            <a:endParaRPr lang="zh-CN" altLang="en-US"/>
          </a:p>
        </p:txBody>
      </p:sp>
      <p:sp>
        <p:nvSpPr>
          <p:cNvPr id="5" name="Notes Placeholder 4"/>
          <p:cNvSpPr>
            <a:spLocks noGrp="1"/>
          </p:cNvSpPr>
          <p:nvPr>
            <p:ph type="body" sz="quarter" idx="3"/>
          </p:nvPr>
        </p:nvSpPr>
        <p:spPr>
          <a:xfrm>
            <a:off x="688658" y="4820742"/>
            <a:ext cx="5509260" cy="3944243"/>
          </a:xfrm>
          <a:prstGeom prst="rect">
            <a:avLst/>
          </a:prstGeom>
        </p:spPr>
        <p:txBody>
          <a:bodyPr vert="horz" lIns="96586" tIns="48293" rIns="96586" bIns="48293"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514531"/>
            <a:ext cx="2984182" cy="502595"/>
          </a:xfrm>
          <a:prstGeom prst="rect">
            <a:avLst/>
          </a:prstGeom>
        </p:spPr>
        <p:txBody>
          <a:bodyPr vert="horz" lIns="96586" tIns="48293" rIns="96586" bIns="48293"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3900799" y="9514531"/>
            <a:ext cx="2984182" cy="502595"/>
          </a:xfrm>
          <a:prstGeom prst="rect">
            <a:avLst/>
          </a:prstGeom>
        </p:spPr>
        <p:txBody>
          <a:bodyPr vert="horz" lIns="96586" tIns="48293" rIns="96586" bIns="48293" rtlCol="0" anchor="b"/>
          <a:lstStyle>
            <a:lvl1pPr algn="r">
              <a:defRPr sz="1300"/>
            </a:lvl1pPr>
          </a:lstStyle>
          <a:p>
            <a:fld id="{A7D3AB5F-94BC-4C58-9862-74B3757552D9}" type="slidenum">
              <a:rPr lang="zh-CN" altLang="en-US" smtClean="0"/>
              <a:pPr/>
              <a:t>‹Nr.›</a:t>
            </a:fld>
            <a:endParaRPr lang="de-DE" altLang="en-US"/>
          </a:p>
        </p:txBody>
      </p:sp>
    </p:spTree>
    <p:extLst>
      <p:ext uri="{BB962C8B-B14F-4D97-AF65-F5344CB8AC3E}">
        <p14:creationId xmlns:p14="http://schemas.microsoft.com/office/powerpoint/2010/main" val="25186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7D3AB5F-94BC-4C58-9862-74B3757552D9}" type="slidenum">
              <a:rPr lang="zh-CN" altLang="en-US" smtClean="0"/>
              <a:pPr/>
              <a:t>1</a:t>
            </a:fld>
            <a:endParaRPr lang="de-DE" altLang="en-US"/>
          </a:p>
        </p:txBody>
      </p:sp>
    </p:spTree>
    <p:extLst>
      <p:ext uri="{BB962C8B-B14F-4D97-AF65-F5344CB8AC3E}">
        <p14:creationId xmlns:p14="http://schemas.microsoft.com/office/powerpoint/2010/main" val="120749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7D3AB5F-94BC-4C58-9862-74B3757552D9}" type="slidenum">
              <a:rPr lang="zh-CN" altLang="en-US" smtClean="0"/>
              <a:pPr/>
              <a:t>2</a:t>
            </a:fld>
            <a:endParaRPr lang="de-DE" altLang="en-US"/>
          </a:p>
        </p:txBody>
      </p:sp>
    </p:spTree>
    <p:extLst>
      <p:ext uri="{BB962C8B-B14F-4D97-AF65-F5344CB8AC3E}">
        <p14:creationId xmlns:p14="http://schemas.microsoft.com/office/powerpoint/2010/main" val="359304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7D3AB5F-94BC-4C58-9862-74B3757552D9}" type="slidenum">
              <a:rPr lang="zh-CN" altLang="en-US" smtClean="0"/>
              <a:pPr/>
              <a:t>3</a:t>
            </a:fld>
            <a:endParaRPr lang="de-DE" altLang="en-US"/>
          </a:p>
        </p:txBody>
      </p:sp>
    </p:spTree>
    <p:extLst>
      <p:ext uri="{BB962C8B-B14F-4D97-AF65-F5344CB8AC3E}">
        <p14:creationId xmlns:p14="http://schemas.microsoft.com/office/powerpoint/2010/main" val="2984189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srcRect l="1566" t="-2404" r="5542" b="16274"/>
          <a:stretch/>
        </p:blipFill>
        <p:spPr>
          <a:xfrm>
            <a:off x="395574" y="538483"/>
            <a:ext cx="9514779" cy="6323873"/>
          </a:xfrm>
          <a:prstGeom prst="rect">
            <a:avLst/>
          </a:prstGeom>
        </p:spPr>
      </p:pic>
      <p:sp>
        <p:nvSpPr>
          <p:cNvPr id="27" name="Oval 26"/>
          <p:cNvSpPr/>
          <p:nvPr userDrawn="1"/>
        </p:nvSpPr>
        <p:spPr>
          <a:xfrm>
            <a:off x="3615029" y="1748981"/>
            <a:ext cx="2683151" cy="2683151"/>
          </a:xfrm>
          <a:prstGeom prst="ellipse">
            <a:avLst/>
          </a:prstGeom>
          <a:solidFill>
            <a:schemeClr val="bg1"/>
          </a:solidFill>
          <a:ln>
            <a:noFill/>
          </a:ln>
          <a:effectLst>
            <a:outerShdw blurRad="50800" dist="38100" dir="756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Straight Connector 8"/>
          <p:cNvCxnSpPr/>
          <p:nvPr userDrawn="1"/>
        </p:nvCxnSpPr>
        <p:spPr>
          <a:xfrm>
            <a:off x="3302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604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6745904" y="668456"/>
            <a:ext cx="3026214" cy="3026214"/>
          </a:xfrm>
          <a:prstGeom prst="ellipse">
            <a:avLst/>
          </a:prstGeom>
          <a:solidFill>
            <a:schemeClr val="bg1"/>
          </a:solidFill>
          <a:ln>
            <a:noFill/>
          </a:ln>
          <a:effectLst>
            <a:outerShdw blurRad="254000" dir="876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Placeholder 21"/>
          <p:cNvSpPr>
            <a:spLocks noGrp="1"/>
          </p:cNvSpPr>
          <p:nvPr>
            <p:ph type="body" sz="quarter" idx="13" hasCustomPrompt="1"/>
          </p:nvPr>
        </p:nvSpPr>
        <p:spPr>
          <a:xfrm>
            <a:off x="7254642" y="1504351"/>
            <a:ext cx="2197089" cy="1389905"/>
          </a:xfrm>
          <a:prstGeom prst="rect">
            <a:avLst/>
          </a:prstGeom>
        </p:spPr>
        <p:txBody>
          <a:bodyPr lIns="0" rIns="0" anchor="ctr">
            <a:noAutofit/>
          </a:bodyPr>
          <a:lstStyle>
            <a:lvl1pPr marL="0" indent="0" algn="l">
              <a:lnSpc>
                <a:spcPct val="85000"/>
              </a:lnSpc>
              <a:spcBef>
                <a:spcPts val="0"/>
              </a:spcBef>
              <a:buNone/>
              <a:tabLst>
                <a:tab pos="2241550" algn="l"/>
              </a:tabLst>
              <a:defRPr sz="4000" b="1">
                <a:solidFill>
                  <a:schemeClr val="bg2">
                    <a:lumMod val="50000"/>
                  </a:schemeClr>
                </a:solidFill>
                <a:effectLst/>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de-DE" altLang="zh-CN" noProof="0" dirty="0"/>
              <a:t>Unter-nehmensbroschüre</a:t>
            </a:r>
          </a:p>
        </p:txBody>
      </p:sp>
      <p:sp>
        <p:nvSpPr>
          <p:cNvPr id="10" name="Oval 9"/>
          <p:cNvSpPr/>
          <p:nvPr userDrawn="1"/>
        </p:nvSpPr>
        <p:spPr>
          <a:xfrm>
            <a:off x="6836222" y="758774"/>
            <a:ext cx="2823800" cy="2823800"/>
          </a:xfrm>
          <a:prstGeom prst="ellipse">
            <a:avLst/>
          </a:prstGeom>
          <a:noFill/>
          <a:ln w="38100">
            <a:solidFill>
              <a:srgbClr val="29A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 Placeholder 21"/>
          <p:cNvSpPr>
            <a:spLocks noGrp="1"/>
          </p:cNvSpPr>
          <p:nvPr>
            <p:ph type="body" sz="quarter" idx="41" hasCustomPrompt="1"/>
          </p:nvPr>
        </p:nvSpPr>
        <p:spPr>
          <a:xfrm>
            <a:off x="584927" y="1342357"/>
            <a:ext cx="2296015" cy="1937174"/>
          </a:xfrm>
          <a:prstGeom prst="rect">
            <a:avLst/>
          </a:prstGeom>
        </p:spPr>
        <p:txBody>
          <a:bodyPr lIns="0" tIns="0" rIns="0" bIns="0"/>
          <a:lstStyle>
            <a:lvl1pPr marL="0" marR="0" indent="0" algn="just" defTabSz="1005840" rtl="0" eaLnBrk="1" fontAlgn="auto" latinLnBrk="0" hangingPunct="1">
              <a:lnSpc>
                <a:spcPct val="90000"/>
              </a:lnSpc>
              <a:spcBef>
                <a:spcPts val="1300"/>
              </a:spcBef>
              <a:spcAft>
                <a:spcPts val="0"/>
              </a:spcAft>
              <a:buClrTx/>
              <a:buSzTx/>
              <a:buFont typeface="Arial" panose="020B0604020202020204" pitchFamily="34" charset="0"/>
              <a:buNone/>
              <a:tabLst/>
              <a:defRPr lang="en-US" altLang="zh-CN" sz="1200" b="0" baseline="0" dirty="0" smtClean="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stStyle>
          <a:p>
            <a:pPr lvl="0" algn="l"/>
            <a:r>
              <a:rPr lang="de-DE" altLang="zh-CN" noProof="0" dirty="0"/>
              <a:t>Hier können Sie</a:t>
            </a:r>
            <a:r>
              <a:rPr lang="en-US" altLang="zh-CN" dirty="0"/>
              <a:t> </a:t>
            </a:r>
            <a:r>
              <a:rPr lang="de-DE" altLang="zh-CN" noProof="0" dirty="0"/>
              <a:t>Ihre "Kurzübersicht</a:t>
            </a:r>
            <a:r>
              <a:rPr lang="en-US" altLang="zh-CN" dirty="0"/>
              <a:t>" </a:t>
            </a:r>
            <a:r>
              <a:rPr lang="de-DE" altLang="zh-CN" noProof="0" dirty="0"/>
              <a:t>platzieren. Wenn Sie nur 60-90 Sekunden hätten</a:t>
            </a:r>
            <a:r>
              <a:rPr lang="en-US" altLang="zh-CN" dirty="0"/>
              <a:t>, um </a:t>
            </a:r>
            <a:r>
              <a:rPr lang="de-DE" altLang="zh-CN" noProof="0" dirty="0"/>
              <a:t>Ihre Produkte oder Dienstleistungen zu beschreiben, </a:t>
            </a:r>
            <a:r>
              <a:rPr lang="en-US" altLang="zh-CN" dirty="0"/>
              <a:t>was </a:t>
            </a:r>
            <a:r>
              <a:rPr lang="de-DE" altLang="zh-CN" noProof="0" dirty="0"/>
              <a:t>würden Sie sagen</a:t>
            </a:r>
            <a:r>
              <a:rPr lang="en-US" altLang="zh-CN" dirty="0"/>
              <a:t>?</a:t>
            </a:r>
          </a:p>
          <a:p>
            <a:pPr lvl="0" algn="l">
              <a:defRPr/>
            </a:pPr>
            <a:r>
              <a:rPr lang="de-DE" altLang="zh-CN" noProof="0" dirty="0"/>
              <a:t>Hier können Sie Ihre "Kurzübersicht" platzieren. Wenn Sie nur 60-90 Sekunden hätten, um Ihre Produkte oder Dienstleistungen zu beschreiben, was würden Sie sagen</a:t>
            </a:r>
            <a:r>
              <a:rPr lang="en-US" altLang="zh-CN" dirty="0"/>
              <a:t>?</a:t>
            </a:r>
          </a:p>
        </p:txBody>
      </p:sp>
      <p:sp>
        <p:nvSpPr>
          <p:cNvPr id="49" name="Text Placeholder 21"/>
          <p:cNvSpPr>
            <a:spLocks noGrp="1"/>
          </p:cNvSpPr>
          <p:nvPr>
            <p:ph type="body" sz="quarter" idx="42" hasCustomPrompt="1"/>
          </p:nvPr>
        </p:nvSpPr>
        <p:spPr>
          <a:xfrm>
            <a:off x="1088767" y="827239"/>
            <a:ext cx="1557718" cy="312342"/>
          </a:xfrm>
          <a:prstGeom prst="rect">
            <a:avLst/>
          </a:prstGeom>
        </p:spPr>
        <p:txBody>
          <a:bodyPr lIns="0" tIns="0" rIns="0" bIns="0" anchor="ctr">
            <a:noAutofit/>
          </a:bodyPr>
          <a:lstStyle>
            <a:lvl1pPr marL="0" indent="0" algn="l">
              <a:lnSpc>
                <a:spcPct val="85000"/>
              </a:lnSpc>
              <a:spcBef>
                <a:spcPts val="0"/>
              </a:spcBef>
              <a:buNone/>
              <a:tabLst>
                <a:tab pos="2241550" algn="l"/>
              </a:tabLst>
              <a:defRPr sz="2000" b="1">
                <a:solidFill>
                  <a:srgbClr val="25A7E0"/>
                </a:solidFill>
                <a:effectLst/>
                <a:latin typeface="Segoe UI" panose="020B0502040204020203" pitchFamily="34" charset="0"/>
                <a:cs typeface="Segoe UI" panose="020B0502040204020203" pitchFamily="34" charset="0"/>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de-DE" altLang="zh-CN" noProof="0" dirty="0"/>
              <a:t>Wir über uns</a:t>
            </a:r>
          </a:p>
        </p:txBody>
      </p:sp>
      <p:sp>
        <p:nvSpPr>
          <p:cNvPr id="15" name="Text Placeholder 5"/>
          <p:cNvSpPr>
            <a:spLocks noGrp="1"/>
          </p:cNvSpPr>
          <p:nvPr>
            <p:ph type="body" sz="quarter" idx="21" hasCustomPrompt="1"/>
          </p:nvPr>
        </p:nvSpPr>
        <p:spPr>
          <a:xfrm>
            <a:off x="3858677" y="2354711"/>
            <a:ext cx="2176211" cy="264507"/>
          </a:xfrm>
          <a:prstGeom prst="rect">
            <a:avLst/>
          </a:prstGeom>
        </p:spPr>
        <p:txBody>
          <a:bodyPr lIns="0" rIns="0" anchor="t" anchorCtr="0">
            <a:noAutofit/>
          </a:bodyPr>
          <a:lstStyle>
            <a:lvl1pPr marL="0" marR="0" indent="0" algn="ctr" defTabSz="1005840" rtl="0" eaLnBrk="1" fontAlgn="auto" latinLnBrk="0" hangingPunct="1">
              <a:lnSpc>
                <a:spcPct val="90000"/>
              </a:lnSpc>
              <a:spcBef>
                <a:spcPts val="1100"/>
              </a:spcBef>
              <a:spcAft>
                <a:spcPts val="0"/>
              </a:spcAft>
              <a:buClrTx/>
              <a:buSzTx/>
              <a:buFont typeface="Arial" panose="020B0604020202020204" pitchFamily="34" charset="0"/>
              <a:buNone/>
              <a:tabLst/>
              <a:defRPr sz="1600" b="1">
                <a:solidFill>
                  <a:srgbClr val="25A7E0"/>
                </a:solidFill>
                <a:latin typeface="+mn-lt"/>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r>
              <a:rPr lang="de-DE" altLang="zh-CN" noProof="0" dirty="0">
                <a:latin typeface="+mn-lt"/>
              </a:rPr>
              <a:t>Unternehmensbroschüre</a:t>
            </a:r>
          </a:p>
        </p:txBody>
      </p:sp>
      <p:sp>
        <p:nvSpPr>
          <p:cNvPr id="22" name="Text Placeholder 21"/>
          <p:cNvSpPr>
            <a:spLocks noGrp="1"/>
          </p:cNvSpPr>
          <p:nvPr>
            <p:ph type="body" sz="quarter" idx="38" hasCustomPrompt="1"/>
          </p:nvPr>
        </p:nvSpPr>
        <p:spPr>
          <a:xfrm>
            <a:off x="3965218" y="2885464"/>
            <a:ext cx="1911904" cy="1200406"/>
          </a:xfrm>
          <a:prstGeom prst="rect">
            <a:avLst/>
          </a:prstGeom>
        </p:spPr>
        <p:txBody>
          <a:bodyPr lIns="0" tIns="0" rIns="0" bIns="0"/>
          <a:lstStyle>
            <a:lvl1pPr marL="0" indent="0" algn="ctr">
              <a:spcBef>
                <a:spcPts val="600"/>
              </a:spcBef>
              <a:buNone/>
              <a:defRPr lang="zh-CN" altLang="en-US" sz="1000" b="0" i="0" baseline="0" dirty="0">
                <a:solidFill>
                  <a:schemeClr val="bg2">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spcBef>
                <a:spcPts val="800"/>
              </a:spcBef>
              <a:spcAft>
                <a:spcPts val="0"/>
              </a:spcAft>
              <a:defRPr/>
            </a:pPr>
            <a:r>
              <a:rPr lang="de-DE" altLang="zh-CN" i="1" dirty="0">
                <a:solidFill>
                  <a:schemeClr val="tx1">
                    <a:lumMod val="50000"/>
                    <a:lumOff val="50000"/>
                  </a:schemeClr>
                </a:solidFill>
              </a:rPr>
              <a:t>030 - 555 1234</a:t>
            </a:r>
            <a:endParaRPr lang="de-DE" altLang="en-US" i="1" dirty="0">
              <a:solidFill>
                <a:schemeClr val="tx1">
                  <a:lumMod val="50000"/>
                  <a:lumOff val="50000"/>
                </a:schemeClr>
              </a:solidFill>
            </a:endParaRPr>
          </a:p>
          <a:p>
            <a:pPr lvl="0">
              <a:spcBef>
                <a:spcPts val="800"/>
              </a:spcBef>
              <a:spcAft>
                <a:spcPts val="0"/>
              </a:spcAft>
              <a:defRPr/>
            </a:pPr>
            <a:r>
              <a:rPr lang="de-DE" altLang="zh-CN" i="1" dirty="0">
                <a:solidFill>
                  <a:schemeClr val="tx1">
                    <a:lumMod val="50000"/>
                    <a:lumOff val="50000"/>
                  </a:schemeClr>
                </a:solidFill>
              </a:rPr>
              <a:t>www.firmenname.com</a:t>
            </a:r>
          </a:p>
          <a:p>
            <a:pPr lvl="0">
              <a:spcBef>
                <a:spcPts val="800"/>
              </a:spcBef>
              <a:spcAft>
                <a:spcPts val="0"/>
              </a:spcAft>
              <a:defRPr/>
            </a:pPr>
            <a:r>
              <a:rPr lang="de-DE" altLang="zh-CN" i="1" dirty="0">
                <a:solidFill>
                  <a:schemeClr val="tx1">
                    <a:lumMod val="50000"/>
                    <a:lumOff val="50000"/>
                  </a:schemeClr>
                </a:solidFill>
              </a:rPr>
              <a:t>kontakt@firmenname.com</a:t>
            </a:r>
          </a:p>
          <a:p>
            <a:pPr lvl="0">
              <a:spcBef>
                <a:spcPts val="800"/>
              </a:spcBef>
              <a:spcAft>
                <a:spcPts val="0"/>
              </a:spcAft>
            </a:pPr>
            <a:r>
              <a:rPr lang="de-DE" altLang="zh-CN" i="1" dirty="0">
                <a:solidFill>
                  <a:schemeClr val="tx1">
                    <a:lumMod val="50000"/>
                    <a:lumOff val="50000"/>
                  </a:schemeClr>
                </a:solidFill>
              </a:rPr>
              <a:t>Hauptstraße 123</a:t>
            </a:r>
          </a:p>
          <a:p>
            <a:pPr lvl="0">
              <a:spcBef>
                <a:spcPts val="100"/>
              </a:spcBef>
              <a:spcAft>
                <a:spcPts val="0"/>
              </a:spcAft>
            </a:pPr>
            <a:r>
              <a:rPr lang="de-DE" altLang="zh-CN" i="1" dirty="0">
                <a:solidFill>
                  <a:schemeClr val="tx1">
                    <a:lumMod val="50000"/>
                    <a:lumOff val="50000"/>
                  </a:schemeClr>
                </a:solidFill>
              </a:rPr>
              <a:t>12345 Musterstadt    </a:t>
            </a:r>
            <a:r>
              <a:rPr lang="de-DE" altLang="zh-CN" dirty="0"/>
              <a:t>   </a:t>
            </a:r>
            <a:r>
              <a:rPr lang="en-US" altLang="zh-CN" i="1" dirty="0">
                <a:solidFill>
                  <a:schemeClr val="tx1">
                    <a:lumMod val="50000"/>
                    <a:lumOff val="50000"/>
                  </a:schemeClr>
                </a:solidFill>
              </a:rPr>
              <a:t>  </a:t>
            </a:r>
            <a:r>
              <a:rPr lang="en-US" altLang="zh-CN" dirty="0">
                <a:solidFill>
                  <a:schemeClr val="tx1">
                    <a:lumMod val="50000"/>
                    <a:lumOff val="50000"/>
                  </a:schemeClr>
                </a:solidFill>
              </a:rPr>
              <a:t>   </a:t>
            </a:r>
            <a:endParaRPr lang="zh-CN" altLang="en-US" dirty="0">
              <a:solidFill>
                <a:schemeClr val="tx1">
                  <a:lumMod val="50000"/>
                  <a:lumOff val="50000"/>
                </a:schemeClr>
              </a:solidFill>
            </a:endParaRPr>
          </a:p>
        </p:txBody>
      </p:sp>
      <p:sp>
        <p:nvSpPr>
          <p:cNvPr id="31" name="AutoShape 8"/>
          <p:cNvSpPr>
            <a:spLocks noChangeAspect="1" noChangeArrowheads="1" noTextEdit="1"/>
          </p:cNvSpPr>
          <p:nvPr userDrawn="1"/>
        </p:nvSpPr>
        <p:spPr bwMode="auto">
          <a:xfrm>
            <a:off x="2373961" y="3694670"/>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5" name="Group 34"/>
          <p:cNvGrpSpPr/>
          <p:nvPr userDrawn="1"/>
        </p:nvGrpSpPr>
        <p:grpSpPr>
          <a:xfrm>
            <a:off x="584926" y="758774"/>
            <a:ext cx="440917" cy="440917"/>
            <a:chOff x="2373961" y="3691495"/>
            <a:chExt cx="511175" cy="511175"/>
          </a:xfrm>
        </p:grpSpPr>
        <p:sp>
          <p:nvSpPr>
            <p:cNvPr id="33" name="Freeform 10"/>
            <p:cNvSpPr>
              <a:spLocks/>
            </p:cNvSpPr>
            <p:nvPr userDrawn="1"/>
          </p:nvSpPr>
          <p:spPr bwMode="auto">
            <a:xfrm>
              <a:off x="2373961" y="3691495"/>
              <a:ext cx="511175" cy="511175"/>
            </a:xfrm>
            <a:custGeom>
              <a:avLst/>
              <a:gdLst>
                <a:gd name="T0" fmla="*/ 83 w 167"/>
                <a:gd name="T1" fmla="*/ 167 h 167"/>
                <a:gd name="T2" fmla="*/ 0 w 167"/>
                <a:gd name="T3" fmla="*/ 83 h 167"/>
                <a:gd name="T4" fmla="*/ 83 w 167"/>
                <a:gd name="T5" fmla="*/ 0 h 167"/>
                <a:gd name="T6" fmla="*/ 167 w 167"/>
                <a:gd name="T7" fmla="*/ 83 h 167"/>
                <a:gd name="T8" fmla="*/ 83 w 167"/>
                <a:gd name="T9" fmla="*/ 167 h 167"/>
              </a:gdLst>
              <a:ahLst/>
              <a:cxnLst>
                <a:cxn ang="0">
                  <a:pos x="T0" y="T1"/>
                </a:cxn>
                <a:cxn ang="0">
                  <a:pos x="T2" y="T3"/>
                </a:cxn>
                <a:cxn ang="0">
                  <a:pos x="T4" y="T5"/>
                </a:cxn>
                <a:cxn ang="0">
                  <a:pos x="T6" y="T7"/>
                </a:cxn>
                <a:cxn ang="0">
                  <a:pos x="T8" y="T9"/>
                </a:cxn>
              </a:cxnLst>
              <a:rect l="0" t="0" r="r" b="b"/>
              <a:pathLst>
                <a:path w="167" h="167">
                  <a:moveTo>
                    <a:pt x="83" y="167"/>
                  </a:moveTo>
                  <a:cubicBezTo>
                    <a:pt x="38" y="167"/>
                    <a:pt x="0" y="129"/>
                    <a:pt x="0" y="83"/>
                  </a:cubicBezTo>
                  <a:cubicBezTo>
                    <a:pt x="0" y="37"/>
                    <a:pt x="38" y="0"/>
                    <a:pt x="83" y="0"/>
                  </a:cubicBezTo>
                  <a:cubicBezTo>
                    <a:pt x="130" y="0"/>
                    <a:pt x="167" y="37"/>
                    <a:pt x="167" y="83"/>
                  </a:cubicBezTo>
                  <a:cubicBezTo>
                    <a:pt x="167" y="129"/>
                    <a:pt x="130" y="167"/>
                    <a:pt x="83" y="167"/>
                  </a:cubicBezTo>
                  <a:close/>
                </a:path>
              </a:pathLst>
            </a:custGeom>
            <a:solidFill>
              <a:srgbClr val="25A7E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
            <p:cNvSpPr>
              <a:spLocks noEditPoints="1"/>
            </p:cNvSpPr>
            <p:nvPr userDrawn="1"/>
          </p:nvSpPr>
          <p:spPr bwMode="auto">
            <a:xfrm>
              <a:off x="2446986" y="3770870"/>
              <a:ext cx="368300" cy="296863"/>
            </a:xfrm>
            <a:custGeom>
              <a:avLst/>
              <a:gdLst>
                <a:gd name="T0" fmla="*/ 43 w 120"/>
                <a:gd name="T1" fmla="*/ 52 h 97"/>
                <a:gd name="T2" fmla="*/ 43 w 120"/>
                <a:gd name="T3" fmla="*/ 52 h 97"/>
                <a:gd name="T4" fmla="*/ 30 w 120"/>
                <a:gd name="T5" fmla="*/ 63 h 97"/>
                <a:gd name="T6" fmla="*/ 14 w 120"/>
                <a:gd name="T7" fmla="*/ 97 h 97"/>
                <a:gd name="T8" fmla="*/ 0 w 120"/>
                <a:gd name="T9" fmla="*/ 97 h 97"/>
                <a:gd name="T10" fmla="*/ 43 w 120"/>
                <a:gd name="T11" fmla="*/ 52 h 97"/>
                <a:gd name="T12" fmla="*/ 61 w 120"/>
                <a:gd name="T13" fmla="*/ 0 h 97"/>
                <a:gd name="T14" fmla="*/ 87 w 120"/>
                <a:gd name="T15" fmla="*/ 26 h 97"/>
                <a:gd name="T16" fmla="*/ 87 w 120"/>
                <a:gd name="T17" fmla="*/ 26 h 97"/>
                <a:gd name="T18" fmla="*/ 61 w 120"/>
                <a:gd name="T19" fmla="*/ 52 h 97"/>
                <a:gd name="T20" fmla="*/ 61 w 120"/>
                <a:gd name="T21" fmla="*/ 52 h 97"/>
                <a:gd name="T22" fmla="*/ 35 w 120"/>
                <a:gd name="T23" fmla="*/ 26 h 97"/>
                <a:gd name="T24" fmla="*/ 35 w 120"/>
                <a:gd name="T25" fmla="*/ 26 h 97"/>
                <a:gd name="T26" fmla="*/ 61 w 120"/>
                <a:gd name="T27" fmla="*/ 0 h 97"/>
                <a:gd name="T28" fmla="*/ 61 w 120"/>
                <a:gd name="T29" fmla="*/ 0 h 97"/>
                <a:gd name="T30" fmla="*/ 120 w 120"/>
                <a:gd name="T31" fmla="*/ 97 h 97"/>
                <a:gd name="T32" fmla="*/ 106 w 120"/>
                <a:gd name="T33" fmla="*/ 97 h 97"/>
                <a:gd name="T34" fmla="*/ 90 w 120"/>
                <a:gd name="T35" fmla="*/ 63 h 97"/>
                <a:gd name="T36" fmla="*/ 77 w 120"/>
                <a:gd name="T37" fmla="*/ 52 h 97"/>
                <a:gd name="T38" fmla="*/ 77 w 120"/>
                <a:gd name="T39" fmla="*/ 52 h 97"/>
                <a:gd name="T40" fmla="*/ 120 w 120"/>
                <a:gd name="T41" fmla="*/ 97 h 97"/>
                <a:gd name="T42" fmla="*/ 60 w 120"/>
                <a:gd name="T43" fmla="*/ 58 h 97"/>
                <a:gd name="T44" fmla="*/ 60 w 120"/>
                <a:gd name="T45" fmla="*/ 58 h 97"/>
                <a:gd name="T46" fmla="*/ 49 w 120"/>
                <a:gd name="T47" fmla="*/ 56 h 97"/>
                <a:gd name="T48" fmla="*/ 35 w 120"/>
                <a:gd name="T49" fmla="*/ 67 h 97"/>
                <a:gd name="T50" fmla="*/ 20 w 120"/>
                <a:gd name="T51" fmla="*/ 97 h 97"/>
                <a:gd name="T52" fmla="*/ 100 w 120"/>
                <a:gd name="T53" fmla="*/ 97 h 97"/>
                <a:gd name="T54" fmla="*/ 86 w 120"/>
                <a:gd name="T55" fmla="*/ 67 h 97"/>
                <a:gd name="T56" fmla="*/ 71 w 120"/>
                <a:gd name="T57" fmla="*/ 56 h 97"/>
                <a:gd name="T58" fmla="*/ 60 w 120"/>
                <a:gd name="T59"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97">
                  <a:moveTo>
                    <a:pt x="43" y="52"/>
                  </a:moveTo>
                  <a:cubicBezTo>
                    <a:pt x="43" y="52"/>
                    <a:pt x="43" y="52"/>
                    <a:pt x="43" y="52"/>
                  </a:cubicBezTo>
                  <a:cubicBezTo>
                    <a:pt x="39" y="55"/>
                    <a:pt x="34" y="58"/>
                    <a:pt x="30" y="63"/>
                  </a:cubicBezTo>
                  <a:cubicBezTo>
                    <a:pt x="22" y="71"/>
                    <a:pt x="17" y="83"/>
                    <a:pt x="14" y="97"/>
                  </a:cubicBezTo>
                  <a:cubicBezTo>
                    <a:pt x="0" y="97"/>
                    <a:pt x="0" y="97"/>
                    <a:pt x="0" y="97"/>
                  </a:cubicBezTo>
                  <a:cubicBezTo>
                    <a:pt x="6" y="75"/>
                    <a:pt x="22" y="58"/>
                    <a:pt x="43" y="52"/>
                  </a:cubicBezTo>
                  <a:close/>
                  <a:moveTo>
                    <a:pt x="61" y="0"/>
                  </a:moveTo>
                  <a:cubicBezTo>
                    <a:pt x="75" y="0"/>
                    <a:pt x="87" y="12"/>
                    <a:pt x="87" y="26"/>
                  </a:cubicBezTo>
                  <a:cubicBezTo>
                    <a:pt x="87" y="26"/>
                    <a:pt x="87" y="26"/>
                    <a:pt x="87" y="26"/>
                  </a:cubicBezTo>
                  <a:cubicBezTo>
                    <a:pt x="87" y="40"/>
                    <a:pt x="75" y="52"/>
                    <a:pt x="61" y="52"/>
                  </a:cubicBezTo>
                  <a:cubicBezTo>
                    <a:pt x="61" y="52"/>
                    <a:pt x="61" y="52"/>
                    <a:pt x="61" y="52"/>
                  </a:cubicBezTo>
                  <a:cubicBezTo>
                    <a:pt x="46" y="52"/>
                    <a:pt x="35" y="40"/>
                    <a:pt x="35" y="26"/>
                  </a:cubicBezTo>
                  <a:cubicBezTo>
                    <a:pt x="35" y="26"/>
                    <a:pt x="35" y="26"/>
                    <a:pt x="35" y="26"/>
                  </a:cubicBezTo>
                  <a:cubicBezTo>
                    <a:pt x="35" y="12"/>
                    <a:pt x="46" y="0"/>
                    <a:pt x="61" y="0"/>
                  </a:cubicBezTo>
                  <a:cubicBezTo>
                    <a:pt x="61" y="0"/>
                    <a:pt x="61" y="0"/>
                    <a:pt x="61" y="0"/>
                  </a:cubicBezTo>
                  <a:close/>
                  <a:moveTo>
                    <a:pt x="120" y="97"/>
                  </a:moveTo>
                  <a:cubicBezTo>
                    <a:pt x="106" y="97"/>
                    <a:pt x="106" y="97"/>
                    <a:pt x="106" y="97"/>
                  </a:cubicBezTo>
                  <a:cubicBezTo>
                    <a:pt x="104" y="83"/>
                    <a:pt x="98" y="71"/>
                    <a:pt x="90" y="63"/>
                  </a:cubicBezTo>
                  <a:cubicBezTo>
                    <a:pt x="86" y="58"/>
                    <a:pt x="82" y="55"/>
                    <a:pt x="77" y="52"/>
                  </a:cubicBezTo>
                  <a:cubicBezTo>
                    <a:pt x="77" y="52"/>
                    <a:pt x="77" y="52"/>
                    <a:pt x="77" y="52"/>
                  </a:cubicBezTo>
                  <a:cubicBezTo>
                    <a:pt x="98" y="58"/>
                    <a:pt x="115" y="75"/>
                    <a:pt x="120" y="97"/>
                  </a:cubicBezTo>
                  <a:close/>
                  <a:moveTo>
                    <a:pt x="60" y="58"/>
                  </a:moveTo>
                  <a:cubicBezTo>
                    <a:pt x="60" y="58"/>
                    <a:pt x="60" y="58"/>
                    <a:pt x="60" y="58"/>
                  </a:cubicBezTo>
                  <a:cubicBezTo>
                    <a:pt x="57" y="58"/>
                    <a:pt x="53" y="57"/>
                    <a:pt x="49" y="56"/>
                  </a:cubicBezTo>
                  <a:cubicBezTo>
                    <a:pt x="44" y="58"/>
                    <a:pt x="39" y="62"/>
                    <a:pt x="35" y="67"/>
                  </a:cubicBezTo>
                  <a:cubicBezTo>
                    <a:pt x="27" y="74"/>
                    <a:pt x="22" y="85"/>
                    <a:pt x="20" y="97"/>
                  </a:cubicBezTo>
                  <a:cubicBezTo>
                    <a:pt x="100" y="97"/>
                    <a:pt x="100" y="97"/>
                    <a:pt x="100" y="97"/>
                  </a:cubicBezTo>
                  <a:cubicBezTo>
                    <a:pt x="98" y="85"/>
                    <a:pt x="93" y="74"/>
                    <a:pt x="86" y="67"/>
                  </a:cubicBezTo>
                  <a:cubicBezTo>
                    <a:pt x="81" y="62"/>
                    <a:pt x="77" y="58"/>
                    <a:pt x="71" y="56"/>
                  </a:cubicBezTo>
                  <a:cubicBezTo>
                    <a:pt x="68" y="57"/>
                    <a:pt x="64" y="58"/>
                    <a:pt x="60"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2183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enutzerdefiniertes Layou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srcRect t="43343" b="-1"/>
          <a:stretch/>
        </p:blipFill>
        <p:spPr>
          <a:xfrm>
            <a:off x="0" y="6"/>
            <a:ext cx="9906000" cy="1582744"/>
          </a:xfrm>
          <a:prstGeom prst="rect">
            <a:avLst/>
          </a:prstGeom>
        </p:spPr>
      </p:pic>
      <p:cxnSp>
        <p:nvCxnSpPr>
          <p:cNvPr id="4" name="Straight Connector 3"/>
          <p:cNvCxnSpPr/>
          <p:nvPr userDrawn="1"/>
        </p:nvCxnSpPr>
        <p:spPr>
          <a:xfrm>
            <a:off x="3302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6604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3" cstate="print"/>
          <a:stretch>
            <a:fillRect/>
          </a:stretch>
        </p:blipFill>
        <p:spPr>
          <a:xfrm>
            <a:off x="595575" y="3700046"/>
            <a:ext cx="463664" cy="543606"/>
          </a:xfrm>
          <a:prstGeom prst="rect">
            <a:avLst/>
          </a:prstGeom>
        </p:spPr>
      </p:pic>
      <p:pic>
        <p:nvPicPr>
          <p:cNvPr id="3" name="Picture 2"/>
          <p:cNvPicPr>
            <a:picLocks noChangeAspect="1"/>
          </p:cNvPicPr>
          <p:nvPr userDrawn="1"/>
        </p:nvPicPr>
        <p:blipFill>
          <a:blip r:embed="rId4" cstate="print"/>
          <a:stretch>
            <a:fillRect/>
          </a:stretch>
        </p:blipFill>
        <p:spPr>
          <a:xfrm>
            <a:off x="647537" y="4509331"/>
            <a:ext cx="359739" cy="495640"/>
          </a:xfrm>
          <a:prstGeom prst="rect">
            <a:avLst/>
          </a:prstGeom>
        </p:spPr>
      </p:pic>
      <p:pic>
        <p:nvPicPr>
          <p:cNvPr id="6" name="Picture 5"/>
          <p:cNvPicPr>
            <a:picLocks noChangeAspect="1"/>
          </p:cNvPicPr>
          <p:nvPr userDrawn="1"/>
        </p:nvPicPr>
        <p:blipFill>
          <a:blip r:embed="rId5" cstate="print"/>
          <a:stretch>
            <a:fillRect/>
          </a:stretch>
        </p:blipFill>
        <p:spPr>
          <a:xfrm>
            <a:off x="595575" y="5270650"/>
            <a:ext cx="546139" cy="482818"/>
          </a:xfrm>
          <a:prstGeom prst="rect">
            <a:avLst/>
          </a:prstGeom>
        </p:spPr>
      </p:pic>
      <p:sp>
        <p:nvSpPr>
          <p:cNvPr id="13" name="Text Placeholder 5"/>
          <p:cNvSpPr>
            <a:spLocks noGrp="1"/>
          </p:cNvSpPr>
          <p:nvPr>
            <p:ph type="body" sz="quarter" idx="46" hasCustomPrompt="1"/>
          </p:nvPr>
        </p:nvSpPr>
        <p:spPr>
          <a:xfrm>
            <a:off x="354408" y="2571051"/>
            <a:ext cx="6027342" cy="1026998"/>
          </a:xfrm>
          <a:prstGeom prst="rect">
            <a:avLst/>
          </a:prstGeom>
        </p:spPr>
        <p:txBody>
          <a:bodyPr lIns="0" tIns="46800" rIns="0">
            <a:noAutofit/>
          </a:bodyPr>
          <a:lstStyle>
            <a:lvl1pPr marL="0" marR="0" indent="0" algn="just" defTabSz="1005840" rtl="0" eaLnBrk="1" fontAlgn="auto" latinLnBrk="0" hangingPunct="1">
              <a:lnSpc>
                <a:spcPct val="90000"/>
              </a:lnSpc>
              <a:spcBef>
                <a:spcPts val="6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a:p>
            <a:pPr algn="l"/>
            <a:r>
              <a:rPr lang="de-DE" altLang="zh-CN" noProof="0"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sp>
        <p:nvSpPr>
          <p:cNvPr id="14" name="Text Placeholder 5"/>
          <p:cNvSpPr>
            <a:spLocks noGrp="1"/>
          </p:cNvSpPr>
          <p:nvPr>
            <p:ph type="body" sz="quarter" idx="47" hasCustomPrompt="1"/>
          </p:nvPr>
        </p:nvSpPr>
        <p:spPr>
          <a:xfrm>
            <a:off x="354407" y="2414253"/>
            <a:ext cx="6027343" cy="156798"/>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1200" b="1">
                <a:solidFill>
                  <a:schemeClr val="bg2">
                    <a:lumMod val="25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marL="0" marR="0" lvl="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a:pPr>
            <a:r>
              <a:rPr lang="de-DE" altLang="zh-CN" noProof="0" dirty="0"/>
              <a:t>Diese professionelle Broschüre kann im Handumdrehen angepasst werden.</a:t>
            </a:r>
          </a:p>
        </p:txBody>
      </p:sp>
      <p:sp>
        <p:nvSpPr>
          <p:cNvPr id="16" name="Text Placeholder 5"/>
          <p:cNvSpPr>
            <a:spLocks noGrp="1"/>
          </p:cNvSpPr>
          <p:nvPr>
            <p:ph type="body" sz="quarter" idx="48" hasCustomPrompt="1"/>
          </p:nvPr>
        </p:nvSpPr>
        <p:spPr>
          <a:xfrm>
            <a:off x="1281489" y="3715921"/>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19" name="Text Placeholder 5"/>
          <p:cNvSpPr>
            <a:spLocks noGrp="1"/>
          </p:cNvSpPr>
          <p:nvPr>
            <p:ph type="body" sz="quarter" idx="49" hasCustomPrompt="1"/>
          </p:nvPr>
        </p:nvSpPr>
        <p:spPr>
          <a:xfrm>
            <a:off x="1281489" y="4485934"/>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20" name="Text Placeholder 5"/>
          <p:cNvSpPr>
            <a:spLocks noGrp="1"/>
          </p:cNvSpPr>
          <p:nvPr>
            <p:ph type="body" sz="quarter" idx="50" hasCustomPrompt="1"/>
          </p:nvPr>
        </p:nvSpPr>
        <p:spPr>
          <a:xfrm>
            <a:off x="1281489" y="5255947"/>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21" name="Text Placeholder 25"/>
          <p:cNvSpPr>
            <a:spLocks noGrp="1"/>
          </p:cNvSpPr>
          <p:nvPr>
            <p:ph type="body" sz="quarter" idx="23" hasCustomPrompt="1"/>
          </p:nvPr>
        </p:nvSpPr>
        <p:spPr>
          <a:xfrm>
            <a:off x="6892925" y="4900244"/>
            <a:ext cx="2717799" cy="867559"/>
          </a:xfrm>
          <a:prstGeom prst="rect">
            <a:avLst/>
          </a:prstGeom>
        </p:spPr>
        <p:txBody>
          <a:bodyPr lIns="0" tIns="0" rIns="0" bIns="0" anchor="t" anchorCtr="0">
            <a:no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i="1" baseline="0">
                <a:solidFill>
                  <a:schemeClr val="accent2">
                    <a:lumMod val="75000"/>
                  </a:schemeClr>
                </a:solidFill>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de-DE" altLang="zh-CN" dirty="0"/>
              <a:t>"Ihre Firma ist die beste. Ich wüsste nicht, wie ich ohne Sie zurechtkommen würde."</a:t>
            </a:r>
            <a:br>
              <a:rPr lang="de-DE" altLang="zh-CN" dirty="0"/>
            </a:br>
            <a:r>
              <a:rPr lang="de-DE" altLang="zh-CN" dirty="0"/>
              <a:t> – Ein sehr netter Kunde</a:t>
            </a:r>
          </a:p>
        </p:txBody>
      </p:sp>
      <p:sp>
        <p:nvSpPr>
          <p:cNvPr id="33" name="Text Placeholder 5"/>
          <p:cNvSpPr>
            <a:spLocks noGrp="1"/>
          </p:cNvSpPr>
          <p:nvPr>
            <p:ph type="body" sz="quarter" idx="51" hasCustomPrompt="1"/>
          </p:nvPr>
        </p:nvSpPr>
        <p:spPr>
          <a:xfrm>
            <a:off x="354408" y="1714500"/>
            <a:ext cx="5960668" cy="520615"/>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2400" b="1">
                <a:solidFill>
                  <a:schemeClr val="tx1"/>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r>
              <a:rPr lang="de-DE" altLang="zh-CN" noProof="0" dirty="0"/>
              <a:t>Ihre ersten Schritte mit dieser Vorlage</a:t>
            </a:r>
          </a:p>
        </p:txBody>
      </p:sp>
      <p:sp>
        <p:nvSpPr>
          <p:cNvPr id="35" name="Text Placeholder 5"/>
          <p:cNvSpPr>
            <a:spLocks noGrp="1"/>
          </p:cNvSpPr>
          <p:nvPr>
            <p:ph type="body" sz="quarter" idx="52" hasCustomPrompt="1"/>
          </p:nvPr>
        </p:nvSpPr>
        <p:spPr>
          <a:xfrm>
            <a:off x="6892926" y="2083777"/>
            <a:ext cx="2717798" cy="330477"/>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1200" b="1">
                <a:solidFill>
                  <a:schemeClr val="bg2">
                    <a:lumMod val="25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r>
              <a:rPr lang="de-DE" altLang="zh-CN" noProof="0" dirty="0"/>
              <a:t>Diese professionelle</a:t>
            </a:r>
            <a:r>
              <a:rPr lang="en-US" altLang="zh-CN" dirty="0"/>
              <a:t> </a:t>
            </a:r>
            <a:r>
              <a:rPr lang="de-DE" altLang="zh-CN" noProof="0" dirty="0"/>
              <a:t>Broschüre kann im Handumdrehen angepasst werden.</a:t>
            </a:r>
          </a:p>
        </p:txBody>
      </p:sp>
      <p:sp>
        <p:nvSpPr>
          <p:cNvPr id="36" name="Text Placeholder 5"/>
          <p:cNvSpPr>
            <a:spLocks noGrp="1"/>
          </p:cNvSpPr>
          <p:nvPr>
            <p:ph type="body" sz="quarter" idx="53" hasCustomPrompt="1"/>
          </p:nvPr>
        </p:nvSpPr>
        <p:spPr>
          <a:xfrm>
            <a:off x="6892925" y="2457098"/>
            <a:ext cx="2717799" cy="1007233"/>
          </a:xfrm>
          <a:prstGeom prst="rect">
            <a:avLst/>
          </a:prstGeom>
        </p:spPr>
        <p:txBody>
          <a:bodyPr lIns="0" tIns="46800" rIns="0">
            <a:noAutofit/>
          </a:bodyPr>
          <a:lstStyle>
            <a:lvl1pPr marL="0" marR="0" indent="0" algn="just" defTabSz="1005840" rtl="0" eaLnBrk="1" fontAlgn="auto" latinLnBrk="0" hangingPunct="1">
              <a:lnSpc>
                <a:spcPct val="900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algn="l"/>
            <a:r>
              <a:rPr lang="de-DE" altLang="zh-CN" noProof="0"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pic>
        <p:nvPicPr>
          <p:cNvPr id="7" name="Picture 6"/>
          <p:cNvPicPr>
            <a:picLocks noChangeAspect="1"/>
          </p:cNvPicPr>
          <p:nvPr userDrawn="1"/>
        </p:nvPicPr>
        <p:blipFill>
          <a:blip r:embed="rId6" cstate="print"/>
          <a:stretch>
            <a:fillRect/>
          </a:stretch>
        </p:blipFill>
        <p:spPr>
          <a:xfrm>
            <a:off x="7397396" y="3742116"/>
            <a:ext cx="1708856" cy="1015035"/>
          </a:xfrm>
          <a:prstGeom prst="rect">
            <a:avLst/>
          </a:prstGeom>
        </p:spPr>
      </p:pic>
    </p:spTree>
    <p:extLst>
      <p:ext uri="{BB962C8B-B14F-4D97-AF65-F5344CB8AC3E}">
        <p14:creationId xmlns:p14="http://schemas.microsoft.com/office/powerpoint/2010/main" val="1516878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60000"/>
            <a:extLst>
              <a:ext uri="{BEBA8EAE-BF5A-486C-A8C5-ECC9F3942E4B}">
                <a14:imgProps xmlns:a14="http://schemas.microsoft.com/office/drawing/2010/main">
                  <a14:imgLayer r:embed="rId5">
                    <a14:imgEffect>
                      <a14:brightnessContrast bright="1000"/>
                    </a14:imgEffect>
                  </a14:imgLayer>
                </a14:imgProps>
              </a:ext>
            </a:extLst>
          </a:blip>
          <a:srcRect/>
          <a:tile tx="0" ty="0" sx="100000" sy="100000" flip="xy"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44839"/>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6.png"/><Relationship Id="rId2" Type="http://schemas.openxmlformats.org/officeDocument/2006/relationships/notesSlide" Target="../notesSlides/notesSlide2.xml"/><Relationship Id="rId16" Type="http://schemas.microsoft.com/office/2007/relationships/hdphoto" Target="../media/hdphoto2.wdp"/><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8.png"/><Relationship Id="rId7" Type="http://schemas.openxmlformats.org/officeDocument/2006/relationships/image" Target="../media/image30.png"/><Relationship Id="rId12"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3.wdp"/><Relationship Id="rId11" Type="http://schemas.openxmlformats.org/officeDocument/2006/relationships/image" Target="../media/image10.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Rechteck 92">
            <a:extLst>
              <a:ext uri="{FF2B5EF4-FFF2-40B4-BE49-F238E27FC236}">
                <a16:creationId xmlns:a16="http://schemas.microsoft.com/office/drawing/2014/main" id="{1B3CF6BC-FE2C-1422-7F79-25D5E91D272F}"/>
              </a:ext>
            </a:extLst>
          </p:cNvPr>
          <p:cNvSpPr/>
          <p:nvPr/>
        </p:nvSpPr>
        <p:spPr>
          <a:xfrm>
            <a:off x="3595380" y="81308"/>
            <a:ext cx="2889636" cy="6772235"/>
          </a:xfrm>
          <a:prstGeom prst="rect">
            <a:avLst/>
          </a:prstGeom>
          <a:solidFill>
            <a:schemeClr val="bg1">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9" name="Grafik 78">
            <a:extLst>
              <a:ext uri="{FF2B5EF4-FFF2-40B4-BE49-F238E27FC236}">
                <a16:creationId xmlns:a16="http://schemas.microsoft.com/office/drawing/2014/main" id="{F769C88B-A35E-80A1-924F-60C4A8C1FE94}"/>
              </a:ext>
            </a:extLst>
          </p:cNvPr>
          <p:cNvPicPr>
            <a:picLocks noChangeAspect="1"/>
          </p:cNvPicPr>
          <p:nvPr/>
        </p:nvPicPr>
        <p:blipFill>
          <a:blip r:embed="rId3"/>
          <a:stretch>
            <a:fillRect/>
          </a:stretch>
        </p:blipFill>
        <p:spPr>
          <a:xfrm>
            <a:off x="6883818" y="907083"/>
            <a:ext cx="3082775" cy="1968979"/>
          </a:xfrm>
          <a:prstGeom prst="rect">
            <a:avLst/>
          </a:prstGeom>
        </p:spPr>
      </p:pic>
      <p:sp>
        <p:nvSpPr>
          <p:cNvPr id="81" name="Textfeld 80">
            <a:extLst>
              <a:ext uri="{FF2B5EF4-FFF2-40B4-BE49-F238E27FC236}">
                <a16:creationId xmlns:a16="http://schemas.microsoft.com/office/drawing/2014/main" id="{835F7EE5-E8D4-0921-200A-98808E3ED27A}"/>
              </a:ext>
            </a:extLst>
          </p:cNvPr>
          <p:cNvSpPr txBox="1"/>
          <p:nvPr/>
        </p:nvSpPr>
        <p:spPr>
          <a:xfrm>
            <a:off x="7170835" y="3179228"/>
            <a:ext cx="2508739" cy="1138773"/>
          </a:xfrm>
          <a:prstGeom prst="rect">
            <a:avLst/>
          </a:prstGeom>
          <a:noFill/>
        </p:spPr>
        <p:txBody>
          <a:bodyPr wrap="square">
            <a:spAutoFit/>
          </a:bodyPr>
          <a:lstStyle/>
          <a:p>
            <a:r>
              <a:rPr lang="en-US" sz="2800" b="1" dirty="0">
                <a:solidFill>
                  <a:schemeClr val="tx1">
                    <a:lumMod val="65000"/>
                    <a:lumOff val="35000"/>
                  </a:schemeClr>
                </a:solidFill>
                <a:latin typeface="Verdana" panose="020B0604030504040204" pitchFamily="34" charset="0"/>
                <a:ea typeface="Verdana" panose="020B0604030504040204" pitchFamily="34" charset="0"/>
              </a:rPr>
              <a:t>BITCOIN</a:t>
            </a:r>
            <a:r>
              <a:rPr lang="en-US" sz="2000" b="1" dirty="0">
                <a:solidFill>
                  <a:schemeClr val="tx1">
                    <a:lumMod val="65000"/>
                    <a:lumOff val="35000"/>
                  </a:schemeClr>
                </a:solidFill>
                <a:latin typeface="Verdana" panose="020B0604030504040204" pitchFamily="34" charset="0"/>
                <a:ea typeface="Verdana" panose="020B0604030504040204" pitchFamily="34" charset="0"/>
              </a:rPr>
              <a:t> IS BETTER THAN YOU THINK!</a:t>
            </a:r>
            <a:endParaRPr lang="de-DE" dirty="0">
              <a:solidFill>
                <a:schemeClr val="tx1">
                  <a:lumMod val="65000"/>
                  <a:lumOff val="35000"/>
                </a:schemeClr>
              </a:solidFill>
            </a:endParaRPr>
          </a:p>
        </p:txBody>
      </p:sp>
      <p:sp>
        <p:nvSpPr>
          <p:cNvPr id="111" name="Textfeld 110">
            <a:extLst>
              <a:ext uri="{FF2B5EF4-FFF2-40B4-BE49-F238E27FC236}">
                <a16:creationId xmlns:a16="http://schemas.microsoft.com/office/drawing/2014/main" id="{E32BCED1-0634-3ADF-689E-9BB0E6D61BFF}"/>
              </a:ext>
            </a:extLst>
          </p:cNvPr>
          <p:cNvSpPr txBox="1"/>
          <p:nvPr/>
        </p:nvSpPr>
        <p:spPr>
          <a:xfrm>
            <a:off x="3640667" y="4484472"/>
            <a:ext cx="2844349" cy="438582"/>
          </a:xfrm>
          <a:prstGeom prst="rect">
            <a:avLst/>
          </a:prstGeom>
          <a:noFill/>
        </p:spPr>
        <p:txBody>
          <a:bodyPr wrap="square" rtlCol="0">
            <a:spAutoFit/>
          </a:bodyPr>
          <a:lstStyle/>
          <a:p>
            <a:pPr algn="ctr">
              <a:lnSpc>
                <a:spcPct val="107000"/>
              </a:lnSpc>
            </a:pPr>
            <a:r>
              <a:rPr lang="en-US" sz="1100" b="1"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Join and start your Bitcoin journey</a:t>
            </a:r>
            <a:r>
              <a:rPr lang="de-DE" sz="1100" b="1"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a:t>
            </a:r>
            <a:endParaRPr lang="de-DE" sz="11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113" name="Textfeld 112">
            <a:extLst>
              <a:ext uri="{FF2B5EF4-FFF2-40B4-BE49-F238E27FC236}">
                <a16:creationId xmlns:a16="http://schemas.microsoft.com/office/drawing/2014/main" id="{F5915ECF-95B7-D17E-AE14-8EA405C80D0F}"/>
              </a:ext>
            </a:extLst>
          </p:cNvPr>
          <p:cNvSpPr txBox="1"/>
          <p:nvPr/>
        </p:nvSpPr>
        <p:spPr>
          <a:xfrm>
            <a:off x="3721042" y="3637701"/>
            <a:ext cx="2763974" cy="593945"/>
          </a:xfrm>
          <a:prstGeom prst="rect">
            <a:avLst/>
          </a:prstGeom>
          <a:noFill/>
        </p:spPr>
        <p:txBody>
          <a:bodyPr wrap="square">
            <a:spAutoFit/>
          </a:bodyPr>
          <a:lstStyle/>
          <a:p>
            <a:pPr>
              <a:lnSpc>
                <a:spcPct val="107000"/>
              </a:lnSpc>
            </a:pPr>
            <a:r>
              <a:rPr lang="de-DE" sz="1100" b="1"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YOUR KEYS - YOUR COINS</a:t>
            </a:r>
          </a:p>
          <a:p>
            <a:pPr>
              <a:lnSpc>
                <a:spcPct val="107000"/>
              </a:lnSpc>
            </a:pPr>
            <a:r>
              <a:rPr lang="de-DE" sz="1000" kern="100" dirty="0" err="1">
                <a:solidFill>
                  <a:srgbClr val="4D4D4D"/>
                </a:solidFill>
                <a:latin typeface="Verdana" panose="020B0604030504040204" pitchFamily="34" charset="0"/>
                <a:ea typeface="Calibri" panose="020F0502020204030204" pitchFamily="34" charset="0"/>
                <a:cs typeface="Times New Roman" panose="02020603050405020304" pitchFamily="18" charset="0"/>
              </a:rPr>
              <a:t>You</a:t>
            </a:r>
            <a:r>
              <a:rPr lang="de-DE" sz="1000" kern="100" dirty="0">
                <a:solidFill>
                  <a:srgbClr val="4D4D4D"/>
                </a:solidFill>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latin typeface="Verdana" panose="020B0604030504040204" pitchFamily="34" charset="0"/>
                <a:ea typeface="Calibri" panose="020F0502020204030204" pitchFamily="34" charset="0"/>
                <a:cs typeface="Times New Roman" panose="02020603050405020304" pitchFamily="18" charset="0"/>
              </a:rPr>
              <a:t>always</a:t>
            </a:r>
            <a:r>
              <a:rPr lang="de-DE" sz="1000" kern="100" dirty="0">
                <a:solidFill>
                  <a:srgbClr val="4D4D4D"/>
                </a:solidFill>
                <a:latin typeface="Verdana" panose="020B0604030504040204" pitchFamily="34" charset="0"/>
                <a:ea typeface="Calibri" panose="020F0502020204030204" pitchFamily="34" charset="0"/>
                <a:cs typeface="Times New Roman" panose="02020603050405020304" pitchFamily="18" charset="0"/>
              </a:rPr>
              <a:t> in </a:t>
            </a:r>
            <a:r>
              <a:rPr lang="de-DE" sz="1000" kern="100" dirty="0" err="1">
                <a:solidFill>
                  <a:srgbClr val="4D4D4D"/>
                </a:solidFill>
                <a:latin typeface="Verdana" panose="020B0604030504040204" pitchFamily="34" charset="0"/>
                <a:ea typeface="Calibri" panose="020F0502020204030204" pitchFamily="34" charset="0"/>
                <a:cs typeface="Times New Roman" panose="02020603050405020304" pitchFamily="18" charset="0"/>
              </a:rPr>
              <a:t>full</a:t>
            </a:r>
            <a:r>
              <a:rPr lang="de-DE" sz="1000" kern="100" dirty="0">
                <a:solidFill>
                  <a:srgbClr val="4D4D4D"/>
                </a:solidFill>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latin typeface="Verdana" panose="020B0604030504040204" pitchFamily="34" charset="0"/>
                <a:ea typeface="Calibri" panose="020F0502020204030204" pitchFamily="34" charset="0"/>
                <a:cs typeface="Times New Roman" panose="02020603050405020304" pitchFamily="18" charset="0"/>
              </a:rPr>
              <a:t>control</a:t>
            </a:r>
            <a:r>
              <a:rPr lang="de-DE" sz="1000" kern="100" dirty="0">
                <a:solidFill>
                  <a:srgbClr val="4D4D4D"/>
                </a:solidFill>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latin typeface="Verdana" panose="020B0604030504040204" pitchFamily="34" charset="0"/>
                <a:ea typeface="Calibri" panose="020F0502020204030204" pitchFamily="34" charset="0"/>
                <a:cs typeface="Times New Roman" panose="02020603050405020304" pitchFamily="18" charset="0"/>
              </a:rPr>
              <a:t>of</a:t>
            </a:r>
            <a:r>
              <a:rPr lang="de-DE" sz="1000" kern="100" dirty="0">
                <a:solidFill>
                  <a:srgbClr val="4D4D4D"/>
                </a:solidFill>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latin typeface="Verdana" panose="020B0604030504040204" pitchFamily="34" charset="0"/>
                <a:ea typeface="Calibri" panose="020F0502020204030204" pitchFamily="34" charset="0"/>
                <a:cs typeface="Times New Roman" panose="02020603050405020304" pitchFamily="18" charset="0"/>
              </a:rPr>
              <a:t>your</a:t>
            </a:r>
            <a:r>
              <a:rPr lang="de-DE" sz="1000" kern="100" dirty="0">
                <a:solidFill>
                  <a:srgbClr val="4D4D4D"/>
                </a:solidFill>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latin typeface="Verdana" panose="020B0604030504040204" pitchFamily="34" charset="0"/>
                <a:ea typeface="Calibri" panose="020F0502020204030204" pitchFamily="34" charset="0"/>
                <a:cs typeface="Times New Roman" panose="02020603050405020304" pitchFamily="18" charset="0"/>
              </a:rPr>
              <a:t>bitcoins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8" name="Textfeld 117">
            <a:extLst>
              <a:ext uri="{FF2B5EF4-FFF2-40B4-BE49-F238E27FC236}">
                <a16:creationId xmlns:a16="http://schemas.microsoft.com/office/drawing/2014/main" id="{43F2638C-52D9-3DBD-C9FC-A6D46CB784A2}"/>
              </a:ext>
            </a:extLst>
          </p:cNvPr>
          <p:cNvSpPr txBox="1"/>
          <p:nvPr/>
        </p:nvSpPr>
        <p:spPr>
          <a:xfrm>
            <a:off x="3721041" y="2576094"/>
            <a:ext cx="2763973" cy="807209"/>
          </a:xfrm>
          <a:prstGeom prst="rect">
            <a:avLst/>
          </a:prstGeom>
          <a:noFill/>
        </p:spPr>
        <p:txBody>
          <a:bodyPr wrap="square">
            <a:spAutoFit/>
          </a:bodyPr>
          <a:lstStyle/>
          <a:p>
            <a:pPr marL="171450" indent="-171450">
              <a:lnSpc>
                <a:spcPct val="107000"/>
              </a:lnSpc>
              <a:buFont typeface="Arial" panose="020B0604020202020204" pitchFamily="34" charset="0"/>
              <a:buChar char="•"/>
            </a:pPr>
            <a:r>
              <a:rPr lang="en-US" sz="1100" b="1"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Buy and sell Bitcoin </a:t>
            </a:r>
            <a:r>
              <a:rPr lang="en-US" sz="11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with ease and simplicity. </a:t>
            </a:r>
          </a:p>
          <a:p>
            <a:pPr marL="171450" indent="-171450">
              <a:lnSpc>
                <a:spcPct val="107000"/>
              </a:lnSpc>
              <a:buFont typeface="Arial" panose="020B0604020202020204" pitchFamily="34" charset="0"/>
              <a:buChar char="•"/>
            </a:pPr>
            <a:r>
              <a:rPr lang="en-US" sz="11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No fees! </a:t>
            </a:r>
          </a:p>
          <a:p>
            <a:pPr marL="171450" indent="-171450">
              <a:lnSpc>
                <a:spcPct val="107000"/>
              </a:lnSpc>
              <a:buFont typeface="Arial" panose="020B0604020202020204" pitchFamily="34" charset="0"/>
              <a:buChar char="•"/>
            </a:pPr>
            <a:r>
              <a:rPr lang="en-US" sz="11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No extra charges!</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0" name="Textfeld 119">
            <a:extLst>
              <a:ext uri="{FF2B5EF4-FFF2-40B4-BE49-F238E27FC236}">
                <a16:creationId xmlns:a16="http://schemas.microsoft.com/office/drawing/2014/main" id="{3FFEA9A6-A51F-FAC4-D007-EF550A2D59AB}"/>
              </a:ext>
            </a:extLst>
          </p:cNvPr>
          <p:cNvSpPr txBox="1"/>
          <p:nvPr/>
        </p:nvSpPr>
        <p:spPr>
          <a:xfrm>
            <a:off x="3584575" y="154025"/>
            <a:ext cx="2900441" cy="430887"/>
          </a:xfrm>
          <a:prstGeom prst="rect">
            <a:avLst/>
          </a:prstGeom>
          <a:noFill/>
        </p:spPr>
        <p:txBody>
          <a:bodyPr wrap="square" lIns="91440" tIns="45720" rIns="91440" bIns="45720" anchor="t">
            <a:spAutoFit/>
          </a:bodyPr>
          <a:lstStyle/>
          <a:p>
            <a:pPr>
              <a:tabLst>
                <a:tab pos="90488" algn="l"/>
              </a:tabLst>
              <a:defRPr/>
            </a:pPr>
            <a:r>
              <a:rPr lang="en-US" sz="1100" b="1" kern="100" dirty="0">
                <a:solidFill>
                  <a:srgbClr val="4D4D4D"/>
                </a:solidFill>
                <a:latin typeface="Verdana"/>
                <a:ea typeface="Calibri" panose="020F0502020204030204" pitchFamily="34" charset="0"/>
                <a:cs typeface="Times New Roman"/>
              </a:rPr>
              <a:t>TAKE CONTROL OF </a:t>
            </a:r>
            <a:r>
              <a:rPr lang="en-US" sz="1100" b="1" i="1" kern="100" dirty="0">
                <a:solidFill>
                  <a:srgbClr val="EF870C"/>
                </a:solidFill>
                <a:latin typeface="Verdana"/>
                <a:ea typeface="Calibri" panose="020F0502020204030204" pitchFamily="34" charset="0"/>
                <a:cs typeface="Times New Roman"/>
              </a:rPr>
              <a:t>YOUR</a:t>
            </a:r>
            <a:r>
              <a:rPr lang="en-US" sz="1100" b="1" kern="100" dirty="0">
                <a:solidFill>
                  <a:srgbClr val="4D4D4D"/>
                </a:solidFill>
                <a:latin typeface="Verdana"/>
                <a:ea typeface="Calibri" panose="020F0502020204030204" pitchFamily="34" charset="0"/>
                <a:cs typeface="Times New Roman"/>
              </a:rPr>
              <a:t> FUTURE</a:t>
            </a:r>
          </a:p>
          <a:p>
            <a:pPr>
              <a:tabLst>
                <a:tab pos="90488" algn="l"/>
              </a:tabLst>
              <a:defRPr/>
            </a:pPr>
            <a:endParaRPr kumimoji="0" lang="de-DE" sz="1100" b="0" i="0" u="none" strike="noStrike" kern="100" cap="none" spc="0" normalizeH="0" baseline="0" noProof="0" dirty="0">
              <a:ln>
                <a:noFill/>
              </a:ln>
              <a:solidFill>
                <a:srgbClr val="4D4D4D"/>
              </a:solidFill>
              <a:effectLst/>
              <a:uLnTx/>
              <a:uFillTx/>
              <a:latin typeface="Calibri"/>
              <a:ea typeface="Calibri" panose="020F0502020204030204" pitchFamily="34" charset="0"/>
              <a:cs typeface="Times New Roman" panose="02020603050405020304" pitchFamily="18" charset="0"/>
            </a:endParaRPr>
          </a:p>
        </p:txBody>
      </p:sp>
      <p:sp>
        <p:nvSpPr>
          <p:cNvPr id="5" name="Textfeld 4">
            <a:extLst>
              <a:ext uri="{FF2B5EF4-FFF2-40B4-BE49-F238E27FC236}">
                <a16:creationId xmlns:a16="http://schemas.microsoft.com/office/drawing/2014/main" id="{FB38F3EA-B333-7418-4DCA-51F145BF7F45}"/>
              </a:ext>
            </a:extLst>
          </p:cNvPr>
          <p:cNvSpPr txBox="1"/>
          <p:nvPr/>
        </p:nvSpPr>
        <p:spPr>
          <a:xfrm>
            <a:off x="586568" y="154770"/>
            <a:ext cx="2854833" cy="461665"/>
          </a:xfrm>
          <a:prstGeom prst="rect">
            <a:avLst/>
          </a:prstGeom>
          <a:noFill/>
        </p:spPr>
        <p:txBody>
          <a:bodyPr wrap="square" lIns="91440" tIns="45720" rIns="91440" bIns="45720" rtlCol="0" anchor="t">
            <a:spAutoFit/>
          </a:bodyPr>
          <a:lstStyle/>
          <a:p>
            <a:r>
              <a:rPr lang="en-US" sz="1200" b="1" dirty="0">
                <a:solidFill>
                  <a:srgbClr val="EF870C"/>
                </a:solidFill>
                <a:latin typeface="Verdana" panose="020B0604030504040204" pitchFamily="34" charset="0"/>
                <a:ea typeface="Verdana" panose="020B0604030504040204" pitchFamily="34" charset="0"/>
              </a:rPr>
              <a:t>Join the </a:t>
            </a:r>
          </a:p>
          <a:p>
            <a:r>
              <a:rPr lang="en-US" sz="1200" b="1">
                <a:solidFill>
                  <a:srgbClr val="4D4D4D"/>
                </a:solidFill>
                <a:latin typeface="Verdana"/>
                <a:ea typeface="Verdana"/>
              </a:rPr>
              <a:t>Kalmar Bitcoin Community !</a:t>
            </a:r>
            <a:endParaRPr lang="de-DE" sz="1200" dirty="0">
              <a:solidFill>
                <a:srgbClr val="4D4D4D"/>
              </a:solidFill>
              <a:latin typeface="Verdana" panose="020B0604030504040204" pitchFamily="34" charset="0"/>
              <a:ea typeface="Verdana" panose="020B0604030504040204" pitchFamily="34" charset="0"/>
            </a:endParaRPr>
          </a:p>
        </p:txBody>
      </p:sp>
      <p:sp>
        <p:nvSpPr>
          <p:cNvPr id="110" name="Textfeld 109">
            <a:extLst>
              <a:ext uri="{FF2B5EF4-FFF2-40B4-BE49-F238E27FC236}">
                <a16:creationId xmlns:a16="http://schemas.microsoft.com/office/drawing/2014/main" id="{AFBCCCD7-83BD-FDA1-ECCA-6A5F6DDFC590}"/>
              </a:ext>
            </a:extLst>
          </p:cNvPr>
          <p:cNvSpPr txBox="1"/>
          <p:nvPr/>
        </p:nvSpPr>
        <p:spPr>
          <a:xfrm>
            <a:off x="3714850" y="912754"/>
            <a:ext cx="2763972" cy="553998"/>
          </a:xfrm>
          <a:prstGeom prst="rect">
            <a:avLst/>
          </a:prstGeom>
          <a:noFill/>
        </p:spPr>
        <p:txBody>
          <a:bodyPr wrap="square" rtlCol="0">
            <a:spAutoFit/>
          </a:bodyPr>
          <a:lstStyle/>
          <a:p>
            <a:r>
              <a:rPr lang="en-US"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Buy Bitcoin instantly using bank transfer, credit cards as well as Apple Pay and Google Pay.</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feld 1">
            <a:extLst>
              <a:ext uri="{FF2B5EF4-FFF2-40B4-BE49-F238E27FC236}">
                <a16:creationId xmlns:a16="http://schemas.microsoft.com/office/drawing/2014/main" id="{BC47F323-6488-ACBE-7813-DE9F454DAABF}"/>
              </a:ext>
            </a:extLst>
          </p:cNvPr>
          <p:cNvSpPr txBox="1"/>
          <p:nvPr/>
        </p:nvSpPr>
        <p:spPr>
          <a:xfrm>
            <a:off x="3721041" y="607876"/>
            <a:ext cx="2719269" cy="246221"/>
          </a:xfrm>
          <a:prstGeom prst="rect">
            <a:avLst/>
          </a:prstGeom>
          <a:noFill/>
        </p:spPr>
        <p:txBody>
          <a:bodyPr wrap="square" rtlCol="0">
            <a:spAutoFit/>
          </a:bodyPr>
          <a:lstStyle/>
          <a:p>
            <a:r>
              <a:rPr lang="de-DE" sz="1000" b="1"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GET STARTED IN MINUTES</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409D4568-7F66-6678-737B-8FFF394A5BF8}"/>
              </a:ext>
            </a:extLst>
          </p:cNvPr>
          <p:cNvPicPr>
            <a:picLocks noChangeAspect="1"/>
          </p:cNvPicPr>
          <p:nvPr/>
        </p:nvPicPr>
        <p:blipFill>
          <a:blip r:embed="rId4"/>
          <a:stretch>
            <a:fillRect/>
          </a:stretch>
        </p:blipFill>
        <p:spPr>
          <a:xfrm>
            <a:off x="3758805" y="1582802"/>
            <a:ext cx="916305" cy="541020"/>
          </a:xfrm>
          <a:prstGeom prst="rect">
            <a:avLst/>
          </a:prstGeom>
        </p:spPr>
      </p:pic>
      <p:pic>
        <p:nvPicPr>
          <p:cNvPr id="4" name="Grafik 3">
            <a:extLst>
              <a:ext uri="{FF2B5EF4-FFF2-40B4-BE49-F238E27FC236}">
                <a16:creationId xmlns:a16="http://schemas.microsoft.com/office/drawing/2014/main" id="{A5991134-6701-632D-0C76-054A3C994AED}"/>
              </a:ext>
            </a:extLst>
          </p:cNvPr>
          <p:cNvPicPr>
            <a:picLocks noChangeAspect="1"/>
          </p:cNvPicPr>
          <p:nvPr/>
        </p:nvPicPr>
        <p:blipFill>
          <a:blip r:embed="rId5"/>
          <a:stretch>
            <a:fillRect/>
          </a:stretch>
        </p:blipFill>
        <p:spPr>
          <a:xfrm>
            <a:off x="586568" y="617274"/>
            <a:ext cx="1008000" cy="1008000"/>
          </a:xfrm>
          <a:prstGeom prst="rect">
            <a:avLst/>
          </a:prstGeom>
        </p:spPr>
      </p:pic>
      <p:pic>
        <p:nvPicPr>
          <p:cNvPr id="6" name="Grafik 5" descr="Ein Bild, das Schrift, Grafiken, Typografie, Grafikdesign enthält.&#10;&#10;Automatisch generierte Beschreibung">
            <a:extLst>
              <a:ext uri="{FF2B5EF4-FFF2-40B4-BE49-F238E27FC236}">
                <a16:creationId xmlns:a16="http://schemas.microsoft.com/office/drawing/2014/main" id="{D492E782-92BC-84CD-23CD-E0B0BF39083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14139" y="613018"/>
            <a:ext cx="1008000" cy="1008000"/>
          </a:xfrm>
          <a:prstGeom prst="rect">
            <a:avLst/>
          </a:prstGeom>
        </p:spPr>
      </p:pic>
      <p:sp>
        <p:nvSpPr>
          <p:cNvPr id="8" name="Textfeld 7">
            <a:extLst>
              <a:ext uri="{FF2B5EF4-FFF2-40B4-BE49-F238E27FC236}">
                <a16:creationId xmlns:a16="http://schemas.microsoft.com/office/drawing/2014/main" id="{2F7F55FE-611A-A000-DB94-8770170A51D8}"/>
              </a:ext>
            </a:extLst>
          </p:cNvPr>
          <p:cNvSpPr txBox="1"/>
          <p:nvPr/>
        </p:nvSpPr>
        <p:spPr>
          <a:xfrm>
            <a:off x="2110499" y="1566659"/>
            <a:ext cx="948297" cy="400110"/>
          </a:xfrm>
          <a:prstGeom prst="rect">
            <a:avLst/>
          </a:prstGeom>
          <a:noFill/>
        </p:spPr>
        <p:txBody>
          <a:bodyPr wrap="square" rtlCol="0">
            <a:spAutoFit/>
          </a:bodyPr>
          <a:lstStyle/>
          <a:p>
            <a:r>
              <a:rPr lang="de-DE" sz="1000" dirty="0" err="1">
                <a:latin typeface="Cascadia Mono SemiBold" panose="020B0609020000020004" pitchFamily="49" charset="0"/>
                <a:ea typeface="Cascadia Mono SemiBold" panose="020B0609020000020004" pitchFamily="49" charset="0"/>
                <a:cs typeface="Cascadia Mono SemiBold" panose="020B0609020000020004" pitchFamily="49" charset="0"/>
              </a:rPr>
              <a:t>pdf</a:t>
            </a:r>
            <a:r>
              <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de-DE" sz="1000" dirty="0" err="1">
                <a:latin typeface="Cascadia Mono SemiBold" panose="020B0609020000020004" pitchFamily="49" charset="0"/>
                <a:ea typeface="Cascadia Mono SemiBold" panose="020B0609020000020004" pitchFamily="49" charset="0"/>
                <a:cs typeface="Cascadia Mono SemiBold" panose="020B0609020000020004" pitchFamily="49" charset="0"/>
              </a:rPr>
              <a:t>download</a:t>
            </a:r>
            <a:endPar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10" name="Textfeld 9">
            <a:extLst>
              <a:ext uri="{FF2B5EF4-FFF2-40B4-BE49-F238E27FC236}">
                <a16:creationId xmlns:a16="http://schemas.microsoft.com/office/drawing/2014/main" id="{AE0EEE8E-910F-3BEA-1442-703F462841CA}"/>
              </a:ext>
            </a:extLst>
          </p:cNvPr>
          <p:cNvSpPr txBox="1"/>
          <p:nvPr/>
        </p:nvSpPr>
        <p:spPr>
          <a:xfrm>
            <a:off x="582928" y="1582802"/>
            <a:ext cx="938593" cy="400110"/>
          </a:xfrm>
          <a:prstGeom prst="rect">
            <a:avLst/>
          </a:prstGeom>
          <a:noFill/>
        </p:spPr>
        <p:txBody>
          <a:bodyPr wrap="square" rtlCol="0">
            <a:spAutoFit/>
          </a:bodyPr>
          <a:lstStyle/>
          <a:p>
            <a:r>
              <a:rPr lang="de-DE" sz="1000" dirty="0" err="1">
                <a:latin typeface="Cascadia Mono SemiBold" panose="020B0609020000020004" pitchFamily="49" charset="0"/>
                <a:ea typeface="Cascadia Mono SemiBold" panose="020B0609020000020004" pitchFamily="49" charset="0"/>
                <a:cs typeface="Cascadia Mono SemiBold" panose="020B0609020000020004" pitchFamily="49" charset="0"/>
              </a:rPr>
              <a:t>join</a:t>
            </a:r>
            <a:r>
              <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rPr>
              <a:t> online</a:t>
            </a:r>
          </a:p>
        </p:txBody>
      </p:sp>
      <p:sp>
        <p:nvSpPr>
          <p:cNvPr id="11" name="Textfeld 10">
            <a:extLst>
              <a:ext uri="{FF2B5EF4-FFF2-40B4-BE49-F238E27FC236}">
                <a16:creationId xmlns:a16="http://schemas.microsoft.com/office/drawing/2014/main" id="{03C778F0-A921-73C7-4C87-7AF25F3F2B0F}"/>
              </a:ext>
            </a:extLst>
          </p:cNvPr>
          <p:cNvSpPr txBox="1"/>
          <p:nvPr/>
        </p:nvSpPr>
        <p:spPr>
          <a:xfrm>
            <a:off x="-53829" y="6684266"/>
            <a:ext cx="3325350" cy="215444"/>
          </a:xfrm>
          <a:prstGeom prst="rect">
            <a:avLst/>
          </a:prstGeom>
          <a:noFill/>
        </p:spPr>
        <p:txBody>
          <a:bodyPr wrap="square" lIns="91440" tIns="45720" rIns="91440" bIns="45720" rtlCol="0" anchor="t">
            <a:spAutoFit/>
          </a:bodyPr>
          <a:lstStyle/>
          <a:p>
            <a:pPr algn="ctr"/>
            <a:r>
              <a:rPr lang="de-DE" sz="800" dirty="0">
                <a:latin typeface="Segoe UI Emoji" panose="020B0502040204020203" pitchFamily="34" charset="0"/>
                <a:ea typeface="Segoe UI Emoji" panose="020B0502040204020203" pitchFamily="34" charset="0"/>
                <a:cs typeface="Cascadia Mono SemiBold" panose="020B0609020000020004" pitchFamily="49" charset="0"/>
              </a:rPr>
              <a:t>© Kalmar Bitcoin Community - </a:t>
            </a:r>
            <a:r>
              <a:rPr lang="de-DE" sz="800" dirty="0" err="1">
                <a:latin typeface="Segoe UI Emoji" panose="020B0502040204020203" pitchFamily="34" charset="0"/>
                <a:ea typeface="Segoe UI Emoji" panose="020B0502040204020203" pitchFamily="34" charset="0"/>
                <a:cs typeface="Cascadia Mono SemiBold" panose="020B0609020000020004" pitchFamily="49" charset="0"/>
              </a:rPr>
              <a:t>concept</a:t>
            </a:r>
            <a:r>
              <a:rPr lang="de-DE" sz="800" dirty="0">
                <a:latin typeface="Segoe UI Emoji" panose="020B0502040204020203" pitchFamily="34" charset="0"/>
                <a:ea typeface="Segoe UI Emoji" panose="020B0502040204020203" pitchFamily="34" charset="0"/>
                <a:cs typeface="Cascadia Mono SemiBold" panose="020B0609020000020004" pitchFamily="49" charset="0"/>
              </a:rPr>
              <a:t> . design </a:t>
            </a:r>
            <a:r>
              <a:rPr lang="de-DE" sz="800" dirty="0" err="1">
                <a:latin typeface="Segoe UI Emoji" panose="020B0502040204020203" pitchFamily="34" charset="0"/>
                <a:ea typeface="Segoe UI Emoji" panose="020B0502040204020203" pitchFamily="34" charset="0"/>
                <a:cs typeface="Cascadia Mono SemiBold" panose="020B0609020000020004" pitchFamily="49" charset="0"/>
              </a:rPr>
              <a:t>by</a:t>
            </a:r>
            <a:r>
              <a:rPr lang="de-DE" sz="800" dirty="0">
                <a:latin typeface="Segoe UI Emoji" panose="020B0502040204020203" pitchFamily="34" charset="0"/>
                <a:ea typeface="Segoe UI Emoji" panose="020B0502040204020203" pitchFamily="34" charset="0"/>
                <a:cs typeface="Cascadia Mono SemiBold" panose="020B0609020000020004" pitchFamily="49" charset="0"/>
              </a:rPr>
              <a:t> Ramona Heller</a:t>
            </a:r>
            <a:endParaRPr lang="en-US" sz="800" dirty="0">
              <a:latin typeface="Segoe UI Emoji" panose="020B0502040204020203" pitchFamily="34" charset="0"/>
              <a:ea typeface="Segoe UI Emoji" panose="020B0502040204020203" pitchFamily="34" charset="0"/>
              <a:cs typeface="Cascadia Mono SemiBold" panose="020B0609020000020004" pitchFamily="49" charset="0"/>
            </a:endParaRPr>
          </a:p>
        </p:txBody>
      </p:sp>
      <p:pic>
        <p:nvPicPr>
          <p:cNvPr id="13" name="Grafik 12">
            <a:extLst>
              <a:ext uri="{FF2B5EF4-FFF2-40B4-BE49-F238E27FC236}">
                <a16:creationId xmlns:a16="http://schemas.microsoft.com/office/drawing/2014/main" id="{F0C65FDD-EF73-2D22-67C5-DEE0B8AAE927}"/>
              </a:ext>
            </a:extLst>
          </p:cNvPr>
          <p:cNvPicPr>
            <a:picLocks noChangeAspect="1"/>
          </p:cNvPicPr>
          <p:nvPr/>
        </p:nvPicPr>
        <p:blipFill>
          <a:blip r:embed="rId7"/>
          <a:stretch>
            <a:fillRect/>
          </a:stretch>
        </p:blipFill>
        <p:spPr>
          <a:xfrm>
            <a:off x="4530795" y="5357019"/>
            <a:ext cx="1008000" cy="1008000"/>
          </a:xfrm>
          <a:prstGeom prst="rect">
            <a:avLst/>
          </a:prstGeom>
        </p:spPr>
      </p:pic>
      <p:sp>
        <p:nvSpPr>
          <p:cNvPr id="16" name="Textfeld 15">
            <a:extLst>
              <a:ext uri="{FF2B5EF4-FFF2-40B4-BE49-F238E27FC236}">
                <a16:creationId xmlns:a16="http://schemas.microsoft.com/office/drawing/2014/main" id="{7BC82D9B-EEE3-1EFA-33CF-397C4E7812E1}"/>
              </a:ext>
            </a:extLst>
          </p:cNvPr>
          <p:cNvSpPr txBox="1"/>
          <p:nvPr/>
        </p:nvSpPr>
        <p:spPr>
          <a:xfrm>
            <a:off x="4504186" y="6322800"/>
            <a:ext cx="948297" cy="246221"/>
          </a:xfrm>
          <a:prstGeom prst="rect">
            <a:avLst/>
          </a:prstGeom>
          <a:noFill/>
        </p:spPr>
        <p:txBody>
          <a:bodyPr wrap="square" rtlCol="0">
            <a:spAutoFit/>
          </a:bodyPr>
          <a:lstStyle/>
          <a:p>
            <a:r>
              <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rPr>
              <a:t>Scan </a:t>
            </a:r>
            <a:r>
              <a:rPr lang="de-DE" sz="1000" dirty="0" err="1">
                <a:latin typeface="Cascadia Mono SemiBold" panose="020B0609020000020004" pitchFamily="49" charset="0"/>
                <a:ea typeface="Cascadia Mono SemiBold" panose="020B0609020000020004" pitchFamily="49" charset="0"/>
                <a:cs typeface="Cascadia Mono SemiBold" panose="020B0609020000020004" pitchFamily="49" charset="0"/>
              </a:rPr>
              <a:t>me</a:t>
            </a:r>
            <a:r>
              <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sym typeface="Wingdings" panose="05000000000000000000" pitchFamily="2" charset="2"/>
              </a:rPr>
              <a:t></a:t>
            </a:r>
            <a:endPar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3155555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EA2D8BA-443E-4FF3-3EE3-67EB0C20280B}"/>
              </a:ext>
            </a:extLst>
          </p:cNvPr>
          <p:cNvSpPr/>
          <p:nvPr/>
        </p:nvSpPr>
        <p:spPr>
          <a:xfrm>
            <a:off x="6781188" y="231673"/>
            <a:ext cx="3022816" cy="6183641"/>
          </a:xfrm>
          <a:prstGeom prst="rect">
            <a:avLst/>
          </a:prstGeom>
          <a:solidFill>
            <a:schemeClr val="bg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2FE5C839-D58D-902C-6764-00E273A7575B}"/>
              </a:ext>
            </a:extLst>
          </p:cNvPr>
          <p:cNvSpPr/>
          <p:nvPr/>
        </p:nvSpPr>
        <p:spPr>
          <a:xfrm>
            <a:off x="3544038" y="187108"/>
            <a:ext cx="2836296" cy="6228206"/>
          </a:xfrm>
          <a:prstGeom prst="rect">
            <a:avLst/>
          </a:prstGeom>
          <a:solidFill>
            <a:schemeClr val="bg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3" name="Rechteck 122">
            <a:extLst>
              <a:ext uri="{FF2B5EF4-FFF2-40B4-BE49-F238E27FC236}">
                <a16:creationId xmlns:a16="http://schemas.microsoft.com/office/drawing/2014/main" id="{D192E760-1D6D-FD37-C561-D7DF1ADBFEE0}"/>
              </a:ext>
            </a:extLst>
          </p:cNvPr>
          <p:cNvSpPr/>
          <p:nvPr/>
        </p:nvSpPr>
        <p:spPr>
          <a:xfrm>
            <a:off x="182212" y="187108"/>
            <a:ext cx="2942299" cy="6228206"/>
          </a:xfrm>
          <a:prstGeom prst="rect">
            <a:avLst/>
          </a:prstGeom>
          <a:solidFill>
            <a:schemeClr val="bg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Textfeld 53">
            <a:extLst>
              <a:ext uri="{FF2B5EF4-FFF2-40B4-BE49-F238E27FC236}">
                <a16:creationId xmlns:a16="http://schemas.microsoft.com/office/drawing/2014/main" id="{4EB0EE6A-0977-4607-7622-70758C21D93E}"/>
              </a:ext>
            </a:extLst>
          </p:cNvPr>
          <p:cNvSpPr txBox="1"/>
          <p:nvPr/>
        </p:nvSpPr>
        <p:spPr>
          <a:xfrm>
            <a:off x="837318" y="3733712"/>
            <a:ext cx="2358288"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rPr>
              <a:t>Bitcoin is the largest and most secure computer network in the world and it requires energy to secure and protect it from manipulation.</a:t>
            </a:r>
          </a:p>
        </p:txBody>
      </p:sp>
      <p:sp>
        <p:nvSpPr>
          <p:cNvPr id="52" name="Textfeld 51">
            <a:extLst>
              <a:ext uri="{FF2B5EF4-FFF2-40B4-BE49-F238E27FC236}">
                <a16:creationId xmlns:a16="http://schemas.microsoft.com/office/drawing/2014/main" id="{7747BC44-A424-287C-E8DC-5E9C619A34F9}"/>
              </a:ext>
            </a:extLst>
          </p:cNvPr>
          <p:cNvSpPr txBox="1"/>
          <p:nvPr/>
        </p:nvSpPr>
        <p:spPr>
          <a:xfrm>
            <a:off x="825062" y="2161344"/>
            <a:ext cx="2347440" cy="769441"/>
          </a:xfrm>
          <a:prstGeom prst="rect">
            <a:avLst/>
          </a:prstGeom>
          <a:noFill/>
        </p:spPr>
        <p:txBody>
          <a:bodyPr wrap="square" lIns="91440" tIns="45720" rIns="91440" bIns="45720" rtlCol="0" anchor="t">
            <a:spAutoFit/>
          </a:bodyPr>
          <a:lstStyle/>
          <a:p>
            <a:pPr>
              <a:defRPr/>
            </a:pPr>
            <a:r>
              <a:rPr kumimoji="0" lang="en-US" sz="1100" b="0" i="0" u="none" strike="noStrike" kern="1200" cap="none" spc="0" normalizeH="0" baseline="0" noProof="0" dirty="0">
                <a:ln>
                  <a:noFill/>
                </a:ln>
                <a:solidFill>
                  <a:srgbClr val="4D4D4D"/>
                </a:solidFill>
                <a:effectLst/>
                <a:uLnTx/>
                <a:uFillTx/>
                <a:latin typeface="Verdana"/>
                <a:ea typeface="Verdana"/>
              </a:rPr>
              <a:t>Nowadays, banks simply create new money out of nothing. This is not possible with Bitcoin.</a:t>
            </a:r>
          </a:p>
        </p:txBody>
      </p:sp>
      <p:sp>
        <p:nvSpPr>
          <p:cNvPr id="55" name="Textfeld 54">
            <a:extLst>
              <a:ext uri="{FF2B5EF4-FFF2-40B4-BE49-F238E27FC236}">
                <a16:creationId xmlns:a16="http://schemas.microsoft.com/office/drawing/2014/main" id="{8F4BD399-77EA-5639-3F96-B814B1736D54}"/>
              </a:ext>
            </a:extLst>
          </p:cNvPr>
          <p:cNvSpPr txBox="1"/>
          <p:nvPr/>
        </p:nvSpPr>
        <p:spPr>
          <a:xfrm>
            <a:off x="825062" y="4808696"/>
            <a:ext cx="238813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rPr>
              <a:t>The more people use Bitcoin, the greater the value per unit becomes, while the price fluctuates less and less.</a:t>
            </a:r>
            <a:endParaRPr kumimoji="0" lang="de-DE"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endParaRPr>
          </a:p>
        </p:txBody>
      </p:sp>
      <p:sp>
        <p:nvSpPr>
          <p:cNvPr id="39" name="Textfeld 38">
            <a:extLst>
              <a:ext uri="{FF2B5EF4-FFF2-40B4-BE49-F238E27FC236}">
                <a16:creationId xmlns:a16="http://schemas.microsoft.com/office/drawing/2014/main" id="{B5EA2FD6-6FB7-FCB1-CFE8-7B1080CF393F}"/>
              </a:ext>
            </a:extLst>
          </p:cNvPr>
          <p:cNvSpPr txBox="1"/>
          <p:nvPr/>
        </p:nvSpPr>
        <p:spPr>
          <a:xfrm>
            <a:off x="287815" y="221043"/>
            <a:ext cx="3087040" cy="461665"/>
          </a:xfrm>
          <a:prstGeom prst="rect">
            <a:avLst/>
          </a:prstGeom>
          <a:noFill/>
        </p:spPr>
        <p:txBody>
          <a:bodyPr wrap="square" lIns="0" tIns="45720" rIns="91440" bIns="45720" anchor="t">
            <a:spAutoFit/>
          </a:bodyPr>
          <a:lstStyle/>
          <a:p>
            <a:pPr marL="0" lvl="1"/>
            <a:r>
              <a:rPr lang="en-US" sz="1200" b="1" dirty="0">
                <a:solidFill>
                  <a:srgbClr val="4D4D4D"/>
                </a:solidFill>
                <a:latin typeface="Verdana" panose="020B0604030504040204" pitchFamily="34" charset="0"/>
                <a:ea typeface="Verdana" panose="020B0604030504040204" pitchFamily="34" charset="0"/>
              </a:rPr>
              <a:t>Bitcoin makes it possible to really own your money!  </a:t>
            </a:r>
          </a:p>
        </p:txBody>
      </p:sp>
      <p:pic>
        <p:nvPicPr>
          <p:cNvPr id="41" name="Grafik 40">
            <a:extLst>
              <a:ext uri="{FF2B5EF4-FFF2-40B4-BE49-F238E27FC236}">
                <a16:creationId xmlns:a16="http://schemas.microsoft.com/office/drawing/2014/main" id="{E722D28B-67C8-B244-D382-6647B7DCCB35}"/>
              </a:ext>
            </a:extLst>
          </p:cNvPr>
          <p:cNvPicPr>
            <a:picLocks noChangeAspect="1"/>
          </p:cNvPicPr>
          <p:nvPr/>
        </p:nvPicPr>
        <p:blipFill>
          <a:blip r:embed="rId3"/>
          <a:stretch>
            <a:fillRect/>
          </a:stretch>
        </p:blipFill>
        <p:spPr>
          <a:xfrm>
            <a:off x="280270" y="982301"/>
            <a:ext cx="485843" cy="485843"/>
          </a:xfrm>
          <a:prstGeom prst="rect">
            <a:avLst/>
          </a:prstGeom>
        </p:spPr>
      </p:pic>
      <p:pic>
        <p:nvPicPr>
          <p:cNvPr id="43" name="Grafik 42">
            <a:extLst>
              <a:ext uri="{FF2B5EF4-FFF2-40B4-BE49-F238E27FC236}">
                <a16:creationId xmlns:a16="http://schemas.microsoft.com/office/drawing/2014/main" id="{34D9F8C8-3241-7005-2A86-4946DDEFE47B}"/>
              </a:ext>
            </a:extLst>
          </p:cNvPr>
          <p:cNvPicPr>
            <a:picLocks noChangeAspect="1"/>
          </p:cNvPicPr>
          <p:nvPr/>
        </p:nvPicPr>
        <p:blipFill>
          <a:blip r:embed="rId4"/>
          <a:stretch>
            <a:fillRect/>
          </a:stretch>
        </p:blipFill>
        <p:spPr>
          <a:xfrm>
            <a:off x="240942" y="2189847"/>
            <a:ext cx="525391" cy="525391"/>
          </a:xfrm>
          <a:prstGeom prst="rect">
            <a:avLst/>
          </a:prstGeom>
        </p:spPr>
      </p:pic>
      <p:pic>
        <p:nvPicPr>
          <p:cNvPr id="45" name="Grafik 44">
            <a:extLst>
              <a:ext uri="{FF2B5EF4-FFF2-40B4-BE49-F238E27FC236}">
                <a16:creationId xmlns:a16="http://schemas.microsoft.com/office/drawing/2014/main" id="{359D5951-0783-B62E-E407-25D2F45F4454}"/>
              </a:ext>
            </a:extLst>
          </p:cNvPr>
          <p:cNvPicPr>
            <a:picLocks noChangeAspect="1"/>
          </p:cNvPicPr>
          <p:nvPr/>
        </p:nvPicPr>
        <p:blipFill>
          <a:blip r:embed="rId5"/>
          <a:stretch>
            <a:fillRect/>
          </a:stretch>
        </p:blipFill>
        <p:spPr>
          <a:xfrm>
            <a:off x="286912" y="3160035"/>
            <a:ext cx="504895" cy="514422"/>
          </a:xfrm>
          <a:prstGeom prst="rect">
            <a:avLst/>
          </a:prstGeom>
        </p:spPr>
      </p:pic>
      <p:pic>
        <p:nvPicPr>
          <p:cNvPr id="47" name="Grafik 46">
            <a:extLst>
              <a:ext uri="{FF2B5EF4-FFF2-40B4-BE49-F238E27FC236}">
                <a16:creationId xmlns:a16="http://schemas.microsoft.com/office/drawing/2014/main" id="{8720A6A2-8777-7ADC-A6DE-6502D9415249}"/>
              </a:ext>
            </a:extLst>
          </p:cNvPr>
          <p:cNvPicPr>
            <a:picLocks noChangeAspect="1"/>
          </p:cNvPicPr>
          <p:nvPr/>
        </p:nvPicPr>
        <p:blipFill>
          <a:blip r:embed="rId6"/>
          <a:stretch>
            <a:fillRect/>
          </a:stretch>
        </p:blipFill>
        <p:spPr>
          <a:xfrm>
            <a:off x="284432" y="3761286"/>
            <a:ext cx="504895" cy="504895"/>
          </a:xfrm>
          <a:prstGeom prst="rect">
            <a:avLst/>
          </a:prstGeom>
        </p:spPr>
      </p:pic>
      <p:pic>
        <p:nvPicPr>
          <p:cNvPr id="49" name="Grafik 48">
            <a:extLst>
              <a:ext uri="{FF2B5EF4-FFF2-40B4-BE49-F238E27FC236}">
                <a16:creationId xmlns:a16="http://schemas.microsoft.com/office/drawing/2014/main" id="{62ADCA46-1875-1C1B-BC3F-E590E9350695}"/>
              </a:ext>
            </a:extLst>
          </p:cNvPr>
          <p:cNvPicPr>
            <a:picLocks noChangeAspect="1"/>
          </p:cNvPicPr>
          <p:nvPr/>
        </p:nvPicPr>
        <p:blipFill>
          <a:blip r:embed="rId7"/>
          <a:stretch>
            <a:fillRect/>
          </a:stretch>
        </p:blipFill>
        <p:spPr>
          <a:xfrm>
            <a:off x="359393" y="4808696"/>
            <a:ext cx="485843" cy="495369"/>
          </a:xfrm>
          <a:prstGeom prst="rect">
            <a:avLst/>
          </a:prstGeom>
        </p:spPr>
      </p:pic>
      <p:sp>
        <p:nvSpPr>
          <p:cNvPr id="51" name="Textfeld 50">
            <a:extLst>
              <a:ext uri="{FF2B5EF4-FFF2-40B4-BE49-F238E27FC236}">
                <a16:creationId xmlns:a16="http://schemas.microsoft.com/office/drawing/2014/main" id="{1EE76B18-7263-045D-6B13-3FF01D62BE80}"/>
              </a:ext>
            </a:extLst>
          </p:cNvPr>
          <p:cNvSpPr txBox="1"/>
          <p:nvPr/>
        </p:nvSpPr>
        <p:spPr>
          <a:xfrm>
            <a:off x="831185" y="920589"/>
            <a:ext cx="2347440" cy="110799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spc="0" normalizeH="0" noProof="0" dirty="0">
                <a:ln>
                  <a:noFill/>
                </a:ln>
                <a:solidFill>
                  <a:srgbClr val="4D4D4D"/>
                </a:solidFill>
                <a:effectLst/>
                <a:uLnTx/>
                <a:uFillTx/>
                <a:latin typeface="Verdana" panose="020B0604030504040204" pitchFamily="34" charset="0"/>
                <a:ea typeface="Verdana" panose="020B0604030504040204" pitchFamily="34" charset="0"/>
                <a:cs typeface="+mn-cs"/>
              </a:rPr>
              <a:t>In the past, our money was backed by gold reserves so that it was limited and retained its value. This has no longer been the case since 1971</a:t>
            </a:r>
            <a:r>
              <a:rPr kumimoji="0" lang="en-US"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rPr>
              <a:t>.</a:t>
            </a:r>
          </a:p>
        </p:txBody>
      </p:sp>
      <p:sp>
        <p:nvSpPr>
          <p:cNvPr id="53" name="Textfeld 52">
            <a:extLst>
              <a:ext uri="{FF2B5EF4-FFF2-40B4-BE49-F238E27FC236}">
                <a16:creationId xmlns:a16="http://schemas.microsoft.com/office/drawing/2014/main" id="{64A5DC0E-6BFB-0A98-F2AF-3AB50E5D7550}"/>
              </a:ext>
            </a:extLst>
          </p:cNvPr>
          <p:cNvSpPr txBox="1"/>
          <p:nvPr/>
        </p:nvSpPr>
        <p:spPr>
          <a:xfrm>
            <a:off x="839133" y="3166560"/>
            <a:ext cx="2345321" cy="430887"/>
          </a:xfrm>
          <a:prstGeom prst="rect">
            <a:avLst/>
          </a:prstGeom>
          <a:noFill/>
        </p:spPr>
        <p:txBody>
          <a:bodyPr wrap="square" lIns="91440" tIns="45720" rIns="91440" bIns="45720" rtlCol="0" anchor="t">
            <a:spAutoFit/>
          </a:bodyPr>
          <a:lstStyle/>
          <a:p>
            <a:pPr>
              <a:defRPr/>
            </a:pPr>
            <a:r>
              <a:rPr kumimoji="0" lang="en-US" sz="1100" b="0" i="0" u="none" strike="noStrike" kern="1200" cap="none" spc="0" normalizeH="0" baseline="0" noProof="0" dirty="0">
                <a:ln>
                  <a:noFill/>
                </a:ln>
                <a:solidFill>
                  <a:srgbClr val="4D4D4D"/>
                </a:solidFill>
                <a:effectLst/>
                <a:uLnTx/>
                <a:uFillTx/>
                <a:latin typeface="Verdana"/>
                <a:ea typeface="Verdana"/>
              </a:rPr>
              <a:t>Bitcoin is the only digital asset that</a:t>
            </a:r>
            <a:r>
              <a:rPr lang="en-US" sz="1100" dirty="0">
                <a:solidFill>
                  <a:srgbClr val="4D4D4D"/>
                </a:solidFill>
                <a:latin typeface="Verdana"/>
                <a:ea typeface="Verdana"/>
              </a:rPr>
              <a:t> </a:t>
            </a:r>
            <a:r>
              <a:rPr kumimoji="0" lang="en-US" sz="1100" b="0" i="0" u="none" strike="noStrike" kern="1200" cap="none" spc="0" normalizeH="0" baseline="0" noProof="0" dirty="0">
                <a:ln>
                  <a:noFill/>
                </a:ln>
                <a:solidFill>
                  <a:srgbClr val="4D4D4D"/>
                </a:solidFill>
                <a:effectLst/>
                <a:uLnTx/>
                <a:uFillTx/>
                <a:latin typeface="Verdana"/>
                <a:ea typeface="Verdana"/>
              </a:rPr>
              <a:t>is really scarce.</a:t>
            </a:r>
            <a:r>
              <a:rPr lang="en-US" sz="1100" dirty="0">
                <a:solidFill>
                  <a:srgbClr val="4D4D4D"/>
                </a:solidFill>
                <a:latin typeface="Verdana"/>
                <a:ea typeface="Verdana"/>
              </a:rPr>
              <a:t> </a:t>
            </a:r>
            <a:endParaRPr kumimoji="0" lang="en-US"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endParaRPr>
          </a:p>
        </p:txBody>
      </p:sp>
      <p:sp>
        <p:nvSpPr>
          <p:cNvPr id="98" name="Textfeld 97">
            <a:extLst>
              <a:ext uri="{FF2B5EF4-FFF2-40B4-BE49-F238E27FC236}">
                <a16:creationId xmlns:a16="http://schemas.microsoft.com/office/drawing/2014/main" id="{77158BB0-CD8A-1EAF-71B2-29498F2E7E7F}"/>
              </a:ext>
            </a:extLst>
          </p:cNvPr>
          <p:cNvSpPr txBox="1"/>
          <p:nvPr/>
        </p:nvSpPr>
        <p:spPr>
          <a:xfrm>
            <a:off x="7368846" y="216235"/>
            <a:ext cx="1897374" cy="276999"/>
          </a:xfrm>
          <a:prstGeom prst="rect">
            <a:avLst/>
          </a:prstGeom>
          <a:noFill/>
        </p:spPr>
        <p:txBody>
          <a:bodyPr wrap="square" rtlCol="0">
            <a:spAutoFit/>
          </a:bodyPr>
          <a:lstStyle/>
          <a:p>
            <a:r>
              <a:rPr lang="de-DE" sz="1200" b="1" dirty="0">
                <a:solidFill>
                  <a:srgbClr val="4D4D4D"/>
                </a:solidFill>
                <a:latin typeface="Verdana" panose="020B0604030504040204" pitchFamily="34" charset="0"/>
                <a:ea typeface="Verdana" panose="020B0604030504040204" pitchFamily="34" charset="0"/>
              </a:rPr>
              <a:t>6 REASONS WHY</a:t>
            </a:r>
          </a:p>
        </p:txBody>
      </p:sp>
      <p:sp>
        <p:nvSpPr>
          <p:cNvPr id="99" name="Textfeld 98">
            <a:extLst>
              <a:ext uri="{FF2B5EF4-FFF2-40B4-BE49-F238E27FC236}">
                <a16:creationId xmlns:a16="http://schemas.microsoft.com/office/drawing/2014/main" id="{FA19BEC5-233D-1393-49E8-442D3D40652D}"/>
              </a:ext>
            </a:extLst>
          </p:cNvPr>
          <p:cNvSpPr txBox="1"/>
          <p:nvPr/>
        </p:nvSpPr>
        <p:spPr>
          <a:xfrm>
            <a:off x="7263243" y="454222"/>
            <a:ext cx="2108580" cy="276999"/>
          </a:xfrm>
          <a:prstGeom prst="rect">
            <a:avLst/>
          </a:prstGeom>
          <a:noFill/>
        </p:spPr>
        <p:txBody>
          <a:bodyPr wrap="square" rtlCol="0">
            <a:spAutoFit/>
          </a:bodyPr>
          <a:lstStyle/>
          <a:p>
            <a:r>
              <a:rPr lang="de-DE" sz="1200" b="1" dirty="0">
                <a:solidFill>
                  <a:srgbClr val="F1A717"/>
                </a:solidFill>
                <a:latin typeface="Verdana" panose="020B0604030504040204" pitchFamily="34" charset="0"/>
                <a:ea typeface="Verdana" panose="020B0604030504040204" pitchFamily="34" charset="0"/>
              </a:rPr>
              <a:t>BITCOIN HAS VALUE</a:t>
            </a:r>
          </a:p>
        </p:txBody>
      </p:sp>
      <p:sp>
        <p:nvSpPr>
          <p:cNvPr id="103" name="Textfeld 102">
            <a:extLst>
              <a:ext uri="{FF2B5EF4-FFF2-40B4-BE49-F238E27FC236}">
                <a16:creationId xmlns:a16="http://schemas.microsoft.com/office/drawing/2014/main" id="{2E592672-3760-42B3-98D8-41E8CBA6FC83}"/>
              </a:ext>
            </a:extLst>
          </p:cNvPr>
          <p:cNvSpPr txBox="1"/>
          <p:nvPr/>
        </p:nvSpPr>
        <p:spPr>
          <a:xfrm>
            <a:off x="6692787" y="1689000"/>
            <a:ext cx="1519548" cy="938719"/>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SCARCE</a:t>
            </a:r>
          </a:p>
          <a:p>
            <a:pPr algn="ctr"/>
            <a:r>
              <a:rPr lang="de-DE" sz="1100" dirty="0" err="1">
                <a:solidFill>
                  <a:srgbClr val="4D4D4D"/>
                </a:solidFill>
                <a:latin typeface="Verdana"/>
                <a:ea typeface="Verdana"/>
              </a:rPr>
              <a:t>There</a:t>
            </a:r>
            <a:r>
              <a:rPr lang="de-DE" sz="1100" dirty="0">
                <a:solidFill>
                  <a:srgbClr val="4D4D4D"/>
                </a:solidFill>
                <a:latin typeface="Verdana"/>
                <a:ea typeface="Verdana"/>
              </a:rPr>
              <a:t> will </a:t>
            </a:r>
            <a:r>
              <a:rPr lang="de-DE" sz="1100" dirty="0" err="1">
                <a:solidFill>
                  <a:srgbClr val="4D4D4D"/>
                </a:solidFill>
                <a:latin typeface="Verdana"/>
                <a:ea typeface="Verdana"/>
              </a:rPr>
              <a:t>be</a:t>
            </a:r>
            <a:r>
              <a:rPr lang="de-DE" sz="1100" dirty="0">
                <a:solidFill>
                  <a:srgbClr val="4D4D4D"/>
                </a:solidFill>
                <a:latin typeface="Verdana"/>
                <a:ea typeface="Verdana"/>
              </a:rPr>
              <a:t> </a:t>
            </a:r>
            <a:r>
              <a:rPr lang="de-DE" sz="1100" dirty="0" err="1">
                <a:solidFill>
                  <a:srgbClr val="4D4D4D"/>
                </a:solidFill>
                <a:latin typeface="Verdana"/>
                <a:ea typeface="Verdana"/>
              </a:rPr>
              <a:t>only</a:t>
            </a:r>
            <a:r>
              <a:rPr lang="de-DE" sz="1100" dirty="0">
                <a:solidFill>
                  <a:srgbClr val="4D4D4D"/>
                </a:solidFill>
                <a:latin typeface="Verdana"/>
                <a:ea typeface="Verdana"/>
              </a:rPr>
              <a:t> &lt; 21 </a:t>
            </a:r>
            <a:r>
              <a:rPr lang="de-DE" sz="1100" dirty="0" err="1">
                <a:solidFill>
                  <a:srgbClr val="4D4D4D"/>
                </a:solidFill>
                <a:latin typeface="Verdana"/>
                <a:ea typeface="Verdana"/>
              </a:rPr>
              <a:t>million</a:t>
            </a:r>
            <a:r>
              <a:rPr lang="de-DE" sz="1100" dirty="0">
                <a:solidFill>
                  <a:srgbClr val="4D4D4D"/>
                </a:solidFill>
                <a:latin typeface="Verdana"/>
                <a:ea typeface="Verdana"/>
              </a:rPr>
              <a:t> Bitcoin </a:t>
            </a:r>
            <a:r>
              <a:rPr lang="de-DE" sz="1100" dirty="0" err="1">
                <a:solidFill>
                  <a:srgbClr val="4D4D4D"/>
                </a:solidFill>
                <a:latin typeface="Verdana"/>
                <a:ea typeface="Verdana"/>
              </a:rPr>
              <a:t>to</a:t>
            </a:r>
            <a:r>
              <a:rPr lang="de-DE" sz="1100" dirty="0">
                <a:solidFill>
                  <a:srgbClr val="4D4D4D"/>
                </a:solidFill>
                <a:latin typeface="Verdana"/>
                <a:ea typeface="Verdana"/>
              </a:rPr>
              <a:t> </a:t>
            </a:r>
            <a:r>
              <a:rPr lang="de-DE" sz="1100" dirty="0" err="1">
                <a:solidFill>
                  <a:srgbClr val="4D4D4D"/>
                </a:solidFill>
                <a:latin typeface="Verdana"/>
                <a:ea typeface="Verdana"/>
              </a:rPr>
              <a:t>ever</a:t>
            </a:r>
            <a:r>
              <a:rPr lang="de-DE" sz="1100" dirty="0">
                <a:solidFill>
                  <a:srgbClr val="4D4D4D"/>
                </a:solidFill>
                <a:latin typeface="Verdana"/>
                <a:ea typeface="Verdana"/>
              </a:rPr>
              <a:t> </a:t>
            </a:r>
            <a:r>
              <a:rPr lang="de-DE" sz="1100" dirty="0" err="1">
                <a:solidFill>
                  <a:srgbClr val="4D4D4D"/>
                </a:solidFill>
                <a:latin typeface="Verdana"/>
                <a:ea typeface="Verdana"/>
              </a:rPr>
              <a:t>exist</a:t>
            </a:r>
            <a:r>
              <a:rPr lang="de-DE" sz="1100" dirty="0">
                <a:solidFill>
                  <a:srgbClr val="4D4D4D"/>
                </a:solidFill>
                <a:latin typeface="Verdana"/>
                <a:ea typeface="Verdana"/>
              </a:rPr>
              <a:t> </a:t>
            </a:r>
            <a:endParaRPr lang="de-DE" sz="1100" dirty="0">
              <a:solidFill>
                <a:srgbClr val="4D4D4D"/>
              </a:solidFill>
              <a:latin typeface="Verdana" panose="020B0604030504040204" pitchFamily="34" charset="0"/>
              <a:ea typeface="Verdana" panose="020B0604030504040204" pitchFamily="34" charset="0"/>
            </a:endParaRPr>
          </a:p>
        </p:txBody>
      </p:sp>
      <p:sp>
        <p:nvSpPr>
          <p:cNvPr id="104" name="Textfeld 103">
            <a:extLst>
              <a:ext uri="{FF2B5EF4-FFF2-40B4-BE49-F238E27FC236}">
                <a16:creationId xmlns:a16="http://schemas.microsoft.com/office/drawing/2014/main" id="{1B006506-C98D-5E94-0ACE-903510761C7A}"/>
              </a:ext>
            </a:extLst>
          </p:cNvPr>
          <p:cNvSpPr txBox="1"/>
          <p:nvPr/>
        </p:nvSpPr>
        <p:spPr>
          <a:xfrm>
            <a:off x="8247316" y="1687276"/>
            <a:ext cx="1624749" cy="938719"/>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TRANSPARENT</a:t>
            </a:r>
          </a:p>
          <a:p>
            <a:pPr algn="ctr"/>
            <a:r>
              <a:rPr lang="de-DE" sz="1100" dirty="0">
                <a:solidFill>
                  <a:srgbClr val="4D4D4D"/>
                </a:solidFill>
                <a:latin typeface="Verdana"/>
                <a:ea typeface="Verdana"/>
              </a:rPr>
              <a:t>You </a:t>
            </a:r>
            <a:r>
              <a:rPr lang="de-DE" sz="1100" dirty="0" err="1">
                <a:solidFill>
                  <a:srgbClr val="4D4D4D"/>
                </a:solidFill>
                <a:latin typeface="Verdana"/>
                <a:ea typeface="Verdana"/>
              </a:rPr>
              <a:t>can</a:t>
            </a:r>
            <a:r>
              <a:rPr lang="de-DE" sz="1100" dirty="0">
                <a:solidFill>
                  <a:srgbClr val="4D4D4D"/>
                </a:solidFill>
                <a:latin typeface="Verdana"/>
                <a:ea typeface="Verdana"/>
              </a:rPr>
              <a:t> </a:t>
            </a:r>
            <a:r>
              <a:rPr lang="de-DE" sz="1100" dirty="0" err="1">
                <a:solidFill>
                  <a:srgbClr val="4D4D4D"/>
                </a:solidFill>
                <a:latin typeface="Verdana"/>
                <a:ea typeface="Verdana"/>
              </a:rPr>
              <a:t>verify</a:t>
            </a:r>
            <a:r>
              <a:rPr lang="de-DE" sz="1100" dirty="0">
                <a:solidFill>
                  <a:srgbClr val="4D4D4D"/>
                </a:solidFill>
                <a:latin typeface="Verdana"/>
                <a:ea typeface="Verdana"/>
              </a:rPr>
              <a:t> </a:t>
            </a:r>
            <a:r>
              <a:rPr lang="de-DE" sz="1100" dirty="0" err="1">
                <a:solidFill>
                  <a:srgbClr val="4D4D4D"/>
                </a:solidFill>
                <a:latin typeface="Verdana"/>
                <a:ea typeface="Verdana"/>
              </a:rPr>
              <a:t>where</a:t>
            </a:r>
            <a:r>
              <a:rPr lang="de-DE" sz="1100" dirty="0">
                <a:solidFill>
                  <a:srgbClr val="4D4D4D"/>
                </a:solidFill>
                <a:latin typeface="Verdana"/>
                <a:ea typeface="Verdana"/>
              </a:rPr>
              <a:t> </a:t>
            </a:r>
            <a:r>
              <a:rPr lang="de-DE" sz="1100" dirty="0" err="1">
                <a:solidFill>
                  <a:srgbClr val="4D4D4D"/>
                </a:solidFill>
                <a:latin typeface="Verdana"/>
                <a:ea typeface="Verdana"/>
              </a:rPr>
              <a:t>your</a:t>
            </a:r>
            <a:r>
              <a:rPr lang="de-DE" sz="1100" dirty="0">
                <a:solidFill>
                  <a:srgbClr val="4D4D4D"/>
                </a:solidFill>
                <a:latin typeface="Verdana"/>
                <a:ea typeface="Verdana"/>
              </a:rPr>
              <a:t> Bitcoin </a:t>
            </a:r>
            <a:r>
              <a:rPr lang="de-DE" sz="1100" dirty="0" err="1">
                <a:solidFill>
                  <a:srgbClr val="4D4D4D"/>
                </a:solidFill>
                <a:latin typeface="Verdana"/>
                <a:ea typeface="Verdana"/>
              </a:rPr>
              <a:t>came</a:t>
            </a:r>
            <a:r>
              <a:rPr lang="de-DE" sz="1100" dirty="0">
                <a:solidFill>
                  <a:srgbClr val="4D4D4D"/>
                </a:solidFill>
                <a:latin typeface="Verdana"/>
                <a:ea typeface="Verdana"/>
              </a:rPr>
              <a:t> </a:t>
            </a:r>
            <a:r>
              <a:rPr lang="de-DE" sz="1100" dirty="0" err="1">
                <a:solidFill>
                  <a:srgbClr val="4D4D4D"/>
                </a:solidFill>
                <a:latin typeface="Verdana"/>
                <a:ea typeface="Verdana"/>
              </a:rPr>
              <a:t>from</a:t>
            </a:r>
            <a:r>
              <a:rPr lang="de-DE" sz="1100" dirty="0">
                <a:solidFill>
                  <a:srgbClr val="4D4D4D"/>
                </a:solidFill>
                <a:latin typeface="Verdana"/>
                <a:ea typeface="Verdana"/>
              </a:rPr>
              <a:t> and </a:t>
            </a:r>
            <a:r>
              <a:rPr lang="de-DE" sz="1100" dirty="0" err="1">
                <a:solidFill>
                  <a:srgbClr val="4D4D4D"/>
                </a:solidFill>
                <a:latin typeface="Verdana"/>
                <a:ea typeface="Verdana"/>
              </a:rPr>
              <a:t>where</a:t>
            </a:r>
            <a:r>
              <a:rPr lang="de-DE" sz="1100" dirty="0">
                <a:solidFill>
                  <a:srgbClr val="4D4D4D"/>
                </a:solidFill>
                <a:latin typeface="Verdana"/>
                <a:ea typeface="Verdana"/>
              </a:rPr>
              <a:t> </a:t>
            </a:r>
            <a:r>
              <a:rPr lang="de-DE" sz="1100" dirty="0" err="1">
                <a:solidFill>
                  <a:srgbClr val="4D4D4D"/>
                </a:solidFill>
                <a:latin typeface="Verdana"/>
                <a:ea typeface="Verdana"/>
              </a:rPr>
              <a:t>it</a:t>
            </a:r>
            <a:r>
              <a:rPr lang="de-DE" sz="1100" dirty="0">
                <a:solidFill>
                  <a:srgbClr val="4D4D4D"/>
                </a:solidFill>
                <a:latin typeface="Verdana"/>
                <a:ea typeface="Verdana"/>
              </a:rPr>
              <a:t> </a:t>
            </a:r>
            <a:r>
              <a:rPr lang="de-DE" sz="1100" dirty="0" err="1">
                <a:solidFill>
                  <a:srgbClr val="4D4D4D"/>
                </a:solidFill>
                <a:latin typeface="Verdana"/>
                <a:ea typeface="Verdana"/>
              </a:rPr>
              <a:t>goes</a:t>
            </a:r>
            <a:endParaRPr lang="de-DE" sz="1100" dirty="0">
              <a:solidFill>
                <a:srgbClr val="4D4D4D"/>
              </a:solidFill>
              <a:latin typeface="Verdana"/>
              <a:ea typeface="Verdana"/>
            </a:endParaRPr>
          </a:p>
        </p:txBody>
      </p:sp>
      <p:sp>
        <p:nvSpPr>
          <p:cNvPr id="105" name="Textfeld 104">
            <a:extLst>
              <a:ext uri="{FF2B5EF4-FFF2-40B4-BE49-F238E27FC236}">
                <a16:creationId xmlns:a16="http://schemas.microsoft.com/office/drawing/2014/main" id="{5CC1BD24-E5F3-B870-B44C-9F576F0CC693}"/>
              </a:ext>
            </a:extLst>
          </p:cNvPr>
          <p:cNvSpPr txBox="1"/>
          <p:nvPr/>
        </p:nvSpPr>
        <p:spPr>
          <a:xfrm>
            <a:off x="6807950" y="3494372"/>
            <a:ext cx="1511152" cy="938719"/>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a:ea typeface="Verdana"/>
              </a:rPr>
              <a:t>DECENTRALIZED</a:t>
            </a:r>
            <a:endParaRPr lang="de-DE" sz="1100" b="1" dirty="0">
              <a:solidFill>
                <a:srgbClr val="F1A717"/>
              </a:solidFill>
              <a:latin typeface="Verdana" panose="020B0604030504040204" pitchFamily="34" charset="0"/>
              <a:ea typeface="Verdana" panose="020B0604030504040204" pitchFamily="34" charset="0"/>
            </a:endParaRPr>
          </a:p>
          <a:p>
            <a:pPr algn="ctr"/>
            <a:r>
              <a:rPr lang="de-DE" sz="1100" dirty="0">
                <a:solidFill>
                  <a:srgbClr val="4D4D4D"/>
                </a:solidFill>
                <a:latin typeface="Verdana"/>
                <a:ea typeface="Verdana"/>
              </a:rPr>
              <a:t>Its </a:t>
            </a:r>
            <a:r>
              <a:rPr lang="de-DE" sz="1100" dirty="0" err="1">
                <a:solidFill>
                  <a:srgbClr val="4D4D4D"/>
                </a:solidFill>
                <a:latin typeface="Verdana"/>
                <a:ea typeface="Verdana"/>
              </a:rPr>
              <a:t>core</a:t>
            </a:r>
            <a:r>
              <a:rPr lang="de-DE" sz="1100" dirty="0">
                <a:solidFill>
                  <a:srgbClr val="4D4D4D"/>
                </a:solidFill>
                <a:latin typeface="Verdana"/>
                <a:ea typeface="Verdana"/>
              </a:rPr>
              <a:t> code and </a:t>
            </a:r>
            <a:r>
              <a:rPr lang="de-DE" sz="1100" dirty="0" err="1">
                <a:solidFill>
                  <a:srgbClr val="4D4D4D"/>
                </a:solidFill>
                <a:latin typeface="Verdana"/>
                <a:ea typeface="Verdana"/>
              </a:rPr>
              <a:t>info</a:t>
            </a:r>
            <a:r>
              <a:rPr lang="de-DE" sz="1100" dirty="0">
                <a:solidFill>
                  <a:srgbClr val="4D4D4D"/>
                </a:solidFill>
                <a:latin typeface="Verdana"/>
                <a:ea typeface="Verdana"/>
              </a:rPr>
              <a:t> </a:t>
            </a:r>
            <a:r>
              <a:rPr lang="de-DE" sz="1100" dirty="0" err="1">
                <a:solidFill>
                  <a:srgbClr val="4D4D4D"/>
                </a:solidFill>
                <a:latin typeface="Verdana"/>
                <a:ea typeface="Verdana"/>
              </a:rPr>
              <a:t>are</a:t>
            </a:r>
            <a:r>
              <a:rPr lang="de-DE" sz="1100" dirty="0">
                <a:solidFill>
                  <a:srgbClr val="4D4D4D"/>
                </a:solidFill>
                <a:latin typeface="Verdana"/>
                <a:ea typeface="Verdana"/>
              </a:rPr>
              <a:t> </a:t>
            </a:r>
            <a:r>
              <a:rPr lang="de-DE" sz="1100" dirty="0" err="1">
                <a:solidFill>
                  <a:srgbClr val="4D4D4D"/>
                </a:solidFill>
                <a:latin typeface="Verdana"/>
                <a:ea typeface="Verdana"/>
              </a:rPr>
              <a:t>stored</a:t>
            </a:r>
            <a:r>
              <a:rPr lang="de-DE" sz="1100" dirty="0">
                <a:solidFill>
                  <a:srgbClr val="4D4D4D"/>
                </a:solidFill>
                <a:latin typeface="Verdana"/>
                <a:ea typeface="Verdana"/>
              </a:rPr>
              <a:t> on multiple </a:t>
            </a:r>
            <a:r>
              <a:rPr lang="de-DE" sz="1100" dirty="0" err="1">
                <a:solidFill>
                  <a:srgbClr val="4D4D4D"/>
                </a:solidFill>
                <a:latin typeface="Verdana"/>
                <a:ea typeface="Verdana"/>
              </a:rPr>
              <a:t>servers</a:t>
            </a:r>
            <a:r>
              <a:rPr lang="de-DE" sz="1100" dirty="0">
                <a:solidFill>
                  <a:srgbClr val="4D4D4D"/>
                </a:solidFill>
                <a:latin typeface="Verdana"/>
                <a:ea typeface="Verdana"/>
              </a:rPr>
              <a:t> in </a:t>
            </a:r>
            <a:r>
              <a:rPr lang="de-DE" sz="1100" dirty="0" err="1">
                <a:solidFill>
                  <a:srgbClr val="4D4D4D"/>
                </a:solidFill>
                <a:latin typeface="Verdana"/>
                <a:ea typeface="Verdana"/>
              </a:rPr>
              <a:t>the</a:t>
            </a:r>
            <a:r>
              <a:rPr lang="de-DE" sz="1100" dirty="0">
                <a:solidFill>
                  <a:srgbClr val="4D4D4D"/>
                </a:solidFill>
                <a:latin typeface="Verdana"/>
                <a:ea typeface="Verdana"/>
              </a:rPr>
              <a:t> </a:t>
            </a:r>
            <a:r>
              <a:rPr lang="de-DE" sz="1100" dirty="0" err="1">
                <a:solidFill>
                  <a:srgbClr val="4D4D4D"/>
                </a:solidFill>
                <a:latin typeface="Verdana"/>
                <a:ea typeface="Verdana"/>
              </a:rPr>
              <a:t>world</a:t>
            </a:r>
            <a:endParaRPr lang="de-DE" sz="1100" dirty="0">
              <a:solidFill>
                <a:srgbClr val="4D4D4D"/>
              </a:solidFill>
              <a:latin typeface="Verdana"/>
              <a:ea typeface="Verdana"/>
            </a:endParaRPr>
          </a:p>
        </p:txBody>
      </p:sp>
      <p:sp>
        <p:nvSpPr>
          <p:cNvPr id="106" name="Textfeld 105">
            <a:extLst>
              <a:ext uri="{FF2B5EF4-FFF2-40B4-BE49-F238E27FC236}">
                <a16:creationId xmlns:a16="http://schemas.microsoft.com/office/drawing/2014/main" id="{C0638DAF-EC43-D364-C7A9-7064FFC9115D}"/>
              </a:ext>
            </a:extLst>
          </p:cNvPr>
          <p:cNvSpPr txBox="1"/>
          <p:nvPr/>
        </p:nvSpPr>
        <p:spPr>
          <a:xfrm>
            <a:off x="8319102" y="5323546"/>
            <a:ext cx="1586898" cy="769441"/>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BORDERLESS</a:t>
            </a:r>
          </a:p>
          <a:p>
            <a:pPr algn="ctr"/>
            <a:r>
              <a:rPr lang="de-DE" sz="1100" dirty="0">
                <a:solidFill>
                  <a:srgbClr val="4D4D4D"/>
                </a:solidFill>
                <a:latin typeface="Verdana"/>
                <a:ea typeface="Verdana"/>
              </a:rPr>
              <a:t>Bitcoin </a:t>
            </a:r>
            <a:r>
              <a:rPr lang="de-DE" sz="1100" dirty="0" err="1">
                <a:solidFill>
                  <a:srgbClr val="4D4D4D"/>
                </a:solidFill>
                <a:latin typeface="Verdana"/>
                <a:ea typeface="Verdana"/>
              </a:rPr>
              <a:t>can</a:t>
            </a:r>
            <a:r>
              <a:rPr lang="de-DE" sz="1100" dirty="0">
                <a:solidFill>
                  <a:srgbClr val="4D4D4D"/>
                </a:solidFill>
                <a:latin typeface="Verdana"/>
                <a:ea typeface="Verdana"/>
              </a:rPr>
              <a:t> </a:t>
            </a:r>
            <a:r>
              <a:rPr lang="de-DE" sz="1100" dirty="0" err="1">
                <a:solidFill>
                  <a:srgbClr val="4D4D4D"/>
                </a:solidFill>
                <a:latin typeface="Verdana"/>
                <a:ea typeface="Verdana"/>
              </a:rPr>
              <a:t>be</a:t>
            </a:r>
            <a:r>
              <a:rPr lang="de-DE" sz="1100" dirty="0">
                <a:solidFill>
                  <a:srgbClr val="4D4D4D"/>
                </a:solidFill>
                <a:latin typeface="Verdana"/>
                <a:ea typeface="Verdana"/>
              </a:rPr>
              <a:t> </a:t>
            </a:r>
            <a:r>
              <a:rPr lang="de-DE" sz="1100" dirty="0" err="1">
                <a:solidFill>
                  <a:srgbClr val="4D4D4D"/>
                </a:solidFill>
                <a:latin typeface="Verdana"/>
                <a:ea typeface="Verdana"/>
              </a:rPr>
              <a:t>sent</a:t>
            </a:r>
            <a:r>
              <a:rPr lang="de-DE" sz="1100" dirty="0">
                <a:solidFill>
                  <a:srgbClr val="4D4D4D"/>
                </a:solidFill>
                <a:latin typeface="Verdana"/>
                <a:ea typeface="Verdana"/>
              </a:rPr>
              <a:t> </a:t>
            </a:r>
            <a:r>
              <a:rPr lang="de-DE" sz="1100" dirty="0" err="1">
                <a:solidFill>
                  <a:srgbClr val="4D4D4D"/>
                </a:solidFill>
                <a:latin typeface="Verdana"/>
                <a:ea typeface="Verdana"/>
              </a:rPr>
              <a:t>worldwide</a:t>
            </a:r>
            <a:r>
              <a:rPr lang="de-DE" sz="1100" dirty="0">
                <a:solidFill>
                  <a:srgbClr val="4D4D4D"/>
                </a:solidFill>
                <a:latin typeface="Verdana"/>
                <a:ea typeface="Verdana"/>
              </a:rPr>
              <a:t> in </a:t>
            </a:r>
            <a:r>
              <a:rPr lang="de-DE" sz="1100" dirty="0" err="1">
                <a:solidFill>
                  <a:srgbClr val="4D4D4D"/>
                </a:solidFill>
                <a:latin typeface="Verdana"/>
                <a:ea typeface="Verdana"/>
              </a:rPr>
              <a:t>no</a:t>
            </a:r>
            <a:r>
              <a:rPr lang="de-DE" sz="1100" dirty="0">
                <a:solidFill>
                  <a:srgbClr val="4D4D4D"/>
                </a:solidFill>
                <a:latin typeface="Verdana"/>
                <a:ea typeface="Verdana"/>
              </a:rPr>
              <a:t> time</a:t>
            </a:r>
          </a:p>
        </p:txBody>
      </p:sp>
      <p:sp>
        <p:nvSpPr>
          <p:cNvPr id="107" name="Textfeld 106">
            <a:extLst>
              <a:ext uri="{FF2B5EF4-FFF2-40B4-BE49-F238E27FC236}">
                <a16:creationId xmlns:a16="http://schemas.microsoft.com/office/drawing/2014/main" id="{DFDDF0CA-6F33-4519-5D0F-EC82848D8205}"/>
              </a:ext>
            </a:extLst>
          </p:cNvPr>
          <p:cNvSpPr txBox="1"/>
          <p:nvPr/>
        </p:nvSpPr>
        <p:spPr>
          <a:xfrm>
            <a:off x="8319102" y="3476331"/>
            <a:ext cx="1484902" cy="938719"/>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FREEDOM</a:t>
            </a:r>
          </a:p>
          <a:p>
            <a:pPr algn="ctr"/>
            <a:r>
              <a:rPr lang="de-DE" sz="1100">
                <a:solidFill>
                  <a:srgbClr val="4D4D4D"/>
                </a:solidFill>
                <a:latin typeface="Verdana"/>
                <a:ea typeface="Verdana"/>
              </a:rPr>
              <a:t>BTC </a:t>
            </a:r>
            <a:r>
              <a:rPr lang="de-DE" sz="1100" i="1" u="sng" err="1">
                <a:solidFill>
                  <a:srgbClr val="4D4D4D"/>
                </a:solidFill>
                <a:latin typeface="Verdana"/>
                <a:ea typeface="Verdana"/>
              </a:rPr>
              <a:t>can´t</a:t>
            </a:r>
            <a:r>
              <a:rPr lang="de-DE" sz="1100" i="1" u="sng">
                <a:solidFill>
                  <a:srgbClr val="4D4D4D"/>
                </a:solidFill>
                <a:latin typeface="Verdana"/>
                <a:ea typeface="Verdana"/>
              </a:rPr>
              <a:t> </a:t>
            </a:r>
            <a:r>
              <a:rPr lang="de-DE" sz="1100" i="1" u="sng" err="1">
                <a:solidFill>
                  <a:srgbClr val="4D4D4D"/>
                </a:solidFill>
                <a:latin typeface="Verdana"/>
                <a:ea typeface="Verdana"/>
              </a:rPr>
              <a:t>be</a:t>
            </a:r>
            <a:r>
              <a:rPr lang="de-DE" sz="1100" i="1">
                <a:solidFill>
                  <a:srgbClr val="4D4D4D"/>
                </a:solidFill>
                <a:latin typeface="Verdana"/>
                <a:ea typeface="Verdana"/>
              </a:rPr>
              <a:t> </a:t>
            </a:r>
            <a:r>
              <a:rPr lang="de-DE" sz="1100" err="1">
                <a:solidFill>
                  <a:srgbClr val="4D4D4D"/>
                </a:solidFill>
                <a:latin typeface="Verdana"/>
                <a:ea typeface="Verdana"/>
              </a:rPr>
              <a:t>controlled</a:t>
            </a:r>
            <a:r>
              <a:rPr lang="de-DE" sz="1100">
                <a:solidFill>
                  <a:srgbClr val="4D4D4D"/>
                </a:solidFill>
                <a:latin typeface="Verdana"/>
                <a:ea typeface="Verdana"/>
              </a:rPr>
              <a:t> </a:t>
            </a:r>
            <a:r>
              <a:rPr lang="de-DE" sz="1100" err="1">
                <a:solidFill>
                  <a:srgbClr val="4D4D4D"/>
                </a:solidFill>
                <a:latin typeface="Verdana"/>
                <a:ea typeface="Verdana"/>
              </a:rPr>
              <a:t>by</a:t>
            </a:r>
            <a:r>
              <a:rPr lang="de-DE" sz="1100">
                <a:solidFill>
                  <a:srgbClr val="4D4D4D"/>
                </a:solidFill>
                <a:latin typeface="Verdana"/>
                <a:ea typeface="Verdana"/>
              </a:rPr>
              <a:t> </a:t>
            </a:r>
            <a:r>
              <a:rPr lang="de-DE" sz="1100" err="1">
                <a:solidFill>
                  <a:srgbClr val="4D4D4D"/>
                </a:solidFill>
                <a:latin typeface="Verdana"/>
                <a:ea typeface="Verdana"/>
              </a:rPr>
              <a:t>any</a:t>
            </a:r>
            <a:r>
              <a:rPr lang="de-DE" sz="1100">
                <a:solidFill>
                  <a:srgbClr val="4D4D4D"/>
                </a:solidFill>
                <a:latin typeface="Verdana"/>
                <a:ea typeface="Verdana"/>
              </a:rPr>
              <a:t> </a:t>
            </a:r>
            <a:r>
              <a:rPr lang="de-DE" sz="1100" err="1">
                <a:solidFill>
                  <a:srgbClr val="4D4D4D"/>
                </a:solidFill>
                <a:latin typeface="Verdana"/>
                <a:ea typeface="Verdana"/>
              </a:rPr>
              <a:t>government</a:t>
            </a:r>
            <a:r>
              <a:rPr lang="de-DE" sz="1100">
                <a:solidFill>
                  <a:srgbClr val="4D4D4D"/>
                </a:solidFill>
                <a:latin typeface="Verdana"/>
                <a:ea typeface="Verdana"/>
              </a:rPr>
              <a:t>,</a:t>
            </a:r>
          </a:p>
          <a:p>
            <a:r>
              <a:rPr lang="de-DE" sz="1100" err="1">
                <a:solidFill>
                  <a:srgbClr val="4D4D4D"/>
                </a:solidFill>
                <a:latin typeface="Verdana"/>
                <a:ea typeface="Verdana"/>
              </a:rPr>
              <a:t>bank</a:t>
            </a:r>
            <a:r>
              <a:rPr lang="de-DE" sz="1100">
                <a:solidFill>
                  <a:srgbClr val="4D4D4D"/>
                </a:solidFill>
                <a:latin typeface="Verdana"/>
                <a:ea typeface="Verdana"/>
              </a:rPr>
              <a:t> </a:t>
            </a:r>
            <a:r>
              <a:rPr lang="de-DE" sz="1100" err="1">
                <a:solidFill>
                  <a:srgbClr val="4D4D4D"/>
                </a:solidFill>
                <a:latin typeface="Verdana"/>
                <a:ea typeface="Verdana"/>
              </a:rPr>
              <a:t>or</a:t>
            </a:r>
            <a:r>
              <a:rPr lang="de-DE" sz="1100">
                <a:solidFill>
                  <a:srgbClr val="4D4D4D"/>
                </a:solidFill>
                <a:latin typeface="Verdana"/>
                <a:ea typeface="Verdana"/>
              </a:rPr>
              <a:t> </a:t>
            </a:r>
            <a:r>
              <a:rPr lang="de-DE" sz="1100" err="1">
                <a:solidFill>
                  <a:srgbClr val="4D4D4D"/>
                </a:solidFill>
                <a:latin typeface="Verdana"/>
                <a:ea typeface="Verdana"/>
              </a:rPr>
              <a:t>company</a:t>
            </a:r>
            <a:endParaRPr lang="de-DE" sz="1100">
              <a:solidFill>
                <a:srgbClr val="4D4D4D"/>
              </a:solidFill>
              <a:latin typeface="Verdana"/>
              <a:ea typeface="Verdana"/>
            </a:endParaRPr>
          </a:p>
        </p:txBody>
      </p:sp>
      <p:sp>
        <p:nvSpPr>
          <p:cNvPr id="108" name="Textfeld 107">
            <a:extLst>
              <a:ext uri="{FF2B5EF4-FFF2-40B4-BE49-F238E27FC236}">
                <a16:creationId xmlns:a16="http://schemas.microsoft.com/office/drawing/2014/main" id="{C178F151-AD5D-E8E9-6A68-101A4D3D6536}"/>
              </a:ext>
            </a:extLst>
          </p:cNvPr>
          <p:cNvSpPr txBox="1"/>
          <p:nvPr/>
        </p:nvSpPr>
        <p:spPr>
          <a:xfrm>
            <a:off x="6780960" y="5323546"/>
            <a:ext cx="1536573" cy="600164"/>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FUNGIBLE</a:t>
            </a:r>
          </a:p>
          <a:p>
            <a:r>
              <a:rPr lang="de-DE" sz="1100" dirty="0">
                <a:solidFill>
                  <a:srgbClr val="4D4D4D"/>
                </a:solidFill>
                <a:latin typeface="Verdana" panose="020B0604030504040204" pitchFamily="34" charset="0"/>
                <a:ea typeface="Verdana" panose="020B0604030504040204" pitchFamily="34" charset="0"/>
              </a:rPr>
              <a:t>Bitcoin </a:t>
            </a:r>
            <a:r>
              <a:rPr lang="de-DE" sz="1100" dirty="0" err="1">
                <a:solidFill>
                  <a:srgbClr val="4D4D4D"/>
                </a:solidFill>
                <a:latin typeface="Verdana" panose="020B0604030504040204" pitchFamily="34" charset="0"/>
                <a:ea typeface="Verdana" panose="020B0604030504040204" pitchFamily="34" charset="0"/>
              </a:rPr>
              <a:t>is</a:t>
            </a:r>
            <a:r>
              <a:rPr lang="de-DE" sz="1100" dirty="0">
                <a:solidFill>
                  <a:srgbClr val="4D4D4D"/>
                </a:solidFill>
                <a:latin typeface="Verdana" panose="020B0604030504040204" pitchFamily="34" charset="0"/>
                <a:ea typeface="Verdana" panose="020B0604030504040204" pitchFamily="34" charset="0"/>
              </a:rPr>
              <a:t> </a:t>
            </a:r>
            <a:r>
              <a:rPr lang="de-DE" sz="1100" dirty="0" err="1">
                <a:solidFill>
                  <a:srgbClr val="4D4D4D"/>
                </a:solidFill>
                <a:latin typeface="Verdana" panose="020B0604030504040204" pitchFamily="34" charset="0"/>
                <a:ea typeface="Verdana" panose="020B0604030504040204" pitchFamily="34" charset="0"/>
              </a:rPr>
              <a:t>perfectly</a:t>
            </a:r>
            <a:r>
              <a:rPr lang="de-DE" sz="1100" dirty="0">
                <a:solidFill>
                  <a:srgbClr val="4D4D4D"/>
                </a:solidFill>
                <a:latin typeface="Verdana" panose="020B0604030504040204" pitchFamily="34" charset="0"/>
                <a:ea typeface="Verdana" panose="020B0604030504040204" pitchFamily="34" charset="0"/>
              </a:rPr>
              <a:t> </a:t>
            </a:r>
          </a:p>
          <a:p>
            <a:pPr algn="ctr"/>
            <a:r>
              <a:rPr lang="de-DE" sz="1100" dirty="0" err="1">
                <a:solidFill>
                  <a:srgbClr val="4D4D4D"/>
                </a:solidFill>
                <a:latin typeface="Verdana"/>
                <a:ea typeface="Verdana"/>
              </a:rPr>
              <a:t>interchangeable</a:t>
            </a:r>
          </a:p>
        </p:txBody>
      </p:sp>
      <p:sp>
        <p:nvSpPr>
          <p:cNvPr id="6" name="Textfeld 5">
            <a:extLst>
              <a:ext uri="{FF2B5EF4-FFF2-40B4-BE49-F238E27FC236}">
                <a16:creationId xmlns:a16="http://schemas.microsoft.com/office/drawing/2014/main" id="{C30BBE2B-BD4B-C94C-4533-53ED2F07863B}"/>
              </a:ext>
            </a:extLst>
          </p:cNvPr>
          <p:cNvSpPr txBox="1"/>
          <p:nvPr/>
        </p:nvSpPr>
        <p:spPr>
          <a:xfrm>
            <a:off x="3480458" y="212860"/>
            <a:ext cx="3144969" cy="276999"/>
          </a:xfrm>
          <a:prstGeom prst="rect">
            <a:avLst/>
          </a:prstGeom>
          <a:noFill/>
        </p:spPr>
        <p:txBody>
          <a:bodyPr wrap="square">
            <a:spAutoFit/>
          </a:bodyPr>
          <a:lstStyle/>
          <a:p>
            <a:r>
              <a:rPr lang="en-US" sz="1200" b="1" dirty="0">
                <a:solidFill>
                  <a:srgbClr val="4D4D4D"/>
                </a:solidFill>
                <a:latin typeface="Verdana" panose="020B0604030504040204" pitchFamily="34" charset="0"/>
                <a:ea typeface="Verdana" panose="020B0604030504040204" pitchFamily="34" charset="0"/>
              </a:rPr>
              <a:t>Inflation is worse than you think!</a:t>
            </a:r>
            <a:endParaRPr lang="de-DE" sz="1200" b="1" dirty="0">
              <a:solidFill>
                <a:srgbClr val="4D4D4D"/>
              </a:solidFill>
              <a:latin typeface="Verdana" panose="020B0604030504040204" pitchFamily="34" charset="0"/>
              <a:ea typeface="Verdana" panose="020B0604030504040204" pitchFamily="34" charset="0"/>
            </a:endParaRPr>
          </a:p>
        </p:txBody>
      </p:sp>
      <p:sp>
        <p:nvSpPr>
          <p:cNvPr id="7" name="Textfeld 6">
            <a:extLst>
              <a:ext uri="{FF2B5EF4-FFF2-40B4-BE49-F238E27FC236}">
                <a16:creationId xmlns:a16="http://schemas.microsoft.com/office/drawing/2014/main" id="{18049A65-0192-E6E7-1604-0ACBA560D234}"/>
              </a:ext>
            </a:extLst>
          </p:cNvPr>
          <p:cNvSpPr txBox="1"/>
          <p:nvPr/>
        </p:nvSpPr>
        <p:spPr>
          <a:xfrm>
            <a:off x="3486781" y="920589"/>
            <a:ext cx="3075518" cy="769441"/>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Prices are rising wherever you look, goods and services become more expensive, but your wages can't keep up...</a:t>
            </a:r>
            <a:r>
              <a:rPr lang="en-US" sz="1100" i="1" dirty="0">
                <a:solidFill>
                  <a:srgbClr val="4D4D4D"/>
                </a:solidFill>
                <a:latin typeface="Verdana" panose="020B0604030504040204" pitchFamily="34" charset="0"/>
                <a:ea typeface="Verdana" panose="020B0604030504040204" pitchFamily="34" charset="0"/>
              </a:rPr>
              <a:t>But why is that?</a:t>
            </a:r>
            <a:endParaRPr lang="de-DE" sz="1100" i="1" dirty="0">
              <a:solidFill>
                <a:srgbClr val="4D4D4D"/>
              </a:solidFill>
              <a:latin typeface="Verdana" panose="020B0604030504040204" pitchFamily="34" charset="0"/>
              <a:ea typeface="Verdana" panose="020B0604030504040204" pitchFamily="34" charset="0"/>
            </a:endParaRPr>
          </a:p>
        </p:txBody>
      </p:sp>
      <p:sp>
        <p:nvSpPr>
          <p:cNvPr id="8" name="Textfeld 7">
            <a:extLst>
              <a:ext uri="{FF2B5EF4-FFF2-40B4-BE49-F238E27FC236}">
                <a16:creationId xmlns:a16="http://schemas.microsoft.com/office/drawing/2014/main" id="{B469423A-66F5-99A7-35B2-AFEDCAFA02D2}"/>
              </a:ext>
            </a:extLst>
          </p:cNvPr>
          <p:cNvSpPr txBox="1"/>
          <p:nvPr/>
        </p:nvSpPr>
        <p:spPr>
          <a:xfrm>
            <a:off x="4073399" y="2145757"/>
            <a:ext cx="2268605" cy="938719"/>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If the money supply is increased (through "rescue packages", government debt, etc.), the money saved loses purchasing power.</a:t>
            </a:r>
            <a:endParaRPr lang="de-DE" sz="1100" dirty="0">
              <a:solidFill>
                <a:srgbClr val="4D4D4D"/>
              </a:solidFill>
              <a:latin typeface="Verdana" panose="020B0604030504040204" pitchFamily="34" charset="0"/>
              <a:ea typeface="Verdana" panose="020B0604030504040204" pitchFamily="34" charset="0"/>
            </a:endParaRPr>
          </a:p>
        </p:txBody>
      </p:sp>
      <p:sp>
        <p:nvSpPr>
          <p:cNvPr id="9" name="Textfeld 8">
            <a:extLst>
              <a:ext uri="{FF2B5EF4-FFF2-40B4-BE49-F238E27FC236}">
                <a16:creationId xmlns:a16="http://schemas.microsoft.com/office/drawing/2014/main" id="{8BDF592E-840A-68F9-4CAA-770F85056854}"/>
              </a:ext>
            </a:extLst>
          </p:cNvPr>
          <p:cNvSpPr txBox="1"/>
          <p:nvPr/>
        </p:nvSpPr>
        <p:spPr>
          <a:xfrm>
            <a:off x="4073399" y="3278929"/>
            <a:ext cx="2337322" cy="430887"/>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Creating new monetary units does not create wealth.</a:t>
            </a:r>
            <a:endParaRPr lang="de-DE" sz="1100" dirty="0">
              <a:solidFill>
                <a:srgbClr val="4D4D4D"/>
              </a:solidFill>
            </a:endParaRPr>
          </a:p>
        </p:txBody>
      </p:sp>
      <p:sp>
        <p:nvSpPr>
          <p:cNvPr id="10" name="Textfeld 9">
            <a:extLst>
              <a:ext uri="{FF2B5EF4-FFF2-40B4-BE49-F238E27FC236}">
                <a16:creationId xmlns:a16="http://schemas.microsoft.com/office/drawing/2014/main" id="{8C96A746-A12A-652B-9924-8A00E30845E5}"/>
              </a:ext>
            </a:extLst>
          </p:cNvPr>
          <p:cNvSpPr txBox="1"/>
          <p:nvPr/>
        </p:nvSpPr>
        <p:spPr>
          <a:xfrm>
            <a:off x="4078992" y="3908654"/>
            <a:ext cx="2326135" cy="600164"/>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Money that can be created without effort is not scarce and is called "soft money".</a:t>
            </a:r>
            <a:endParaRPr lang="de-DE" sz="1100" dirty="0">
              <a:solidFill>
                <a:srgbClr val="4D4D4D"/>
              </a:solidFill>
              <a:latin typeface="Verdana" panose="020B0604030504040204" pitchFamily="34" charset="0"/>
              <a:ea typeface="Verdana" panose="020B0604030504040204" pitchFamily="34" charset="0"/>
            </a:endParaRPr>
          </a:p>
        </p:txBody>
      </p:sp>
      <p:sp>
        <p:nvSpPr>
          <p:cNvPr id="11" name="Textfeld 10">
            <a:extLst>
              <a:ext uri="{FF2B5EF4-FFF2-40B4-BE49-F238E27FC236}">
                <a16:creationId xmlns:a16="http://schemas.microsoft.com/office/drawing/2014/main" id="{388E0C98-C630-93FA-B986-CB72FB8660DA}"/>
              </a:ext>
            </a:extLst>
          </p:cNvPr>
          <p:cNvSpPr txBox="1"/>
          <p:nvPr/>
        </p:nvSpPr>
        <p:spPr>
          <a:xfrm>
            <a:off x="4068766" y="4707656"/>
            <a:ext cx="2326189" cy="769441"/>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Due to the Cantillon effect, printing new "soft money" widens the gap between rich and poor.</a:t>
            </a:r>
            <a:endParaRPr lang="de-DE" sz="1100" dirty="0">
              <a:solidFill>
                <a:srgbClr val="4D4D4D"/>
              </a:solidFill>
              <a:latin typeface="Verdana" panose="020B0604030504040204" pitchFamily="34" charset="0"/>
              <a:ea typeface="Verdana" panose="020B0604030504040204" pitchFamily="34" charset="0"/>
            </a:endParaRPr>
          </a:p>
        </p:txBody>
      </p:sp>
      <p:pic>
        <p:nvPicPr>
          <p:cNvPr id="13" name="Grafik 12">
            <a:extLst>
              <a:ext uri="{FF2B5EF4-FFF2-40B4-BE49-F238E27FC236}">
                <a16:creationId xmlns:a16="http://schemas.microsoft.com/office/drawing/2014/main" id="{793BBEA8-71EC-3A9C-43AD-A934FF7E1D87}"/>
              </a:ext>
            </a:extLst>
          </p:cNvPr>
          <p:cNvPicPr>
            <a:picLocks noChangeAspect="1"/>
          </p:cNvPicPr>
          <p:nvPr/>
        </p:nvPicPr>
        <p:blipFill>
          <a:blip r:embed="rId8"/>
          <a:stretch>
            <a:fillRect/>
          </a:stretch>
        </p:blipFill>
        <p:spPr>
          <a:xfrm>
            <a:off x="3627272" y="2189847"/>
            <a:ext cx="446013" cy="446013"/>
          </a:xfrm>
          <a:prstGeom prst="rect">
            <a:avLst/>
          </a:prstGeom>
        </p:spPr>
      </p:pic>
      <p:pic>
        <p:nvPicPr>
          <p:cNvPr id="14" name="Grafik 13">
            <a:extLst>
              <a:ext uri="{FF2B5EF4-FFF2-40B4-BE49-F238E27FC236}">
                <a16:creationId xmlns:a16="http://schemas.microsoft.com/office/drawing/2014/main" id="{52A05276-1694-E7AA-A911-4DDB9959EC4A}"/>
              </a:ext>
            </a:extLst>
          </p:cNvPr>
          <p:cNvPicPr>
            <a:picLocks noChangeAspect="1"/>
          </p:cNvPicPr>
          <p:nvPr/>
        </p:nvPicPr>
        <p:blipFill>
          <a:blip r:embed="rId9"/>
          <a:stretch>
            <a:fillRect/>
          </a:stretch>
        </p:blipFill>
        <p:spPr>
          <a:xfrm>
            <a:off x="3661028" y="3948637"/>
            <a:ext cx="421683" cy="421683"/>
          </a:xfrm>
          <a:prstGeom prst="rect">
            <a:avLst/>
          </a:prstGeom>
        </p:spPr>
      </p:pic>
      <p:pic>
        <p:nvPicPr>
          <p:cNvPr id="15" name="Grafik 14">
            <a:extLst>
              <a:ext uri="{FF2B5EF4-FFF2-40B4-BE49-F238E27FC236}">
                <a16:creationId xmlns:a16="http://schemas.microsoft.com/office/drawing/2014/main" id="{B1A8AC02-A168-C97C-1086-691ADFF13961}"/>
              </a:ext>
            </a:extLst>
          </p:cNvPr>
          <p:cNvPicPr>
            <a:picLocks noChangeAspect="1"/>
          </p:cNvPicPr>
          <p:nvPr/>
        </p:nvPicPr>
        <p:blipFill>
          <a:blip r:embed="rId10"/>
          <a:stretch>
            <a:fillRect/>
          </a:stretch>
        </p:blipFill>
        <p:spPr>
          <a:xfrm>
            <a:off x="3645783" y="3255855"/>
            <a:ext cx="436924" cy="443859"/>
          </a:xfrm>
          <a:prstGeom prst="rect">
            <a:avLst/>
          </a:prstGeom>
        </p:spPr>
      </p:pic>
      <p:pic>
        <p:nvPicPr>
          <p:cNvPr id="16" name="Grafik 15">
            <a:extLst>
              <a:ext uri="{FF2B5EF4-FFF2-40B4-BE49-F238E27FC236}">
                <a16:creationId xmlns:a16="http://schemas.microsoft.com/office/drawing/2014/main" id="{FC5933FA-99EF-4BD4-60D7-45CAEADAD9AA}"/>
              </a:ext>
            </a:extLst>
          </p:cNvPr>
          <p:cNvPicPr>
            <a:picLocks noChangeAspect="1"/>
          </p:cNvPicPr>
          <p:nvPr/>
        </p:nvPicPr>
        <p:blipFill>
          <a:blip r:embed="rId11"/>
          <a:stretch>
            <a:fillRect/>
          </a:stretch>
        </p:blipFill>
        <p:spPr>
          <a:xfrm>
            <a:off x="3663422" y="4680371"/>
            <a:ext cx="415570" cy="422166"/>
          </a:xfrm>
          <a:prstGeom prst="rect">
            <a:avLst/>
          </a:prstGeom>
        </p:spPr>
      </p:pic>
      <p:pic>
        <p:nvPicPr>
          <p:cNvPr id="64" name="Grafik 63">
            <a:extLst>
              <a:ext uri="{FF2B5EF4-FFF2-40B4-BE49-F238E27FC236}">
                <a16:creationId xmlns:a16="http://schemas.microsoft.com/office/drawing/2014/main" id="{E20B686C-4D88-DD70-018C-6458EF2BFDA2}"/>
              </a:ext>
            </a:extLst>
          </p:cNvPr>
          <p:cNvPicPr>
            <a:picLocks noChangeAspect="1"/>
          </p:cNvPicPr>
          <p:nvPr/>
        </p:nvPicPr>
        <p:blipFill>
          <a:blip r:embed="rId12">
            <a:duotone>
              <a:schemeClr val="accent3">
                <a:shade val="45000"/>
                <a:satMod val="135000"/>
              </a:schemeClr>
              <a:prstClr val="white"/>
            </a:duotone>
          </a:blip>
          <a:stretch>
            <a:fillRect/>
          </a:stretch>
        </p:blipFill>
        <p:spPr>
          <a:xfrm>
            <a:off x="8769597" y="4778939"/>
            <a:ext cx="578056" cy="548955"/>
          </a:xfrm>
          <a:prstGeom prst="rect">
            <a:avLst/>
          </a:prstGeom>
        </p:spPr>
      </p:pic>
      <p:pic>
        <p:nvPicPr>
          <p:cNvPr id="66" name="Grafik 65">
            <a:extLst>
              <a:ext uri="{FF2B5EF4-FFF2-40B4-BE49-F238E27FC236}">
                <a16:creationId xmlns:a16="http://schemas.microsoft.com/office/drawing/2014/main" id="{2983C6D1-A7A9-D4A6-F2AA-5D8E3938BAC7}"/>
              </a:ext>
            </a:extLst>
          </p:cNvPr>
          <p:cNvPicPr>
            <a:picLocks noChangeAspect="1"/>
          </p:cNvPicPr>
          <p:nvPr/>
        </p:nvPicPr>
        <p:blipFill>
          <a:blip r:embed="rId13">
            <a:duotone>
              <a:schemeClr val="accent3">
                <a:shade val="45000"/>
                <a:satMod val="135000"/>
              </a:schemeClr>
              <a:prstClr val="white"/>
            </a:duotone>
          </a:blip>
          <a:stretch>
            <a:fillRect/>
          </a:stretch>
        </p:blipFill>
        <p:spPr>
          <a:xfrm>
            <a:off x="8680901" y="2864705"/>
            <a:ext cx="754917" cy="704268"/>
          </a:xfrm>
          <a:prstGeom prst="rect">
            <a:avLst/>
          </a:prstGeom>
        </p:spPr>
      </p:pic>
      <p:pic>
        <p:nvPicPr>
          <p:cNvPr id="68" name="Grafik 67">
            <a:extLst>
              <a:ext uri="{FF2B5EF4-FFF2-40B4-BE49-F238E27FC236}">
                <a16:creationId xmlns:a16="http://schemas.microsoft.com/office/drawing/2014/main" id="{CAF2C297-0EAF-50E3-0A39-E7E84B2AE672}"/>
              </a:ext>
            </a:extLst>
          </p:cNvPr>
          <p:cNvPicPr>
            <a:picLocks noChangeAspect="1"/>
          </p:cNvPicPr>
          <p:nvPr/>
        </p:nvPicPr>
        <p:blipFill>
          <a:blip r:embed="rId14">
            <a:duotone>
              <a:schemeClr val="accent3">
                <a:shade val="45000"/>
                <a:satMod val="135000"/>
              </a:schemeClr>
              <a:prstClr val="white"/>
            </a:duotone>
          </a:blip>
          <a:stretch>
            <a:fillRect/>
          </a:stretch>
        </p:blipFill>
        <p:spPr>
          <a:xfrm>
            <a:off x="7077431" y="2861606"/>
            <a:ext cx="664365" cy="629180"/>
          </a:xfrm>
          <a:prstGeom prst="rect">
            <a:avLst/>
          </a:prstGeom>
        </p:spPr>
      </p:pic>
      <p:pic>
        <p:nvPicPr>
          <p:cNvPr id="70" name="Grafik 69">
            <a:extLst>
              <a:ext uri="{FF2B5EF4-FFF2-40B4-BE49-F238E27FC236}">
                <a16:creationId xmlns:a16="http://schemas.microsoft.com/office/drawing/2014/main" id="{CBE486EC-B41B-C026-0599-D242EFA91D14}"/>
              </a:ext>
            </a:extLst>
          </p:cNvPr>
          <p:cNvPicPr>
            <a:picLocks noChangeAspect="1"/>
          </p:cNvPicPr>
          <p:nvPr/>
        </p:nvPicPr>
        <p:blipFill>
          <a:blip r:embed="rId15">
            <a:duotone>
              <a:schemeClr val="accent3">
                <a:shade val="45000"/>
                <a:satMod val="135000"/>
              </a:schemeClr>
              <a:prstClr val="white"/>
            </a:duotone>
            <a:extLst>
              <a:ext uri="{BEBA8EAE-BF5A-486C-A8C5-ECC9F3942E4B}">
                <a14:imgProps xmlns:a14="http://schemas.microsoft.com/office/drawing/2010/main">
                  <a14:imgLayer r:embed="rId16">
                    <a14:imgEffect>
                      <a14:colorTemperature colorTemp="5900"/>
                    </a14:imgEffect>
                  </a14:imgLayer>
                </a14:imgProps>
              </a:ext>
            </a:extLst>
          </a:blip>
          <a:stretch>
            <a:fillRect/>
          </a:stretch>
        </p:blipFill>
        <p:spPr>
          <a:xfrm>
            <a:off x="7077431" y="1054339"/>
            <a:ext cx="758060" cy="777034"/>
          </a:xfrm>
          <a:prstGeom prst="rect">
            <a:avLst/>
          </a:prstGeom>
        </p:spPr>
      </p:pic>
      <p:pic>
        <p:nvPicPr>
          <p:cNvPr id="72" name="Grafik 71">
            <a:extLst>
              <a:ext uri="{FF2B5EF4-FFF2-40B4-BE49-F238E27FC236}">
                <a16:creationId xmlns:a16="http://schemas.microsoft.com/office/drawing/2014/main" id="{C8C803B1-2B09-71DB-E16A-3827ECF970D6}"/>
              </a:ext>
            </a:extLst>
          </p:cNvPr>
          <p:cNvPicPr>
            <a:picLocks noChangeAspect="1"/>
          </p:cNvPicPr>
          <p:nvPr/>
        </p:nvPicPr>
        <p:blipFill>
          <a:blip r:embed="rId17">
            <a:duotone>
              <a:schemeClr val="accent3">
                <a:shade val="45000"/>
                <a:satMod val="135000"/>
              </a:schemeClr>
              <a:prstClr val="white"/>
            </a:duotone>
          </a:blip>
          <a:stretch>
            <a:fillRect/>
          </a:stretch>
        </p:blipFill>
        <p:spPr>
          <a:xfrm>
            <a:off x="8732706" y="1110658"/>
            <a:ext cx="721962" cy="665812"/>
          </a:xfrm>
          <a:prstGeom prst="rect">
            <a:avLst/>
          </a:prstGeom>
        </p:spPr>
      </p:pic>
      <p:pic>
        <p:nvPicPr>
          <p:cNvPr id="74" name="Grafik 73">
            <a:extLst>
              <a:ext uri="{FF2B5EF4-FFF2-40B4-BE49-F238E27FC236}">
                <a16:creationId xmlns:a16="http://schemas.microsoft.com/office/drawing/2014/main" id="{3046ABC1-75BA-0E9D-DF8F-7145CCC89441}"/>
              </a:ext>
            </a:extLst>
          </p:cNvPr>
          <p:cNvPicPr>
            <a:picLocks noChangeAspect="1"/>
          </p:cNvPicPr>
          <p:nvPr/>
        </p:nvPicPr>
        <p:blipFill>
          <a:blip r:embed="rId18">
            <a:duotone>
              <a:schemeClr val="accent3">
                <a:shade val="45000"/>
                <a:satMod val="135000"/>
              </a:schemeClr>
              <a:prstClr val="white"/>
            </a:duotone>
          </a:blip>
          <a:stretch>
            <a:fillRect/>
          </a:stretch>
        </p:blipFill>
        <p:spPr>
          <a:xfrm>
            <a:off x="7253201" y="4771188"/>
            <a:ext cx="627331" cy="632248"/>
          </a:xfrm>
          <a:prstGeom prst="rect">
            <a:avLst/>
          </a:prstGeom>
        </p:spPr>
      </p:pic>
    </p:spTree>
    <p:extLst>
      <p:ext uri="{BB962C8B-B14F-4D97-AF65-F5344CB8AC3E}">
        <p14:creationId xmlns:p14="http://schemas.microsoft.com/office/powerpoint/2010/main" val="378055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 name="Rechteck 92">
            <a:extLst>
              <a:ext uri="{FF2B5EF4-FFF2-40B4-BE49-F238E27FC236}">
                <a16:creationId xmlns:a16="http://schemas.microsoft.com/office/drawing/2014/main" id="{1B3CF6BC-FE2C-1422-7F79-25D5E91D272F}"/>
              </a:ext>
            </a:extLst>
          </p:cNvPr>
          <p:cNvSpPr/>
          <p:nvPr/>
        </p:nvSpPr>
        <p:spPr>
          <a:xfrm>
            <a:off x="3588539" y="13031"/>
            <a:ext cx="2889636" cy="6772235"/>
          </a:xfrm>
          <a:prstGeom prst="rect">
            <a:avLst/>
          </a:prstGeom>
          <a:solidFill>
            <a:schemeClr val="bg1">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9" name="Grafik 78">
            <a:extLst>
              <a:ext uri="{FF2B5EF4-FFF2-40B4-BE49-F238E27FC236}">
                <a16:creationId xmlns:a16="http://schemas.microsoft.com/office/drawing/2014/main" id="{F769C88B-A35E-80A1-924F-60C4A8C1FE94}"/>
              </a:ext>
            </a:extLst>
          </p:cNvPr>
          <p:cNvPicPr>
            <a:picLocks noChangeAspect="1"/>
          </p:cNvPicPr>
          <p:nvPr/>
        </p:nvPicPr>
        <p:blipFill>
          <a:blip r:embed="rId3"/>
          <a:stretch>
            <a:fillRect/>
          </a:stretch>
        </p:blipFill>
        <p:spPr>
          <a:xfrm>
            <a:off x="6883818" y="907083"/>
            <a:ext cx="3082775" cy="1968979"/>
          </a:xfrm>
          <a:prstGeom prst="rect">
            <a:avLst/>
          </a:prstGeom>
        </p:spPr>
      </p:pic>
      <p:sp>
        <p:nvSpPr>
          <p:cNvPr id="81" name="Textfeld 80">
            <a:extLst>
              <a:ext uri="{FF2B5EF4-FFF2-40B4-BE49-F238E27FC236}">
                <a16:creationId xmlns:a16="http://schemas.microsoft.com/office/drawing/2014/main" id="{835F7EE5-E8D4-0921-200A-98808E3ED27A}"/>
              </a:ext>
            </a:extLst>
          </p:cNvPr>
          <p:cNvSpPr txBox="1"/>
          <p:nvPr/>
        </p:nvSpPr>
        <p:spPr>
          <a:xfrm>
            <a:off x="7170835" y="3179228"/>
            <a:ext cx="2508739" cy="1138773"/>
          </a:xfrm>
          <a:prstGeom prst="rect">
            <a:avLst/>
          </a:prstGeom>
          <a:noFill/>
        </p:spPr>
        <p:txBody>
          <a:bodyPr wrap="square">
            <a:spAutoFit/>
          </a:bodyPr>
          <a:lstStyle/>
          <a:p>
            <a:r>
              <a:rPr lang="en-US" sz="2800" b="1" dirty="0">
                <a:solidFill>
                  <a:schemeClr val="tx1">
                    <a:lumMod val="65000"/>
                    <a:lumOff val="35000"/>
                  </a:schemeClr>
                </a:solidFill>
                <a:latin typeface="Verdana" panose="020B0604030504040204" pitchFamily="34" charset="0"/>
                <a:ea typeface="Verdana" panose="020B0604030504040204" pitchFamily="34" charset="0"/>
              </a:rPr>
              <a:t>BITCOIN</a:t>
            </a:r>
            <a:r>
              <a:rPr lang="en-US" sz="2000" b="1" dirty="0">
                <a:solidFill>
                  <a:schemeClr val="tx1">
                    <a:lumMod val="65000"/>
                    <a:lumOff val="35000"/>
                  </a:schemeClr>
                </a:solidFill>
                <a:latin typeface="Verdana" panose="020B0604030504040204" pitchFamily="34" charset="0"/>
                <a:ea typeface="Verdana" panose="020B0604030504040204" pitchFamily="34" charset="0"/>
              </a:rPr>
              <a:t> IS BETTER THAN YOU THINK!</a:t>
            </a:r>
            <a:endParaRPr lang="de-DE" dirty="0">
              <a:solidFill>
                <a:schemeClr val="tx1">
                  <a:lumMod val="65000"/>
                  <a:lumOff val="35000"/>
                </a:schemeClr>
              </a:solidFill>
            </a:endParaRPr>
          </a:p>
        </p:txBody>
      </p:sp>
      <p:sp>
        <p:nvSpPr>
          <p:cNvPr id="110" name="Textfeld 109">
            <a:extLst>
              <a:ext uri="{FF2B5EF4-FFF2-40B4-BE49-F238E27FC236}">
                <a16:creationId xmlns:a16="http://schemas.microsoft.com/office/drawing/2014/main" id="{AFBCCCD7-83BD-FDA1-ECCA-6A5F6DDFC590}"/>
              </a:ext>
            </a:extLst>
          </p:cNvPr>
          <p:cNvSpPr txBox="1"/>
          <p:nvPr/>
        </p:nvSpPr>
        <p:spPr>
          <a:xfrm>
            <a:off x="4116962" y="445765"/>
            <a:ext cx="2305451" cy="861774"/>
          </a:xfrm>
          <a:prstGeom prst="rect">
            <a:avLst/>
          </a:prstGeom>
          <a:noFill/>
        </p:spPr>
        <p:txBody>
          <a:bodyPr wrap="square" rtlCol="0">
            <a:spAutoFit/>
          </a:bodyPr>
          <a:lstStyle/>
          <a:p>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Bitcoin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halving</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is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preprogrammed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event</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that</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reduces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the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rate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which</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new</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Bitcoins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are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created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happening</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approximately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every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four</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years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1" name="Textfeld 110">
            <a:extLst>
              <a:ext uri="{FF2B5EF4-FFF2-40B4-BE49-F238E27FC236}">
                <a16:creationId xmlns:a16="http://schemas.microsoft.com/office/drawing/2014/main" id="{E32BCED1-0634-3ADF-689E-9BB0E6D61BFF}"/>
              </a:ext>
            </a:extLst>
          </p:cNvPr>
          <p:cNvSpPr txBox="1"/>
          <p:nvPr/>
        </p:nvSpPr>
        <p:spPr>
          <a:xfrm>
            <a:off x="3574178" y="1329464"/>
            <a:ext cx="2534522" cy="752898"/>
          </a:xfrm>
          <a:prstGeom prst="rect">
            <a:avLst/>
          </a:prstGeom>
          <a:noFill/>
        </p:spPr>
        <p:txBody>
          <a:bodyPr wrap="square" rtlCol="0">
            <a:spAutoFit/>
          </a:bodyPr>
          <a:lstStyle/>
          <a:p>
            <a:pPr>
              <a:lnSpc>
                <a:spcPct val="107000"/>
              </a:lnSpc>
            </a:pPr>
            <a:r>
              <a:rPr lang="de-DE" sz="1100" b="1"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HOW DOES IT WORK?</a:t>
            </a:r>
            <a:endParaRPr lang="de-DE" sz="11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pP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Every 210,000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blocks</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mined</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the</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reward</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miners</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receive</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for</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validating</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transactions</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is</a:t>
            </a:r>
            <a:r>
              <a:rPr lang="de-DE" sz="1000" kern="100" dirty="0">
                <a:solidFill>
                  <a:srgbClr val="4D4D4D"/>
                </a:solidFill>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cut</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in half.</a:t>
            </a:r>
          </a:p>
        </p:txBody>
      </p:sp>
      <p:sp>
        <p:nvSpPr>
          <p:cNvPr id="112" name="Textfeld 111">
            <a:extLst>
              <a:ext uri="{FF2B5EF4-FFF2-40B4-BE49-F238E27FC236}">
                <a16:creationId xmlns:a16="http://schemas.microsoft.com/office/drawing/2014/main" id="{56D53772-EF0E-1826-7547-DBB7FB090594}"/>
              </a:ext>
            </a:extLst>
          </p:cNvPr>
          <p:cNvSpPr txBox="1"/>
          <p:nvPr/>
        </p:nvSpPr>
        <p:spPr>
          <a:xfrm>
            <a:off x="4116961" y="2168771"/>
            <a:ext cx="2305451" cy="877163"/>
          </a:xfrm>
          <a:prstGeom prst="rect">
            <a:avLst/>
          </a:prstGeom>
          <a:noFill/>
        </p:spPr>
        <p:txBody>
          <a:bodyPr wrap="square" rtlCol="0">
            <a:spAutoFit/>
          </a:bodyPr>
          <a:lstStyle/>
          <a:p>
            <a:r>
              <a:rPr lang="en-US" sz="1100" b="1" dirty="0">
                <a:solidFill>
                  <a:srgbClr val="4D4D4D"/>
                </a:solidFill>
                <a:latin typeface="Verdana" panose="020B0604030504040204" pitchFamily="34" charset="0"/>
                <a:ea typeface="Verdana" panose="020B0604030504040204" pitchFamily="34" charset="0"/>
              </a:rPr>
              <a:t>WHY DOES IT MATTER?</a:t>
            </a:r>
          </a:p>
          <a:p>
            <a:r>
              <a:rPr lang="en-US" sz="1000" dirty="0">
                <a:solidFill>
                  <a:srgbClr val="4D4D4D"/>
                </a:solidFill>
                <a:latin typeface="Verdana" panose="020B0604030504040204" pitchFamily="34" charset="0"/>
                <a:ea typeface="Verdana" panose="020B0604030504040204" pitchFamily="34" charset="0"/>
              </a:rPr>
              <a:t>Scarcity: Halving reduces the rate at which new Bitcoins enter circulation, increasing scarcity and potentially driving up value.</a:t>
            </a:r>
          </a:p>
        </p:txBody>
      </p:sp>
      <p:sp>
        <p:nvSpPr>
          <p:cNvPr id="113" name="Textfeld 112">
            <a:extLst>
              <a:ext uri="{FF2B5EF4-FFF2-40B4-BE49-F238E27FC236}">
                <a16:creationId xmlns:a16="http://schemas.microsoft.com/office/drawing/2014/main" id="{F5915ECF-95B7-D17E-AE14-8EA405C80D0F}"/>
              </a:ext>
            </a:extLst>
          </p:cNvPr>
          <p:cNvSpPr txBox="1"/>
          <p:nvPr/>
        </p:nvSpPr>
        <p:spPr>
          <a:xfrm>
            <a:off x="3574178" y="3051959"/>
            <a:ext cx="2442561" cy="923266"/>
          </a:xfrm>
          <a:prstGeom prst="rect">
            <a:avLst/>
          </a:prstGeom>
          <a:noFill/>
        </p:spPr>
        <p:txBody>
          <a:bodyPr wrap="square">
            <a:spAutoFit/>
          </a:bodyPr>
          <a:lstStyle/>
          <a:p>
            <a:pPr>
              <a:lnSpc>
                <a:spcPct val="107000"/>
              </a:lnSpc>
            </a:pPr>
            <a:r>
              <a:rPr lang="de-DE" sz="1100" b="1"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HISTORICAL IMPACT</a:t>
            </a:r>
            <a:endParaRPr lang="de-DE" sz="11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Previous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halvings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have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historically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been</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followed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signification</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price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increases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attracting</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attention</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from</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investors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and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traders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4" name="Grafik 113">
            <a:extLst>
              <a:ext uri="{FF2B5EF4-FFF2-40B4-BE49-F238E27FC236}">
                <a16:creationId xmlns:a16="http://schemas.microsoft.com/office/drawing/2014/main" id="{465C6296-73DE-FC81-AECF-3219ED48C850}"/>
              </a:ext>
            </a:extLst>
          </p:cNvPr>
          <p:cNvPicPr>
            <a:picLocks noChangeAspect="1"/>
          </p:cNvPicPr>
          <p:nvPr/>
        </p:nvPicPr>
        <p:blipFill>
          <a:blip r:embed="rId4"/>
          <a:stretch>
            <a:fillRect/>
          </a:stretch>
        </p:blipFill>
        <p:spPr>
          <a:xfrm>
            <a:off x="3673734" y="516984"/>
            <a:ext cx="375576" cy="372950"/>
          </a:xfrm>
          <a:prstGeom prst="rect">
            <a:avLst/>
          </a:prstGeom>
        </p:spPr>
      </p:pic>
      <p:pic>
        <p:nvPicPr>
          <p:cNvPr id="115" name="Grafik 114">
            <a:extLst>
              <a:ext uri="{FF2B5EF4-FFF2-40B4-BE49-F238E27FC236}">
                <a16:creationId xmlns:a16="http://schemas.microsoft.com/office/drawing/2014/main" id="{54E8ADFF-D742-BCEE-67E4-37EF8C6BE890}"/>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Lst>
          </a:blip>
          <a:stretch>
            <a:fillRect/>
          </a:stretch>
        </p:blipFill>
        <p:spPr>
          <a:xfrm>
            <a:off x="5899279" y="1379233"/>
            <a:ext cx="374852" cy="374852"/>
          </a:xfrm>
          <a:prstGeom prst="rect">
            <a:avLst/>
          </a:prstGeom>
        </p:spPr>
      </p:pic>
      <p:pic>
        <p:nvPicPr>
          <p:cNvPr id="116" name="Grafik 115">
            <a:extLst>
              <a:ext uri="{FF2B5EF4-FFF2-40B4-BE49-F238E27FC236}">
                <a16:creationId xmlns:a16="http://schemas.microsoft.com/office/drawing/2014/main" id="{C0C5DE61-1B41-EEB2-82A5-1CE40F8D6E4B}"/>
              </a:ext>
            </a:extLst>
          </p:cNvPr>
          <p:cNvPicPr>
            <a:picLocks noChangeAspect="1"/>
          </p:cNvPicPr>
          <p:nvPr/>
        </p:nvPicPr>
        <p:blipFill>
          <a:blip r:embed="rId7"/>
          <a:stretch>
            <a:fillRect/>
          </a:stretch>
        </p:blipFill>
        <p:spPr>
          <a:xfrm>
            <a:off x="3689901" y="2247023"/>
            <a:ext cx="382052" cy="382052"/>
          </a:xfrm>
          <a:prstGeom prst="rect">
            <a:avLst/>
          </a:prstGeom>
        </p:spPr>
      </p:pic>
      <p:pic>
        <p:nvPicPr>
          <p:cNvPr id="117" name="Grafik 116">
            <a:extLst>
              <a:ext uri="{FF2B5EF4-FFF2-40B4-BE49-F238E27FC236}">
                <a16:creationId xmlns:a16="http://schemas.microsoft.com/office/drawing/2014/main" id="{C22AAA97-E64E-4530-DD60-BC32110C3D11}"/>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7692" b="95513" l="7051" r="90385">
                        <a14:foregroundMark x1="58333" y1="17308" x2="58333" y2="17308"/>
                        <a14:foregroundMark x1="87821" y1="23077" x2="87821" y2="23077"/>
                        <a14:foregroundMark x1="8974" y1="53205" x2="9615" y2="53205"/>
                        <a14:foregroundMark x1="50000" y1="92949" x2="50000" y2="92949"/>
                        <a14:foregroundMark x1="50000" y1="95513" x2="50000" y2="95513"/>
                        <a14:foregroundMark x1="90385" y1="64103" x2="90385" y2="64103"/>
                        <a14:foregroundMark x1="60897" y1="8974" x2="60897" y2="8974"/>
                        <a14:foregroundMark x1="89744" y1="26923" x2="89744" y2="26923"/>
                      </a14:backgroundRemoval>
                    </a14:imgEffect>
                  </a14:imgLayer>
                </a14:imgProps>
              </a:ext>
            </a:extLst>
          </a:blip>
          <a:stretch>
            <a:fillRect/>
          </a:stretch>
        </p:blipFill>
        <p:spPr>
          <a:xfrm>
            <a:off x="5909611" y="3077442"/>
            <a:ext cx="540229" cy="540229"/>
          </a:xfrm>
          <a:prstGeom prst="rect">
            <a:avLst/>
          </a:prstGeom>
        </p:spPr>
      </p:pic>
      <p:sp>
        <p:nvSpPr>
          <p:cNvPr id="118" name="Textfeld 117">
            <a:extLst>
              <a:ext uri="{FF2B5EF4-FFF2-40B4-BE49-F238E27FC236}">
                <a16:creationId xmlns:a16="http://schemas.microsoft.com/office/drawing/2014/main" id="{43F2638C-52D9-3DBD-C9FC-A6D46CB784A2}"/>
              </a:ext>
            </a:extLst>
          </p:cNvPr>
          <p:cNvSpPr txBox="1"/>
          <p:nvPr/>
        </p:nvSpPr>
        <p:spPr>
          <a:xfrm>
            <a:off x="4112415" y="4014123"/>
            <a:ext cx="2369400" cy="923266"/>
          </a:xfrm>
          <a:prstGeom prst="rect">
            <a:avLst/>
          </a:prstGeom>
          <a:noFill/>
        </p:spPr>
        <p:txBody>
          <a:bodyPr wrap="square">
            <a:spAutoFit/>
          </a:bodyPr>
          <a:lstStyle/>
          <a:p>
            <a:pPr>
              <a:lnSpc>
                <a:spcPct val="107000"/>
              </a:lnSpc>
            </a:pPr>
            <a:r>
              <a:rPr lang="de-DE" sz="1100" b="1"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LONG-TERM IMPLICATIONS</a:t>
            </a:r>
            <a:endParaRPr lang="de-DE" sz="11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The final Bitcoin will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mined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around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2140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when</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the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reward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becomes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minuscule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making</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it</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extremely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scarce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9" name="Grafik 118">
            <a:extLst>
              <a:ext uri="{FF2B5EF4-FFF2-40B4-BE49-F238E27FC236}">
                <a16:creationId xmlns:a16="http://schemas.microsoft.com/office/drawing/2014/main" id="{2F0A30AF-CE9D-292C-27F0-34F9D5C8C386}"/>
              </a:ext>
            </a:extLst>
          </p:cNvPr>
          <p:cNvPicPr>
            <a:picLocks noChangeAspect="1"/>
          </p:cNvPicPr>
          <p:nvPr/>
        </p:nvPicPr>
        <p:blipFill>
          <a:blip r:embed="rId10"/>
          <a:stretch>
            <a:fillRect/>
          </a:stretch>
        </p:blipFill>
        <p:spPr>
          <a:xfrm>
            <a:off x="3688133" y="4014123"/>
            <a:ext cx="541876" cy="538140"/>
          </a:xfrm>
          <a:prstGeom prst="rect">
            <a:avLst/>
          </a:prstGeom>
        </p:spPr>
      </p:pic>
      <p:sp>
        <p:nvSpPr>
          <p:cNvPr id="120" name="Textfeld 119">
            <a:extLst>
              <a:ext uri="{FF2B5EF4-FFF2-40B4-BE49-F238E27FC236}">
                <a16:creationId xmlns:a16="http://schemas.microsoft.com/office/drawing/2014/main" id="{3FFEA9A6-A51F-FAC4-D007-EF550A2D59AB}"/>
              </a:ext>
            </a:extLst>
          </p:cNvPr>
          <p:cNvSpPr txBox="1"/>
          <p:nvPr/>
        </p:nvSpPr>
        <p:spPr>
          <a:xfrm>
            <a:off x="3587346" y="154025"/>
            <a:ext cx="3022650" cy="261610"/>
          </a:xfrm>
          <a:prstGeom prst="rect">
            <a:avLst/>
          </a:prstGeom>
          <a:noFill/>
        </p:spPr>
        <p:txBody>
          <a:bodyPr wrap="square" lIns="91440" tIns="45720" rIns="91440" bIns="45720" anchor="t">
            <a:spAutoFit/>
          </a:bodyPr>
          <a:lstStyle/>
          <a:p>
            <a:pPr>
              <a:defRPr/>
            </a:pPr>
            <a:r>
              <a:rPr lang="de-DE" sz="1100" b="1" kern="100" dirty="0">
                <a:solidFill>
                  <a:srgbClr val="4D4D4D"/>
                </a:solidFill>
                <a:latin typeface="Verdana"/>
                <a:ea typeface="Calibri" panose="020F0502020204030204" pitchFamily="34" charset="0"/>
                <a:cs typeface="Times New Roman"/>
              </a:rPr>
              <a:t>WHAT </a:t>
            </a:r>
            <a:r>
              <a:rPr kumimoji="0" lang="de-DE" sz="1100" b="1" i="0" u="none" strike="noStrike" kern="100" cap="none" spc="0" normalizeH="0" baseline="0" noProof="0" dirty="0">
                <a:ln>
                  <a:noFill/>
                </a:ln>
                <a:solidFill>
                  <a:srgbClr val="4D4D4D"/>
                </a:solidFill>
                <a:effectLst/>
                <a:uLnTx/>
                <a:uFillTx/>
                <a:latin typeface="Verdana"/>
                <a:ea typeface="Calibri" panose="020F0502020204030204" pitchFamily="34" charset="0"/>
                <a:cs typeface="Times New Roman"/>
              </a:rPr>
              <a:t>IS </a:t>
            </a:r>
            <a:r>
              <a:rPr lang="de-DE" sz="1100" b="1" kern="100" dirty="0">
                <a:solidFill>
                  <a:srgbClr val="4D4D4D"/>
                </a:solidFill>
                <a:latin typeface="Verdana"/>
                <a:ea typeface="Calibri" panose="020F0502020204030204" pitchFamily="34" charset="0"/>
                <a:cs typeface="Times New Roman"/>
              </a:rPr>
              <a:t>"BITCOIN</a:t>
            </a:r>
            <a:r>
              <a:rPr kumimoji="0" lang="de-DE" sz="1100" b="1" i="0" u="none" strike="noStrike" kern="100" cap="none" spc="0" normalizeH="0" baseline="0" noProof="0" dirty="0">
                <a:ln>
                  <a:noFill/>
                </a:ln>
                <a:solidFill>
                  <a:srgbClr val="4D4D4D"/>
                </a:solidFill>
                <a:effectLst/>
                <a:uLnTx/>
                <a:uFillTx/>
                <a:latin typeface="Verdana"/>
                <a:ea typeface="Calibri" panose="020F0502020204030204" pitchFamily="34" charset="0"/>
                <a:cs typeface="Times New Roman"/>
              </a:rPr>
              <a:t> HALVING</a:t>
            </a:r>
            <a:r>
              <a:rPr lang="de-DE" sz="1100" b="1" kern="100" dirty="0">
                <a:solidFill>
                  <a:srgbClr val="4D4D4D"/>
                </a:solidFill>
                <a:latin typeface="Verdana"/>
                <a:ea typeface="Calibri" panose="020F0502020204030204" pitchFamily="34" charset="0"/>
                <a:cs typeface="Times New Roman"/>
              </a:rPr>
              <a:t>"??</a:t>
            </a:r>
            <a:endParaRPr kumimoji="0" lang="de-DE" sz="1100" b="0" i="0" u="none" strike="noStrike" kern="100" cap="none" spc="0" normalizeH="0" baseline="0" noProof="0" dirty="0">
              <a:ln>
                <a:noFill/>
              </a:ln>
              <a:solidFill>
                <a:srgbClr val="4D4D4D"/>
              </a:solidFill>
              <a:effectLst/>
              <a:uLnTx/>
              <a:uFillTx/>
              <a:latin typeface="Calibri"/>
              <a:ea typeface="Calibri" panose="020F0502020204030204" pitchFamily="34" charset="0"/>
              <a:cs typeface="Times New Roman" panose="02020603050405020304" pitchFamily="18" charset="0"/>
            </a:endParaRPr>
          </a:p>
        </p:txBody>
      </p:sp>
      <p:sp>
        <p:nvSpPr>
          <p:cNvPr id="5" name="Textfeld 4">
            <a:extLst>
              <a:ext uri="{FF2B5EF4-FFF2-40B4-BE49-F238E27FC236}">
                <a16:creationId xmlns:a16="http://schemas.microsoft.com/office/drawing/2014/main" id="{FB38F3EA-B333-7418-4DCA-51F145BF7F45}"/>
              </a:ext>
            </a:extLst>
          </p:cNvPr>
          <p:cNvSpPr txBox="1"/>
          <p:nvPr/>
        </p:nvSpPr>
        <p:spPr>
          <a:xfrm>
            <a:off x="586568" y="154770"/>
            <a:ext cx="2854833" cy="461665"/>
          </a:xfrm>
          <a:prstGeom prst="rect">
            <a:avLst/>
          </a:prstGeom>
          <a:noFill/>
        </p:spPr>
        <p:txBody>
          <a:bodyPr wrap="square" lIns="91440" tIns="45720" rIns="91440" bIns="45720" rtlCol="0" anchor="t">
            <a:spAutoFit/>
          </a:bodyPr>
          <a:lstStyle/>
          <a:p>
            <a:r>
              <a:rPr lang="en-US" sz="1200" b="1" dirty="0">
                <a:solidFill>
                  <a:srgbClr val="EF870C"/>
                </a:solidFill>
                <a:latin typeface="Verdana" panose="020B0604030504040204" pitchFamily="34" charset="0"/>
                <a:ea typeface="Verdana" panose="020B0604030504040204" pitchFamily="34" charset="0"/>
              </a:rPr>
              <a:t>Join the </a:t>
            </a:r>
          </a:p>
          <a:p>
            <a:r>
              <a:rPr lang="en-US" sz="1200" b="1">
                <a:solidFill>
                  <a:srgbClr val="4D4D4D"/>
                </a:solidFill>
                <a:latin typeface="Verdana"/>
                <a:ea typeface="Verdana"/>
              </a:rPr>
              <a:t>Kalmar Bitcoin Community !</a:t>
            </a:r>
            <a:endParaRPr lang="de-DE" sz="1200" dirty="0">
              <a:solidFill>
                <a:srgbClr val="4D4D4D"/>
              </a:solidFill>
              <a:latin typeface="Verdana" panose="020B0604030504040204" pitchFamily="34" charset="0"/>
              <a:ea typeface="Verdana" panose="020B0604030504040204" pitchFamily="34" charset="0"/>
            </a:endParaRPr>
          </a:p>
        </p:txBody>
      </p:sp>
      <p:pic>
        <p:nvPicPr>
          <p:cNvPr id="6" name="Grafik 5">
            <a:extLst>
              <a:ext uri="{FF2B5EF4-FFF2-40B4-BE49-F238E27FC236}">
                <a16:creationId xmlns:a16="http://schemas.microsoft.com/office/drawing/2014/main" id="{770DB3E7-D736-D474-2494-146EF7D666E9}"/>
              </a:ext>
            </a:extLst>
          </p:cNvPr>
          <p:cNvPicPr>
            <a:picLocks noChangeAspect="1"/>
          </p:cNvPicPr>
          <p:nvPr/>
        </p:nvPicPr>
        <p:blipFill>
          <a:blip r:embed="rId11"/>
          <a:stretch>
            <a:fillRect/>
          </a:stretch>
        </p:blipFill>
        <p:spPr>
          <a:xfrm>
            <a:off x="586568" y="769674"/>
            <a:ext cx="1016336" cy="1016336"/>
          </a:xfrm>
          <a:prstGeom prst="rect">
            <a:avLst/>
          </a:prstGeom>
        </p:spPr>
      </p:pic>
      <p:sp>
        <p:nvSpPr>
          <p:cNvPr id="3" name="Textfeld 2">
            <a:extLst>
              <a:ext uri="{FF2B5EF4-FFF2-40B4-BE49-F238E27FC236}">
                <a16:creationId xmlns:a16="http://schemas.microsoft.com/office/drawing/2014/main" id="{A67715F1-47DA-6D62-4CCA-09C4CFA08B5F}"/>
              </a:ext>
            </a:extLst>
          </p:cNvPr>
          <p:cNvSpPr txBox="1"/>
          <p:nvPr/>
        </p:nvSpPr>
        <p:spPr>
          <a:xfrm>
            <a:off x="-53830" y="6684266"/>
            <a:ext cx="3541243" cy="338554"/>
          </a:xfrm>
          <a:prstGeom prst="rect">
            <a:avLst/>
          </a:prstGeom>
          <a:noFill/>
        </p:spPr>
        <p:txBody>
          <a:bodyPr wrap="square" lIns="91440" tIns="45720" rIns="91440" bIns="45720" rtlCol="0" anchor="t">
            <a:spAutoFit/>
          </a:bodyPr>
          <a:lstStyle/>
          <a:p>
            <a:r>
              <a:rPr lang="de-DE" sz="800" dirty="0">
                <a:latin typeface="Verdana"/>
                <a:ea typeface="Verdana"/>
              </a:rPr>
              <a:t>© Kalmar Bitcoin Community - </a:t>
            </a:r>
            <a:r>
              <a:rPr lang="de-DE" sz="800" dirty="0" err="1">
                <a:latin typeface="Verdana"/>
                <a:ea typeface="Verdana"/>
              </a:rPr>
              <a:t>concept</a:t>
            </a:r>
            <a:r>
              <a:rPr lang="de-DE" sz="800" dirty="0">
                <a:latin typeface="Verdana"/>
                <a:ea typeface="Verdana"/>
              </a:rPr>
              <a:t> design </a:t>
            </a:r>
            <a:r>
              <a:rPr lang="de-DE" sz="800" dirty="0" err="1">
                <a:latin typeface="Verdana"/>
                <a:ea typeface="Verdana"/>
              </a:rPr>
              <a:t>by</a:t>
            </a:r>
            <a:r>
              <a:rPr lang="de-DE" sz="800" dirty="0">
                <a:latin typeface="Verdana"/>
                <a:ea typeface="Verdana"/>
              </a:rPr>
              <a:t> Ramona Heller</a:t>
            </a:r>
            <a:endParaRPr lang="en-US" sz="800" dirty="0">
              <a:latin typeface="Verdana"/>
              <a:ea typeface="Verdana"/>
            </a:endParaRPr>
          </a:p>
          <a:p>
            <a:endParaRPr lang="de-DE" sz="800" dirty="0">
              <a:latin typeface="Verdana"/>
              <a:ea typeface="Verdana"/>
            </a:endParaRPr>
          </a:p>
        </p:txBody>
      </p:sp>
      <p:pic>
        <p:nvPicPr>
          <p:cNvPr id="7" name="Grafik 6">
            <a:extLst>
              <a:ext uri="{FF2B5EF4-FFF2-40B4-BE49-F238E27FC236}">
                <a16:creationId xmlns:a16="http://schemas.microsoft.com/office/drawing/2014/main" id="{CDE9F037-4612-59E2-938C-0D541653771B}"/>
              </a:ext>
            </a:extLst>
          </p:cNvPr>
          <p:cNvPicPr>
            <a:picLocks noChangeAspect="1"/>
          </p:cNvPicPr>
          <p:nvPr/>
        </p:nvPicPr>
        <p:blipFill>
          <a:blip r:embed="rId12"/>
          <a:stretch>
            <a:fillRect/>
          </a:stretch>
        </p:blipFill>
        <p:spPr>
          <a:xfrm>
            <a:off x="3688133" y="4917415"/>
            <a:ext cx="2804403" cy="1841152"/>
          </a:xfrm>
          <a:prstGeom prst="rect">
            <a:avLst/>
          </a:prstGeom>
        </p:spPr>
      </p:pic>
    </p:spTree>
    <p:extLst>
      <p:ext uri="{BB962C8B-B14F-4D97-AF65-F5344CB8AC3E}">
        <p14:creationId xmlns:p14="http://schemas.microsoft.com/office/powerpoint/2010/main" val="3784886111"/>
      </p:ext>
    </p:extLst>
  </p:cSld>
  <p:clrMapOvr>
    <a:masterClrMapping/>
  </p:clrMapOvr>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chures_Business brochure - Tri fold_version2.pptx" id="{89ABBEDC-8C50-40B0-A6CC-2D3BB419D7C0}" vid="{601B08EB-813D-48CC-820E-4C238EE46F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Tropfen</Template>
  <TotalTime>0</TotalTime>
  <Words>531</Words>
  <Application>Microsoft Office PowerPoint</Application>
  <PresentationFormat>A4-Papier (210 x 297 mm)</PresentationFormat>
  <Paragraphs>61</Paragraphs>
  <Slides>3</Slides>
  <Notes>3</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vt:i4>
      </vt:variant>
    </vt:vector>
  </HeadingPairs>
  <TitlesOfParts>
    <vt:vector size="12" baseType="lpstr">
      <vt:lpstr>Arial</vt:lpstr>
      <vt:lpstr>Arial Unicode MS</vt:lpstr>
      <vt:lpstr>Calibri</vt:lpstr>
      <vt:lpstr>Cascadia Mono SemiBold</vt:lpstr>
      <vt:lpstr>Segoe UI</vt:lpstr>
      <vt:lpstr>Segoe UI Emoji</vt:lpstr>
      <vt:lpstr>Segoe UI Light</vt:lpstr>
      <vt:lpstr>Verdana</vt:lpstr>
      <vt:lpstr>Office</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Ramona Heller</dc:creator>
  <cp:lastModifiedBy>Max Peter (cironet.eu)</cp:lastModifiedBy>
  <cp:revision>81</cp:revision>
  <cp:lastPrinted>2024-04-18T13:38:00Z</cp:lastPrinted>
  <dcterms:created xsi:type="dcterms:W3CDTF">2024-04-16T12:46:00Z</dcterms:created>
  <dcterms:modified xsi:type="dcterms:W3CDTF">2024-05-15T20:14:31Z</dcterms:modified>
</cp:coreProperties>
</file>